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3" r:id="rId2"/>
    <p:sldId id="264" r:id="rId3"/>
    <p:sldId id="286" r:id="rId4"/>
    <p:sldId id="259" r:id="rId5"/>
    <p:sldId id="260" r:id="rId6"/>
    <p:sldId id="261" r:id="rId7"/>
    <p:sldId id="262" r:id="rId8"/>
    <p:sldId id="265" r:id="rId9"/>
    <p:sldId id="277" r:id="rId10"/>
    <p:sldId id="281" r:id="rId11"/>
    <p:sldId id="272" r:id="rId12"/>
    <p:sldId id="282" r:id="rId13"/>
    <p:sldId id="283" r:id="rId14"/>
    <p:sldId id="284" r:id="rId15"/>
    <p:sldId id="274" r:id="rId16"/>
    <p:sldId id="273" r:id="rId17"/>
    <p:sldId id="285" r:id="rId18"/>
    <p:sldId id="279" r:id="rId19"/>
    <p:sldId id="280" r:id="rId20"/>
    <p:sldId id="266" r:id="rId21"/>
    <p:sldId id="267" r:id="rId22"/>
    <p:sldId id="268" r:id="rId23"/>
    <p:sldId id="269" r:id="rId24"/>
    <p:sldId id="270" r:id="rId25"/>
    <p:sldId id="271" r:id="rId26"/>
    <p:sldId id="275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2D9B1-6978-4699-B727-767356FAE72D}" type="datetimeFigureOut">
              <a:rPr lang="en-GB" smtClean="0"/>
              <a:t>06/10/2017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9593-02A0-4658-B3B6-2E4FE9325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7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9593-02A0-4658-B3B6-2E4FE93253C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3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47CB5-6C2E-4001-8329-15012D547349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34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15F7D-4E06-49A6-8296-5D634ED7861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68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B34A-3211-460F-81CE-32892093185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9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37B9-DF5C-48FC-BBB8-6622713DB83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0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AE5B-3CBF-403E-96C7-899510546DC8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DAE03-4558-4410-81B8-FD7C51C1E3B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7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2CFEC-4896-4A5D-80A4-B7C1A8A0718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8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7827-7A4F-4383-9CE0-DD938CAA7F52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0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CB7E4-91E6-4B30-B66C-46029B8793F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4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5BCEB-ED31-4D8F-A577-FD95D821B643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3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48319-A60A-487E-B8F4-73A4EA5DAF67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8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1E7BEF-E2A9-489A-852C-90F3006B9DF4}" type="slidenum">
              <a:rPr lang="en-GB" alt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Y6pfR58DPAhXsCMAKHeamArcQjRwIBw&amp;url=http://www.broadwayworld.com/article/The-New-York-Times-Cuts-Tri-State-Regional-Theater-Arts-Food-Coverage-20160831&amp;psig=AFQjCNHW3JmhsDOF2KUQy4BAs1ga-DkYlw&amp;ust=1475658812102610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hyperlink" Target="http://www.greatfirewallofchina.org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://www.google.co.uk/url?sa=i&amp;rct=j&amp;q=&amp;esrc=s&amp;source=images&amp;cd=&amp;cad=rja&amp;uact=8&amp;ved=&amp;url=http://kotaku.com/twitters-controversial-new-changes-are-mostly-good-1778429815&amp;psig=AFQjCNHn_nmE8LbivpfL_O8HGPU8JX5VUA&amp;ust=1475658704408301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png"/><Relationship Id="rId10" Type="http://schemas.openxmlformats.org/officeDocument/2006/relationships/hyperlink" Target="http://www.google.co.uk/url?sa=i&amp;rct=j&amp;q=&amp;esrc=s&amp;source=images&amp;cd=&amp;cad=rja&amp;uact=8&amp;ved=0ahUKEwiIlYSU6MDPAhVFBMAKHXBkAHQQjRwIBw&amp;url=http://www.cbronline.com/news/cloud/aas/what-is-soundcloud-4949954&amp;psig=AFQjCNEIDrAwO4SMRwy1nYImQa1p7OzWuQ&amp;ust=1475658946896946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o9qrFyZOM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sx4wpKpo6I&amp;feature=relmf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world-asia-20978295" TargetMode="External"/><Relationship Id="rId2" Type="http://schemas.openxmlformats.org/officeDocument/2006/relationships/hyperlink" Target="http://www.bbc.co.uk/news/world-asia-22574385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9046">
            <a:off x="224449" y="667149"/>
            <a:ext cx="5682208" cy="1015008"/>
          </a:xfrm>
          <a:solidFill>
            <a:schemeClr val="bg1"/>
          </a:solidFill>
          <a:ln w="34925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Think / Pair / Share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4458" y="2348880"/>
            <a:ext cx="8044006" cy="18288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 are Human Rights?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 Rights do we have in Scotland?</a:t>
            </a:r>
          </a:p>
          <a:p>
            <a:r>
              <a:rPr lang="en-GB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 is the most important human right you have?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0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 Websites &amp; Social Media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 have three minutes to Write a list of websites/ social media that you use regularly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of these do think will be blocked in China?</a:t>
            </a:r>
          </a:p>
          <a:p>
            <a:pPr marL="0" indent="0">
              <a:buNone/>
            </a:pPr>
            <a:endParaRPr lang="en-GB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Thinking point: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I</a:t>
            </a: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 accessing websites and social media part of our Human Rights?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Thinking F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005064"/>
            <a:ext cx="1067352" cy="10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7141" y="53902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BLOCKED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922" y="556104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BLOCKED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6645" y="395313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BLOCKED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5057" y="2853603"/>
            <a:ext cx="1682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FF0000"/>
                </a:solidFill>
              </a:rPr>
              <a:t>BLOCKED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7229" y="2097721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BLOCKED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24208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BLOCKED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84" y="0"/>
            <a:ext cx="9159584" cy="1252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 smtClean="0">
                <a:latin typeface="Comic Sans MS" panose="030F0702030302020204" pitchFamily="66" charset="0"/>
              </a:rPr>
              <a:t>Which of these websites can you access in China?</a:t>
            </a:r>
            <a:endParaRPr lang="en-GB" sz="3800" dirty="0">
              <a:latin typeface="Comic Sans MS" panose="030F0702030302020204" pitchFamily="66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/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98365"/>
            <a:ext cx="30670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2" y="2007927"/>
            <a:ext cx="19335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7" y="194200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9" descr="data:image/jpeg;base64,/9j/4AAQSkZJRgABAQAAAQABAAD/2wCEAAkGBhIQEBUSDxAQFBAUFRYXFRQVGBgUGBgUFhUXFxkaFhYYHyYfGBsjGRYWHy8gJSspLCwsFSAxNzAqNSYrLCkBCQoKDgwOGg8PGiwlHyUsLikxLjQ1LzQxLDQwKSksKjAsMCwtMi8qKSkqKi80LDUwLTIpNDIsLCwqLCwsLCwxLP/AABEIAMQBAQMBIgACEQEDEQH/xAAcAAEAAgIDAQAAAAAAAAAAAAAABgcEBQEDCAL/xABBEAABAwIDBQUFBQYGAgMAAAABAAIDBBEFEiEGBzFBURMiMmFxFCOBkaFCUnKSsQgkM2LB0RWCorLC8HPhQ1Nj/8QAGwEBAAIDAQEAAAAAAAAAAAAAAAQFAgMGAQf/xAA1EQACAgEBBAcGBgIDAAAAAAAAAQIDEQQFEiExQVFhcYGhsQYTIjKR8BQzwdHh8SOSFVJi/9oADAMBAAIRAxEAPwC8UREAREQBERAEREAREQBEXBKA6a2sZDG+SQ2Yxpc49GgXKqXHt8E73kUTGxxjg54zPPnY91vpqunedtlLLPJSRuy08ZDXAcXvGpzHoDpbq1QFVmo1LzuwO42PsStVq7UJNvil0JdvaSR28XESb+1vv5NYB8stlmUe9TEI/FIyQdHsb+rbFRCNtyB1Kv8Ap9gqEQCN1LE7uAF5aA8m1rlw1DvRa6VbZnEiZtOeh0SirKU89SXR/ZG8H3yxOsKqF0Z5vZ32+pae8PhdTvCsahqmdpTyNkZe1xyI5EHUH+6oDa7AvYquSAElrSC0njkcARfzF7fBaymqnxuDo3uY4cHNJaR6ELOOrnB7s+JGt9n9NqYK3TtxysrpXHzX18D0+CuVX+7fb11X+7VJvUNBLX2AztHHNb7Q+o+s/CsYTU47yON1Wls0trqsXFefajlERZkYIiIAiIgCIiAIiIAiIgCIiAIiIAiIgCIiAIiIAiIgCxcUrBDBJKeEbHv/ACtJ/ospRnePU9nhlQb2LmtZ+d7QfoSsZvdi2b9NX726FfW0vqyiWRS1MtmNfJLI4mzQXEuJudF01EDo3FjxZzSQ4dCDYhXVurweFlE2dgvLLmzuIFxlcW5Wnk3S/ndauv3Lsc4uiqntuSbPYH8T1BCqvwsnFSXHJ3q29RC+dVnwxjwTw+LXPlyRUzXWNxxVx4FvcpjC0VXaMma0BxDc4eQOILeF+hWuZuS61uvlF5/j6LJi3KQ271VMTzs1o+V72WdVV9b+FEbX67ZesilZN8OWE8+hX+2GP+3Vb5mtLWGzWA8cjRYX8zqfisLCcEnqpBHTxue49NAPxOOgHqrlod1WHxWzRySkc5Hn9G2C30k9LQRAEwU8Q4DusBPkBxP1WS0sm96xmqXtBVVBU6SDbSws/wAcX5Ec2E3eNoffTOz1JaRp4WA2uB948r/JTcKr9od8QaSyhjDrf/LICB/lYLH4kj0W23b7cSV/aRVGTtWAOaWjLmYTY3HUG35vJSa7Kk/dwKXW6HXWQer1C/dLu6F5k6REUkowiIgCIiAIiIAiIgCIiAIiIAiIgCIiAIiIAiIgCIiAKDb4KrLh+X/7JWD5Bzv+IU5Vab7J7Q07OZke78rQP+S0ah4rZabIhv62tdufoskR2R3hzYewxCNkkRJcGklpDjbUOF9NOFlIot9j7HNRtJ5ZZCPndpVYoqqN9kVhM767ZOjum5zhxfa16MvPYfb44jJJG6ARljQ4EPzXubEcBZbTaza6PDo2vlZI/O7K0NtxAubk6DRQDco739QP/wA2G/o4/wB/otlvrYeypz9kSPB9S1pH0DlYRtl7jf6f5OSt0FH/ACi0yWIdWf8Azn1J5TYiJ6YTRXs+POy/HVtxcdV5wrK6SVxdLI97zzcS4/VegMCaYcMiz90spml3laO5uF54K0axtqP31Fn7OVxjZfjkmkn/ALBS7dXUlmJxgXs9sjT6ZC79WhRFSrdniDYcSizXtIHRi3V/C/lcBRKX/kXedBtGO9pLUln4X6F9hECK+Pk4REQBERAEREAREQBERAEREAREQBERAEREAREQBERAFXe9LZuqrJKcU8Ze0B4JuAGuJbq4k6aD6KxFrcexuKjgdNMe63gBxc48GjzJWu2KlFqXImaG+yi+M6lmXJLvWP1IZgm56BgBq5HSv0u1hLGA89R3ncui79pN1NNJCTSM7KZoJaASWvPIOzE215jqobW72q5780ZjjZyYGh2gN9XO1PTS3wVz0NQZIo3kWL2McR0zAH+qj1KmxOMUXOus2lo5Quus4voT4dzXIo/dxjraOuHanKyQGJxOmUkggn0cLfFXnNSskAEjGuAIIDgHAEcCL8x1XmvF3A1ExHAyyWt0zleitnpM1JA65N4Yjc8fA3isNHLg4Ej2joSlXqFwclh+HIgm9ba+SH9zhGXtGXkfzyOJGVvrY3PmqlXpTF8Cgq25KiJkg5XGo/C4at+CqHbbdu+iBmgJkpud/HHf73Vv83z6rXqqZt7/ADXoStg7Q0sILT43ZPp/7Pv6+z6EJWy2aqezrKd54NmjJ9M4v9FrV9wyFrg4cWkEeoN1Bi8PJ1dsd+Dj1rB6hC5XxC/M0EcCAfnqvtdCfHeQREQBERAEREAREQBERAEREAREQBERAEREAREQBERAFW2+ov7CC38PtHZvxZe79M6slVVvlxiQOipgQInM7RwsCS4OIGp4AW5dSo+peKmXGxISlrq8dGX5MrAcdV6epgAxoHANbb0sLLzArs3bbatqoRBO8CojAAvYdoz7JHVwtYj0PNQ9HNKTi+k6T2l087KoWRXCOc+OOPkVPjuEyQ1csDmnP2jg0W1cHO7pA53BC9B4NSmKmijIsWRMaR5tYAeHmsh8DCQS1pcOBIFx6FavabaWGggMspueDGDi91iQB0Gmp5KXXSqcybOf1u0bNpKumMOK83+hXlfvAqaLFJmvkdLTCUgxm2jP5DyIv6GytOmqI6iJr22fFIwEX4FrhzB8jwXmuvrXTSvlebvkc5zvVxuf1VqbmcVc+GandwiLXs8hJe4+bb/5io+nvbm4vky22zsqNemjdBJSiknjp5LPfkhe3+ynsFTZl+wkBdGTy11Zf+XT4EKMK797OFiWgMmmaF7XA+TjkI/1D5KkFG1FahPCLzY2slqtKpT+ZcH99x6bwz+DH/42f7QspYeDNtTwg8oo/wDYFmK5XI+aWfM+8IiL0wCIiAIiIAiIgCIiAIiIAiIgCIiAIiIAiIgCIiAKod9bP3iA9Y3D5P8A/at5VRvtjGamdfW0otbldhvf+ijar8pl3sF410PH0ZWKB1uCIqY+lm2h2trWMyMq6gNGgGc81r6utkmcXyyPe88XOJcfmV0ovXJvmzVGmuD3oxSfcFdu6zZp1LTGWUESz2dlPKMDuX8zcn4hRfdtsB25bVVTPcjWONw/iH7zgfsD6+nGzsbxmKigdNKbMYOAtcngGtHUqw0tO7/kkcht3aPvn+Do48ePf0JePP8Ash++DGxHStpge/M4Ejoxhvr6ut8iqcW02kx+SuqHTSXFzZrb3DGDg0f91JJWJhlKZZo4xxe9jfzOA/qot1nvZ5Rf7M0n4LSqMufN9/8ACPSeHMtDGOjGD5NCyVw0LlXZ8vby8hERDwIiIAiIgCIiAIiIAiIgCIiAIiIAiIgCIiAIiIAodvN2ZkraUGEF0sLs4b95pFnADm7gR6Ec1MVwQsZxU4uLN+nvlp7Y2w5o8uOYQSCCCOIPVcL0biuyVJVG89PG5x+1bK7UW8TbE/FQvENysbnXgqXsbfwvYH2Hk4EfVVc9HNfLxO60/tHprPzcxf1Xl+xUymG7bZNtbUF0zSYIgC4cnPJ7rT5cSfTzWwn3M1Y8E1M4eZe3/iVLt2+ylTQCZtQY8rywtDTm1aHAkmw0sR8kp08t9by4Hu0tr0vSz/D2Le8+fHHgTMANGlgAPQAKhdvdrXV9ScpPs8ZLYm9erz5n6CwV81UAkY5jvC5paeWjhY6+hVO1m52rEhET4HR37rnOLTa+lxl426KVqozkkolBsC3S1WysvklJcs+fiQejpHSyMjYLve5rWjzcbD9VY2xu7SqhrWS1LWNihcXAhwdncPDYDUC5B1twUk2R3aQ0ZbLKe1qWm4dq1rNLWa2+vE6ny0CmgCwo0uPinzJW09vubdWm+VrDePTw6wFyiKeckEREAREQBERAEREAREQBERAEREAREQBERAEutZtBQ1E0JZSVXs03KTs2yjgdC13LUajXRVZiOwW0LGukdjrQxoLnEySxgNAuTZrbCwCAuW65uqHwnZXG5qb2un2gY6ne1zs7pqgCzbhxOdndtlN+FrLUbPYvtDNOYsPrZatkehm8UHmDJO0X/XpogPR6LUsx6GFscdZU00dSWNzMMjGXflGbK1xva97L42nwmStpXQwVclM59vfRgOOXmBqDY9QQUBt3PA1JsPNMwvbmq4xfdjFNS0NHNic+SJ7+Jual7ryEC7tC1rX2tewut3s9sh2GIVdc+sdM+X3Yj4Nhiblc1jtTdwbl100N/tXQEuSywBjtN2wp/aIPaDe0WdufTj3L3XRjm1VJQgGsqYoc3hDj3j6NGp+AQG2Ra/BMep62ITUkzJYiSMzb8RxBBsQfVRTb/etFhZ7IU801RYEAAsjF+GaUjX0aD8EBO0VJ4J+0HK+doqqER0xvnkYZHOY0X7xFu8Bz4K263aGmg1mqIY/dmXvvDfdggZteV3AfEIDYotDs5tzQ4iXtoqhsro7Fws5pAOgNngXF+YWuO9bDBUtpzVAPeGlry1wiObgO0tb48L6XugJeigu0e3UzcUgwyhijdM8Z55JAS2OIgm4AIu4AZtdPCOemnZvQqaTGP8NxFtM9kjmNjmgDmEGXwZ2Oc7jcAjle+oQFpIiIAiIgCIiAIiIAiIgCIiAIiIAiIgCi28fFWQ4dVN7RjZn0s/ZtJALrMs7KD4rBwNgpStLtds3HiFHLTvbGXPY4Rue0O7OQtIa8cwQTxGqApDdTsnUYjRy9hidRAYpcvYkdtA5pAeM0TjlN3ZuRGnBTCq2nxjAwHYjTwVdALAz04ETmXNhmYAANSB4QOHeWNsVuKNOZhXzFwcI+ydTSyREEZs+YaX4ttcHhyW3rtw9HL4qvEct/C6Vrx/qaUBB9rNoXR1jsWjpYqrCa5rI5GPIc1742ZbPBF4ZWkG3Hg6xIK2W7GrxGIvqKWIf4NI2VwidUMn9ncxjnAN1zg5gAWkahwvrqrLwvd5RwUD8PDHPppC4vEji5xc63evplIygi1rEXUT2b3S1GGV4moq4Gic73tPIHXdGRbKbd17hydYH6oCG4btg44dgoeTnZiRF/vMjcAfpUZfgu+qxeVzNpbvcGdoxoN7WImdCAPVgDfQL4rIYsR2ipqKgjYyioX3tGAGe7f2kzhb7zw1gPkOqul2ylIY54zTxmOqeXzt19491rkm976Ai3A6hAUPJhFLTS4BU0bCySpkjfM4uc67xJC12jjp3i/h1Wbs5t9SjEsTqMTkDZZGuip80bpmMY1zxkyi/3Y9Ofe6q5ItiKJsNPD7O1zKRwfBmJc5jg7NcOvc66kHQ21US3kYjhOGxSSupaF+IPzGNnZRukMjvtv0uADqSeNupQGXuZ2jgraJ7o4IYJ2yWqGRNDGueWgNkDRwDmtAt1aVOKyrjiYXzPYyNou5zyGtA8ydFTn7N2HSCOrnNxG90cbfNzMznH4Z2/NbPb7cpJXSumpq6RudxeYZ3PfG1x49mbktF76WNr6IDr2g2hGNvFNDNHTYO1/wC8VUj2xGfIQezha8g5b271rc+VjrdrNqKaLaKgljlgkovZxTvLXNfG0OdIwgkXb3c0ZPkFg4Z+zdOSPaq2FreYia6Q29XZQPqp1tHuZpaqhp6SJ7oTS3EcuUOJDrGTONA4uIzX0sfK4QFS4NVCnxjEf8PIMPs+IZCw93I2J725SNLBzW2+C68WxOlfs1SROkjfXR1Ega295I4szy4Ho0hzDrob6cDa+MC3bYfRNeIKZodJF2Uj3Euc6PKGuFybNzWucoFyoxJ+z5hpLMrqkNa5xeM4JeDazSbd0Cx4C5zHXhYCvdsdpoI4aGaGSobjjKaASSxOytDDGCBMCDneWHgOR16Lb7t9k3NxGKtxx2SoqCZKRkxs+SYEXc4fZcA5pa02JuLDRbLbHc9UNrxXYQ6AuzB/YS5bMeOBYHDK5vA2PA9eWAd3mO4lWwvxWaNrIXB4cHx3a3M0u7NkXBxyjU24cUBewXK4C5QBERAEREAREQBERAEREAREQBERAEREAREQBYmK0AqIXxF8jA8WLo3ZHgc8ruXS/msXaPaGOihMklyScrGDxPeeDR/fko/BheKVnvJ6r2NjtWwwtu8Dlncefx+A4LZGvK3m8I1Stw91LLNjsnsBRYYXmjiLXyWDnucXuyjkCeAvrYf0CkihU2DYpS9+nrfagNTDO0AuHRrr8fiFvdmtpGVsRe0FkjDlljd4mPHI+XQ/2K9lXhbyeUeRty92SwzF212MjxSARSTTRFrszXxGxvaxB6i3JQei/Z1omvzT1VVKObe6y/q4AlSTbTbySCdlBhsIqMSlGbKf4cLPvym49bXHU8QDr4dgsWmGeqx6dkp+xTsDY2+Q1bm+QWo3E5wjCIaSFkFNG2OFgs1reA5nzJJ1JOpWaqvqsVxfBCJK2RuI4aCA+VrQyeIE2zOaPENed/VqsegxGOeJk0Lw+KRocxw4FpFwUBk3XGZQqfaOrr5XxYXkZDGcslW8XGbmIhz9dfhoT2HY6tAzNxeo7Tjq0Fl/w34LV7zPyrJY/gVDhdZGD6nltd+E8evYTJFDcL2nqKeobSYo1gc/SGoZoyQ34H7rvlxGmt1MQs4yUuRGv086GlLinxTXJrs+89ZpcX2ZbUP7QSGOT3eV7WguDoy8g3PHx8P5Vi4dsW2CdkjZbtjYxoBYC+zI+zAEt7hhGpbbU81JUWRHCIiAIiIAiIgCIiAIiIAiIgCIiAIiIAiIgCIiAhlUwVOOMY/VlLT9o1p4do9wF/hdv5QpkAoXtHL7DiUNa4H2eVnYTO+6b3a4+XD8pUyjkDgCCCCLgjUEHmCt9vKL6Mf2R6fmknzz/R9FQaapjpsZD2OHZVML+1y6jtI9b6c7AfMqQYlK6aXsGuysaM0rvLpdR3Z6JlXiTp4G/ulLGYo3cnyu8RB56E6+nVRKLZ2Ss3F8KTWX19GF2Pn5G6+EYqGfmbTx2dPkfG7bCDHLWVNU6M1tVO52jg60AtkaD01On8o6KfAqrNnKgw4hU4XXyv7UyGahmeSS+F+oYHHxZbcPJwHBWBhVeS17ZSBJEbPPK33vkFHhbZGartS48muT7MdDJEoRcd6HRzT++RlYlJEIn+0FghLSH5yA0tIsQ6+liNFTmzG0DaOgr8PE/wDDqZYqV5zW7J+viANu7mPq5b6vxGKpjlxLEnkYfCXCngvbtHN0BI+05x0t68gvnYXZeaTCamZ7ezqq+R9QwDQsBsYmjoCB8nBSG3KLwR9LZKVkZRwllYb4rnza4cCabGinbSRsppI3sY0BxYQe+dXF3Qk3Oq3qqqgiDqf22g91X0wtVQDQSZPHmZyuATp5jiFZGDYo2pgjmZ4ZGg26HmD6G4+CVyTSwbLnbG+dd6+NPL7ePNGp2/wxs1BNfxRtMrDzDma3HwuPitjs5XGekgld4nxMc78RAv8AVaPeDjFoPZIe9VVVo2MHENcbOcegtcfPoVI8JoBBBHENRGxrL9cotdYr8x46ifYnHRQUumTa7sJPwb9GZaIi3FcEREAREQBERAEREAREQBERAEREAREQBERAEREBj1tCyZjo5WNfG4Wc06ghRNux1XS3GHVxbFyhnb2jW/hOth8FNFxZZxslHguRrnVGby+ZDJNnXVjnxT1D2Wc0zCLu9r3eF+Tb3PDmpXh+HR08bYoWBkbRYNH/AHU+awcSpnskE8IzECz2feb1HmF3U2OQvHjDTza7ukfNV1N6qToseMNtdCabbyu3jh9JLnTvv3sFngk+zCx+hgbX7E02JxBlS1wew3imYcskburHfAaHTQeqhUWz2K07p4xiUdTAyJ3adrFaZzOzNmiQXu7zJU/q8dYO7D7yQ8A3UX8yu3CsPMbSXm8jzmefPovXcrbFCvDS4t88cOCXb+h46nGt73DPBffUQLZPd5BWNp6urmkniYxvY0rv4Mbm6PJb9sl4LuXHW6s0BQSKZ+Cyva9j34bI8uY9ouYHO4tcPu/943CkUW2NE5uYVcFvNwB/KdfopUWksMr6bYqKhJ4a4ffYa/aLY2OR5qoZn01QAc0rODmga9o3noP73Wg2WoMRlpGGlq4IadxdltEA8d43Ibawub8Cs7FtoH4nekw4OMTtJ6kghjWcw2/EkfP6iY4bQMgiZFGLMY0NHoOvmePxWv3cZSyixp2lbJpfDKMVhNxT8E2s4X0NRs/sbFSvMznvnqneKaTV3o0fZH1UhRFtjFRWEY3XTulv2PL+/ogiIsjUEREAREQBERAEREAREQBERAEREAREQBERAEREAREQHBWNNQRvN3xscepAuiLGUIyWJLJ6pOPFHZBTMZ4GNb6ABdq5RFFRWEg228s+XNBFjqCtS/ZOiLsxpKcn8Df0suUXrWTCUYy5o2UFO1jQ1jWtaODWgNA9AF2oi9PUEREPQiIgCIiAIiIAiIgCIiAI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6" name="Picture 2" descr="Image result for twit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" y="5057037"/>
            <a:ext cx="3306695" cy="172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e new york time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93" y="3284490"/>
            <a:ext cx="2723732" cy="198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ound cloud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26" y="4554894"/>
            <a:ext cx="2976101" cy="223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779664" y="1205727"/>
            <a:ext cx="429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12"/>
              </a:rPr>
              <a:t>http://www.greatfirewallofchina.org</a:t>
            </a:r>
            <a:r>
              <a:rPr lang="en-GB" dirty="0" smtClean="0">
                <a:latin typeface="Comic Sans MS" panose="030F0702030302020204" pitchFamily="66" charset="0"/>
                <a:hlinkClick r:id="rId12"/>
              </a:rPr>
              <a:t>/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7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7030A0"/>
                </a:solidFill>
              </a:rPr>
              <a:t>Watch the Clip Below and take detailed notes – questions to follow</a:t>
            </a:r>
            <a:endParaRPr lang="en-GB" sz="36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  <a:hlinkClick r:id="rId3"/>
              </a:rPr>
              <a:t>https://</a:t>
            </a:r>
            <a:r>
              <a:rPr lang="en-GB" dirty="0" smtClean="0">
                <a:latin typeface="+mj-lt"/>
                <a:hlinkClick r:id="rId3"/>
              </a:rPr>
              <a:t>www.youtube.com/watch?v=Po9qrFyZOM8</a:t>
            </a:r>
            <a:r>
              <a:rPr lang="en-GB" dirty="0" smtClean="0">
                <a:latin typeface="+mj-lt"/>
              </a:rPr>
              <a:t> </a:t>
            </a:r>
            <a:endParaRPr lang="en-GB" dirty="0">
              <a:latin typeface="+mj-lt"/>
            </a:endParaRPr>
          </a:p>
        </p:txBody>
      </p:sp>
      <p:pic>
        <p:nvPicPr>
          <p:cNvPr id="2050" name="Picture 2" descr="Image result for china internet censo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715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smtClean="0"/>
              <a:t>Internet Censorship in China - </a:t>
            </a:r>
            <a:r>
              <a:rPr lang="en-GB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How many internet users does China have?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Why was the start of the internet a worry to the Communist Party of China?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What is the nickname of the Chinese internet firewall?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What problem do Chinese Bloggers have?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How many Internet Police Officers does China have?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What does China have the largest recorded numbers of?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 b="1" dirty="0" smtClean="0">
                <a:latin typeface="Comic Sans MS" panose="030F0702030302020204" pitchFamily="66" charset="0"/>
              </a:rPr>
              <a:t>What is the ‘Great Cannon’?</a:t>
            </a:r>
            <a:endParaRPr lang="en-GB" sz="25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3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Internet Censorship in China - </a:t>
            </a:r>
            <a:r>
              <a:rPr lang="en-GB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35" y="1124744"/>
            <a:ext cx="8964488" cy="4896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How many internet users does China have?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618m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Why was the start of the internet a worry to the Communist Party of China?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People could find out about other parties i.e. CDP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What is the nickname of the Chinese internet firewall?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The Great Shield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What problem do Chinese Bloggers have?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Common blogging platforms are blocked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How many Internet Police Officers does China have?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2million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What does China have the largest recorded numbers of?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Journalists in prison/ internet contributors in prison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200" b="1" dirty="0" smtClean="0">
                <a:latin typeface="Comic Sans MS" panose="030F0702030302020204" pitchFamily="66" charset="0"/>
              </a:rPr>
              <a:t>What is the ‘Great Cannon’? </a:t>
            </a:r>
            <a:r>
              <a:rPr lang="en-GB" sz="2200" b="1" dirty="0" smtClean="0">
                <a:solidFill>
                  <a:srgbClr val="FF3399"/>
                </a:solidFill>
                <a:latin typeface="Comic Sans MS" panose="030F0702030302020204" pitchFamily="66" charset="0"/>
              </a:rPr>
              <a:t>The new method of giving a virus/ shutting down sites which allow Chinese people to get round the firewall</a:t>
            </a:r>
            <a:endParaRPr lang="en-GB" sz="22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pj.org/awards05/shitao_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670" y="1"/>
            <a:ext cx="1741330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6781800" cy="1224136"/>
          </a:xfrm>
        </p:spPr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6840760" cy="54006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b="1" dirty="0">
                <a:latin typeface="Comic Sans MS" panose="030F0702030302020204" pitchFamily="66" charset="0"/>
              </a:rPr>
              <a:t>In April 2004, the Chinese journalist Shi Tao used his Yahoo! email account to send a message to a U.S.-based pro-democracy website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dirty="0">
                <a:latin typeface="Comic Sans MS" panose="030F0702030302020204" pitchFamily="66" charset="0"/>
              </a:rPr>
              <a:t>his email, he summarised a government order directing media organizations in China to downplay the upcoming 15th anniversary of the 1989 crackdown on pro-democracy activists. 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Police </a:t>
            </a:r>
            <a:r>
              <a:rPr lang="en-GB" dirty="0">
                <a:latin typeface="Comic Sans MS" panose="030F0702030302020204" pitchFamily="66" charset="0"/>
              </a:rPr>
              <a:t>arrested him in November 2004, charging him with "illegally providing state secrets to foreign entities."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>
                <a:latin typeface="Comic Sans MS" panose="030F0702030302020204" pitchFamily="66" charset="0"/>
              </a:rPr>
              <a:t>Shi Tao was sentenced in April 2005 to 10 years’ imprisonment and two years’ subsequent deprivation of his political </a:t>
            </a:r>
            <a:r>
              <a:rPr lang="en-GB" dirty="0" smtClean="0">
                <a:latin typeface="Comic Sans MS" panose="030F0702030302020204" pitchFamily="66" charset="0"/>
              </a:rPr>
              <a:t>rights. </a:t>
            </a: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dirty="0" smtClean="0">
                <a:latin typeface="Comic Sans MS" panose="030F0702030302020204" pitchFamily="66" charset="0"/>
              </a:rPr>
              <a:t>He was released from prison in 2013 after a massive international campaign. He now writes about his time in prison and remains under watch by the Chinese government.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Action Button: Forward or Next 6">
            <a:hlinkClick r:id="rId3" highlightClick="1"/>
          </p:cNvPr>
          <p:cNvSpPr/>
          <p:nvPr/>
        </p:nvSpPr>
        <p:spPr>
          <a:xfrm>
            <a:off x="6948264" y="5589240"/>
            <a:ext cx="1741330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5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630092"/>
            <a:ext cx="8856984" cy="584775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GB" sz="2200" b="1" dirty="0" smtClean="0">
                <a:latin typeface="Comic Sans MS" panose="030F0702030302020204" pitchFamily="66" charset="0"/>
              </a:rPr>
              <a:t>One in every 10 websites </a:t>
            </a:r>
            <a:r>
              <a:rPr lang="en-GB" sz="2200" b="1" dirty="0">
                <a:latin typeface="Comic Sans MS" panose="030F0702030302020204" pitchFamily="66" charset="0"/>
              </a:rPr>
              <a:t>is </a:t>
            </a:r>
            <a:r>
              <a:rPr lang="en-GB" sz="2200" b="1" dirty="0" smtClean="0">
                <a:latin typeface="Comic Sans MS" panose="030F0702030302020204" pitchFamily="66" charset="0"/>
              </a:rPr>
              <a:t>blocked in China.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In February 2008 the organisation </a:t>
            </a:r>
            <a:r>
              <a:rPr lang="en-GB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Reporters Without 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Borders was campaigning for the release of </a:t>
            </a:r>
            <a:r>
              <a:rPr lang="en-GB" sz="22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more than 81 internet </a:t>
            </a:r>
            <a:r>
              <a:rPr lang="en-GB" sz="2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users in </a:t>
            </a:r>
            <a:r>
              <a:rPr lang="en-GB" sz="22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China imprisoned or held in labour camps for criticising their </a:t>
            </a:r>
            <a:r>
              <a:rPr lang="en-GB" sz="2200" u="sng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government in </a:t>
            </a:r>
            <a:r>
              <a:rPr lang="en-GB" sz="22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emails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, including students, people in the Falun Gong spiritual </a:t>
            </a:r>
            <a:r>
              <a:rPr lang="en-GB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movement, workers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, writers, lawyers, teachers, civil servants, former police </a:t>
            </a:r>
            <a:r>
              <a:rPr lang="en-GB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officers, engineers</a:t>
            </a:r>
            <a:r>
              <a:rPr lang="en-GB" sz="2200" dirty="0">
                <a:solidFill>
                  <a:srgbClr val="00B050"/>
                </a:solidFill>
                <a:latin typeface="Comic Sans MS" panose="030F0702030302020204" pitchFamily="66" charset="0"/>
              </a:rPr>
              <a:t>, and business people</a:t>
            </a:r>
            <a:r>
              <a:rPr lang="en-GB" sz="2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r>
              <a:rPr lang="en-GB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Some of the biggest IT companies in the world, that benefit a great deal </a:t>
            </a:r>
            <a:r>
              <a:rPr lang="en-GB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from business </a:t>
            </a:r>
            <a:r>
              <a:rPr lang="en-GB" sz="2200" dirty="0">
                <a:solidFill>
                  <a:srgbClr val="C00000"/>
                </a:solidFill>
                <a:latin typeface="Comic Sans MS" panose="030F0702030302020204" pitchFamily="66" charset="0"/>
              </a:rPr>
              <a:t>in China, have built surveillance and censorship equipment for </a:t>
            </a:r>
            <a:r>
              <a:rPr lang="en-GB" sz="2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the Chinese Government.</a:t>
            </a:r>
          </a:p>
          <a:p>
            <a:endParaRPr lang="en-GB" sz="2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Yahoo! supplied private information about their email users to the </a:t>
            </a:r>
            <a:r>
              <a:rPr lang="en-GB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Chinese authorities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, leading to their prosecution and wrongful imprisonment. </a:t>
            </a:r>
            <a:r>
              <a:rPr lang="en-GB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Microsoft </a:t>
            </a:r>
            <a:r>
              <a:rPr lang="en-GB" sz="2200" dirty="0">
                <a:latin typeface="Comic Sans MS" panose="030F0702030302020204" pitchFamily="66" charset="0"/>
                <a:cs typeface="Arial" panose="020B0604020202020204" pitchFamily="34" charset="0"/>
              </a:rPr>
              <a:t>and Google also censor their Chinese customers</a:t>
            </a:r>
            <a:r>
              <a:rPr lang="en-GB" sz="2200" dirty="0" smtClean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GB" sz="220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78658"/>
            <a:ext cx="3492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u="sng" dirty="0" smtClean="0"/>
              <a:t>China </a:t>
            </a:r>
            <a:r>
              <a:rPr lang="en-GB" sz="2800" b="1" u="sng" dirty="0"/>
              <a:t>censorship facts</a:t>
            </a:r>
          </a:p>
        </p:txBody>
      </p:sp>
    </p:spTree>
    <p:extLst>
      <p:ext uri="{BB962C8B-B14F-4D97-AF65-F5344CB8AC3E}">
        <p14:creationId xmlns:p14="http://schemas.microsoft.com/office/powerpoint/2010/main" val="14640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175679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Thinking point: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Is accessing websites and social media part of our Human Rights?</a:t>
            </a:r>
          </a:p>
        </p:txBody>
      </p:sp>
    </p:spTree>
    <p:extLst>
      <p:ext uri="{BB962C8B-B14F-4D97-AF65-F5344CB8AC3E}">
        <p14:creationId xmlns:p14="http://schemas.microsoft.com/office/powerpoint/2010/main" val="15740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/>
              <a:t>Video Task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sz="2400" dirty="0" smtClean="0">
                <a:latin typeface="Comic Sans MS" panose="030F0702030302020204" pitchFamily="66" charset="0"/>
                <a:hlinkClick r:id="rId2"/>
              </a:rPr>
              <a:t>Internet Censorship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 smtClean="0">
                <a:latin typeface="Comic Sans MS" panose="030F0702030302020204" pitchFamily="66" charset="0"/>
                <a:hlinkClick r:id="rId3"/>
              </a:rPr>
              <a:t>Newspaper Protests in China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sz="2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Watch the video clips on censorship in China and take notes on:</a:t>
            </a: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What the government does to protestors </a:t>
            </a:r>
          </a:p>
          <a:p>
            <a:pPr>
              <a:buFontTx/>
              <a:buChar char="-"/>
            </a:pPr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Why the government censors journalists and writers</a:t>
            </a:r>
          </a:p>
        </p:txBody>
      </p:sp>
    </p:spTree>
    <p:extLst>
      <p:ext uri="{BB962C8B-B14F-4D97-AF65-F5344CB8AC3E}">
        <p14:creationId xmlns:p14="http://schemas.microsoft.com/office/powerpoint/2010/main" val="9765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/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Question Task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3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 smtClean="0">
                <a:latin typeface="Comic Sans MS" panose="030F0702030302020204" pitchFamily="66" charset="0"/>
              </a:rPr>
              <a:t>Using all of the information you have gathered about </a:t>
            </a:r>
            <a:r>
              <a:rPr lang="en-GB" sz="2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Censorship in China</a:t>
            </a:r>
            <a:r>
              <a:rPr lang="en-GB" sz="2200" dirty="0" smtClean="0">
                <a:latin typeface="Comic Sans MS" panose="030F0702030302020204" pitchFamily="66" charset="0"/>
              </a:rPr>
              <a:t>, answer the following knowledge questions in full sentences.</a:t>
            </a:r>
          </a:p>
          <a:p>
            <a:pPr marL="0" indent="0">
              <a:buNone/>
            </a:pPr>
            <a:r>
              <a:rPr lang="en-GB" sz="2200" i="1" dirty="0" smtClean="0">
                <a:latin typeface="Comic Sans MS" panose="030F0702030302020204" pitchFamily="66" charset="0"/>
              </a:rPr>
              <a:t>If you complete these questions then access Worksheet 5 on the blog for an Extension Task.</a:t>
            </a:r>
            <a:endParaRPr lang="en-GB" sz="2200" i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898" y="2780928"/>
            <a:ext cx="8229600" cy="38164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AutoNum type="arabicPeriod"/>
            </a:pPr>
            <a:r>
              <a:rPr lang="en-GB" sz="2200" kern="0" dirty="0" smtClean="0">
                <a:latin typeface="Comic Sans MS" panose="030F0702030302020204" pitchFamily="66" charset="0"/>
              </a:rPr>
              <a:t>What is state sponsored censorship?</a:t>
            </a:r>
          </a:p>
          <a:p>
            <a:pPr marL="457200" indent="-457200">
              <a:buAutoNum type="arabicPeriod"/>
            </a:pPr>
            <a:r>
              <a:rPr lang="en-GB" sz="2200" kern="0" dirty="0" smtClean="0">
                <a:latin typeface="Comic Sans MS" panose="030F0702030302020204" pitchFamily="66" charset="0"/>
              </a:rPr>
              <a:t>Does media censorship defy basic human rights? Explain your answer.</a:t>
            </a:r>
          </a:p>
          <a:p>
            <a:pPr marL="457200" indent="-457200">
              <a:buAutoNum type="arabicPeriod"/>
            </a:pPr>
            <a:r>
              <a:rPr lang="en-GB" sz="2200" kern="0" dirty="0" smtClean="0">
                <a:latin typeface="Comic Sans MS" panose="030F0702030302020204" pitchFamily="66" charset="0"/>
              </a:rPr>
              <a:t>Why do the Chinese Communist Party so tightly control the media/internet in China?</a:t>
            </a:r>
          </a:p>
          <a:p>
            <a:pPr marL="457200" indent="-457200">
              <a:buAutoNum type="arabicPeriod"/>
            </a:pPr>
            <a:r>
              <a:rPr lang="en-GB" sz="2200" kern="0" dirty="0" smtClean="0">
                <a:latin typeface="Comic Sans MS" panose="030F0702030302020204" pitchFamily="66" charset="0"/>
              </a:rPr>
              <a:t>What are some of the punishments that freedom of speech protestors can receive in China?</a:t>
            </a:r>
          </a:p>
          <a:p>
            <a:pPr marL="457200" indent="-457200">
              <a:buAutoNum type="arabicPeriod"/>
            </a:pPr>
            <a:r>
              <a:rPr lang="en-GB" sz="2200" kern="0" dirty="0" smtClean="0">
                <a:latin typeface="Comic Sans MS" panose="030F0702030302020204" pitchFamily="66" charset="0"/>
              </a:rPr>
              <a:t>What can the</a:t>
            </a:r>
            <a:r>
              <a:rPr lang="en-GB" sz="2200" dirty="0" smtClean="0">
                <a:latin typeface="Comic Sans MS" panose="030F0702030302020204" pitchFamily="66" charset="0"/>
              </a:rPr>
              <a:t> </a:t>
            </a:r>
            <a:r>
              <a:rPr lang="en-GB" sz="2200" dirty="0">
                <a:latin typeface="Comic Sans MS" panose="030F0702030302020204" pitchFamily="66" charset="0"/>
              </a:rPr>
              <a:t>State Administration of Press, Publication, Radio, Film and </a:t>
            </a:r>
            <a:r>
              <a:rPr lang="en-GB" sz="2200" dirty="0" smtClean="0">
                <a:latin typeface="Comic Sans MS" panose="030F0702030302020204" pitchFamily="66" charset="0"/>
              </a:rPr>
              <a:t>Television do to media outlets and companies who defy the censorship laws?</a:t>
            </a:r>
            <a:endParaRPr lang="en-GB" sz="2200" kern="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81800" cy="93610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Some Basic Human Rights...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920880" cy="5184576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3</a:t>
            </a:r>
            <a:r>
              <a:rPr lang="en-GB" sz="2100" dirty="0" smtClean="0">
                <a:latin typeface="Arial Rounded MT Bold" panose="020F0704030504030204" pitchFamily="34" charset="0"/>
              </a:rPr>
              <a:t>:  </a:t>
            </a:r>
            <a:r>
              <a:rPr lang="en-GB" sz="2100" b="1" dirty="0">
                <a:latin typeface="Arial Rounded MT Bold" panose="020F0704030504030204" pitchFamily="34" charset="0"/>
              </a:rPr>
              <a:t>The Right to Life.</a:t>
            </a:r>
            <a:r>
              <a:rPr lang="en-GB" sz="2100" dirty="0">
                <a:latin typeface="Arial Rounded MT Bold" panose="020F0704030504030204" pitchFamily="34" charset="0"/>
              </a:rPr>
              <a:t> We all have the right to life, and to live in freedom and safety. </a:t>
            </a: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5</a:t>
            </a:r>
            <a:r>
              <a:rPr lang="en-GB" sz="2100" dirty="0" smtClean="0">
                <a:latin typeface="Arial Rounded MT Bold" panose="020F0704030504030204" pitchFamily="34" charset="0"/>
              </a:rPr>
              <a:t>:  </a:t>
            </a:r>
            <a:r>
              <a:rPr lang="en-GB" sz="2100" b="1" dirty="0">
                <a:latin typeface="Arial Rounded MT Bold" panose="020F0704030504030204" pitchFamily="34" charset="0"/>
              </a:rPr>
              <a:t>No Torture</a:t>
            </a:r>
            <a:r>
              <a:rPr lang="en-GB" sz="2100" dirty="0">
                <a:latin typeface="Arial Rounded MT Bold" panose="020F0704030504030204" pitchFamily="34" charset="0"/>
              </a:rPr>
              <a:t>. Nobody has any right to hurt us or to torture us. </a:t>
            </a: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9</a:t>
            </a:r>
            <a:r>
              <a:rPr lang="en-GB" sz="2100" dirty="0" smtClean="0">
                <a:latin typeface="Arial Rounded MT Bold" panose="020F0704030504030204" pitchFamily="34" charset="0"/>
              </a:rPr>
              <a:t>:  </a:t>
            </a:r>
            <a:r>
              <a:rPr lang="en-GB" sz="2100" b="1" dirty="0">
                <a:latin typeface="Arial Rounded MT Bold" panose="020F0704030504030204" pitchFamily="34" charset="0"/>
              </a:rPr>
              <a:t>No Unfair Detainment.</a:t>
            </a:r>
            <a:r>
              <a:rPr lang="en-GB" sz="2100" dirty="0">
                <a:latin typeface="Arial Rounded MT Bold" panose="020F0704030504030204" pitchFamily="34" charset="0"/>
              </a:rPr>
              <a:t> Nobody has the right to put us in prison without good reason and keep us there, or to send us away from our country. </a:t>
            </a: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10</a:t>
            </a:r>
            <a:r>
              <a:rPr lang="en-GB" sz="2100" dirty="0" smtClean="0">
                <a:latin typeface="Arial Rounded MT Bold" panose="020F0704030504030204" pitchFamily="34" charset="0"/>
              </a:rPr>
              <a:t>:  </a:t>
            </a:r>
            <a:r>
              <a:rPr lang="en-GB" sz="2100" b="1" dirty="0" smtClean="0">
                <a:latin typeface="Arial Rounded MT Bold" panose="020F0704030504030204" pitchFamily="34" charset="0"/>
              </a:rPr>
              <a:t>The </a:t>
            </a:r>
            <a:r>
              <a:rPr lang="en-GB" sz="2100" b="1" dirty="0">
                <a:latin typeface="Arial Rounded MT Bold" panose="020F0704030504030204" pitchFamily="34" charset="0"/>
              </a:rPr>
              <a:t>Right to Trial.</a:t>
            </a:r>
            <a:r>
              <a:rPr lang="en-GB" sz="2100" dirty="0">
                <a:latin typeface="Arial Rounded MT Bold" panose="020F0704030504030204" pitchFamily="34" charset="0"/>
              </a:rPr>
              <a:t> If we are put on trial this should be in public. The people who try us should not let anyone tell them what to do</a:t>
            </a:r>
            <a:r>
              <a:rPr lang="en-GB" sz="21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18</a:t>
            </a:r>
            <a:r>
              <a:rPr lang="en-GB" sz="2100" dirty="0" smtClean="0">
                <a:latin typeface="Arial Rounded MT Bold" panose="020F0704030504030204" pitchFamily="34" charset="0"/>
              </a:rPr>
              <a:t>:  </a:t>
            </a:r>
            <a:r>
              <a:rPr lang="en-GB" sz="2100" b="1" dirty="0" smtClean="0">
                <a:latin typeface="Arial Rounded MT Bold" panose="020F0704030504030204" pitchFamily="34" charset="0"/>
              </a:rPr>
              <a:t>Freedom </a:t>
            </a:r>
            <a:r>
              <a:rPr lang="en-GB" sz="2100" b="1" dirty="0">
                <a:latin typeface="Arial Rounded MT Bold" panose="020F0704030504030204" pitchFamily="34" charset="0"/>
              </a:rPr>
              <a:t>of Thought.</a:t>
            </a:r>
            <a:r>
              <a:rPr lang="en-GB" sz="2100" dirty="0">
                <a:latin typeface="Arial Rounded MT Bold" panose="020F0704030504030204" pitchFamily="34" charset="0"/>
              </a:rPr>
              <a:t> We all have the right to believe in what we want to believe, to have a religion, or to change it if we want</a:t>
            </a:r>
            <a:r>
              <a:rPr lang="en-GB" sz="21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19</a:t>
            </a:r>
            <a:r>
              <a:rPr lang="en-GB" sz="2100" b="1" dirty="0" smtClean="0">
                <a:latin typeface="Arial Rounded MT Bold" panose="020F0704030504030204" pitchFamily="34" charset="0"/>
              </a:rPr>
              <a:t>:  Freedom </a:t>
            </a:r>
            <a:r>
              <a:rPr lang="en-GB" sz="2100" b="1" dirty="0">
                <a:latin typeface="Arial Rounded MT Bold" panose="020F0704030504030204" pitchFamily="34" charset="0"/>
              </a:rPr>
              <a:t>of Expression.</a:t>
            </a:r>
            <a:r>
              <a:rPr lang="en-GB" sz="2100" dirty="0">
                <a:latin typeface="Arial Rounded MT Bold" panose="020F0704030504030204" pitchFamily="34" charset="0"/>
              </a:rPr>
              <a:t> We all have the right to make up our own minds, to think what we like, to say what we think, and to share our ideas with other people</a:t>
            </a:r>
            <a:r>
              <a:rPr lang="en-GB" sz="21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GB" sz="21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2100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Article 21</a:t>
            </a:r>
            <a:r>
              <a:rPr lang="en-GB" sz="2100" dirty="0" smtClean="0">
                <a:latin typeface="Arial Rounded MT Bold" panose="020F0704030504030204" pitchFamily="34" charset="0"/>
              </a:rPr>
              <a:t>:  </a:t>
            </a:r>
            <a:r>
              <a:rPr lang="en-GB" sz="2100" b="1" dirty="0">
                <a:latin typeface="Arial Rounded MT Bold" panose="020F0704030504030204" pitchFamily="34" charset="0"/>
              </a:rPr>
              <a:t>The Right to Democracy.</a:t>
            </a:r>
            <a:r>
              <a:rPr lang="en-GB" sz="2100" dirty="0">
                <a:latin typeface="Arial Rounded MT Bold" panose="020F0704030504030204" pitchFamily="34" charset="0"/>
              </a:rPr>
              <a:t> We all have the right to take part in the government of our country. Every grown-up should be allowed to choose their own leaders</a:t>
            </a:r>
            <a:r>
              <a:rPr lang="en-GB" sz="2100" dirty="0" smtClean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s://lh3.ggpht.com/MDW8UcTP1qBLIISwzpjVoWGZogecFBYglsRcOzVpbrc-182VohC1xs2GD3drAYC6TWg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046">
            <a:off x="7586350" y="3463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55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268760"/>
            <a:ext cx="7543800" cy="3519264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You will see 4 cartoons. 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In pairs you are come up with a caption or headline to go with each</a:t>
            </a:r>
            <a:r>
              <a:rPr lang="en-GB" dirty="0">
                <a:latin typeface="Arial Rounded MT Bold" panose="020F0704030504030204" pitchFamily="34" charset="0"/>
              </a:rPr>
              <a:t> </a:t>
            </a:r>
            <a:r>
              <a:rPr lang="en-GB" dirty="0" smtClean="0">
                <a:latin typeface="Arial Rounded MT Bold" panose="020F0704030504030204" pitchFamily="34" charset="0"/>
              </a:rPr>
              <a:t>and write it on your show me boards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You have 1 minute for each cartoon.  </a:t>
            </a:r>
          </a:p>
          <a:p>
            <a:r>
              <a:rPr lang="en-GB" dirty="0" smtClean="0">
                <a:latin typeface="Arial Rounded MT Bold" panose="020F0704030504030204" pitchFamily="34" charset="0"/>
              </a:rPr>
              <a:t>You should also be able to explain what each cartoon represents.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81800" cy="936104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Political Cartoons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-16301"/>
            <a:ext cx="5328592" cy="687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7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231"/>
            <a:ext cx="8964488" cy="703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85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" y="692696"/>
            <a:ext cx="9193415" cy="526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3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8789987" cy="701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8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Political Cartoons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Create your own cartoon representing China’s lack of free speech.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have 15 minutes to create your cartoon.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It should be black and white although you can add some red if you wish.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864096"/>
          </a:xfrm>
        </p:spPr>
        <p:txBody>
          <a:bodyPr>
            <a:norm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National 4/5 Questions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717032"/>
            <a:ext cx="828092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2. Explain, in detail, </a:t>
            </a:r>
            <a:r>
              <a:rPr lang="en-GB" sz="28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two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of the ways in which </a:t>
            </a:r>
            <a:r>
              <a:rPr lang="en-GB" sz="28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the Chinese government limits the freedom of speech</a:t>
            </a:r>
            <a:r>
              <a:rPr lang="en-GB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of its citizens.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800" i="1" dirty="0" smtClean="0">
                <a:latin typeface="Comic Sans MS" panose="030F0702030302020204" pitchFamily="66" charset="0"/>
              </a:rPr>
              <a:t>6 marks = 2 x P.E.Es</a:t>
            </a:r>
          </a:p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51520" y="1484784"/>
            <a:ext cx="8280920" cy="20882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1. Describe, in detail, 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two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of the human rights which Chinese people are routinely denied.</a:t>
            </a:r>
          </a:p>
          <a:p>
            <a:pPr marL="0" indent="0">
              <a:buFont typeface="Arial" pitchFamily="34" charset="0"/>
              <a:buNone/>
            </a:pPr>
            <a:endParaRPr lang="en-GB" sz="2800" dirty="0" smtClean="0">
              <a:latin typeface="Comic Sans MS" panose="030F0702030302020204" pitchFamily="66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GB" sz="2800" i="1" dirty="0" smtClean="0">
                <a:latin typeface="Comic Sans MS" panose="030F0702030302020204" pitchFamily="66" charset="0"/>
              </a:rPr>
              <a:t>6 marks = 2 x P.E.Es</a:t>
            </a:r>
          </a:p>
          <a:p>
            <a:pPr marL="0" indent="0">
              <a:buFont typeface="Arial" pitchFamily="34" charset="0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93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>
                <a:latin typeface="Comic Sans MS" pitchFamily="66" charset="0"/>
              </a:rPr>
              <a:t>Did I…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4525963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Comic Sans MS" pitchFamily="66" charset="0"/>
              </a:rPr>
              <a:t>Describe</a:t>
            </a:r>
            <a:r>
              <a:rPr lang="en-GB" altLang="en-US" dirty="0" smtClean="0">
                <a:latin typeface="Comic Sans MS" pitchFamily="66" charset="0"/>
              </a:rPr>
              <a:t> what state sponsored censorship is</a:t>
            </a:r>
          </a:p>
          <a:p>
            <a:pPr eaLnBrk="1" hangingPunct="1"/>
            <a:r>
              <a:rPr lang="en-GB" altLang="en-US" b="1" dirty="0" smtClean="0">
                <a:latin typeface="Comic Sans MS" pitchFamily="66" charset="0"/>
              </a:rPr>
              <a:t>Discuss</a:t>
            </a:r>
            <a:r>
              <a:rPr lang="en-GB" altLang="en-US" dirty="0" smtClean="0">
                <a:latin typeface="Comic Sans MS" pitchFamily="66" charset="0"/>
              </a:rPr>
              <a:t> the ways the Chinese government is violating citizens rights</a:t>
            </a:r>
          </a:p>
          <a:p>
            <a:pPr eaLnBrk="1" hangingPunct="1"/>
            <a:r>
              <a:rPr lang="en-GB" altLang="en-US" b="1" dirty="0" smtClean="0">
                <a:latin typeface="Comic Sans MS" pitchFamily="66" charset="0"/>
              </a:rPr>
              <a:t>Create</a:t>
            </a:r>
            <a:r>
              <a:rPr lang="en-GB" altLang="en-US" dirty="0" smtClean="0">
                <a:latin typeface="Comic Sans MS" pitchFamily="66" charset="0"/>
              </a:rPr>
              <a:t> my own political cartoon on censorship in the People’s Republic of China.</a:t>
            </a:r>
          </a:p>
          <a:p>
            <a:pPr eaLnBrk="1" hangingPunct="1"/>
            <a:endParaRPr lang="en-GB" altLang="en-US" dirty="0" smtClean="0">
              <a:latin typeface="Comic Sans MS" pitchFamily="66" charset="0"/>
            </a:endParaRPr>
          </a:p>
          <a:p>
            <a:pPr eaLnBrk="1" hangingPunct="1"/>
            <a:endParaRPr lang="en-GB" altLang="en-US" dirty="0" smtClean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740650" y="333375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MC900383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76650"/>
            <a:ext cx="21748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0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38944" y="1340768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800" kern="0" smtClean="0">
                <a:latin typeface="Comic Sans MS" panose="030F0702030302020204" pitchFamily="66" charset="0"/>
              </a:rPr>
              <a:t>Discuss with your partner why Human Rights are so important. </a:t>
            </a:r>
          </a:p>
          <a:p>
            <a:pPr marL="0" indent="0" algn="ctr">
              <a:buFontTx/>
              <a:buNone/>
            </a:pPr>
            <a:r>
              <a:rPr lang="en-GB" sz="2800" kern="0" smtClean="0">
                <a:latin typeface="Comic Sans MS" panose="030F0702030302020204" pitchFamily="66" charset="0"/>
              </a:rPr>
              <a:t>Try to come up with 3 different reasons.</a:t>
            </a:r>
          </a:p>
          <a:p>
            <a:pPr algn="ctr"/>
            <a:endParaRPr lang="en-GB" sz="2800" kern="0" smtClean="0">
              <a:latin typeface="Comic Sans MS" panose="030F0702030302020204" pitchFamily="66" charset="0"/>
            </a:endParaRPr>
          </a:p>
          <a:p>
            <a:pPr algn="ctr"/>
            <a:endParaRPr lang="en-GB" sz="2800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gpht.com/MDW8UcTP1qBLIISwzpjVoWGZogecFBYglsRcOzVpbrc-182VohC1xs2GD3drAYC6TWg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046">
            <a:off x="7586350" y="3463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781800" cy="93610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Some Basic Human Rights...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2267744" y="1412776"/>
            <a:ext cx="4572000" cy="147732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</a:rPr>
              <a:t>Article 19</a:t>
            </a:r>
            <a:r>
              <a:rPr lang="en-GB" b="1" dirty="0" smtClean="0">
                <a:latin typeface="Arial Rounded MT Bold" panose="020F0704030504030204" pitchFamily="34" charset="0"/>
              </a:rPr>
              <a:t>:  Freedom of Expression.</a:t>
            </a:r>
            <a:r>
              <a:rPr lang="en-GB" dirty="0" smtClean="0">
                <a:latin typeface="Arial Rounded MT Bold" panose="020F0704030504030204" pitchFamily="34" charset="0"/>
              </a:rPr>
              <a:t> We all have the right to make up our own minds, to think what we like, </a:t>
            </a:r>
            <a:r>
              <a:rPr lang="en-GB" b="1" dirty="0" smtClean="0">
                <a:latin typeface="Arial Rounded MT Bold" panose="020F0704030504030204" pitchFamily="34" charset="0"/>
              </a:rPr>
              <a:t>to say what we think, and to share our ideas with other people.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8944" y="3356992"/>
            <a:ext cx="8229600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GB" sz="2800" kern="0" dirty="0" smtClean="0">
                <a:latin typeface="Comic Sans MS" panose="030F0702030302020204" pitchFamily="66" charset="0"/>
              </a:rPr>
              <a:t>What </a:t>
            </a:r>
            <a:r>
              <a:rPr lang="en-GB" sz="2800" kern="0" dirty="0" smtClean="0">
                <a:latin typeface="Comic Sans MS" panose="030F0702030302020204" pitchFamily="66" charset="0"/>
              </a:rPr>
              <a:t>is a “free media”?</a:t>
            </a:r>
          </a:p>
          <a:p>
            <a:pPr marL="0" indent="0" algn="ctr">
              <a:buFontTx/>
              <a:buNone/>
            </a:pPr>
            <a:r>
              <a:rPr lang="en-GB" sz="2800" kern="0" dirty="0" smtClean="0">
                <a:latin typeface="Comic Sans MS" panose="030F0702030302020204" pitchFamily="66" charset="0"/>
              </a:rPr>
              <a:t>Why would a free media be important for us all?</a:t>
            </a:r>
          </a:p>
          <a:p>
            <a:pPr algn="ctr"/>
            <a:endParaRPr lang="en-GB" sz="2800" kern="0" dirty="0" smtClean="0">
              <a:latin typeface="Comic Sans MS" panose="030F0702030302020204" pitchFamily="66" charset="0"/>
            </a:endParaRPr>
          </a:p>
          <a:p>
            <a:pPr algn="ctr"/>
            <a:endParaRPr lang="en-GB" sz="2800" kern="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853" y="0"/>
            <a:ext cx="7543800" cy="980728"/>
          </a:xfrm>
        </p:spPr>
        <p:txBody>
          <a:bodyPr/>
          <a:lstStyle/>
          <a:p>
            <a:r>
              <a:rPr lang="en-GB" dirty="0" smtClean="0"/>
              <a:t>Human Rights in China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980728"/>
            <a:ext cx="6400800" cy="1752600"/>
          </a:xfrm>
        </p:spPr>
        <p:txBody>
          <a:bodyPr/>
          <a:lstStyle/>
          <a:p>
            <a:r>
              <a:rPr lang="en-GB" sz="72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CENSORSHIP</a:t>
            </a:r>
            <a:endParaRPr lang="en-GB" sz="72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://t0.gstatic.com/images?q=tbn:ANd9GcQ4nsuW2_A0CP9pJyAEKM_ZWP3320ehAxv0hLhOhBcdH1PxU5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596505" cy="3360958"/>
          </a:xfrm>
          <a:prstGeom prst="rect">
            <a:avLst/>
          </a:prstGeom>
          <a:noFill/>
          <a:ln w="444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We are learning to…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Describe </a:t>
            </a:r>
            <a:r>
              <a:rPr lang="en-GB" altLang="en-US" dirty="0" smtClean="0">
                <a:latin typeface="Comic Sans MS" panose="030F0702030302020204" pitchFamily="66" charset="0"/>
              </a:rPr>
              <a:t>what censorship is and how relates to human rights</a:t>
            </a:r>
          </a:p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Explain</a:t>
            </a:r>
            <a:r>
              <a:rPr lang="en-GB" altLang="en-US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dirty="0" smtClean="0">
                <a:latin typeface="Comic Sans MS" panose="030F0702030302020204" pitchFamily="66" charset="0"/>
              </a:rPr>
              <a:t>why the Chinese government censors information in the media/online</a:t>
            </a:r>
          </a:p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Identify</a:t>
            </a:r>
            <a:r>
              <a:rPr lang="en-GB" altLang="en-US" b="1" dirty="0" smtClean="0">
                <a:latin typeface="Comic Sans MS" panose="030F0702030302020204" pitchFamily="66" charset="0"/>
              </a:rPr>
              <a:t> </a:t>
            </a:r>
            <a:r>
              <a:rPr lang="en-GB" altLang="en-US" dirty="0" smtClean="0">
                <a:latin typeface="Comic Sans MS" panose="030F0702030302020204" pitchFamily="66" charset="0"/>
              </a:rPr>
              <a:t>the issues which arise from censorship of the media/online</a:t>
            </a:r>
          </a:p>
          <a:p>
            <a:pPr eaLnBrk="1" hangingPunct="1"/>
            <a:endParaRPr lang="en-GB" altLang="en-US" dirty="0" smtClean="0"/>
          </a:p>
          <a:p>
            <a:pPr eaLnBrk="1" hangingPunct="1"/>
            <a:endParaRPr lang="en-GB" altLang="en-US" dirty="0" smtClean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740650" y="333375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3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Comic Sans MS" pitchFamily="66" charset="0"/>
              </a:rPr>
              <a:t>I can…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7188" cy="4525963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latin typeface="Comic Sans MS" pitchFamily="66" charset="0"/>
              </a:rPr>
              <a:t>Describe</a:t>
            </a:r>
            <a:r>
              <a:rPr lang="en-GB" altLang="en-US" dirty="0" smtClean="0">
                <a:latin typeface="Comic Sans MS" pitchFamily="66" charset="0"/>
              </a:rPr>
              <a:t> what censorship is</a:t>
            </a:r>
          </a:p>
          <a:p>
            <a:pPr eaLnBrk="1" hangingPunct="1"/>
            <a:r>
              <a:rPr lang="en-GB" altLang="en-US" b="1" dirty="0" smtClean="0">
                <a:latin typeface="Comic Sans MS" pitchFamily="66" charset="0"/>
              </a:rPr>
              <a:t>Answer Questions </a:t>
            </a:r>
            <a:r>
              <a:rPr lang="en-GB" altLang="en-US" dirty="0" smtClean="0">
                <a:latin typeface="Comic Sans MS" pitchFamily="66" charset="0"/>
              </a:rPr>
              <a:t>on internet censorship in China</a:t>
            </a:r>
          </a:p>
          <a:p>
            <a:pPr eaLnBrk="1" hangingPunct="1"/>
            <a:r>
              <a:rPr lang="en-GB" altLang="en-US" b="1" dirty="0" smtClean="0">
                <a:latin typeface="Comic Sans MS" pitchFamily="66" charset="0"/>
              </a:rPr>
              <a:t>Create</a:t>
            </a:r>
            <a:r>
              <a:rPr lang="en-GB" altLang="en-US" dirty="0" smtClean="0">
                <a:latin typeface="Comic Sans MS" pitchFamily="66" charset="0"/>
              </a:rPr>
              <a:t> my own political cartoon on censorship in the People’s Republic of China.</a:t>
            </a:r>
          </a:p>
          <a:p>
            <a:pPr eaLnBrk="1" hangingPunct="1"/>
            <a:endParaRPr lang="en-GB" altLang="en-US" dirty="0" smtClean="0">
              <a:latin typeface="Comic Sans MS" pitchFamily="66" charset="0"/>
            </a:endParaRPr>
          </a:p>
          <a:p>
            <a:pPr eaLnBrk="1" hangingPunct="1"/>
            <a:endParaRPr lang="en-GB" altLang="en-US" dirty="0" smtClean="0">
              <a:latin typeface="Comic Sans MS" pitchFamily="66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909">
            <a:off x="7740650" y="333375"/>
            <a:ext cx="10287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MC900383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676650"/>
            <a:ext cx="2174875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93583" y="188640"/>
            <a:ext cx="8229600" cy="782662"/>
          </a:xfrm>
        </p:spPr>
        <p:txBody>
          <a:bodyPr/>
          <a:lstStyle/>
          <a:p>
            <a:pPr eaLnBrk="1" hangingPunct="1"/>
            <a:r>
              <a:rPr lang="en-GB" dirty="0" smtClean="0"/>
              <a:t>What is censorship?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2952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922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97" y="3682774"/>
            <a:ext cx="2733928" cy="18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allfacebook.com/files/2011/03/under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51" y="1484784"/>
            <a:ext cx="180136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109161">
            <a:off x="6399646" y="4750509"/>
            <a:ext cx="2232248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Arial Rounded MT Bold" panose="020F0704030504030204" pitchFamily="34" charset="0"/>
              </a:rPr>
              <a:t>What human rights does censorship go against?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83" y="4005064"/>
            <a:ext cx="3240360" cy="209288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sz="2600" b="1" dirty="0"/>
              <a:t>Censorship</a:t>
            </a:r>
            <a:r>
              <a:rPr lang="en-GB" sz="2600" dirty="0"/>
              <a:t> </a:t>
            </a:r>
            <a:r>
              <a:rPr lang="en-GB" sz="2600" dirty="0" smtClean="0"/>
              <a:t>- </a:t>
            </a:r>
            <a:r>
              <a:rPr lang="en-GB" sz="2600" dirty="0"/>
              <a:t>the </a:t>
            </a:r>
            <a:r>
              <a:rPr lang="en-GB" sz="2600" u="sng" dirty="0"/>
              <a:t>control</a:t>
            </a:r>
            <a:r>
              <a:rPr lang="en-GB" sz="2600" dirty="0"/>
              <a:t> of the information and ideas circulated within a </a:t>
            </a:r>
            <a:r>
              <a:rPr lang="en-GB" sz="2600" dirty="0" smtClean="0"/>
              <a:t>society.</a:t>
            </a:r>
            <a:endParaRPr lang="en-GB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4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33256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sz="2200" dirty="0" smtClean="0">
                <a:latin typeface="Comic Sans MS" panose="030F0702030302020204" pitchFamily="66" charset="0"/>
              </a:rPr>
              <a:t>The Chinese Government actively censor information that is published in the Chinese media (newspapers, internet sources, films, TV </a:t>
            </a:r>
            <a:r>
              <a:rPr lang="en-GB" sz="2200" dirty="0" err="1" smtClean="0">
                <a:latin typeface="Comic Sans MS" panose="030F0702030302020204" pitchFamily="66" charset="0"/>
              </a:rPr>
              <a:t>etc</a:t>
            </a:r>
            <a:r>
              <a:rPr lang="en-GB" sz="220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The Communist Party takes action to prevent both individual citizens and the media from criticising the actions of the Government.</a:t>
            </a:r>
          </a:p>
          <a:p>
            <a:r>
              <a:rPr lang="en-GB" sz="2200" dirty="0">
                <a:latin typeface="Comic Sans MS" panose="030F0702030302020204" pitchFamily="66" charset="0"/>
              </a:rPr>
              <a:t>T</a:t>
            </a:r>
            <a:r>
              <a:rPr lang="en-GB" sz="2200" dirty="0" smtClean="0">
                <a:latin typeface="Comic Sans MS" panose="030F0702030302020204" pitchFamily="66" charset="0"/>
              </a:rPr>
              <a:t>he State Administration of Press, Publication, Radio, Film and Television closes monitors all forms of media and has powers to edit, control and remove information from publications. 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The Administration also has the power to arrest journalists and individuals, throw foreign journalists out the country and block international media from the country.</a:t>
            </a:r>
          </a:p>
          <a:p>
            <a:r>
              <a:rPr lang="en-GB" sz="2200" dirty="0" smtClean="0">
                <a:latin typeface="Comic Sans MS" panose="030F0702030302020204" pitchFamily="66" charset="0"/>
              </a:rPr>
              <a:t>The New York Times website has been blocked in China since 2012 for critiquing freedom of speech in China. 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What is censorship?</a:t>
            </a:r>
          </a:p>
        </p:txBody>
      </p:sp>
    </p:spTree>
    <p:extLst>
      <p:ext uri="{BB962C8B-B14F-4D97-AF65-F5344CB8AC3E}">
        <p14:creationId xmlns:p14="http://schemas.microsoft.com/office/powerpoint/2010/main" val="6120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DFBDB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EFDEA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7EFB7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AF6D8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1206</Words>
  <Application>Microsoft Office PowerPoint</Application>
  <PresentationFormat>On-screen Show (4:3)</PresentationFormat>
  <Paragraphs>134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Think / Pair / Share</vt:lpstr>
      <vt:lpstr>Some Basic Human Rights...</vt:lpstr>
      <vt:lpstr>PowerPoint Presentation</vt:lpstr>
      <vt:lpstr>Some Basic Human Rights...</vt:lpstr>
      <vt:lpstr>Human Rights in China</vt:lpstr>
      <vt:lpstr>We are learning to…</vt:lpstr>
      <vt:lpstr>I can…</vt:lpstr>
      <vt:lpstr>What is censorship?</vt:lpstr>
      <vt:lpstr>What is censorship?</vt:lpstr>
      <vt:lpstr>Task: Websites &amp; Social Media</vt:lpstr>
      <vt:lpstr>Which of these websites can you access in China?</vt:lpstr>
      <vt:lpstr>Watch the Clip Below and take detailed notes – questions to follow</vt:lpstr>
      <vt:lpstr>Internet Censorship in China - Questions</vt:lpstr>
      <vt:lpstr>Internet Censorship in China - Questions</vt:lpstr>
      <vt:lpstr>Case Study</vt:lpstr>
      <vt:lpstr>PowerPoint Presentation</vt:lpstr>
      <vt:lpstr>PowerPoint Presentation</vt:lpstr>
      <vt:lpstr>Video Task </vt:lpstr>
      <vt:lpstr>Question Task</vt:lpstr>
      <vt:lpstr>Political Cartoons</vt:lpstr>
      <vt:lpstr>PowerPoint Presentation</vt:lpstr>
      <vt:lpstr>PowerPoint Presentation</vt:lpstr>
      <vt:lpstr>PowerPoint Presentation</vt:lpstr>
      <vt:lpstr>PowerPoint Presentation</vt:lpstr>
      <vt:lpstr>Political Cartoons</vt:lpstr>
      <vt:lpstr>National 4/5 Questions</vt:lpstr>
      <vt:lpstr>Did I…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/ Pair / Share</dc:title>
  <dc:creator>StJoAcDevanneyR</dc:creator>
  <cp:lastModifiedBy>StJoAcDevanneyR</cp:lastModifiedBy>
  <cp:revision>26</cp:revision>
  <dcterms:created xsi:type="dcterms:W3CDTF">2016-12-05T08:48:24Z</dcterms:created>
  <dcterms:modified xsi:type="dcterms:W3CDTF">2017-10-06T12:15:52Z</dcterms:modified>
</cp:coreProperties>
</file>