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73" r:id="rId4"/>
    <p:sldId id="272" r:id="rId5"/>
    <p:sldId id="259" r:id="rId6"/>
    <p:sldId id="260" r:id="rId7"/>
    <p:sldId id="262" r:id="rId8"/>
    <p:sldId id="271" r:id="rId9"/>
    <p:sldId id="261" r:id="rId10"/>
    <p:sldId id="270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7BFF0"/>
    <a:srgbClr val="F19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96" autoAdjust="0"/>
    <p:restoredTop sz="94660"/>
  </p:normalViewPr>
  <p:slideViewPr>
    <p:cSldViewPr snapToGrid="0">
      <p:cViewPr varScale="1">
        <p:scale>
          <a:sx n="91" d="100"/>
          <a:sy n="91" d="100"/>
        </p:scale>
        <p:origin x="51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E919B-5AAB-4A9A-9833-7FB0F94CD7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2965" y="859536"/>
            <a:ext cx="8991600" cy="1645920"/>
          </a:xfrm>
        </p:spPr>
        <p:txBody>
          <a:bodyPr>
            <a:normAutofit/>
          </a:bodyPr>
          <a:lstStyle/>
          <a:p>
            <a:r>
              <a:rPr lang="en-GB" sz="4400" b="1" dirty="0">
                <a:latin typeface="Comic Sans MS" panose="030F0702030302020204" pitchFamily="66" charset="0"/>
              </a:rPr>
              <a:t>WWII revision lesson</a:t>
            </a:r>
          </a:p>
        </p:txBody>
      </p:sp>
      <p:pic>
        <p:nvPicPr>
          <p:cNvPr id="7" name="Picture 6" descr="A picture containing tree, outdoor&#10;&#10;Description automatically generated">
            <a:extLst>
              <a:ext uri="{FF2B5EF4-FFF2-40B4-BE49-F238E27FC236}">
                <a16:creationId xmlns:a16="http://schemas.microsoft.com/office/drawing/2014/main" id="{60EB1677-881A-4B3B-85D1-E73395C4D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175" y="2746815"/>
            <a:ext cx="4849174" cy="3838070"/>
          </a:xfrm>
          <a:prstGeom prst="rect">
            <a:avLst/>
          </a:prstGeom>
        </p:spPr>
      </p:pic>
      <p:pic>
        <p:nvPicPr>
          <p:cNvPr id="9" name="Picture 8" descr="A group of people walking down a street&#10;&#10;Description automatically generated">
            <a:extLst>
              <a:ext uri="{FF2B5EF4-FFF2-40B4-BE49-F238E27FC236}">
                <a16:creationId xmlns:a16="http://schemas.microsoft.com/office/drawing/2014/main" id="{27F7DA46-237D-4FE8-A6FF-83F660601A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0665" y="3293045"/>
            <a:ext cx="5852160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56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 flipH="1" flipV="1">
            <a:off x="6773018" y="1150236"/>
            <a:ext cx="702162" cy="2047808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5433595" y="1150236"/>
            <a:ext cx="702162" cy="2047808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5413740" y="3457642"/>
            <a:ext cx="721212" cy="2028757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Group 90"/>
          <p:cNvGrpSpPr/>
          <p:nvPr/>
        </p:nvGrpSpPr>
        <p:grpSpPr>
          <a:xfrm>
            <a:off x="1139687" y="1436993"/>
            <a:ext cx="10727111" cy="3934972"/>
            <a:chOff x="730980" y="2259654"/>
            <a:chExt cx="7785223" cy="3307660"/>
          </a:xfrm>
        </p:grpSpPr>
        <p:cxnSp>
          <p:nvCxnSpPr>
            <p:cNvPr id="42" name="Straight Connector 41"/>
            <p:cNvCxnSpPr/>
            <p:nvPr/>
          </p:nvCxnSpPr>
          <p:spPr>
            <a:xfrm flipV="1">
              <a:off x="2142277" y="3861981"/>
              <a:ext cx="640739" cy="1705333"/>
            </a:xfrm>
            <a:prstGeom prst="line">
              <a:avLst/>
            </a:prstGeom>
            <a:ln w="762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30980" y="2259654"/>
              <a:ext cx="7785223" cy="2960610"/>
            </a:xfrm>
            <a:custGeom>
              <a:avLst/>
              <a:gdLst>
                <a:gd name="connsiteX0" fmla="*/ 6458167 w 7785223"/>
                <a:gd name="connsiteY0" fmla="*/ 833882 h 2960610"/>
                <a:gd name="connsiteX1" fmla="*/ 6206458 w 7785223"/>
                <a:gd name="connsiteY1" fmla="*/ 1085591 h 2960610"/>
                <a:gd name="connsiteX2" fmla="*/ 6458167 w 7785223"/>
                <a:gd name="connsiteY2" fmla="*/ 1337300 h 2960610"/>
                <a:gd name="connsiteX3" fmla="*/ 6709876 w 7785223"/>
                <a:gd name="connsiteY3" fmla="*/ 1085591 h 2960610"/>
                <a:gd name="connsiteX4" fmla="*/ 6458167 w 7785223"/>
                <a:gd name="connsiteY4" fmla="*/ 833882 h 2960610"/>
                <a:gd name="connsiteX5" fmla="*/ 124054 w 7785223"/>
                <a:gd name="connsiteY5" fmla="*/ 0 h 2960610"/>
                <a:gd name="connsiteX6" fmla="*/ 881802 w 7785223"/>
                <a:gd name="connsiteY6" fmla="*/ 766777 h 2960610"/>
                <a:gd name="connsiteX7" fmla="*/ 1232618 w 7785223"/>
                <a:gd name="connsiteY7" fmla="*/ 1485722 h 2960610"/>
                <a:gd name="connsiteX8" fmla="*/ 2569785 w 7785223"/>
                <a:gd name="connsiteY8" fmla="*/ 1533897 h 2960610"/>
                <a:gd name="connsiteX9" fmla="*/ 5704061 w 7785223"/>
                <a:gd name="connsiteY9" fmla="*/ 1488530 h 2960610"/>
                <a:gd name="connsiteX10" fmla="*/ 6184373 w 7785223"/>
                <a:gd name="connsiteY10" fmla="*/ 217410 h 2960610"/>
                <a:gd name="connsiteX11" fmla="*/ 7585117 w 7785223"/>
                <a:gd name="connsiteY11" fmla="*/ 1247424 h 2960610"/>
                <a:gd name="connsiteX12" fmla="*/ 7785223 w 7785223"/>
                <a:gd name="connsiteY12" fmla="*/ 1625797 h 2960610"/>
                <a:gd name="connsiteX13" fmla="*/ 7506128 w 7785223"/>
                <a:gd name="connsiteY13" fmla="*/ 2067231 h 2960610"/>
                <a:gd name="connsiteX14" fmla="*/ 7074320 w 7785223"/>
                <a:gd name="connsiteY14" fmla="*/ 2519175 h 2960610"/>
                <a:gd name="connsiteX15" fmla="*/ 6737299 w 7785223"/>
                <a:gd name="connsiteY15" fmla="*/ 2324735 h 2960610"/>
                <a:gd name="connsiteX16" fmla="*/ 6911075 w 7785223"/>
                <a:gd name="connsiteY16" fmla="*/ 2629534 h 2960610"/>
                <a:gd name="connsiteX17" fmla="*/ 6173841 w 7785223"/>
                <a:gd name="connsiteY17" fmla="*/ 2960610 h 2960610"/>
                <a:gd name="connsiteX18" fmla="*/ 5697534 w 7785223"/>
                <a:gd name="connsiteY18" fmla="*/ 1718745 h 2960610"/>
                <a:gd name="connsiteX19" fmla="*/ 4260900 w 7785223"/>
                <a:gd name="connsiteY19" fmla="*/ 1707212 h 2960610"/>
                <a:gd name="connsiteX20" fmla="*/ 1262370 w 7785223"/>
                <a:gd name="connsiteY20" fmla="*/ 1801983 h 2960610"/>
                <a:gd name="connsiteX21" fmla="*/ 907344 w 7785223"/>
                <a:gd name="connsiteY21" fmla="*/ 2381268 h 2960610"/>
                <a:gd name="connsiteX22" fmla="*/ 192166 w 7785223"/>
                <a:gd name="connsiteY22" fmla="*/ 2960610 h 2960610"/>
                <a:gd name="connsiteX23" fmla="*/ 149596 w 7785223"/>
                <a:gd name="connsiteY23" fmla="*/ 2142715 h 2960610"/>
                <a:gd name="connsiteX24" fmla="*/ 515699 w 7785223"/>
                <a:gd name="connsiteY24" fmla="*/ 1640050 h 2960610"/>
                <a:gd name="connsiteX25" fmla="*/ 4858 w 7785223"/>
                <a:gd name="connsiteY25" fmla="*/ 958471 h 2960610"/>
                <a:gd name="connsiteX26" fmla="*/ 124054 w 7785223"/>
                <a:gd name="connsiteY26" fmla="*/ 0 h 2960610"/>
                <a:gd name="connsiteX0" fmla="*/ 6458167 w 7785223"/>
                <a:gd name="connsiteY0" fmla="*/ 833882 h 2960610"/>
                <a:gd name="connsiteX1" fmla="*/ 6206458 w 7785223"/>
                <a:gd name="connsiteY1" fmla="*/ 1085591 h 2960610"/>
                <a:gd name="connsiteX2" fmla="*/ 6458167 w 7785223"/>
                <a:gd name="connsiteY2" fmla="*/ 1337300 h 2960610"/>
                <a:gd name="connsiteX3" fmla="*/ 6709876 w 7785223"/>
                <a:gd name="connsiteY3" fmla="*/ 1085591 h 2960610"/>
                <a:gd name="connsiteX4" fmla="*/ 6458167 w 7785223"/>
                <a:gd name="connsiteY4" fmla="*/ 833882 h 2960610"/>
                <a:gd name="connsiteX5" fmla="*/ 124054 w 7785223"/>
                <a:gd name="connsiteY5" fmla="*/ 0 h 2960610"/>
                <a:gd name="connsiteX6" fmla="*/ 881802 w 7785223"/>
                <a:gd name="connsiteY6" fmla="*/ 766777 h 2960610"/>
                <a:gd name="connsiteX7" fmla="*/ 1232618 w 7785223"/>
                <a:gd name="connsiteY7" fmla="*/ 1485722 h 2960610"/>
                <a:gd name="connsiteX8" fmla="*/ 2569785 w 7785223"/>
                <a:gd name="connsiteY8" fmla="*/ 1533897 h 2960610"/>
                <a:gd name="connsiteX9" fmla="*/ 5704061 w 7785223"/>
                <a:gd name="connsiteY9" fmla="*/ 1488530 h 2960610"/>
                <a:gd name="connsiteX10" fmla="*/ 6184373 w 7785223"/>
                <a:gd name="connsiteY10" fmla="*/ 217410 h 2960610"/>
                <a:gd name="connsiteX11" fmla="*/ 7585117 w 7785223"/>
                <a:gd name="connsiteY11" fmla="*/ 1247424 h 2960610"/>
                <a:gd name="connsiteX12" fmla="*/ 7785223 w 7785223"/>
                <a:gd name="connsiteY12" fmla="*/ 1625797 h 2960610"/>
                <a:gd name="connsiteX13" fmla="*/ 7506128 w 7785223"/>
                <a:gd name="connsiteY13" fmla="*/ 2067231 h 2960610"/>
                <a:gd name="connsiteX14" fmla="*/ 7074320 w 7785223"/>
                <a:gd name="connsiteY14" fmla="*/ 2519175 h 2960610"/>
                <a:gd name="connsiteX15" fmla="*/ 6737299 w 7785223"/>
                <a:gd name="connsiteY15" fmla="*/ 2324735 h 2960610"/>
                <a:gd name="connsiteX16" fmla="*/ 6911075 w 7785223"/>
                <a:gd name="connsiteY16" fmla="*/ 2629534 h 2960610"/>
                <a:gd name="connsiteX17" fmla="*/ 6173841 w 7785223"/>
                <a:gd name="connsiteY17" fmla="*/ 2960610 h 2960610"/>
                <a:gd name="connsiteX18" fmla="*/ 5697534 w 7785223"/>
                <a:gd name="connsiteY18" fmla="*/ 1718745 h 2960610"/>
                <a:gd name="connsiteX19" fmla="*/ 4260900 w 7785223"/>
                <a:gd name="connsiteY19" fmla="*/ 1707212 h 2960610"/>
                <a:gd name="connsiteX20" fmla="*/ 1262370 w 7785223"/>
                <a:gd name="connsiteY20" fmla="*/ 1801983 h 2960610"/>
                <a:gd name="connsiteX21" fmla="*/ 907344 w 7785223"/>
                <a:gd name="connsiteY21" fmla="*/ 2381268 h 2960610"/>
                <a:gd name="connsiteX22" fmla="*/ 192166 w 7785223"/>
                <a:gd name="connsiteY22" fmla="*/ 2960610 h 2960610"/>
                <a:gd name="connsiteX23" fmla="*/ 149596 w 7785223"/>
                <a:gd name="connsiteY23" fmla="*/ 2142715 h 2960610"/>
                <a:gd name="connsiteX24" fmla="*/ 515699 w 7785223"/>
                <a:gd name="connsiteY24" fmla="*/ 1640050 h 2960610"/>
                <a:gd name="connsiteX25" fmla="*/ 4858 w 7785223"/>
                <a:gd name="connsiteY25" fmla="*/ 958471 h 2960610"/>
                <a:gd name="connsiteX26" fmla="*/ 124054 w 7785223"/>
                <a:gd name="connsiteY26" fmla="*/ 0 h 2960610"/>
                <a:gd name="connsiteX0" fmla="*/ 6458167 w 7785223"/>
                <a:gd name="connsiteY0" fmla="*/ 833882 h 2960610"/>
                <a:gd name="connsiteX1" fmla="*/ 6206458 w 7785223"/>
                <a:gd name="connsiteY1" fmla="*/ 1085591 h 2960610"/>
                <a:gd name="connsiteX2" fmla="*/ 6458167 w 7785223"/>
                <a:gd name="connsiteY2" fmla="*/ 1337300 h 2960610"/>
                <a:gd name="connsiteX3" fmla="*/ 6709876 w 7785223"/>
                <a:gd name="connsiteY3" fmla="*/ 1085591 h 2960610"/>
                <a:gd name="connsiteX4" fmla="*/ 6458167 w 7785223"/>
                <a:gd name="connsiteY4" fmla="*/ 833882 h 2960610"/>
                <a:gd name="connsiteX5" fmla="*/ 124054 w 7785223"/>
                <a:gd name="connsiteY5" fmla="*/ 0 h 2960610"/>
                <a:gd name="connsiteX6" fmla="*/ 881802 w 7785223"/>
                <a:gd name="connsiteY6" fmla="*/ 766777 h 2960610"/>
                <a:gd name="connsiteX7" fmla="*/ 1232618 w 7785223"/>
                <a:gd name="connsiteY7" fmla="*/ 1485722 h 2960610"/>
                <a:gd name="connsiteX8" fmla="*/ 2569785 w 7785223"/>
                <a:gd name="connsiteY8" fmla="*/ 1533897 h 2960610"/>
                <a:gd name="connsiteX9" fmla="*/ 5704061 w 7785223"/>
                <a:gd name="connsiteY9" fmla="*/ 1488530 h 2960610"/>
                <a:gd name="connsiteX10" fmla="*/ 6184373 w 7785223"/>
                <a:gd name="connsiteY10" fmla="*/ 217410 h 2960610"/>
                <a:gd name="connsiteX11" fmla="*/ 7585117 w 7785223"/>
                <a:gd name="connsiteY11" fmla="*/ 1247424 h 2960610"/>
                <a:gd name="connsiteX12" fmla="*/ 7785223 w 7785223"/>
                <a:gd name="connsiteY12" fmla="*/ 1625797 h 2960610"/>
                <a:gd name="connsiteX13" fmla="*/ 7506128 w 7785223"/>
                <a:gd name="connsiteY13" fmla="*/ 2067231 h 2960610"/>
                <a:gd name="connsiteX14" fmla="*/ 7074320 w 7785223"/>
                <a:gd name="connsiteY14" fmla="*/ 2519175 h 2960610"/>
                <a:gd name="connsiteX15" fmla="*/ 6737299 w 7785223"/>
                <a:gd name="connsiteY15" fmla="*/ 2324735 h 2960610"/>
                <a:gd name="connsiteX16" fmla="*/ 6911075 w 7785223"/>
                <a:gd name="connsiteY16" fmla="*/ 2629534 h 2960610"/>
                <a:gd name="connsiteX17" fmla="*/ 6173841 w 7785223"/>
                <a:gd name="connsiteY17" fmla="*/ 2960610 h 2960610"/>
                <a:gd name="connsiteX18" fmla="*/ 5697534 w 7785223"/>
                <a:gd name="connsiteY18" fmla="*/ 1718745 h 2960610"/>
                <a:gd name="connsiteX19" fmla="*/ 4260900 w 7785223"/>
                <a:gd name="connsiteY19" fmla="*/ 1707212 h 2960610"/>
                <a:gd name="connsiteX20" fmla="*/ 1262370 w 7785223"/>
                <a:gd name="connsiteY20" fmla="*/ 1766472 h 2960610"/>
                <a:gd name="connsiteX21" fmla="*/ 907344 w 7785223"/>
                <a:gd name="connsiteY21" fmla="*/ 2381268 h 2960610"/>
                <a:gd name="connsiteX22" fmla="*/ 192166 w 7785223"/>
                <a:gd name="connsiteY22" fmla="*/ 2960610 h 2960610"/>
                <a:gd name="connsiteX23" fmla="*/ 149596 w 7785223"/>
                <a:gd name="connsiteY23" fmla="*/ 2142715 h 2960610"/>
                <a:gd name="connsiteX24" fmla="*/ 515699 w 7785223"/>
                <a:gd name="connsiteY24" fmla="*/ 1640050 h 2960610"/>
                <a:gd name="connsiteX25" fmla="*/ 4858 w 7785223"/>
                <a:gd name="connsiteY25" fmla="*/ 958471 h 2960610"/>
                <a:gd name="connsiteX26" fmla="*/ 124054 w 7785223"/>
                <a:gd name="connsiteY26" fmla="*/ 0 h 2960610"/>
                <a:gd name="connsiteX0" fmla="*/ 6458167 w 7785223"/>
                <a:gd name="connsiteY0" fmla="*/ 833882 h 2960610"/>
                <a:gd name="connsiteX1" fmla="*/ 6206458 w 7785223"/>
                <a:gd name="connsiteY1" fmla="*/ 1085591 h 2960610"/>
                <a:gd name="connsiteX2" fmla="*/ 6458167 w 7785223"/>
                <a:gd name="connsiteY2" fmla="*/ 1337300 h 2960610"/>
                <a:gd name="connsiteX3" fmla="*/ 6709876 w 7785223"/>
                <a:gd name="connsiteY3" fmla="*/ 1085591 h 2960610"/>
                <a:gd name="connsiteX4" fmla="*/ 6458167 w 7785223"/>
                <a:gd name="connsiteY4" fmla="*/ 833882 h 2960610"/>
                <a:gd name="connsiteX5" fmla="*/ 124054 w 7785223"/>
                <a:gd name="connsiteY5" fmla="*/ 0 h 2960610"/>
                <a:gd name="connsiteX6" fmla="*/ 881802 w 7785223"/>
                <a:gd name="connsiteY6" fmla="*/ 766777 h 2960610"/>
                <a:gd name="connsiteX7" fmla="*/ 1232618 w 7785223"/>
                <a:gd name="connsiteY7" fmla="*/ 1485722 h 2960610"/>
                <a:gd name="connsiteX8" fmla="*/ 2569785 w 7785223"/>
                <a:gd name="connsiteY8" fmla="*/ 1533897 h 2960610"/>
                <a:gd name="connsiteX9" fmla="*/ 5704061 w 7785223"/>
                <a:gd name="connsiteY9" fmla="*/ 1488530 h 2960610"/>
                <a:gd name="connsiteX10" fmla="*/ 6184373 w 7785223"/>
                <a:gd name="connsiteY10" fmla="*/ 217410 h 2960610"/>
                <a:gd name="connsiteX11" fmla="*/ 7585117 w 7785223"/>
                <a:gd name="connsiteY11" fmla="*/ 1247424 h 2960610"/>
                <a:gd name="connsiteX12" fmla="*/ 7785223 w 7785223"/>
                <a:gd name="connsiteY12" fmla="*/ 1625797 h 2960610"/>
                <a:gd name="connsiteX13" fmla="*/ 7506128 w 7785223"/>
                <a:gd name="connsiteY13" fmla="*/ 2067231 h 2960610"/>
                <a:gd name="connsiteX14" fmla="*/ 7074320 w 7785223"/>
                <a:gd name="connsiteY14" fmla="*/ 2519175 h 2960610"/>
                <a:gd name="connsiteX15" fmla="*/ 6737299 w 7785223"/>
                <a:gd name="connsiteY15" fmla="*/ 2324735 h 2960610"/>
                <a:gd name="connsiteX16" fmla="*/ 6911075 w 7785223"/>
                <a:gd name="connsiteY16" fmla="*/ 2629534 h 2960610"/>
                <a:gd name="connsiteX17" fmla="*/ 6173841 w 7785223"/>
                <a:gd name="connsiteY17" fmla="*/ 2960610 h 2960610"/>
                <a:gd name="connsiteX18" fmla="*/ 5697534 w 7785223"/>
                <a:gd name="connsiteY18" fmla="*/ 1718745 h 2960610"/>
                <a:gd name="connsiteX19" fmla="*/ 4260900 w 7785223"/>
                <a:gd name="connsiteY19" fmla="*/ 1707212 h 2960610"/>
                <a:gd name="connsiteX20" fmla="*/ 1262370 w 7785223"/>
                <a:gd name="connsiteY20" fmla="*/ 1766472 h 2960610"/>
                <a:gd name="connsiteX21" fmla="*/ 907344 w 7785223"/>
                <a:gd name="connsiteY21" fmla="*/ 2381268 h 2960610"/>
                <a:gd name="connsiteX22" fmla="*/ 192166 w 7785223"/>
                <a:gd name="connsiteY22" fmla="*/ 2960610 h 2960610"/>
                <a:gd name="connsiteX23" fmla="*/ 149596 w 7785223"/>
                <a:gd name="connsiteY23" fmla="*/ 2142715 h 2960610"/>
                <a:gd name="connsiteX24" fmla="*/ 515699 w 7785223"/>
                <a:gd name="connsiteY24" fmla="*/ 1640050 h 2960610"/>
                <a:gd name="connsiteX25" fmla="*/ 4858 w 7785223"/>
                <a:gd name="connsiteY25" fmla="*/ 958471 h 2960610"/>
                <a:gd name="connsiteX26" fmla="*/ 124054 w 7785223"/>
                <a:gd name="connsiteY26" fmla="*/ 0 h 2960610"/>
                <a:gd name="connsiteX0" fmla="*/ 6458167 w 7785223"/>
                <a:gd name="connsiteY0" fmla="*/ 833882 h 2960610"/>
                <a:gd name="connsiteX1" fmla="*/ 6206458 w 7785223"/>
                <a:gd name="connsiteY1" fmla="*/ 1085591 h 2960610"/>
                <a:gd name="connsiteX2" fmla="*/ 6458167 w 7785223"/>
                <a:gd name="connsiteY2" fmla="*/ 1337300 h 2960610"/>
                <a:gd name="connsiteX3" fmla="*/ 6709876 w 7785223"/>
                <a:gd name="connsiteY3" fmla="*/ 1085591 h 2960610"/>
                <a:gd name="connsiteX4" fmla="*/ 6458167 w 7785223"/>
                <a:gd name="connsiteY4" fmla="*/ 833882 h 2960610"/>
                <a:gd name="connsiteX5" fmla="*/ 124054 w 7785223"/>
                <a:gd name="connsiteY5" fmla="*/ 0 h 2960610"/>
                <a:gd name="connsiteX6" fmla="*/ 881802 w 7785223"/>
                <a:gd name="connsiteY6" fmla="*/ 766777 h 2960610"/>
                <a:gd name="connsiteX7" fmla="*/ 1232618 w 7785223"/>
                <a:gd name="connsiteY7" fmla="*/ 1485722 h 2960610"/>
                <a:gd name="connsiteX8" fmla="*/ 2569785 w 7785223"/>
                <a:gd name="connsiteY8" fmla="*/ 1533897 h 2960610"/>
                <a:gd name="connsiteX9" fmla="*/ 5704061 w 7785223"/>
                <a:gd name="connsiteY9" fmla="*/ 1488530 h 2960610"/>
                <a:gd name="connsiteX10" fmla="*/ 6184373 w 7785223"/>
                <a:gd name="connsiteY10" fmla="*/ 217410 h 2960610"/>
                <a:gd name="connsiteX11" fmla="*/ 7585117 w 7785223"/>
                <a:gd name="connsiteY11" fmla="*/ 1247424 h 2960610"/>
                <a:gd name="connsiteX12" fmla="*/ 7785223 w 7785223"/>
                <a:gd name="connsiteY12" fmla="*/ 1625797 h 2960610"/>
                <a:gd name="connsiteX13" fmla="*/ 7506128 w 7785223"/>
                <a:gd name="connsiteY13" fmla="*/ 2067231 h 2960610"/>
                <a:gd name="connsiteX14" fmla="*/ 7074320 w 7785223"/>
                <a:gd name="connsiteY14" fmla="*/ 2519175 h 2960610"/>
                <a:gd name="connsiteX15" fmla="*/ 6737299 w 7785223"/>
                <a:gd name="connsiteY15" fmla="*/ 2324735 h 2960610"/>
                <a:gd name="connsiteX16" fmla="*/ 6911075 w 7785223"/>
                <a:gd name="connsiteY16" fmla="*/ 2629534 h 2960610"/>
                <a:gd name="connsiteX17" fmla="*/ 6173841 w 7785223"/>
                <a:gd name="connsiteY17" fmla="*/ 2960610 h 2960610"/>
                <a:gd name="connsiteX18" fmla="*/ 5697534 w 7785223"/>
                <a:gd name="connsiteY18" fmla="*/ 1718745 h 2960610"/>
                <a:gd name="connsiteX19" fmla="*/ 4260900 w 7785223"/>
                <a:gd name="connsiteY19" fmla="*/ 1707212 h 2960610"/>
                <a:gd name="connsiteX20" fmla="*/ 1262370 w 7785223"/>
                <a:gd name="connsiteY20" fmla="*/ 1766472 h 2960610"/>
                <a:gd name="connsiteX21" fmla="*/ 907344 w 7785223"/>
                <a:gd name="connsiteY21" fmla="*/ 2381268 h 2960610"/>
                <a:gd name="connsiteX22" fmla="*/ 192166 w 7785223"/>
                <a:gd name="connsiteY22" fmla="*/ 2960610 h 2960610"/>
                <a:gd name="connsiteX23" fmla="*/ 149596 w 7785223"/>
                <a:gd name="connsiteY23" fmla="*/ 2142715 h 2960610"/>
                <a:gd name="connsiteX24" fmla="*/ 515699 w 7785223"/>
                <a:gd name="connsiteY24" fmla="*/ 1640050 h 2960610"/>
                <a:gd name="connsiteX25" fmla="*/ 4858 w 7785223"/>
                <a:gd name="connsiteY25" fmla="*/ 958471 h 2960610"/>
                <a:gd name="connsiteX26" fmla="*/ 124054 w 7785223"/>
                <a:gd name="connsiteY26" fmla="*/ 0 h 2960610"/>
                <a:gd name="connsiteX0" fmla="*/ 6458167 w 7785223"/>
                <a:gd name="connsiteY0" fmla="*/ 833882 h 2960610"/>
                <a:gd name="connsiteX1" fmla="*/ 6206458 w 7785223"/>
                <a:gd name="connsiteY1" fmla="*/ 1085591 h 2960610"/>
                <a:gd name="connsiteX2" fmla="*/ 6458167 w 7785223"/>
                <a:gd name="connsiteY2" fmla="*/ 1337300 h 2960610"/>
                <a:gd name="connsiteX3" fmla="*/ 6709876 w 7785223"/>
                <a:gd name="connsiteY3" fmla="*/ 1085591 h 2960610"/>
                <a:gd name="connsiteX4" fmla="*/ 6458167 w 7785223"/>
                <a:gd name="connsiteY4" fmla="*/ 833882 h 2960610"/>
                <a:gd name="connsiteX5" fmla="*/ 124054 w 7785223"/>
                <a:gd name="connsiteY5" fmla="*/ 0 h 2960610"/>
                <a:gd name="connsiteX6" fmla="*/ 881802 w 7785223"/>
                <a:gd name="connsiteY6" fmla="*/ 766777 h 2960610"/>
                <a:gd name="connsiteX7" fmla="*/ 1232618 w 7785223"/>
                <a:gd name="connsiteY7" fmla="*/ 1485722 h 2960610"/>
                <a:gd name="connsiteX8" fmla="*/ 2569785 w 7785223"/>
                <a:gd name="connsiteY8" fmla="*/ 1533897 h 2960610"/>
                <a:gd name="connsiteX9" fmla="*/ 5663118 w 7785223"/>
                <a:gd name="connsiteY9" fmla="*/ 1447586 h 2960610"/>
                <a:gd name="connsiteX10" fmla="*/ 6184373 w 7785223"/>
                <a:gd name="connsiteY10" fmla="*/ 217410 h 2960610"/>
                <a:gd name="connsiteX11" fmla="*/ 7585117 w 7785223"/>
                <a:gd name="connsiteY11" fmla="*/ 1247424 h 2960610"/>
                <a:gd name="connsiteX12" fmla="*/ 7785223 w 7785223"/>
                <a:gd name="connsiteY12" fmla="*/ 1625797 h 2960610"/>
                <a:gd name="connsiteX13" fmla="*/ 7506128 w 7785223"/>
                <a:gd name="connsiteY13" fmla="*/ 2067231 h 2960610"/>
                <a:gd name="connsiteX14" fmla="*/ 7074320 w 7785223"/>
                <a:gd name="connsiteY14" fmla="*/ 2519175 h 2960610"/>
                <a:gd name="connsiteX15" fmla="*/ 6737299 w 7785223"/>
                <a:gd name="connsiteY15" fmla="*/ 2324735 h 2960610"/>
                <a:gd name="connsiteX16" fmla="*/ 6911075 w 7785223"/>
                <a:gd name="connsiteY16" fmla="*/ 2629534 h 2960610"/>
                <a:gd name="connsiteX17" fmla="*/ 6173841 w 7785223"/>
                <a:gd name="connsiteY17" fmla="*/ 2960610 h 2960610"/>
                <a:gd name="connsiteX18" fmla="*/ 5697534 w 7785223"/>
                <a:gd name="connsiteY18" fmla="*/ 1718745 h 2960610"/>
                <a:gd name="connsiteX19" fmla="*/ 4260900 w 7785223"/>
                <a:gd name="connsiteY19" fmla="*/ 1707212 h 2960610"/>
                <a:gd name="connsiteX20" fmla="*/ 1262370 w 7785223"/>
                <a:gd name="connsiteY20" fmla="*/ 1766472 h 2960610"/>
                <a:gd name="connsiteX21" fmla="*/ 907344 w 7785223"/>
                <a:gd name="connsiteY21" fmla="*/ 2381268 h 2960610"/>
                <a:gd name="connsiteX22" fmla="*/ 192166 w 7785223"/>
                <a:gd name="connsiteY22" fmla="*/ 2960610 h 2960610"/>
                <a:gd name="connsiteX23" fmla="*/ 149596 w 7785223"/>
                <a:gd name="connsiteY23" fmla="*/ 2142715 h 2960610"/>
                <a:gd name="connsiteX24" fmla="*/ 515699 w 7785223"/>
                <a:gd name="connsiteY24" fmla="*/ 1640050 h 2960610"/>
                <a:gd name="connsiteX25" fmla="*/ 4858 w 7785223"/>
                <a:gd name="connsiteY25" fmla="*/ 958471 h 2960610"/>
                <a:gd name="connsiteX26" fmla="*/ 124054 w 7785223"/>
                <a:gd name="connsiteY26" fmla="*/ 0 h 2960610"/>
                <a:gd name="connsiteX0" fmla="*/ 6458167 w 7785223"/>
                <a:gd name="connsiteY0" fmla="*/ 833882 h 2960610"/>
                <a:gd name="connsiteX1" fmla="*/ 6206458 w 7785223"/>
                <a:gd name="connsiteY1" fmla="*/ 1085591 h 2960610"/>
                <a:gd name="connsiteX2" fmla="*/ 6458167 w 7785223"/>
                <a:gd name="connsiteY2" fmla="*/ 1337300 h 2960610"/>
                <a:gd name="connsiteX3" fmla="*/ 6709876 w 7785223"/>
                <a:gd name="connsiteY3" fmla="*/ 1085591 h 2960610"/>
                <a:gd name="connsiteX4" fmla="*/ 6458167 w 7785223"/>
                <a:gd name="connsiteY4" fmla="*/ 833882 h 2960610"/>
                <a:gd name="connsiteX5" fmla="*/ 124054 w 7785223"/>
                <a:gd name="connsiteY5" fmla="*/ 0 h 2960610"/>
                <a:gd name="connsiteX6" fmla="*/ 881802 w 7785223"/>
                <a:gd name="connsiteY6" fmla="*/ 766777 h 2960610"/>
                <a:gd name="connsiteX7" fmla="*/ 1232618 w 7785223"/>
                <a:gd name="connsiteY7" fmla="*/ 1485722 h 2960610"/>
                <a:gd name="connsiteX8" fmla="*/ 2569785 w 7785223"/>
                <a:gd name="connsiteY8" fmla="*/ 1533897 h 2960610"/>
                <a:gd name="connsiteX9" fmla="*/ 5663118 w 7785223"/>
                <a:gd name="connsiteY9" fmla="*/ 1447586 h 2960610"/>
                <a:gd name="connsiteX10" fmla="*/ 6184373 w 7785223"/>
                <a:gd name="connsiteY10" fmla="*/ 217410 h 2960610"/>
                <a:gd name="connsiteX11" fmla="*/ 7585117 w 7785223"/>
                <a:gd name="connsiteY11" fmla="*/ 1247424 h 2960610"/>
                <a:gd name="connsiteX12" fmla="*/ 7785223 w 7785223"/>
                <a:gd name="connsiteY12" fmla="*/ 1625797 h 2960610"/>
                <a:gd name="connsiteX13" fmla="*/ 7506128 w 7785223"/>
                <a:gd name="connsiteY13" fmla="*/ 2067231 h 2960610"/>
                <a:gd name="connsiteX14" fmla="*/ 7074320 w 7785223"/>
                <a:gd name="connsiteY14" fmla="*/ 2519175 h 2960610"/>
                <a:gd name="connsiteX15" fmla="*/ 6737299 w 7785223"/>
                <a:gd name="connsiteY15" fmla="*/ 2324735 h 2960610"/>
                <a:gd name="connsiteX16" fmla="*/ 6911075 w 7785223"/>
                <a:gd name="connsiteY16" fmla="*/ 2629534 h 2960610"/>
                <a:gd name="connsiteX17" fmla="*/ 6173841 w 7785223"/>
                <a:gd name="connsiteY17" fmla="*/ 2960610 h 2960610"/>
                <a:gd name="connsiteX18" fmla="*/ 5697534 w 7785223"/>
                <a:gd name="connsiteY18" fmla="*/ 1718745 h 2960610"/>
                <a:gd name="connsiteX19" fmla="*/ 4260900 w 7785223"/>
                <a:gd name="connsiteY19" fmla="*/ 1707212 h 2960610"/>
                <a:gd name="connsiteX20" fmla="*/ 1262370 w 7785223"/>
                <a:gd name="connsiteY20" fmla="*/ 1766472 h 2960610"/>
                <a:gd name="connsiteX21" fmla="*/ 907344 w 7785223"/>
                <a:gd name="connsiteY21" fmla="*/ 2381268 h 2960610"/>
                <a:gd name="connsiteX22" fmla="*/ 192166 w 7785223"/>
                <a:gd name="connsiteY22" fmla="*/ 2960610 h 2960610"/>
                <a:gd name="connsiteX23" fmla="*/ 149596 w 7785223"/>
                <a:gd name="connsiteY23" fmla="*/ 2142715 h 2960610"/>
                <a:gd name="connsiteX24" fmla="*/ 515699 w 7785223"/>
                <a:gd name="connsiteY24" fmla="*/ 1640050 h 2960610"/>
                <a:gd name="connsiteX25" fmla="*/ 4858 w 7785223"/>
                <a:gd name="connsiteY25" fmla="*/ 958471 h 2960610"/>
                <a:gd name="connsiteX26" fmla="*/ 124054 w 7785223"/>
                <a:gd name="connsiteY26" fmla="*/ 0 h 2960610"/>
                <a:gd name="connsiteX0" fmla="*/ 6458167 w 7785223"/>
                <a:gd name="connsiteY0" fmla="*/ 833882 h 2960610"/>
                <a:gd name="connsiteX1" fmla="*/ 6206458 w 7785223"/>
                <a:gd name="connsiteY1" fmla="*/ 1085591 h 2960610"/>
                <a:gd name="connsiteX2" fmla="*/ 6458167 w 7785223"/>
                <a:gd name="connsiteY2" fmla="*/ 1337300 h 2960610"/>
                <a:gd name="connsiteX3" fmla="*/ 6709876 w 7785223"/>
                <a:gd name="connsiteY3" fmla="*/ 1085591 h 2960610"/>
                <a:gd name="connsiteX4" fmla="*/ 6458167 w 7785223"/>
                <a:gd name="connsiteY4" fmla="*/ 833882 h 2960610"/>
                <a:gd name="connsiteX5" fmla="*/ 124054 w 7785223"/>
                <a:gd name="connsiteY5" fmla="*/ 0 h 2960610"/>
                <a:gd name="connsiteX6" fmla="*/ 881802 w 7785223"/>
                <a:gd name="connsiteY6" fmla="*/ 766777 h 2960610"/>
                <a:gd name="connsiteX7" fmla="*/ 1232618 w 7785223"/>
                <a:gd name="connsiteY7" fmla="*/ 1485722 h 2960610"/>
                <a:gd name="connsiteX8" fmla="*/ 2569785 w 7785223"/>
                <a:gd name="connsiteY8" fmla="*/ 1533897 h 2960610"/>
                <a:gd name="connsiteX9" fmla="*/ 5663118 w 7785223"/>
                <a:gd name="connsiteY9" fmla="*/ 1447586 h 2960610"/>
                <a:gd name="connsiteX10" fmla="*/ 6184373 w 7785223"/>
                <a:gd name="connsiteY10" fmla="*/ 217410 h 2960610"/>
                <a:gd name="connsiteX11" fmla="*/ 7585117 w 7785223"/>
                <a:gd name="connsiteY11" fmla="*/ 1247424 h 2960610"/>
                <a:gd name="connsiteX12" fmla="*/ 7785223 w 7785223"/>
                <a:gd name="connsiteY12" fmla="*/ 1625797 h 2960610"/>
                <a:gd name="connsiteX13" fmla="*/ 7506128 w 7785223"/>
                <a:gd name="connsiteY13" fmla="*/ 2067231 h 2960610"/>
                <a:gd name="connsiteX14" fmla="*/ 7074320 w 7785223"/>
                <a:gd name="connsiteY14" fmla="*/ 2519175 h 2960610"/>
                <a:gd name="connsiteX15" fmla="*/ 6737299 w 7785223"/>
                <a:gd name="connsiteY15" fmla="*/ 2324735 h 2960610"/>
                <a:gd name="connsiteX16" fmla="*/ 6911075 w 7785223"/>
                <a:gd name="connsiteY16" fmla="*/ 2629534 h 2960610"/>
                <a:gd name="connsiteX17" fmla="*/ 6173841 w 7785223"/>
                <a:gd name="connsiteY17" fmla="*/ 2960610 h 2960610"/>
                <a:gd name="connsiteX18" fmla="*/ 5697534 w 7785223"/>
                <a:gd name="connsiteY18" fmla="*/ 1718745 h 2960610"/>
                <a:gd name="connsiteX19" fmla="*/ 4260900 w 7785223"/>
                <a:gd name="connsiteY19" fmla="*/ 1707212 h 2960610"/>
                <a:gd name="connsiteX20" fmla="*/ 1262370 w 7785223"/>
                <a:gd name="connsiteY20" fmla="*/ 1766472 h 2960610"/>
                <a:gd name="connsiteX21" fmla="*/ 907344 w 7785223"/>
                <a:gd name="connsiteY21" fmla="*/ 2381268 h 2960610"/>
                <a:gd name="connsiteX22" fmla="*/ 192166 w 7785223"/>
                <a:gd name="connsiteY22" fmla="*/ 2960610 h 2960610"/>
                <a:gd name="connsiteX23" fmla="*/ 149596 w 7785223"/>
                <a:gd name="connsiteY23" fmla="*/ 2142715 h 2960610"/>
                <a:gd name="connsiteX24" fmla="*/ 515699 w 7785223"/>
                <a:gd name="connsiteY24" fmla="*/ 1640050 h 2960610"/>
                <a:gd name="connsiteX25" fmla="*/ 4858 w 7785223"/>
                <a:gd name="connsiteY25" fmla="*/ 958471 h 2960610"/>
                <a:gd name="connsiteX26" fmla="*/ 124054 w 7785223"/>
                <a:gd name="connsiteY26" fmla="*/ 0 h 2960610"/>
                <a:gd name="connsiteX0" fmla="*/ 6458167 w 7785223"/>
                <a:gd name="connsiteY0" fmla="*/ 833882 h 2960610"/>
                <a:gd name="connsiteX1" fmla="*/ 6206458 w 7785223"/>
                <a:gd name="connsiteY1" fmla="*/ 1085591 h 2960610"/>
                <a:gd name="connsiteX2" fmla="*/ 6458167 w 7785223"/>
                <a:gd name="connsiteY2" fmla="*/ 1337300 h 2960610"/>
                <a:gd name="connsiteX3" fmla="*/ 6709876 w 7785223"/>
                <a:gd name="connsiteY3" fmla="*/ 1085591 h 2960610"/>
                <a:gd name="connsiteX4" fmla="*/ 6458167 w 7785223"/>
                <a:gd name="connsiteY4" fmla="*/ 833882 h 2960610"/>
                <a:gd name="connsiteX5" fmla="*/ 124054 w 7785223"/>
                <a:gd name="connsiteY5" fmla="*/ 0 h 2960610"/>
                <a:gd name="connsiteX6" fmla="*/ 881802 w 7785223"/>
                <a:gd name="connsiteY6" fmla="*/ 766777 h 2960610"/>
                <a:gd name="connsiteX7" fmla="*/ 1232618 w 7785223"/>
                <a:gd name="connsiteY7" fmla="*/ 1485722 h 2960610"/>
                <a:gd name="connsiteX8" fmla="*/ 2569785 w 7785223"/>
                <a:gd name="connsiteY8" fmla="*/ 1533897 h 2960610"/>
                <a:gd name="connsiteX9" fmla="*/ 5663118 w 7785223"/>
                <a:gd name="connsiteY9" fmla="*/ 1447586 h 2960610"/>
                <a:gd name="connsiteX10" fmla="*/ 6184373 w 7785223"/>
                <a:gd name="connsiteY10" fmla="*/ 217410 h 2960610"/>
                <a:gd name="connsiteX11" fmla="*/ 7585117 w 7785223"/>
                <a:gd name="connsiteY11" fmla="*/ 1247424 h 2960610"/>
                <a:gd name="connsiteX12" fmla="*/ 7785223 w 7785223"/>
                <a:gd name="connsiteY12" fmla="*/ 1625797 h 2960610"/>
                <a:gd name="connsiteX13" fmla="*/ 7506128 w 7785223"/>
                <a:gd name="connsiteY13" fmla="*/ 2067231 h 2960610"/>
                <a:gd name="connsiteX14" fmla="*/ 7074320 w 7785223"/>
                <a:gd name="connsiteY14" fmla="*/ 2519175 h 2960610"/>
                <a:gd name="connsiteX15" fmla="*/ 6737299 w 7785223"/>
                <a:gd name="connsiteY15" fmla="*/ 2324735 h 2960610"/>
                <a:gd name="connsiteX16" fmla="*/ 6911075 w 7785223"/>
                <a:gd name="connsiteY16" fmla="*/ 2629534 h 2960610"/>
                <a:gd name="connsiteX17" fmla="*/ 6173841 w 7785223"/>
                <a:gd name="connsiteY17" fmla="*/ 2960610 h 2960610"/>
                <a:gd name="connsiteX18" fmla="*/ 5697534 w 7785223"/>
                <a:gd name="connsiteY18" fmla="*/ 1718745 h 2960610"/>
                <a:gd name="connsiteX19" fmla="*/ 4260900 w 7785223"/>
                <a:gd name="connsiteY19" fmla="*/ 1707212 h 2960610"/>
                <a:gd name="connsiteX20" fmla="*/ 1262370 w 7785223"/>
                <a:gd name="connsiteY20" fmla="*/ 1766472 h 2960610"/>
                <a:gd name="connsiteX21" fmla="*/ 907344 w 7785223"/>
                <a:gd name="connsiteY21" fmla="*/ 2381268 h 2960610"/>
                <a:gd name="connsiteX22" fmla="*/ 192166 w 7785223"/>
                <a:gd name="connsiteY22" fmla="*/ 2960610 h 2960610"/>
                <a:gd name="connsiteX23" fmla="*/ 149596 w 7785223"/>
                <a:gd name="connsiteY23" fmla="*/ 2142715 h 2960610"/>
                <a:gd name="connsiteX24" fmla="*/ 515699 w 7785223"/>
                <a:gd name="connsiteY24" fmla="*/ 1640050 h 2960610"/>
                <a:gd name="connsiteX25" fmla="*/ 4858 w 7785223"/>
                <a:gd name="connsiteY25" fmla="*/ 958471 h 2960610"/>
                <a:gd name="connsiteX26" fmla="*/ 124054 w 7785223"/>
                <a:gd name="connsiteY26" fmla="*/ 0 h 2960610"/>
                <a:gd name="connsiteX0" fmla="*/ 6458167 w 7785223"/>
                <a:gd name="connsiteY0" fmla="*/ 833882 h 2960610"/>
                <a:gd name="connsiteX1" fmla="*/ 6206458 w 7785223"/>
                <a:gd name="connsiteY1" fmla="*/ 1085591 h 2960610"/>
                <a:gd name="connsiteX2" fmla="*/ 6458167 w 7785223"/>
                <a:gd name="connsiteY2" fmla="*/ 1337300 h 2960610"/>
                <a:gd name="connsiteX3" fmla="*/ 6709876 w 7785223"/>
                <a:gd name="connsiteY3" fmla="*/ 1085591 h 2960610"/>
                <a:gd name="connsiteX4" fmla="*/ 6458167 w 7785223"/>
                <a:gd name="connsiteY4" fmla="*/ 833882 h 2960610"/>
                <a:gd name="connsiteX5" fmla="*/ 124054 w 7785223"/>
                <a:gd name="connsiteY5" fmla="*/ 0 h 2960610"/>
                <a:gd name="connsiteX6" fmla="*/ 881802 w 7785223"/>
                <a:gd name="connsiteY6" fmla="*/ 766777 h 2960610"/>
                <a:gd name="connsiteX7" fmla="*/ 1232618 w 7785223"/>
                <a:gd name="connsiteY7" fmla="*/ 1485722 h 2960610"/>
                <a:gd name="connsiteX8" fmla="*/ 2569785 w 7785223"/>
                <a:gd name="connsiteY8" fmla="*/ 1533897 h 2960610"/>
                <a:gd name="connsiteX9" fmla="*/ 5663118 w 7785223"/>
                <a:gd name="connsiteY9" fmla="*/ 1447586 h 2960610"/>
                <a:gd name="connsiteX10" fmla="*/ 6184373 w 7785223"/>
                <a:gd name="connsiteY10" fmla="*/ 217410 h 2960610"/>
                <a:gd name="connsiteX11" fmla="*/ 7585117 w 7785223"/>
                <a:gd name="connsiteY11" fmla="*/ 1247424 h 2960610"/>
                <a:gd name="connsiteX12" fmla="*/ 7785223 w 7785223"/>
                <a:gd name="connsiteY12" fmla="*/ 1625797 h 2960610"/>
                <a:gd name="connsiteX13" fmla="*/ 7506128 w 7785223"/>
                <a:gd name="connsiteY13" fmla="*/ 2067231 h 2960610"/>
                <a:gd name="connsiteX14" fmla="*/ 7074320 w 7785223"/>
                <a:gd name="connsiteY14" fmla="*/ 2519175 h 2960610"/>
                <a:gd name="connsiteX15" fmla="*/ 6737299 w 7785223"/>
                <a:gd name="connsiteY15" fmla="*/ 2324735 h 2960610"/>
                <a:gd name="connsiteX16" fmla="*/ 6911075 w 7785223"/>
                <a:gd name="connsiteY16" fmla="*/ 2629534 h 2960610"/>
                <a:gd name="connsiteX17" fmla="*/ 6173841 w 7785223"/>
                <a:gd name="connsiteY17" fmla="*/ 2960610 h 2960610"/>
                <a:gd name="connsiteX18" fmla="*/ 5683886 w 7785223"/>
                <a:gd name="connsiteY18" fmla="*/ 1786984 h 2960610"/>
                <a:gd name="connsiteX19" fmla="*/ 4260900 w 7785223"/>
                <a:gd name="connsiteY19" fmla="*/ 1707212 h 2960610"/>
                <a:gd name="connsiteX20" fmla="*/ 1262370 w 7785223"/>
                <a:gd name="connsiteY20" fmla="*/ 1766472 h 2960610"/>
                <a:gd name="connsiteX21" fmla="*/ 907344 w 7785223"/>
                <a:gd name="connsiteY21" fmla="*/ 2381268 h 2960610"/>
                <a:gd name="connsiteX22" fmla="*/ 192166 w 7785223"/>
                <a:gd name="connsiteY22" fmla="*/ 2960610 h 2960610"/>
                <a:gd name="connsiteX23" fmla="*/ 149596 w 7785223"/>
                <a:gd name="connsiteY23" fmla="*/ 2142715 h 2960610"/>
                <a:gd name="connsiteX24" fmla="*/ 515699 w 7785223"/>
                <a:gd name="connsiteY24" fmla="*/ 1640050 h 2960610"/>
                <a:gd name="connsiteX25" fmla="*/ 4858 w 7785223"/>
                <a:gd name="connsiteY25" fmla="*/ 958471 h 2960610"/>
                <a:gd name="connsiteX26" fmla="*/ 124054 w 7785223"/>
                <a:gd name="connsiteY26" fmla="*/ 0 h 296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7785223" h="2960610">
                  <a:moveTo>
                    <a:pt x="6458167" y="833882"/>
                  </a:moveTo>
                  <a:cubicBezTo>
                    <a:pt x="6319152" y="833882"/>
                    <a:pt x="6206458" y="946576"/>
                    <a:pt x="6206458" y="1085591"/>
                  </a:cubicBezTo>
                  <a:cubicBezTo>
                    <a:pt x="6206458" y="1224606"/>
                    <a:pt x="6319152" y="1337300"/>
                    <a:pt x="6458167" y="1337300"/>
                  </a:cubicBezTo>
                  <a:cubicBezTo>
                    <a:pt x="6597182" y="1337300"/>
                    <a:pt x="6709876" y="1224606"/>
                    <a:pt x="6709876" y="1085591"/>
                  </a:cubicBezTo>
                  <a:cubicBezTo>
                    <a:pt x="6709876" y="946576"/>
                    <a:pt x="6597182" y="833882"/>
                    <a:pt x="6458167" y="833882"/>
                  </a:cubicBezTo>
                  <a:close/>
                  <a:moveTo>
                    <a:pt x="124054" y="0"/>
                  </a:moveTo>
                  <a:cubicBezTo>
                    <a:pt x="124054" y="0"/>
                    <a:pt x="694494" y="17040"/>
                    <a:pt x="881802" y="766777"/>
                  </a:cubicBezTo>
                  <a:cubicBezTo>
                    <a:pt x="975349" y="1143344"/>
                    <a:pt x="1108255" y="1399114"/>
                    <a:pt x="1232618" y="1485722"/>
                  </a:cubicBezTo>
                  <a:cubicBezTo>
                    <a:pt x="1356981" y="1572330"/>
                    <a:pt x="1831368" y="1540253"/>
                    <a:pt x="2569785" y="1533897"/>
                  </a:cubicBezTo>
                  <a:cubicBezTo>
                    <a:pt x="3308202" y="1527541"/>
                    <a:pt x="4961056" y="1460173"/>
                    <a:pt x="5663118" y="1447586"/>
                  </a:cubicBezTo>
                  <a:cubicBezTo>
                    <a:pt x="5764083" y="633577"/>
                    <a:pt x="6000518" y="305361"/>
                    <a:pt x="6184373" y="217410"/>
                  </a:cubicBezTo>
                  <a:cubicBezTo>
                    <a:pt x="6504706" y="184050"/>
                    <a:pt x="7316553" y="874307"/>
                    <a:pt x="7585117" y="1247424"/>
                  </a:cubicBezTo>
                  <a:cubicBezTo>
                    <a:pt x="7737800" y="1452337"/>
                    <a:pt x="7785205" y="1625731"/>
                    <a:pt x="7785223" y="1625797"/>
                  </a:cubicBezTo>
                  <a:cubicBezTo>
                    <a:pt x="7785158" y="1625937"/>
                    <a:pt x="7690374" y="1830829"/>
                    <a:pt x="7506128" y="2067231"/>
                  </a:cubicBezTo>
                  <a:cubicBezTo>
                    <a:pt x="7395543" y="2209120"/>
                    <a:pt x="7263894" y="2377287"/>
                    <a:pt x="7074320" y="2519175"/>
                  </a:cubicBezTo>
                  <a:cubicBezTo>
                    <a:pt x="6895320" y="2340543"/>
                    <a:pt x="6737376" y="2324743"/>
                    <a:pt x="6737299" y="2324735"/>
                  </a:cubicBezTo>
                  <a:cubicBezTo>
                    <a:pt x="6737317" y="2324764"/>
                    <a:pt x="6868950" y="2545458"/>
                    <a:pt x="6911075" y="2629534"/>
                  </a:cubicBezTo>
                  <a:cubicBezTo>
                    <a:pt x="6705703" y="2760914"/>
                    <a:pt x="6463469" y="2876528"/>
                    <a:pt x="6173841" y="2960610"/>
                  </a:cubicBezTo>
                  <a:cubicBezTo>
                    <a:pt x="6173686" y="2960472"/>
                    <a:pt x="5712200" y="2625849"/>
                    <a:pt x="5683886" y="1786984"/>
                  </a:cubicBezTo>
                  <a:cubicBezTo>
                    <a:pt x="5351100" y="1778601"/>
                    <a:pt x="4997819" y="1710631"/>
                    <a:pt x="4260900" y="1707212"/>
                  </a:cubicBezTo>
                  <a:cubicBezTo>
                    <a:pt x="3523981" y="1703793"/>
                    <a:pt x="1406504" y="1698533"/>
                    <a:pt x="1262370" y="1766472"/>
                  </a:cubicBezTo>
                  <a:cubicBezTo>
                    <a:pt x="1118236" y="1834411"/>
                    <a:pt x="1130100" y="2066835"/>
                    <a:pt x="907344" y="2381268"/>
                  </a:cubicBezTo>
                  <a:cubicBezTo>
                    <a:pt x="684588" y="2695701"/>
                    <a:pt x="192167" y="2960610"/>
                    <a:pt x="192166" y="2960610"/>
                  </a:cubicBezTo>
                  <a:cubicBezTo>
                    <a:pt x="243251" y="2474985"/>
                    <a:pt x="136825" y="2313110"/>
                    <a:pt x="149596" y="2142715"/>
                  </a:cubicBezTo>
                  <a:cubicBezTo>
                    <a:pt x="175137" y="1836023"/>
                    <a:pt x="515658" y="1640074"/>
                    <a:pt x="515699" y="1640050"/>
                  </a:cubicBezTo>
                  <a:cubicBezTo>
                    <a:pt x="515699" y="1640050"/>
                    <a:pt x="68713" y="1431317"/>
                    <a:pt x="4858" y="958471"/>
                  </a:cubicBezTo>
                  <a:cubicBezTo>
                    <a:pt x="-41969" y="604902"/>
                    <a:pt x="268793" y="481366"/>
                    <a:pt x="124054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0888C0"/>
                </a:gs>
                <a:gs pos="0">
                  <a:srgbClr val="17385F"/>
                </a:gs>
              </a:gsLst>
              <a:lin ang="16200000" scaled="1"/>
              <a:tileRect/>
            </a:gradFill>
            <a:ln w="10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</p:grpSp>
      <p:sp>
        <p:nvSpPr>
          <p:cNvPr id="18" name="Rounded Rectangle 17"/>
          <p:cNvSpPr/>
          <p:nvPr/>
        </p:nvSpPr>
        <p:spPr>
          <a:xfrm>
            <a:off x="1332600" y="55902"/>
            <a:ext cx="2220310" cy="1055838"/>
          </a:xfrm>
          <a:prstGeom prst="roundRect">
            <a:avLst>
              <a:gd name="adj" fmla="val 42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5.Treatment of the Jews in Germany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071887" y="96887"/>
            <a:ext cx="1997562" cy="1055839"/>
          </a:xfrm>
          <a:prstGeom prst="roundRect">
            <a:avLst>
              <a:gd name="adj" fmla="val 42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3. </a:t>
            </a:r>
            <a:r>
              <a:rPr lang="en-US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D-Day landings</a:t>
            </a:r>
            <a:endParaRPr lang="en-US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415884" y="115153"/>
            <a:ext cx="2476634" cy="1074036"/>
          </a:xfrm>
          <a:prstGeom prst="roundRect">
            <a:avLst>
              <a:gd name="adj" fmla="val 42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1.The rise of Hitler and the Nazi’s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4282932" y="5507938"/>
            <a:ext cx="2220310" cy="1219200"/>
          </a:xfrm>
          <a:prstGeom prst="roundRect">
            <a:avLst>
              <a:gd name="adj" fmla="val 42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4. </a:t>
            </a:r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Lives of Brits during the war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1625637" y="5389222"/>
            <a:ext cx="2274095" cy="1219200"/>
          </a:xfrm>
          <a:prstGeom prst="roundRect">
            <a:avLst>
              <a:gd name="adj" fmla="val 42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6. Concentration camps</a:t>
            </a:r>
            <a:endParaRPr lang="en-US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9117496" y="115153"/>
            <a:ext cx="2749302" cy="1347083"/>
          </a:xfrm>
          <a:prstGeom prst="rect">
            <a:avLst/>
          </a:prstGeom>
          <a:solidFill>
            <a:schemeClr val="tx1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rgbClr val="66CCFF"/>
                </a:solidFill>
                <a:latin typeface="Comic Sans MS" panose="030F0702030302020204" pitchFamily="66" charset="0"/>
                <a:cs typeface="Arial" pitchFamily="34" charset="0"/>
              </a:rPr>
              <a:t>A Fishbone Diagram (Ishikawa)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6812893" y="3502998"/>
            <a:ext cx="721212" cy="2028757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3263043" y="1189189"/>
            <a:ext cx="702162" cy="2047808"/>
          </a:xfrm>
          <a:prstGeom prst="lin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9183757" y="2997204"/>
            <a:ext cx="2159795" cy="1011588"/>
          </a:xfrm>
          <a:prstGeom prst="roundRect">
            <a:avLst>
              <a:gd name="adj" fmla="val 42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WWII revision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6628162" y="5389222"/>
            <a:ext cx="2396568" cy="1219200"/>
          </a:xfrm>
          <a:prstGeom prst="roundRect">
            <a:avLst>
              <a:gd name="adj" fmla="val 42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2.The cause of WWII/steps to war</a:t>
            </a:r>
          </a:p>
        </p:txBody>
      </p:sp>
    </p:spTree>
    <p:extLst>
      <p:ext uri="{BB962C8B-B14F-4D97-AF65-F5344CB8AC3E}">
        <p14:creationId xmlns:p14="http://schemas.microsoft.com/office/powerpoint/2010/main" val="245137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43" grpId="0" animBg="1"/>
      <p:bldP spid="44" grpId="0" animBg="1"/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A054244-8116-45DE-B574-EBE9BDDA3478}"/>
              </a:ext>
            </a:extLst>
          </p:cNvPr>
          <p:cNvSpPr/>
          <p:nvPr/>
        </p:nvSpPr>
        <p:spPr>
          <a:xfrm>
            <a:off x="159026" y="238539"/>
            <a:ext cx="11714922" cy="5353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>
                <a:solidFill>
                  <a:schemeClr val="tx1"/>
                </a:solidFill>
                <a:latin typeface="Comic Sans MS" panose="030F0702030302020204" pitchFamily="66" charset="0"/>
              </a:rPr>
              <a:t>During this period you will have the chance to use your notes to study, you can either- 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chemeClr val="tx1"/>
                </a:solidFill>
                <a:latin typeface="Comic Sans MS" panose="030F0702030302020204" pitchFamily="66" charset="0"/>
              </a:rPr>
              <a:t>Complete a Ishikawa diagram </a:t>
            </a:r>
          </a:p>
          <a:p>
            <a:pPr algn="ctr"/>
            <a:r>
              <a:rPr lang="en-GB" sz="4400" dirty="0">
                <a:solidFill>
                  <a:schemeClr val="tx1"/>
                </a:solidFill>
                <a:latin typeface="Comic Sans MS" panose="030F0702030302020204" pitchFamily="66" charset="0"/>
              </a:rPr>
              <a:t>or 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chemeClr val="tx1"/>
                </a:solidFill>
                <a:latin typeface="Comic Sans MS" panose="030F0702030302020204" pitchFamily="66" charset="0"/>
              </a:rPr>
              <a:t>make mind maps in your jotter using the revision guidance given!! </a:t>
            </a:r>
          </a:p>
        </p:txBody>
      </p:sp>
    </p:spTree>
    <p:extLst>
      <p:ext uri="{BB962C8B-B14F-4D97-AF65-F5344CB8AC3E}">
        <p14:creationId xmlns:p14="http://schemas.microsoft.com/office/powerpoint/2010/main" val="99177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>
            <a:extLst>
              <a:ext uri="{FF2B5EF4-FFF2-40B4-BE49-F238E27FC236}">
                <a16:creationId xmlns:a16="http://schemas.microsoft.com/office/drawing/2014/main" id="{8B85A544-FB01-48D3-8DBF-E9003EEB3891}"/>
              </a:ext>
            </a:extLst>
          </p:cNvPr>
          <p:cNvSpPr/>
          <p:nvPr/>
        </p:nvSpPr>
        <p:spPr>
          <a:xfrm>
            <a:off x="3796746" y="2006049"/>
            <a:ext cx="4505739" cy="2703443"/>
          </a:xfrm>
          <a:prstGeom prst="cloud">
            <a:avLst/>
          </a:prstGeom>
          <a:solidFill>
            <a:srgbClr val="FFC00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WWII assessment focus’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3F5050D-F12E-4148-8212-A05ACEEE32FE}"/>
              </a:ext>
            </a:extLst>
          </p:cNvPr>
          <p:cNvSpPr/>
          <p:nvPr/>
        </p:nvSpPr>
        <p:spPr>
          <a:xfrm>
            <a:off x="271668" y="263216"/>
            <a:ext cx="3677476" cy="119932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D-Day landings</a:t>
            </a:r>
            <a:endParaRPr lang="en-GB" sz="4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8F0ABAF-BB4F-4A4B-BCFE-A7F1EA457D0C}"/>
              </a:ext>
            </a:extLst>
          </p:cNvPr>
          <p:cNvSpPr/>
          <p:nvPr/>
        </p:nvSpPr>
        <p:spPr>
          <a:xfrm>
            <a:off x="8609113" y="3247467"/>
            <a:ext cx="3564835" cy="277496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Treatment of the Jews in Nazi </a:t>
            </a:r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Germany- concentration camp conditions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00F7BF9-48CF-4682-8FFD-0592BA1049E1}"/>
              </a:ext>
            </a:extLst>
          </p:cNvPr>
          <p:cNvSpPr/>
          <p:nvPr/>
        </p:nvSpPr>
        <p:spPr>
          <a:xfrm>
            <a:off x="271668" y="4795629"/>
            <a:ext cx="3790122" cy="171450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The lives of Brits during the </a:t>
            </a:r>
            <a:r>
              <a:rPr lang="en-GB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war</a:t>
            </a:r>
            <a:endParaRPr lang="en-GB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3D771D0-F725-413A-9E44-95E8E40349C8}"/>
              </a:ext>
            </a:extLst>
          </p:cNvPr>
          <p:cNvSpPr/>
          <p:nvPr/>
        </p:nvSpPr>
        <p:spPr>
          <a:xfrm>
            <a:off x="8496468" y="143290"/>
            <a:ext cx="3677480" cy="186275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The steps to war- why WW2 </a:t>
            </a:r>
            <a:r>
              <a:rPr lang="en-GB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started- Hitler</a:t>
            </a:r>
            <a:endParaRPr lang="en-GB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29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>
            <a:extLst>
              <a:ext uri="{FF2B5EF4-FFF2-40B4-BE49-F238E27FC236}">
                <a16:creationId xmlns:a16="http://schemas.microsoft.com/office/drawing/2014/main" id="{8B85A544-FB01-48D3-8DBF-E9003EEB3891}"/>
              </a:ext>
            </a:extLst>
          </p:cNvPr>
          <p:cNvSpPr/>
          <p:nvPr/>
        </p:nvSpPr>
        <p:spPr>
          <a:xfrm>
            <a:off x="4053715" y="129208"/>
            <a:ext cx="4256847" cy="1245291"/>
          </a:xfrm>
          <a:prstGeom prst="cloud">
            <a:avLst/>
          </a:prstGeom>
          <a:solidFill>
            <a:srgbClr val="F7BFF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Structure</a:t>
            </a:r>
            <a:endParaRPr lang="en-GB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8F0ABAF-BB4F-4A4B-BCFE-A7F1EA457D0C}"/>
              </a:ext>
            </a:extLst>
          </p:cNvPr>
          <p:cNvSpPr/>
          <p:nvPr/>
        </p:nvSpPr>
        <p:spPr>
          <a:xfrm>
            <a:off x="388882" y="1723696"/>
            <a:ext cx="11414235" cy="461929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b="1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 questions overall: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Timeline task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Primary/secondary source sorting task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One </a:t>
            </a:r>
            <a:r>
              <a:rPr lang="en-GB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describe</a:t>
            </a:r>
            <a:r>
              <a:rPr lang="en-GB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question- choice of two topics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One </a:t>
            </a:r>
            <a:r>
              <a:rPr lang="en-GB" sz="36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explain</a:t>
            </a:r>
            <a:r>
              <a:rPr lang="en-GB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question- choice of two topics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One source question- extracting information from the source given and speaking of reliability of sources.</a:t>
            </a:r>
            <a:endParaRPr lang="en-GB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21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>
            <a:extLst>
              <a:ext uri="{FF2B5EF4-FFF2-40B4-BE49-F238E27FC236}">
                <a16:creationId xmlns:a16="http://schemas.microsoft.com/office/drawing/2014/main" id="{8B85A544-FB01-48D3-8DBF-E9003EEB3891}"/>
              </a:ext>
            </a:extLst>
          </p:cNvPr>
          <p:cNvSpPr/>
          <p:nvPr/>
        </p:nvSpPr>
        <p:spPr>
          <a:xfrm>
            <a:off x="2900855" y="115614"/>
            <a:ext cx="7104994" cy="1788587"/>
          </a:xfrm>
          <a:prstGeom prst="cloud">
            <a:avLst/>
          </a:prstGeom>
          <a:solidFill>
            <a:srgbClr val="F7BFF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Timeline, Primary &amp; Secondary sources</a:t>
            </a:r>
            <a:endParaRPr lang="en-GB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8F0ABAF-BB4F-4A4B-BCFE-A7F1EA457D0C}"/>
              </a:ext>
            </a:extLst>
          </p:cNvPr>
          <p:cNvSpPr/>
          <p:nvPr/>
        </p:nvSpPr>
        <p:spPr>
          <a:xfrm>
            <a:off x="172278" y="2174599"/>
            <a:ext cx="11251096" cy="402866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en-GB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What does ‘chronological order’ mean?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en-GB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What is a primary source? Think of 4 examples of primary sources.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en-GB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What is a secondary source? Think of 4 examples of a secondary source.</a:t>
            </a:r>
            <a:endParaRPr lang="en-GB" sz="4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42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>
            <a:extLst>
              <a:ext uri="{FF2B5EF4-FFF2-40B4-BE49-F238E27FC236}">
                <a16:creationId xmlns:a16="http://schemas.microsoft.com/office/drawing/2014/main" id="{8B85A544-FB01-48D3-8DBF-E9003EEB3891}"/>
              </a:ext>
            </a:extLst>
          </p:cNvPr>
          <p:cNvSpPr/>
          <p:nvPr/>
        </p:nvSpPr>
        <p:spPr>
          <a:xfrm>
            <a:off x="172278" y="129208"/>
            <a:ext cx="5632173" cy="1606827"/>
          </a:xfrm>
          <a:prstGeom prst="cloud">
            <a:avLst/>
          </a:prstGeom>
          <a:solidFill>
            <a:srgbClr val="F7BFF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How to answer the questions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8F0ABAF-BB4F-4A4B-BCFE-A7F1EA457D0C}"/>
              </a:ext>
            </a:extLst>
          </p:cNvPr>
          <p:cNvSpPr/>
          <p:nvPr/>
        </p:nvSpPr>
        <p:spPr>
          <a:xfrm>
            <a:off x="504497" y="1828801"/>
            <a:ext cx="11582401" cy="487897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If a question asks you to </a:t>
            </a:r>
            <a:r>
              <a:rPr lang="en-GB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describe</a:t>
            </a:r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one aspect of learning you should follow this structure- </a:t>
            </a:r>
          </a:p>
          <a:p>
            <a:pPr algn="ctr"/>
            <a:r>
              <a:rPr lang="en-GB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4 marks= 4 points made about the topic in </a:t>
            </a:r>
            <a:r>
              <a:rPr lang="en-GB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question (4 full sentences about each point). 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You will be able to choose your topic </a:t>
            </a:r>
            <a:r>
              <a:rPr lang="en-GB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from </a:t>
            </a:r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selection given</a:t>
            </a:r>
          </a:p>
          <a:p>
            <a:pPr algn="ctr"/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choose the one you know most about and ensure you are speaking of SPECIFIC events/ use dates and factual information. </a:t>
            </a:r>
          </a:p>
          <a:p>
            <a:pPr algn="ctr"/>
            <a:r>
              <a:rPr lang="en-GB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Ensure you write in FULL sentences</a:t>
            </a:r>
          </a:p>
        </p:txBody>
      </p:sp>
    </p:spTree>
    <p:extLst>
      <p:ext uri="{BB962C8B-B14F-4D97-AF65-F5344CB8AC3E}">
        <p14:creationId xmlns:p14="http://schemas.microsoft.com/office/powerpoint/2010/main" val="325205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>
            <a:extLst>
              <a:ext uri="{FF2B5EF4-FFF2-40B4-BE49-F238E27FC236}">
                <a16:creationId xmlns:a16="http://schemas.microsoft.com/office/drawing/2014/main" id="{8B85A544-FB01-48D3-8DBF-E9003EEB3891}"/>
              </a:ext>
            </a:extLst>
          </p:cNvPr>
          <p:cNvSpPr/>
          <p:nvPr/>
        </p:nvSpPr>
        <p:spPr>
          <a:xfrm>
            <a:off x="172278" y="129208"/>
            <a:ext cx="5632173" cy="1606827"/>
          </a:xfrm>
          <a:prstGeom prst="cloud">
            <a:avLst/>
          </a:prstGeom>
          <a:solidFill>
            <a:srgbClr val="F7BFF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How to answer the questions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8F0ABAF-BB4F-4A4B-BCFE-A7F1EA457D0C}"/>
              </a:ext>
            </a:extLst>
          </p:cNvPr>
          <p:cNvSpPr/>
          <p:nvPr/>
        </p:nvSpPr>
        <p:spPr>
          <a:xfrm>
            <a:off x="331305" y="1974574"/>
            <a:ext cx="11251096" cy="488342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An ‘explain’ </a:t>
            </a:r>
            <a:r>
              <a:rPr lang="en-GB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question should be answered following this structure- </a:t>
            </a:r>
          </a:p>
          <a:p>
            <a:pPr algn="ctr"/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Demonstrate your knowledge of a particular issue or the effect this had on the lives of people. </a:t>
            </a:r>
          </a:p>
          <a:p>
            <a:pPr algn="ctr"/>
            <a:r>
              <a:rPr lang="en-GB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r>
              <a:rPr lang="en-GB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GB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marks= </a:t>
            </a:r>
            <a:r>
              <a:rPr lang="en-GB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 </a:t>
            </a:r>
            <a:r>
              <a:rPr lang="en-GB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points</a:t>
            </a:r>
          </a:p>
          <a:p>
            <a:pPr algn="ctr"/>
            <a:r>
              <a:rPr lang="en-GB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Ensure you write in 4</a:t>
            </a:r>
            <a:r>
              <a:rPr lang="en-GB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FULL sentences</a:t>
            </a:r>
          </a:p>
          <a:p>
            <a:pPr algn="ctr"/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choose the one you know most about and ensure you are speaking of SPECIFIC events/ use dates and factual information. </a:t>
            </a:r>
            <a:endParaRPr lang="en-GB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1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>
            <a:extLst>
              <a:ext uri="{FF2B5EF4-FFF2-40B4-BE49-F238E27FC236}">
                <a16:creationId xmlns:a16="http://schemas.microsoft.com/office/drawing/2014/main" id="{8B85A544-FB01-48D3-8DBF-E9003EEB3891}"/>
              </a:ext>
            </a:extLst>
          </p:cNvPr>
          <p:cNvSpPr/>
          <p:nvPr/>
        </p:nvSpPr>
        <p:spPr>
          <a:xfrm>
            <a:off x="172279" y="129208"/>
            <a:ext cx="5808108" cy="1845366"/>
          </a:xfrm>
          <a:prstGeom prst="cloud">
            <a:avLst/>
          </a:prstGeom>
          <a:solidFill>
            <a:srgbClr val="F7BFF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How to answer source questions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8F0ABAF-BB4F-4A4B-BCFE-A7F1EA457D0C}"/>
              </a:ext>
            </a:extLst>
          </p:cNvPr>
          <p:cNvSpPr/>
          <p:nvPr/>
        </p:nvSpPr>
        <p:spPr>
          <a:xfrm>
            <a:off x="331305" y="1974574"/>
            <a:ext cx="11251096" cy="402866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Think about primary and secondary sources-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Which is more reliable?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Why?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What information can you select from a source?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What does that tell you?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Anything a source is missing?</a:t>
            </a:r>
          </a:p>
        </p:txBody>
      </p:sp>
    </p:spTree>
    <p:extLst>
      <p:ext uri="{BB962C8B-B14F-4D97-AF65-F5344CB8AC3E}">
        <p14:creationId xmlns:p14="http://schemas.microsoft.com/office/powerpoint/2010/main" val="195767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>
            <a:extLst>
              <a:ext uri="{FF2B5EF4-FFF2-40B4-BE49-F238E27FC236}">
                <a16:creationId xmlns:a16="http://schemas.microsoft.com/office/drawing/2014/main" id="{44F256D6-A99A-43B2-92FA-2B9DF4C81F8C}"/>
              </a:ext>
            </a:extLst>
          </p:cNvPr>
          <p:cNvSpPr/>
          <p:nvPr/>
        </p:nvSpPr>
        <p:spPr>
          <a:xfrm>
            <a:off x="1318788" y="672011"/>
            <a:ext cx="9289774" cy="3932066"/>
          </a:xfrm>
          <a:prstGeom prst="cloud">
            <a:avLst/>
          </a:prstGeom>
          <a:solidFill>
            <a:srgbClr val="FFFF0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Learn 4 facts minimum about each of these aspects of the unit- </a:t>
            </a:r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ensure it is factual/ use dates and specific details we have learned</a:t>
            </a:r>
          </a:p>
        </p:txBody>
      </p:sp>
    </p:spTree>
    <p:extLst>
      <p:ext uri="{BB962C8B-B14F-4D97-AF65-F5344CB8AC3E}">
        <p14:creationId xmlns:p14="http://schemas.microsoft.com/office/powerpoint/2010/main" val="420162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3F5050D-F12E-4148-8212-A05ACEEE32FE}"/>
              </a:ext>
            </a:extLst>
          </p:cNvPr>
          <p:cNvSpPr/>
          <p:nvPr/>
        </p:nvSpPr>
        <p:spPr>
          <a:xfrm>
            <a:off x="59426" y="32304"/>
            <a:ext cx="6398056" cy="216755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D-Day landings-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Where, When, who was involved?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Why did this invasion take place?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Names of the beaches?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How many soldiers took part?</a:t>
            </a:r>
          </a:p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Your D-Day paragraph will be incredibly helpful for this question!!!!</a:t>
            </a:r>
            <a:endParaRPr lang="en-GB" b="1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8F0ABAF-BB4F-4A4B-BCFE-A7F1EA457D0C}"/>
              </a:ext>
            </a:extLst>
          </p:cNvPr>
          <p:cNvSpPr/>
          <p:nvPr/>
        </p:nvSpPr>
        <p:spPr>
          <a:xfrm>
            <a:off x="6771861" y="148186"/>
            <a:ext cx="5420139" cy="462377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Treatment of the Jews in Nazi Germany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Kristallnacht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Propaganda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Humiliation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Concentration camps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Nuremberg laws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Jewish shops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Yellow benches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Jude- passport </a:t>
            </a: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stamp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u="sng" dirty="0">
                <a:solidFill>
                  <a:schemeClr val="tx1"/>
                </a:solidFill>
                <a:latin typeface="Comic Sans MS" panose="030F0702030302020204" pitchFamily="66" charset="0"/>
              </a:rPr>
              <a:t>Concentration camp conditions- </a:t>
            </a:r>
          </a:p>
          <a:p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What happened to Jews in the camps- think of the Holocaust projects- steps taken in the camp etc. Refer to </a:t>
            </a: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notes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00F7BF9-48CF-4682-8FFD-0592BA1049E1}"/>
              </a:ext>
            </a:extLst>
          </p:cNvPr>
          <p:cNvSpPr/>
          <p:nvPr/>
        </p:nvSpPr>
        <p:spPr>
          <a:xfrm>
            <a:off x="171090" y="3943063"/>
            <a:ext cx="5420139" cy="231416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GB" sz="2000" b="1" u="sng" dirty="0">
                <a:solidFill>
                  <a:schemeClr val="tx1"/>
                </a:solidFill>
                <a:latin typeface="Comic Sans MS" panose="030F0702030302020204" pitchFamily="66" charset="0"/>
              </a:rPr>
              <a:t>The lives of Brits during the war-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Rationing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Conscription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Blackout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The blitz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Air raid shelters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Evacuation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F4B8F21-A67F-46BC-A5CE-A2BBF9987ED9}"/>
              </a:ext>
            </a:extLst>
          </p:cNvPr>
          <p:cNvSpPr/>
          <p:nvPr/>
        </p:nvSpPr>
        <p:spPr>
          <a:xfrm>
            <a:off x="7568437" y="4844764"/>
            <a:ext cx="4056003" cy="201323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Steps to WWII-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Timeline of invasion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Treaty of Versailles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Germany’s invasion of other countries</a:t>
            </a:r>
          </a:p>
        </p:txBody>
      </p:sp>
    </p:spTree>
    <p:extLst>
      <p:ext uri="{BB962C8B-B14F-4D97-AF65-F5344CB8AC3E}">
        <p14:creationId xmlns:p14="http://schemas.microsoft.com/office/powerpoint/2010/main" val="323306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3" grpId="0" animBg="1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204</TotalTime>
  <Words>523</Words>
  <Application>Microsoft Office PowerPoint</Application>
  <PresentationFormat>Widescreen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Comic Sans MS</vt:lpstr>
      <vt:lpstr>Gill Sans MT</vt:lpstr>
      <vt:lpstr>Wingdings</vt:lpstr>
      <vt:lpstr>Parcel</vt:lpstr>
      <vt:lpstr>WWII revision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WWII revision lesson</dc:title>
  <dc:creator>rachael gibson</dc:creator>
  <cp:lastModifiedBy>StJoAcGibsonR</cp:lastModifiedBy>
  <cp:revision>14</cp:revision>
  <dcterms:created xsi:type="dcterms:W3CDTF">2018-11-19T17:01:25Z</dcterms:created>
  <dcterms:modified xsi:type="dcterms:W3CDTF">2019-11-19T14:47:31Z</dcterms:modified>
</cp:coreProperties>
</file>