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1" r:id="rId2"/>
    <p:sldId id="267" r:id="rId3"/>
    <p:sldId id="268" r:id="rId4"/>
    <p:sldId id="257" r:id="rId5"/>
    <p:sldId id="277" r:id="rId6"/>
    <p:sldId id="269" r:id="rId7"/>
    <p:sldId id="270" r:id="rId8"/>
    <p:sldId id="271" r:id="rId9"/>
    <p:sldId id="272" r:id="rId10"/>
    <p:sldId id="273" r:id="rId11"/>
    <p:sldId id="274" r:id="rId12"/>
    <p:sldId id="276" r:id="rId13"/>
    <p:sldId id="279" r:id="rId14"/>
    <p:sldId id="278" r:id="rId15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D8F8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90302-83EF-4260-B42C-7A6E7116BF9F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E8C9F-9C20-4AF3-AB68-B4E337388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433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8C9AE-EE06-4125-87A5-BABF5BBCC309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50CE6-4E17-42AA-8C03-7CB8EB6285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514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urZxqxJzKw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urZxqxJzKw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>
                <a:latin typeface="Comic Sans MS" panose="030F0702030302020204" pitchFamily="66" charset="0"/>
                <a:hlinkClick r:id="rId3"/>
              </a:rPr>
              <a:t>https://www.youtube.com/watch?v=7urZxqxJzKw</a:t>
            </a:r>
            <a:r>
              <a:rPr lang="en-GB" altLang="en-US" dirty="0">
                <a:latin typeface="Comic Sans MS" panose="030F0702030302020204" pitchFamily="66" charset="0"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DCB30-DCB5-4357-877A-3AD0739A05A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200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1200" dirty="0">
                <a:solidFill>
                  <a:srgbClr val="FFC000"/>
                </a:solidFill>
                <a:latin typeface="Comic Sans MS" pitchFamily="66" charset="0"/>
                <a:hlinkClick r:id="rId3"/>
              </a:rPr>
              <a:t>https://www.youtube.com/watch?v=7urZxqxJzKw</a:t>
            </a:r>
            <a:r>
              <a:rPr lang="en-GB" altLang="en-US" sz="1200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50CE6-4E17-42AA-8C03-7CB8EB62855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408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https://www.youtube.com/watch?v=XjFnVTxteDs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Play to 1:30s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50CE6-4E17-42AA-8C03-7CB8EB62855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386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50CE6-4E17-42AA-8C03-7CB8EB62855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621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AF41A-7C4D-4DF6-8264-01F176CCF923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11CC-82A3-4230-982A-48C9CD184E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461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AF41A-7C4D-4DF6-8264-01F176CCF923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11CC-82A3-4230-982A-48C9CD184E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885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AF41A-7C4D-4DF6-8264-01F176CCF923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11CC-82A3-4230-982A-48C9CD184E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401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AF41A-7C4D-4DF6-8264-01F176CCF923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11CC-82A3-4230-982A-48C9CD184E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762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AF41A-7C4D-4DF6-8264-01F176CCF923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11CC-82A3-4230-982A-48C9CD184E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2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AF41A-7C4D-4DF6-8264-01F176CCF923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11CC-82A3-4230-982A-48C9CD184E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876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AF41A-7C4D-4DF6-8264-01F176CCF923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11CC-82A3-4230-982A-48C9CD184E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504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AF41A-7C4D-4DF6-8264-01F176CCF923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11CC-82A3-4230-982A-48C9CD184E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202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AF41A-7C4D-4DF6-8264-01F176CCF923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11CC-82A3-4230-982A-48C9CD184E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248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AF41A-7C4D-4DF6-8264-01F176CCF923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11CC-82A3-4230-982A-48C9CD184E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256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AF41A-7C4D-4DF6-8264-01F176CCF923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11CC-82A3-4230-982A-48C9CD184E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830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AF41A-7C4D-4DF6-8264-01F176CCF923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11CC-82A3-4230-982A-48C9CD184E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15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.uk/url?sa=i&amp;rct=j&amp;q=&amp;esrc=s&amp;source=images&amp;cd=&amp;cad=rja&amp;uact=8&amp;ved=2ahUKEwiK0OyFy7rdAhUGYlAKHYLdCuUQjRx6BAgBEAU&amp;url=https://clip2art.com/explore/Trophy%20clipart%20star%20trophy/&amp;psig=AOvVaw32axPRQm2ZKRCTeWTCqJTs&amp;ust=1537017629723399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s://www.google.co.uk/url?sa=i&amp;rct=j&amp;q=&amp;esrc=s&amp;source=images&amp;cd=&amp;cad=rja&amp;uact=8&amp;ved=2ahUKEwi74-CszbrdAhUvz4UKHewACEMQjRx6BAgBEAU&amp;url=https://www.istockphoto.com/illustrations/orange-pencil-and-checklist&amp;psig=AOvVaw2EbR35yasvuiqJRhu0L7ce&amp;ust=1537018199276107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1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0B429C4-41CB-044B-A1BE-5200C5077C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extLst/>
          </a:blip>
          <a:srcRect t="15648"/>
          <a:stretch/>
        </p:blipFill>
        <p:spPr>
          <a:xfrm>
            <a:off x="15" y="0"/>
            <a:ext cx="9143985" cy="68646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401C722-FEAC-4621-B17A-79994833DD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="" xmlns:a16="http://schemas.microsoft.com/office/drawing/2014/main" id="{647662AD-9F43-4466-AEA0-724FD3D17A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0" y="0"/>
            <a:ext cx="664369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5F59875-8C5F-714A-8478-BA7AB906C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8" y="2286002"/>
            <a:ext cx="7633742" cy="35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>
              <a:solidFill>
                <a:schemeClr val="tx2"/>
              </a:solidFill>
            </a:endParaRPr>
          </a:p>
          <a:p>
            <a:pPr marL="457200" indent="-457200">
              <a:buAutoNum type="arabicPeriod"/>
            </a:pPr>
            <a:endParaRPr lang="en-US">
              <a:solidFill>
                <a:schemeClr val="tx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B67160A-A8CE-4023-A0B7-76D62B8425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C1A0533-4C25-2E4F-9257-D145E1BA74BC}"/>
              </a:ext>
            </a:extLst>
          </p:cNvPr>
          <p:cNvSpPr txBox="1"/>
          <p:nvPr/>
        </p:nvSpPr>
        <p:spPr>
          <a:xfrm>
            <a:off x="713929" y="1365419"/>
            <a:ext cx="811472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Comic Sans MS" panose="030F0902030302020204" pitchFamily="66" charset="0"/>
              </a:rPr>
              <a:t>1. </a:t>
            </a:r>
            <a:r>
              <a:rPr lang="en-US" sz="6000" dirty="0" err="1">
                <a:latin typeface="Comic Sans MS" panose="030F0902030302020204" pitchFamily="66" charset="0"/>
              </a:rPr>
              <a:t>t</a:t>
            </a:r>
            <a:r>
              <a:rPr lang="en-US" sz="6000" dirty="0" err="1" smtClean="0">
                <a:latin typeface="Comic Sans MS" panose="030F0902030302020204" pitchFamily="66" charset="0"/>
              </a:rPr>
              <a:t>earty</a:t>
            </a:r>
            <a:r>
              <a:rPr lang="en-US" sz="6000" dirty="0" smtClean="0">
                <a:latin typeface="Comic Sans MS" panose="030F0902030302020204" pitchFamily="66" charset="0"/>
              </a:rPr>
              <a:t> </a:t>
            </a:r>
            <a:r>
              <a:rPr lang="en-US" sz="6000" dirty="0" err="1">
                <a:latin typeface="Comic Sans MS" panose="030F0902030302020204" pitchFamily="66" charset="0"/>
              </a:rPr>
              <a:t>fo</a:t>
            </a:r>
            <a:r>
              <a:rPr lang="en-US" sz="6000" dirty="0">
                <a:latin typeface="Comic Sans MS" panose="030F0902030302020204" pitchFamily="66" charset="0"/>
              </a:rPr>
              <a:t> </a:t>
            </a:r>
            <a:r>
              <a:rPr lang="en-US" sz="6000" dirty="0" err="1">
                <a:latin typeface="Comic Sans MS" panose="030F0902030302020204" pitchFamily="66" charset="0"/>
              </a:rPr>
              <a:t>e</a:t>
            </a:r>
            <a:r>
              <a:rPr lang="en-US" sz="6000" dirty="0" err="1" smtClean="0">
                <a:latin typeface="Comic Sans MS" panose="030F0902030302020204" pitchFamily="66" charset="0"/>
              </a:rPr>
              <a:t>laservils</a:t>
            </a:r>
            <a:r>
              <a:rPr lang="en-US" sz="6000" dirty="0" smtClean="0">
                <a:latin typeface="Comic Sans MS" panose="030F0902030302020204" pitchFamily="66" charset="0"/>
              </a:rPr>
              <a:t> </a:t>
            </a:r>
            <a:endParaRPr lang="en-US" sz="6000" dirty="0">
              <a:latin typeface="Comic Sans MS" panose="030F0902030302020204" pitchFamily="66" charset="0"/>
            </a:endParaRPr>
          </a:p>
          <a:p>
            <a:r>
              <a:rPr lang="en-US" sz="6000" dirty="0" smtClean="0">
                <a:latin typeface="Comic Sans MS" panose="030F0902030302020204" pitchFamily="66" charset="0"/>
              </a:rPr>
              <a:t>2. </a:t>
            </a:r>
            <a:r>
              <a:rPr lang="en-US" sz="6000" dirty="0" err="1">
                <a:latin typeface="Comic Sans MS" panose="030F0902030302020204" pitchFamily="66" charset="0"/>
              </a:rPr>
              <a:t>yilimart</a:t>
            </a:r>
            <a:r>
              <a:rPr lang="en-US" sz="6000" dirty="0">
                <a:latin typeface="Comic Sans MS" panose="030F0902030302020204" pitchFamily="66" charset="0"/>
              </a:rPr>
              <a:t> </a:t>
            </a:r>
          </a:p>
          <a:p>
            <a:r>
              <a:rPr lang="en-US" sz="6000" dirty="0" smtClean="0">
                <a:latin typeface="Comic Sans MS" panose="030F0902030302020204" pitchFamily="66" charset="0"/>
              </a:rPr>
              <a:t>3. </a:t>
            </a:r>
            <a:r>
              <a:rPr lang="en-US" sz="6000" dirty="0" err="1" smtClean="0">
                <a:latin typeface="Comic Sans MS" panose="030F0902030302020204" pitchFamily="66" charset="0"/>
              </a:rPr>
              <a:t>wauchistz</a:t>
            </a:r>
            <a:endParaRPr lang="en-US" sz="6000" dirty="0">
              <a:latin typeface="Comic Sans MS" panose="030F0902030302020204" pitchFamily="66" charset="0"/>
            </a:endParaRPr>
          </a:p>
          <a:p>
            <a:r>
              <a:rPr lang="en-US" sz="6000" dirty="0" smtClean="0">
                <a:latin typeface="Comic Sans MS" panose="030F0902030302020204" pitchFamily="66" charset="0"/>
              </a:rPr>
              <a:t>4.  </a:t>
            </a:r>
            <a:r>
              <a:rPr lang="en-US" sz="6000" dirty="0" err="1">
                <a:latin typeface="Comic Sans MS" panose="030F0902030302020204" pitchFamily="66" charset="0"/>
              </a:rPr>
              <a:t>zani</a:t>
            </a:r>
            <a:r>
              <a:rPr lang="en-US" sz="6000" dirty="0">
                <a:latin typeface="Comic Sans MS" panose="030F0902030302020204" pitchFamily="66" charset="0"/>
              </a:rPr>
              <a:t> </a:t>
            </a:r>
            <a:r>
              <a:rPr lang="en-US" sz="6000" dirty="0" err="1">
                <a:latin typeface="Comic Sans MS" panose="030F0902030302020204" pitchFamily="66" charset="0"/>
              </a:rPr>
              <a:t>yarpt</a:t>
            </a:r>
            <a:endParaRPr lang="en-US" sz="6000" dirty="0">
              <a:latin typeface="Comic Sans MS" panose="030F09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12E3B44-AC65-4C40-A3CC-BD1923FD2B6D}"/>
              </a:ext>
            </a:extLst>
          </p:cNvPr>
          <p:cNvSpPr txBox="1"/>
          <p:nvPr/>
        </p:nvSpPr>
        <p:spPr>
          <a:xfrm>
            <a:off x="3121564" y="-4931"/>
            <a:ext cx="60224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The rise of the </a:t>
            </a:r>
            <a:r>
              <a:rPr lang="en-US" sz="4400" b="1" u="sng" dirty="0">
                <a:solidFill>
                  <a:srgbClr val="FF0000"/>
                </a:solidFill>
                <a:latin typeface="Comic Sans MS" panose="030F0902030302020204" pitchFamily="66" charset="0"/>
              </a:rPr>
              <a:t>Nazis</a:t>
            </a:r>
          </a:p>
        </p:txBody>
      </p:sp>
      <p:sp>
        <p:nvSpPr>
          <p:cNvPr id="2" name="Rectangle 1"/>
          <p:cNvSpPr/>
          <p:nvPr/>
        </p:nvSpPr>
        <p:spPr>
          <a:xfrm>
            <a:off x="332184" y="188640"/>
            <a:ext cx="2944064" cy="576064"/>
          </a:xfrm>
          <a:prstGeom prst="rect">
            <a:avLst/>
          </a:prstGeom>
          <a:solidFill>
            <a:srgbClr val="B2D8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20.05.2019</a:t>
            </a:r>
          </a:p>
        </p:txBody>
      </p:sp>
      <p:sp>
        <p:nvSpPr>
          <p:cNvPr id="4" name="Rectangle 3"/>
          <p:cNvSpPr/>
          <p:nvPr/>
        </p:nvSpPr>
        <p:spPr>
          <a:xfrm>
            <a:off x="15" y="5135782"/>
            <a:ext cx="9143985" cy="1728908"/>
          </a:xfrm>
          <a:prstGeom prst="rect">
            <a:avLst/>
          </a:prstGeom>
          <a:solidFill>
            <a:srgbClr val="B2D8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Challenge: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 year did Hitler come to power?</a:t>
            </a:r>
          </a:p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Why did Hitler go to prison?</a:t>
            </a:r>
          </a:p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 is the name of Hitler’s book he wrote while imprisoned?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Why did people vote for Hitler?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3" y="1556792"/>
            <a:ext cx="4608513" cy="1251079"/>
          </a:xfrm>
          <a:solidFill>
            <a:srgbClr val="B2D8F8"/>
          </a:solidFill>
        </p:spPr>
        <p:txBody>
          <a:bodyPr/>
          <a:lstStyle/>
          <a:p>
            <a:pPr marL="0" indent="0" algn="ctr">
              <a:buNone/>
            </a:pPr>
            <a:r>
              <a:rPr lang="en-GB" altLang="en-US" b="1" dirty="0">
                <a:latin typeface="Comic Sans MS" panose="030F0702030302020204" pitchFamily="66" charset="0"/>
              </a:rPr>
              <a:t>Hitler promised to rebuild the army</a:t>
            </a:r>
          </a:p>
          <a:p>
            <a:pPr marL="0" indent="0" algn="ctr">
              <a:buNone/>
            </a:pPr>
            <a:endParaRPr lang="en-GB" altLang="en-US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1173075"/>
            <a:ext cx="3750920" cy="326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5306"/>
            <a:ext cx="3060596" cy="393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83968" y="5013176"/>
            <a:ext cx="4572000" cy="1569660"/>
          </a:xfrm>
          <a:prstGeom prst="rect">
            <a:avLst/>
          </a:prstGeom>
          <a:solidFill>
            <a:srgbClr val="B2D8F8"/>
          </a:solidFill>
        </p:spPr>
        <p:txBody>
          <a:bodyPr>
            <a:spAutoFit/>
          </a:bodyPr>
          <a:lstStyle/>
          <a:p>
            <a:pPr algn="ctr"/>
            <a:r>
              <a:rPr lang="en-GB" altLang="en-US" sz="3200" b="1" dirty="0">
                <a:latin typeface="Comic Sans MS" panose="030F0702030302020204" pitchFamily="66" charset="0"/>
              </a:rPr>
              <a:t>He said he would restore German greatness </a:t>
            </a:r>
          </a:p>
        </p:txBody>
      </p:sp>
    </p:spTree>
    <p:extLst>
      <p:ext uri="{BB962C8B-B14F-4D97-AF65-F5344CB8AC3E}">
        <p14:creationId xmlns:p14="http://schemas.microsoft.com/office/powerpoint/2010/main" val="193496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27633"/>
            <a:ext cx="8192729" cy="1999911"/>
          </a:xfrm>
          <a:solidFill>
            <a:srgbClr val="FFC000"/>
          </a:solidFill>
          <a:ln w="5715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GB" sz="2700" dirty="0">
                <a:latin typeface="Comic Sans MS" panose="030F0702030302020204" pitchFamily="66" charset="0"/>
              </a:rPr>
              <a:t>Out of the 6 reasons we have looked at, order them from  </a:t>
            </a:r>
            <a:r>
              <a:rPr lang="en-GB" sz="2700" b="1" dirty="0">
                <a:latin typeface="Comic Sans MS" panose="030F0702030302020204" pitchFamily="66" charset="0"/>
              </a:rPr>
              <a:t>most important </a:t>
            </a:r>
            <a:r>
              <a:rPr lang="en-GB" sz="2700" dirty="0">
                <a:latin typeface="Comic Sans MS" panose="030F0702030302020204" pitchFamily="66" charset="0"/>
              </a:rPr>
              <a:t>to </a:t>
            </a:r>
            <a:r>
              <a:rPr lang="en-GB" sz="2700" b="1" dirty="0">
                <a:latin typeface="Comic Sans MS" panose="030F0702030302020204" pitchFamily="66" charset="0"/>
              </a:rPr>
              <a:t>least important</a:t>
            </a:r>
            <a:r>
              <a:rPr lang="en-GB" sz="2700" dirty="0">
                <a:latin typeface="Comic Sans MS" panose="030F0702030302020204" pitchFamily="66" charset="0"/>
              </a:rPr>
              <a:t>.</a:t>
            </a:r>
            <a:br>
              <a:rPr lang="en-GB" sz="2700" dirty="0">
                <a:latin typeface="Comic Sans MS" panose="030F0702030302020204" pitchFamily="66" charset="0"/>
              </a:rPr>
            </a:br>
            <a:r>
              <a:rPr lang="en-GB" sz="2700" dirty="0">
                <a:latin typeface="Comic Sans MS" panose="030F0702030302020204" pitchFamily="66" charset="0"/>
              </a:rPr>
              <a:t>You must write a sentence and say </a:t>
            </a:r>
            <a:r>
              <a:rPr lang="en-GB" sz="2700" u="sng" dirty="0">
                <a:latin typeface="Comic Sans MS" panose="030F0702030302020204" pitchFamily="66" charset="0"/>
              </a:rPr>
              <a:t>why</a:t>
            </a:r>
            <a:r>
              <a:rPr lang="en-GB" sz="2700" dirty="0">
                <a:latin typeface="Comic Sans MS" panose="030F0702030302020204" pitchFamily="66" charset="0"/>
              </a:rPr>
              <a:t> you think the one at the top is the most important    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2152832" y="2332479"/>
            <a:ext cx="1727455" cy="11382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964455"/>
            <a:ext cx="1395249" cy="12454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921918" y="3536856"/>
            <a:ext cx="1460281" cy="12454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188575" y="3628296"/>
            <a:ext cx="1383425" cy="12454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973566" y="4992362"/>
            <a:ext cx="1383424" cy="12770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018800" y="5001746"/>
            <a:ext cx="1421856" cy="12770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4DB44E4-4812-4E57-9B26-BE2EB6C3E2AD}"/>
              </a:ext>
            </a:extLst>
          </p:cNvPr>
          <p:cNvSpPr txBox="1"/>
          <p:nvPr/>
        </p:nvSpPr>
        <p:spPr>
          <a:xfrm>
            <a:off x="5650200" y="2576050"/>
            <a:ext cx="3491880" cy="4093428"/>
          </a:xfrm>
          <a:prstGeom prst="rect">
            <a:avLst/>
          </a:prstGeom>
          <a:solidFill>
            <a:srgbClr val="B2D8F8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Comic Sans MS" panose="030F0702030302020204" pitchFamily="66" charset="0"/>
              </a:rPr>
              <a:t>Hitler promised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>
                <a:latin typeface="Comic Sans MS" panose="030F0702030302020204" pitchFamily="66" charset="0"/>
              </a:rPr>
              <a:t>Propaganda posters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>
                <a:latin typeface="Comic Sans MS" panose="030F0702030302020204" pitchFamily="66" charset="0"/>
              </a:rPr>
              <a:t>Hitler’s speeches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>
                <a:latin typeface="Comic Sans MS" panose="030F0702030302020204" pitchFamily="66" charset="0"/>
              </a:rPr>
              <a:t>Visits during campaigns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>
                <a:latin typeface="Comic Sans MS" panose="030F0702030302020204" pitchFamily="66" charset="0"/>
              </a:rPr>
              <a:t>Hitler promised to rebuild the army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>
                <a:latin typeface="Comic Sans MS" panose="030F0702030302020204" pitchFamily="66" charset="0"/>
              </a:rPr>
              <a:t>Make Germany great again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74865" y="6493585"/>
            <a:ext cx="4994672" cy="252413"/>
          </a:xfrm>
          <a:prstGeom prst="rect">
            <a:avLst/>
          </a:prstGeom>
          <a:gradFill rotWithShape="1">
            <a:gsLst>
              <a:gs pos="50000">
                <a:srgbClr val="FFC000"/>
              </a:gs>
              <a:gs pos="0">
                <a:srgbClr val="FF0000"/>
              </a:gs>
              <a:gs pos="100000">
                <a:srgbClr val="00FF00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DA261BC-CB0E-4B6F-B169-9F33924F83FA}"/>
              </a:ext>
            </a:extLst>
          </p:cNvPr>
          <p:cNvSpPr/>
          <p:nvPr/>
        </p:nvSpPr>
        <p:spPr>
          <a:xfrm>
            <a:off x="192024" y="2424569"/>
            <a:ext cx="18739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FFF00"/>
                </a:solidFill>
                <a:latin typeface="Comic Sans MS" panose="030F0702030302020204" pitchFamily="66" charset="0"/>
              </a:rPr>
              <a:t>Most important</a:t>
            </a:r>
          </a:p>
        </p:txBody>
      </p:sp>
    </p:spTree>
    <p:extLst>
      <p:ext uri="{BB962C8B-B14F-4D97-AF65-F5344CB8AC3E}">
        <p14:creationId xmlns:p14="http://schemas.microsoft.com/office/powerpoint/2010/main" val="96830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thumb/1/10/Bundesarchiv_Bild_183-S33882,_Adolf_Hitler_retouched.jpg/200px-Bundesarchiv_Bild_183-S33882,_Adolf_Hitler_retouch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24443"/>
            <a:ext cx="9144000" cy="688244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8055" y="260648"/>
            <a:ext cx="7678401" cy="2092881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600" dirty="0">
                <a:latin typeface="Comic Sans MS" panose="030F0702030302020204" pitchFamily="66" charset="0"/>
                <a:cs typeface="Estrangelo Edessa" pitchFamily="66" charset="0"/>
              </a:rPr>
              <a:t>Create a short speech for the Nazi party which would appeal to one of the people below.</a:t>
            </a:r>
          </a:p>
          <a:p>
            <a:pPr algn="ctr"/>
            <a:r>
              <a:rPr lang="en-GB" sz="2600" dirty="0">
                <a:latin typeface="Comic Sans MS" panose="030F0702030302020204" pitchFamily="66" charset="0"/>
                <a:cs typeface="Estrangelo Edessa" pitchFamily="66" charset="0"/>
              </a:rPr>
              <a:t>Your speech must be </a:t>
            </a:r>
            <a:r>
              <a:rPr lang="en-GB" sz="2600" b="1" u="sng" dirty="0">
                <a:latin typeface="Comic Sans MS" panose="030F0702030302020204" pitchFamily="66" charset="0"/>
                <a:cs typeface="Estrangelo Edessa" pitchFamily="66" charset="0"/>
              </a:rPr>
              <a:t>at least 3 sentences. </a:t>
            </a:r>
          </a:p>
          <a:p>
            <a:pPr algn="ctr"/>
            <a:r>
              <a:rPr lang="en-GB" sz="2600" dirty="0">
                <a:latin typeface="Comic Sans MS" panose="030F0702030302020204" pitchFamily="66" charset="0"/>
                <a:cs typeface="Estrangelo Edessa" pitchFamily="66" charset="0"/>
              </a:rPr>
              <a:t>Remember Hitler’s speech – he was passionate and enthusiastic.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2621531"/>
            <a:ext cx="3096344" cy="954107"/>
          </a:xfrm>
          <a:prstGeom prst="rect">
            <a:avLst/>
          </a:prstGeom>
          <a:solidFill>
            <a:srgbClr val="B2D8F8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An unemployed person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24128" y="2601124"/>
            <a:ext cx="3102416" cy="523220"/>
          </a:xfrm>
          <a:prstGeom prst="rect">
            <a:avLst/>
          </a:prstGeom>
          <a:solidFill>
            <a:srgbClr val="B2D8F8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An army general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8055" y="4099197"/>
            <a:ext cx="2538282" cy="954107"/>
          </a:xfrm>
          <a:prstGeom prst="rect">
            <a:avLst/>
          </a:prstGeom>
          <a:solidFill>
            <a:srgbClr val="B2D8F8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A businessman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37255" y="4099197"/>
            <a:ext cx="4209211" cy="954107"/>
          </a:xfrm>
          <a:prstGeom prst="rect">
            <a:avLst/>
          </a:prstGeom>
          <a:solidFill>
            <a:srgbClr val="B2D8F8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A young person who has just left University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5411450"/>
            <a:ext cx="8496944" cy="1477328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Comic Sans MS" panose="030F0702030302020204" pitchFamily="66" charset="0"/>
                <a:cs typeface="Estrangelo Edessa" pitchFamily="66" charset="0"/>
              </a:rPr>
              <a:t>Extension Task</a:t>
            </a:r>
          </a:p>
          <a:p>
            <a:r>
              <a:rPr lang="en-GB" sz="2200" dirty="0">
                <a:latin typeface="Comic Sans MS" panose="030F0702030302020204" pitchFamily="66" charset="0"/>
                <a:cs typeface="Estrangelo Edessa" pitchFamily="66" charset="0"/>
              </a:rPr>
              <a:t> You are living in Germany in the 1930s. Would you vote for the Nazi party?</a:t>
            </a:r>
          </a:p>
          <a:p>
            <a:r>
              <a:rPr lang="en-GB" sz="2200" dirty="0">
                <a:latin typeface="Comic Sans MS" panose="030F0702030302020204" pitchFamily="66" charset="0"/>
                <a:cs typeface="Estrangelo Edessa" pitchFamily="66" charset="0"/>
              </a:rPr>
              <a:t>You must give a reason for your decision.</a:t>
            </a:r>
          </a:p>
        </p:txBody>
      </p:sp>
    </p:spTree>
    <p:extLst>
      <p:ext uri="{BB962C8B-B14F-4D97-AF65-F5344CB8AC3E}">
        <p14:creationId xmlns:p14="http://schemas.microsoft.com/office/powerpoint/2010/main" val="209369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260648"/>
            <a:ext cx="7992888" cy="1224136"/>
          </a:xfrm>
          <a:prstGeom prst="rect">
            <a:avLst/>
          </a:prstGeom>
          <a:solidFill>
            <a:srgbClr val="B2D8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Model- A German mother with children</a:t>
            </a:r>
            <a:endParaRPr lang="en-GB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7909" y="2132856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Give your child the best chance at life and vote for the Nazi party!</a:t>
            </a:r>
          </a:p>
          <a:p>
            <a:pPr algn="ctr"/>
            <a:r>
              <a:rPr lang="en-GB" sz="32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We will take back what is rightfully ours and eradicate the unfair Treaty of Versailles. </a:t>
            </a:r>
          </a:p>
          <a:p>
            <a:pPr algn="ctr"/>
            <a:r>
              <a:rPr lang="en-GB" sz="32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We promise to prioritise German blooded children regarding employment opportunities and ensure Germany is great again!!!</a:t>
            </a:r>
            <a:endParaRPr lang="en-GB" sz="32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86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monitor&#10;&#10;Description automatically generated">
            <a:extLst>
              <a:ext uri="{FF2B5EF4-FFF2-40B4-BE49-F238E27FC236}">
                <a16:creationId xmlns="" xmlns:a16="http://schemas.microsoft.com/office/drawing/2014/main" id="{AA0A1A66-76D7-4B70-BA45-FE91F3CA5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705">
            <a:off x="3686301" y="1429291"/>
            <a:ext cx="5723051" cy="55322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5D9CD5E-18F8-48D3-992E-E21F2CD1ED01}"/>
              </a:ext>
            </a:extLst>
          </p:cNvPr>
          <p:cNvSpPr txBox="1"/>
          <p:nvPr/>
        </p:nvSpPr>
        <p:spPr>
          <a:xfrm>
            <a:off x="4139952" y="2204864"/>
            <a:ext cx="45365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Would you vote for Hitler if you lived in the 1930’s?</a:t>
            </a: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Write a short reason as to why….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C320C36-F04B-4F8A-AC60-7E06CFE0EEC6}"/>
              </a:ext>
            </a:extLst>
          </p:cNvPr>
          <p:cNvSpPr/>
          <p:nvPr/>
        </p:nvSpPr>
        <p:spPr>
          <a:xfrm>
            <a:off x="431032" y="0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Stick your post it on the board in either YES or NO as you are being dismissed </a:t>
            </a:r>
          </a:p>
        </p:txBody>
      </p:sp>
    </p:spTree>
    <p:extLst>
      <p:ext uri="{BB962C8B-B14F-4D97-AF65-F5344CB8AC3E}">
        <p14:creationId xmlns:p14="http://schemas.microsoft.com/office/powerpoint/2010/main" val="320374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964DE6E-0F4A-43BA-9318-F8DD46EB4AFE}"/>
              </a:ext>
            </a:extLst>
          </p:cNvPr>
          <p:cNvSpPr txBox="1"/>
          <p:nvPr/>
        </p:nvSpPr>
        <p:spPr>
          <a:xfrm>
            <a:off x="2903934" y="187325"/>
            <a:ext cx="6060553" cy="830997"/>
          </a:xfrm>
          <a:prstGeom prst="rect">
            <a:avLst/>
          </a:prstGeom>
          <a:ln w="57150">
            <a:solidFill>
              <a:srgbClr val="38B2E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Comic Sans MS" panose="030F0702030302020204" pitchFamily="66" charset="0"/>
              </a:rPr>
              <a:t>To </a:t>
            </a:r>
            <a:r>
              <a:rPr lang="en-US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understand</a:t>
            </a:r>
            <a:r>
              <a:rPr lang="en-US" altLang="en-US" sz="2400" dirty="0">
                <a:latin typeface="Comic Sans MS" panose="030F0702030302020204" pitchFamily="66" charset="0"/>
              </a:rPr>
              <a:t> the reasons why Germans voted for Hitler.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0AE190B-4FD3-4247-A0E9-E0BB4CCD2794}"/>
              </a:ext>
            </a:extLst>
          </p:cNvPr>
          <p:cNvSpPr txBox="1"/>
          <p:nvPr/>
        </p:nvSpPr>
        <p:spPr>
          <a:xfrm>
            <a:off x="2964134" y="1607216"/>
            <a:ext cx="5969873" cy="3046988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I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must</a:t>
            </a:r>
            <a:r>
              <a:rPr lang="en-GB" sz="2400" dirty="0">
                <a:latin typeface="Comic Sans MS" panose="030F0702030302020204" pitchFamily="66" charset="0"/>
              </a:rPr>
              <a:t> be able to describe why Germans voted for Hitler.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I </a:t>
            </a:r>
            <a:r>
              <a:rPr lang="en-GB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should </a:t>
            </a:r>
            <a:r>
              <a:rPr lang="en-GB" sz="2400" dirty="0">
                <a:latin typeface="Comic Sans MS" panose="030F0702030302020204" pitchFamily="66" charset="0"/>
              </a:rPr>
              <a:t>be able to describe in detail why Germans voted for Hitler by giving 2 examples.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I </a:t>
            </a:r>
            <a:r>
              <a:rPr lang="en-GB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could</a:t>
            </a:r>
            <a:r>
              <a:rPr lang="en-GB" sz="2400" dirty="0">
                <a:latin typeface="Comic Sans MS" panose="030F0702030302020204" pitchFamily="66" charset="0"/>
              </a:rPr>
              <a:t> be able to describe in detail why Germans voted for Hitler by giving 3 examples.</a:t>
            </a:r>
            <a:endParaRPr lang="en-GB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19461" name="WordArt 6">
            <a:extLst>
              <a:ext uri="{FF2B5EF4-FFF2-40B4-BE49-F238E27FC236}">
                <a16:creationId xmlns="" xmlns:a16="http://schemas.microsoft.com/office/drawing/2014/main" id="{D065D544-009D-4077-9239-17B2FB63783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8979" y="4587561"/>
            <a:ext cx="1906662" cy="8576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 dirty="0">
                <a:solidFill>
                  <a:srgbClr val="FF3399"/>
                </a:solidFill>
                <a:latin typeface="Arial Black" panose="020B0A04020102020204" pitchFamily="34" charset="0"/>
              </a:rPr>
              <a:t>Today</a:t>
            </a:r>
          </a:p>
        </p:txBody>
      </p:sp>
      <p:pic>
        <p:nvPicPr>
          <p:cNvPr id="19462" name="Picture 10" descr="Image result for trophy clipart black background">
            <a:hlinkClick r:id="rId2"/>
            <a:extLst>
              <a:ext uri="{FF2B5EF4-FFF2-40B4-BE49-F238E27FC236}">
                <a16:creationId xmlns="" xmlns:a16="http://schemas.microsoft.com/office/drawing/2014/main" id="{BA23CCCD-B72A-4E90-A73F-68E6BD4A2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19" y="3346450"/>
            <a:ext cx="358380" cy="690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WordArt 6">
            <a:extLst>
              <a:ext uri="{FF2B5EF4-FFF2-40B4-BE49-F238E27FC236}">
                <a16:creationId xmlns="" xmlns:a16="http://schemas.microsoft.com/office/drawing/2014/main" id="{11D802B9-2B5D-4415-BEAF-24ACF5E067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8978" y="2543177"/>
            <a:ext cx="1906663" cy="682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400" kern="10" dirty="0">
                <a:solidFill>
                  <a:srgbClr val="FFFF00"/>
                </a:solidFill>
                <a:latin typeface="Arial Black" panose="020B0A04020102020204" pitchFamily="34" charset="0"/>
              </a:rPr>
              <a:t>Success</a:t>
            </a:r>
          </a:p>
        </p:txBody>
      </p:sp>
      <p:pic>
        <p:nvPicPr>
          <p:cNvPr id="19464" name="Picture 12">
            <a:extLst>
              <a:ext uri="{FF2B5EF4-FFF2-40B4-BE49-F238E27FC236}">
                <a16:creationId xmlns="" xmlns:a16="http://schemas.microsoft.com/office/drawing/2014/main" id="{084B4B59-0EC9-4311-83F8-BAA3B984C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9" t="4790" r="15460" b="5235"/>
          <a:stretch>
            <a:fillRect/>
          </a:stretch>
        </p:blipFill>
        <p:spPr bwMode="auto">
          <a:xfrm>
            <a:off x="747512" y="969175"/>
            <a:ext cx="645519" cy="145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WordArt 6">
            <a:extLst>
              <a:ext uri="{FF2B5EF4-FFF2-40B4-BE49-F238E27FC236}">
                <a16:creationId xmlns="" xmlns:a16="http://schemas.microsoft.com/office/drawing/2014/main" id="{284A56CB-E29C-4136-87C3-2E8DECDB0C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8979" y="291437"/>
            <a:ext cx="1906663" cy="7143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 dirty="0">
                <a:solidFill>
                  <a:srgbClr val="00B0F0"/>
                </a:solidFill>
                <a:latin typeface="Arial Black" panose="020B0A04020102020204" pitchFamily="34" charset="0"/>
              </a:rPr>
              <a:t>Learning</a:t>
            </a:r>
          </a:p>
        </p:txBody>
      </p:sp>
      <p:pic>
        <p:nvPicPr>
          <p:cNvPr id="19466" name="Picture 14" descr="Image result for pink checklist clipart black background">
            <a:hlinkClick r:id="rId5"/>
            <a:extLst>
              <a:ext uri="{FF2B5EF4-FFF2-40B4-BE49-F238E27FC236}">
                <a16:creationId xmlns="" xmlns:a16="http://schemas.microsoft.com/office/drawing/2014/main" id="{DDF6D309-9E40-4F92-BEB4-3B89029F4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7" t="4333" r="14323" b="4837"/>
          <a:stretch>
            <a:fillRect/>
          </a:stretch>
        </p:blipFill>
        <p:spPr bwMode="auto">
          <a:xfrm>
            <a:off x="984645" y="5683252"/>
            <a:ext cx="923059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0AE190B-4FD3-4247-A0E9-E0BB4CCD2794}"/>
              </a:ext>
            </a:extLst>
          </p:cNvPr>
          <p:cNvSpPr txBox="1"/>
          <p:nvPr/>
        </p:nvSpPr>
        <p:spPr>
          <a:xfrm>
            <a:off x="2964133" y="4970993"/>
            <a:ext cx="6000353" cy="1569660"/>
          </a:xfrm>
          <a:prstGeom prst="rect">
            <a:avLst/>
          </a:prstGeom>
          <a:ln w="57150">
            <a:solidFill>
              <a:srgbClr val="FF66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Think, pair, share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I see, I think, I wonder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Priority pyramid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Speech task</a:t>
            </a:r>
          </a:p>
        </p:txBody>
      </p:sp>
    </p:spTree>
    <p:extLst>
      <p:ext uri="{BB962C8B-B14F-4D97-AF65-F5344CB8AC3E}">
        <p14:creationId xmlns:p14="http://schemas.microsoft.com/office/powerpoint/2010/main" val="360890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4546D3-108E-4ADF-B520-2B5C6510C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3123" y="0"/>
            <a:ext cx="7886700" cy="2500151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GB" sz="5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Think, Pair, Share</a:t>
            </a:r>
            <a:br>
              <a:rPr lang="en-GB" sz="5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en-GB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8197" name="Picture 4">
            <a:extLst>
              <a:ext uri="{FF2B5EF4-FFF2-40B4-BE49-F238E27FC236}">
                <a16:creationId xmlns="" xmlns:a16="http://schemas.microsoft.com/office/drawing/2014/main" id="{922AC4F4-3FA5-4F06-B1C4-003FDC64F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130" y="260647"/>
            <a:ext cx="2173283" cy="244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Isosceles Triangle 17"/>
          <p:cNvSpPr/>
          <p:nvPr/>
        </p:nvSpPr>
        <p:spPr>
          <a:xfrm>
            <a:off x="6842174" y="4957043"/>
            <a:ext cx="1674186" cy="1548172"/>
          </a:xfrm>
          <a:prstGeom prst="triangle">
            <a:avLst>
              <a:gd name="adj" fmla="val 50000"/>
            </a:avLst>
          </a:prstGeom>
          <a:solidFill>
            <a:srgbClr val="993300"/>
          </a:solidFill>
          <a:ln w="25400" cap="flat" cmpd="sng" algn="ctr">
            <a:solidFill>
              <a:srgbClr val="99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Isosceles Triangle 18"/>
          <p:cNvSpPr/>
          <p:nvPr/>
        </p:nvSpPr>
        <p:spPr>
          <a:xfrm flipV="1">
            <a:off x="6842174" y="3372867"/>
            <a:ext cx="1674186" cy="1548172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25400" cap="flat" cmpd="sng" algn="ctr">
            <a:solidFill>
              <a:srgbClr val="99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Pentagon 19"/>
          <p:cNvSpPr/>
          <p:nvPr/>
        </p:nvSpPr>
        <p:spPr>
          <a:xfrm rot="16200000">
            <a:off x="6887179" y="5708627"/>
            <a:ext cx="1584176" cy="81009"/>
          </a:xfrm>
          <a:prstGeom prst="homePlate">
            <a:avLst/>
          </a:prstGeom>
          <a:solidFill>
            <a:srgbClr val="993300"/>
          </a:solidFill>
          <a:ln w="25400" cap="flat" cmpd="sng" algn="ctr">
            <a:solidFill>
              <a:srgbClr val="99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Flowchart: Collate 20"/>
          <p:cNvSpPr/>
          <p:nvPr/>
        </p:nvSpPr>
        <p:spPr>
          <a:xfrm>
            <a:off x="6801669" y="3336863"/>
            <a:ext cx="1755195" cy="3204356"/>
          </a:xfrm>
          <a:prstGeom prst="flowChartCollate">
            <a:avLst/>
          </a:prstGeom>
          <a:solidFill>
            <a:srgbClr val="FFFF00"/>
          </a:solidFill>
          <a:ln w="571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89816" y="3372867"/>
            <a:ext cx="1378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latin typeface="Comic Sans MS" panose="030F0702030302020204" pitchFamily="66" charset="0"/>
                <a:cs typeface="Arial" charset="0"/>
              </a:rPr>
              <a:t>3 minutes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7181803" y="5797329"/>
            <a:ext cx="10759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4000" dirty="0">
                <a:solidFill>
                  <a:srgbClr val="000000"/>
                </a:solidFill>
                <a:latin typeface="Comic Sans MS" panose="030F0702030302020204" pitchFamily="66" charset="0"/>
                <a:cs typeface="Arial" charset="0"/>
              </a:rPr>
              <a:t>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233772" y="1385481"/>
            <a:ext cx="570638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But why did people vote for Hitler?</a:t>
            </a:r>
            <a:endParaRPr lang="en-GB" sz="2400" b="1" dirty="0"/>
          </a:p>
        </p:txBody>
      </p:sp>
      <p:sp>
        <p:nvSpPr>
          <p:cNvPr id="6" name="Cloud 5"/>
          <p:cNvSpPr/>
          <p:nvPr/>
        </p:nvSpPr>
        <p:spPr>
          <a:xfrm>
            <a:off x="323528" y="2420888"/>
            <a:ext cx="5616624" cy="3328243"/>
          </a:xfrm>
          <a:prstGeom prst="cloud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In your groups discuss the reasons why you think people voted for Hitler</a:t>
            </a:r>
          </a:p>
        </p:txBody>
      </p:sp>
    </p:spTree>
    <p:extLst>
      <p:ext uri="{BB962C8B-B14F-4D97-AF65-F5344CB8AC3E}">
        <p14:creationId xmlns:p14="http://schemas.microsoft.com/office/powerpoint/2010/main" val="41560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GB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But why did people vote for Hitler?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12738" y="1700213"/>
            <a:ext cx="5051350" cy="3600995"/>
          </a:xfrm>
          <a:solidFill>
            <a:schemeClr val="tx2">
              <a:lumMod val="20000"/>
              <a:lumOff val="80000"/>
            </a:schemeClr>
          </a:solidFill>
          <a:ln w="57150">
            <a:solidFill>
              <a:srgbClr val="FF66CC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en-US" dirty="0">
                <a:latin typeface="Comic Sans MS" pitchFamily="66" charset="0"/>
              </a:rPr>
              <a:t>Watch the clip and use your note-taking skills to gather information on why people voted for the Nazis</a:t>
            </a:r>
          </a:p>
          <a:p>
            <a:pPr marL="0" indent="0">
              <a:buNone/>
            </a:pPr>
            <a:r>
              <a:rPr lang="en-GB" altLang="en-US" dirty="0">
                <a:latin typeface="Comic Sans MS" pitchFamily="66" charset="0"/>
              </a:rPr>
              <a:t>You will use these for the next task</a:t>
            </a:r>
          </a:p>
        </p:txBody>
      </p:sp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776" y="1700807"/>
            <a:ext cx="3312169" cy="462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77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="" xmlns:a16="http://schemas.microsoft.com/office/drawing/2014/main" id="{6CC1192D-111A-46C1-9404-5AEB623C12D8}"/>
              </a:ext>
            </a:extLst>
          </p:cNvPr>
          <p:cNvSpPr/>
          <p:nvPr/>
        </p:nvSpPr>
        <p:spPr>
          <a:xfrm>
            <a:off x="648072" y="548681"/>
            <a:ext cx="7740860" cy="4568124"/>
          </a:xfrm>
          <a:prstGeom prst="cloud">
            <a:avLst/>
          </a:prstGeom>
          <a:solidFill>
            <a:srgbClr val="B2D8F8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Create a mind map in your jotter titled </a:t>
            </a:r>
          </a:p>
          <a:p>
            <a:pPr algn="ctr"/>
            <a:r>
              <a:rPr lang="en-GB" altLang="en-U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“Why did people vote for the Nazis?”</a:t>
            </a:r>
          </a:p>
          <a:p>
            <a:pPr algn="ctr"/>
            <a:r>
              <a:rPr lang="en-GB" alt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Take short notes on each! </a:t>
            </a:r>
          </a:p>
        </p:txBody>
      </p:sp>
      <p:pic>
        <p:nvPicPr>
          <p:cNvPr id="3" name="Picture 2" descr="See the source image">
            <a:extLst>
              <a:ext uri="{FF2B5EF4-FFF2-40B4-BE49-F238E27FC236}">
                <a16:creationId xmlns="" xmlns:a16="http://schemas.microsoft.com/office/drawing/2014/main" id="{4F01D32D-CF39-414A-A968-879D1056BD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310" y="0"/>
            <a:ext cx="1492511" cy="149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7A85AFA-3289-437A-97EB-A3423EFF0A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611" y="4836790"/>
            <a:ext cx="2021210" cy="202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5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B876D8-BE54-42E9-86E4-B47E65896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Why did people vote for Hitler?</a:t>
            </a:r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en-GB" sz="2800" b="1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479AEEA-1E0E-4C74-92B3-55DA4D917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4402832" cy="1108719"/>
          </a:xfrm>
          <a:solidFill>
            <a:srgbClr val="B2D8F8"/>
          </a:solidFill>
        </p:spPr>
        <p:txBody>
          <a:bodyPr/>
          <a:lstStyle/>
          <a:p>
            <a:pPr marL="0" indent="0">
              <a:buNone/>
            </a:pPr>
            <a:r>
              <a:rPr lang="en-GB" altLang="en-US" dirty="0">
                <a:latin typeface="Comic Sans MS" panose="030F0702030302020204" pitchFamily="66" charset="0"/>
              </a:rPr>
              <a:t>High unemployment – Hitler promised jobs</a:t>
            </a:r>
          </a:p>
          <a:p>
            <a:pPr marL="514350" indent="-514350">
              <a:buFontTx/>
              <a:buAutoNum type="arabicPeriod"/>
            </a:pPr>
            <a:endParaRPr lang="en-GB" alt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altLang="en-US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512" y="1161418"/>
            <a:ext cx="2656550" cy="338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3282079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32040" y="4776956"/>
            <a:ext cx="3910045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GB" altLang="en-US" sz="3200" dirty="0">
                <a:latin typeface="Comic Sans MS" panose="030F0702030302020204" pitchFamily="66" charset="0"/>
              </a:rPr>
              <a:t>Propaganda posters</a:t>
            </a:r>
          </a:p>
        </p:txBody>
      </p:sp>
    </p:spTree>
    <p:extLst>
      <p:ext uri="{BB962C8B-B14F-4D97-AF65-F5344CB8AC3E}">
        <p14:creationId xmlns:p14="http://schemas.microsoft.com/office/powerpoint/2010/main" val="189591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2A578294-C359-4F70-B076-FA2EA25904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A93D3B-E35D-7E47-8ACA-2E25A5C61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168" y="164460"/>
            <a:ext cx="4117591" cy="132085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5200" b="1" dirty="0">
                <a:solidFill>
                  <a:srgbClr val="FFFF00"/>
                </a:solidFill>
                <a:latin typeface="Comic Sans MS" panose="030F0902030302020204" pitchFamily="66" charset="0"/>
              </a:rPr>
              <a:t>What is propaganda?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6B0EA01C-7F9F-41A9-AC23-10FEFCB9E1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0" y="0"/>
            <a:ext cx="504349" cy="6858000"/>
          </a:xfrm>
          <a:custGeom>
            <a:avLst/>
            <a:gdLst>
              <a:gd name="connsiteX0" fmla="*/ 0 w 672465"/>
              <a:gd name="connsiteY0" fmla="*/ 0 h 6858000"/>
              <a:gd name="connsiteX1" fmla="*/ 496253 w 672465"/>
              <a:gd name="connsiteY1" fmla="*/ 0 h 6858000"/>
              <a:gd name="connsiteX2" fmla="*/ 497840 w 672465"/>
              <a:gd name="connsiteY2" fmla="*/ 68263 h 6858000"/>
              <a:gd name="connsiteX3" fmla="*/ 505778 w 672465"/>
              <a:gd name="connsiteY3" fmla="*/ 128588 h 6858000"/>
              <a:gd name="connsiteX4" fmla="*/ 516890 w 672465"/>
              <a:gd name="connsiteY4" fmla="*/ 180975 h 6858000"/>
              <a:gd name="connsiteX5" fmla="*/ 531178 w 672465"/>
              <a:gd name="connsiteY5" fmla="*/ 227013 h 6858000"/>
              <a:gd name="connsiteX6" fmla="*/ 547053 w 672465"/>
              <a:gd name="connsiteY6" fmla="*/ 268288 h 6858000"/>
              <a:gd name="connsiteX7" fmla="*/ 566103 w 672465"/>
              <a:gd name="connsiteY7" fmla="*/ 304800 h 6858000"/>
              <a:gd name="connsiteX8" fmla="*/ 585153 w 672465"/>
              <a:gd name="connsiteY8" fmla="*/ 342900 h 6858000"/>
              <a:gd name="connsiteX9" fmla="*/ 604203 w 672465"/>
              <a:gd name="connsiteY9" fmla="*/ 381000 h 6858000"/>
              <a:gd name="connsiteX10" fmla="*/ 620078 w 672465"/>
              <a:gd name="connsiteY10" fmla="*/ 417513 h 6858000"/>
              <a:gd name="connsiteX11" fmla="*/ 635953 w 672465"/>
              <a:gd name="connsiteY11" fmla="*/ 458788 h 6858000"/>
              <a:gd name="connsiteX12" fmla="*/ 651828 w 672465"/>
              <a:gd name="connsiteY12" fmla="*/ 504825 h 6858000"/>
              <a:gd name="connsiteX13" fmla="*/ 662940 w 672465"/>
              <a:gd name="connsiteY13" fmla="*/ 557213 h 6858000"/>
              <a:gd name="connsiteX14" fmla="*/ 669290 w 672465"/>
              <a:gd name="connsiteY14" fmla="*/ 617538 h 6858000"/>
              <a:gd name="connsiteX15" fmla="*/ 672465 w 672465"/>
              <a:gd name="connsiteY15" fmla="*/ 685800 h 6858000"/>
              <a:gd name="connsiteX16" fmla="*/ 669290 w 672465"/>
              <a:gd name="connsiteY16" fmla="*/ 754063 h 6858000"/>
              <a:gd name="connsiteX17" fmla="*/ 662940 w 672465"/>
              <a:gd name="connsiteY17" fmla="*/ 814388 h 6858000"/>
              <a:gd name="connsiteX18" fmla="*/ 651828 w 672465"/>
              <a:gd name="connsiteY18" fmla="*/ 866775 h 6858000"/>
              <a:gd name="connsiteX19" fmla="*/ 635953 w 672465"/>
              <a:gd name="connsiteY19" fmla="*/ 912813 h 6858000"/>
              <a:gd name="connsiteX20" fmla="*/ 620078 w 672465"/>
              <a:gd name="connsiteY20" fmla="*/ 954088 h 6858000"/>
              <a:gd name="connsiteX21" fmla="*/ 604203 w 672465"/>
              <a:gd name="connsiteY21" fmla="*/ 990600 h 6858000"/>
              <a:gd name="connsiteX22" fmla="*/ 585153 w 672465"/>
              <a:gd name="connsiteY22" fmla="*/ 1028700 h 6858000"/>
              <a:gd name="connsiteX23" fmla="*/ 566103 w 672465"/>
              <a:gd name="connsiteY23" fmla="*/ 1066800 h 6858000"/>
              <a:gd name="connsiteX24" fmla="*/ 547053 w 672465"/>
              <a:gd name="connsiteY24" fmla="*/ 1103313 h 6858000"/>
              <a:gd name="connsiteX25" fmla="*/ 531178 w 672465"/>
              <a:gd name="connsiteY25" fmla="*/ 1144588 h 6858000"/>
              <a:gd name="connsiteX26" fmla="*/ 516890 w 672465"/>
              <a:gd name="connsiteY26" fmla="*/ 1190625 h 6858000"/>
              <a:gd name="connsiteX27" fmla="*/ 505778 w 672465"/>
              <a:gd name="connsiteY27" fmla="*/ 1243013 h 6858000"/>
              <a:gd name="connsiteX28" fmla="*/ 497840 w 672465"/>
              <a:gd name="connsiteY28" fmla="*/ 1303338 h 6858000"/>
              <a:gd name="connsiteX29" fmla="*/ 496253 w 672465"/>
              <a:gd name="connsiteY29" fmla="*/ 1371600 h 6858000"/>
              <a:gd name="connsiteX30" fmla="*/ 497840 w 672465"/>
              <a:gd name="connsiteY30" fmla="*/ 1439863 h 6858000"/>
              <a:gd name="connsiteX31" fmla="*/ 505778 w 672465"/>
              <a:gd name="connsiteY31" fmla="*/ 1500188 h 6858000"/>
              <a:gd name="connsiteX32" fmla="*/ 516890 w 672465"/>
              <a:gd name="connsiteY32" fmla="*/ 1552575 h 6858000"/>
              <a:gd name="connsiteX33" fmla="*/ 531178 w 672465"/>
              <a:gd name="connsiteY33" fmla="*/ 1598613 h 6858000"/>
              <a:gd name="connsiteX34" fmla="*/ 547053 w 672465"/>
              <a:gd name="connsiteY34" fmla="*/ 1639888 h 6858000"/>
              <a:gd name="connsiteX35" fmla="*/ 566103 w 672465"/>
              <a:gd name="connsiteY35" fmla="*/ 1676400 h 6858000"/>
              <a:gd name="connsiteX36" fmla="*/ 585153 w 672465"/>
              <a:gd name="connsiteY36" fmla="*/ 1714500 h 6858000"/>
              <a:gd name="connsiteX37" fmla="*/ 604203 w 672465"/>
              <a:gd name="connsiteY37" fmla="*/ 1752600 h 6858000"/>
              <a:gd name="connsiteX38" fmla="*/ 620078 w 672465"/>
              <a:gd name="connsiteY38" fmla="*/ 1789113 h 6858000"/>
              <a:gd name="connsiteX39" fmla="*/ 635953 w 672465"/>
              <a:gd name="connsiteY39" fmla="*/ 1830388 h 6858000"/>
              <a:gd name="connsiteX40" fmla="*/ 651828 w 672465"/>
              <a:gd name="connsiteY40" fmla="*/ 1876425 h 6858000"/>
              <a:gd name="connsiteX41" fmla="*/ 662940 w 672465"/>
              <a:gd name="connsiteY41" fmla="*/ 1928813 h 6858000"/>
              <a:gd name="connsiteX42" fmla="*/ 669290 w 672465"/>
              <a:gd name="connsiteY42" fmla="*/ 1989138 h 6858000"/>
              <a:gd name="connsiteX43" fmla="*/ 672465 w 672465"/>
              <a:gd name="connsiteY43" fmla="*/ 2057400 h 6858000"/>
              <a:gd name="connsiteX44" fmla="*/ 669290 w 672465"/>
              <a:gd name="connsiteY44" fmla="*/ 2125663 h 6858000"/>
              <a:gd name="connsiteX45" fmla="*/ 662940 w 672465"/>
              <a:gd name="connsiteY45" fmla="*/ 2185988 h 6858000"/>
              <a:gd name="connsiteX46" fmla="*/ 651828 w 672465"/>
              <a:gd name="connsiteY46" fmla="*/ 2238375 h 6858000"/>
              <a:gd name="connsiteX47" fmla="*/ 635953 w 672465"/>
              <a:gd name="connsiteY47" fmla="*/ 2284413 h 6858000"/>
              <a:gd name="connsiteX48" fmla="*/ 620078 w 672465"/>
              <a:gd name="connsiteY48" fmla="*/ 2325688 h 6858000"/>
              <a:gd name="connsiteX49" fmla="*/ 604203 w 672465"/>
              <a:gd name="connsiteY49" fmla="*/ 2362200 h 6858000"/>
              <a:gd name="connsiteX50" fmla="*/ 585153 w 672465"/>
              <a:gd name="connsiteY50" fmla="*/ 2400300 h 6858000"/>
              <a:gd name="connsiteX51" fmla="*/ 566103 w 672465"/>
              <a:gd name="connsiteY51" fmla="*/ 2438400 h 6858000"/>
              <a:gd name="connsiteX52" fmla="*/ 547053 w 672465"/>
              <a:gd name="connsiteY52" fmla="*/ 2474913 h 6858000"/>
              <a:gd name="connsiteX53" fmla="*/ 531178 w 672465"/>
              <a:gd name="connsiteY53" fmla="*/ 2516188 h 6858000"/>
              <a:gd name="connsiteX54" fmla="*/ 516890 w 672465"/>
              <a:gd name="connsiteY54" fmla="*/ 2562225 h 6858000"/>
              <a:gd name="connsiteX55" fmla="*/ 505778 w 672465"/>
              <a:gd name="connsiteY55" fmla="*/ 2614613 h 6858000"/>
              <a:gd name="connsiteX56" fmla="*/ 497840 w 672465"/>
              <a:gd name="connsiteY56" fmla="*/ 2674938 h 6858000"/>
              <a:gd name="connsiteX57" fmla="*/ 496253 w 672465"/>
              <a:gd name="connsiteY57" fmla="*/ 2743200 h 6858000"/>
              <a:gd name="connsiteX58" fmla="*/ 497840 w 672465"/>
              <a:gd name="connsiteY58" fmla="*/ 2811463 h 6858000"/>
              <a:gd name="connsiteX59" fmla="*/ 505778 w 672465"/>
              <a:gd name="connsiteY59" fmla="*/ 2871788 h 6858000"/>
              <a:gd name="connsiteX60" fmla="*/ 516890 w 672465"/>
              <a:gd name="connsiteY60" fmla="*/ 2924175 h 6858000"/>
              <a:gd name="connsiteX61" fmla="*/ 531178 w 672465"/>
              <a:gd name="connsiteY61" fmla="*/ 2970213 h 6858000"/>
              <a:gd name="connsiteX62" fmla="*/ 547053 w 672465"/>
              <a:gd name="connsiteY62" fmla="*/ 3011488 h 6858000"/>
              <a:gd name="connsiteX63" fmla="*/ 566103 w 672465"/>
              <a:gd name="connsiteY63" fmla="*/ 3048000 h 6858000"/>
              <a:gd name="connsiteX64" fmla="*/ 585153 w 672465"/>
              <a:gd name="connsiteY64" fmla="*/ 3086100 h 6858000"/>
              <a:gd name="connsiteX65" fmla="*/ 604203 w 672465"/>
              <a:gd name="connsiteY65" fmla="*/ 3124200 h 6858000"/>
              <a:gd name="connsiteX66" fmla="*/ 620078 w 672465"/>
              <a:gd name="connsiteY66" fmla="*/ 3160713 h 6858000"/>
              <a:gd name="connsiteX67" fmla="*/ 635953 w 672465"/>
              <a:gd name="connsiteY67" fmla="*/ 3201988 h 6858000"/>
              <a:gd name="connsiteX68" fmla="*/ 651828 w 672465"/>
              <a:gd name="connsiteY68" fmla="*/ 3248025 h 6858000"/>
              <a:gd name="connsiteX69" fmla="*/ 662940 w 672465"/>
              <a:gd name="connsiteY69" fmla="*/ 3300413 h 6858000"/>
              <a:gd name="connsiteX70" fmla="*/ 669290 w 672465"/>
              <a:gd name="connsiteY70" fmla="*/ 3360738 h 6858000"/>
              <a:gd name="connsiteX71" fmla="*/ 672465 w 672465"/>
              <a:gd name="connsiteY71" fmla="*/ 3427413 h 6858000"/>
              <a:gd name="connsiteX72" fmla="*/ 669290 w 672465"/>
              <a:gd name="connsiteY72" fmla="*/ 3497263 h 6858000"/>
              <a:gd name="connsiteX73" fmla="*/ 662940 w 672465"/>
              <a:gd name="connsiteY73" fmla="*/ 3557588 h 6858000"/>
              <a:gd name="connsiteX74" fmla="*/ 651828 w 672465"/>
              <a:gd name="connsiteY74" fmla="*/ 3609975 h 6858000"/>
              <a:gd name="connsiteX75" fmla="*/ 635953 w 672465"/>
              <a:gd name="connsiteY75" fmla="*/ 3656013 h 6858000"/>
              <a:gd name="connsiteX76" fmla="*/ 620078 w 672465"/>
              <a:gd name="connsiteY76" fmla="*/ 3697288 h 6858000"/>
              <a:gd name="connsiteX77" fmla="*/ 604203 w 672465"/>
              <a:gd name="connsiteY77" fmla="*/ 3733800 h 6858000"/>
              <a:gd name="connsiteX78" fmla="*/ 585153 w 672465"/>
              <a:gd name="connsiteY78" fmla="*/ 3771900 h 6858000"/>
              <a:gd name="connsiteX79" fmla="*/ 566103 w 672465"/>
              <a:gd name="connsiteY79" fmla="*/ 3810000 h 6858000"/>
              <a:gd name="connsiteX80" fmla="*/ 547053 w 672465"/>
              <a:gd name="connsiteY80" fmla="*/ 3846513 h 6858000"/>
              <a:gd name="connsiteX81" fmla="*/ 531178 w 672465"/>
              <a:gd name="connsiteY81" fmla="*/ 3887788 h 6858000"/>
              <a:gd name="connsiteX82" fmla="*/ 516890 w 672465"/>
              <a:gd name="connsiteY82" fmla="*/ 3933825 h 6858000"/>
              <a:gd name="connsiteX83" fmla="*/ 505778 w 672465"/>
              <a:gd name="connsiteY83" fmla="*/ 3986213 h 6858000"/>
              <a:gd name="connsiteX84" fmla="*/ 497840 w 672465"/>
              <a:gd name="connsiteY84" fmla="*/ 4046538 h 6858000"/>
              <a:gd name="connsiteX85" fmla="*/ 496253 w 672465"/>
              <a:gd name="connsiteY85" fmla="*/ 4114800 h 6858000"/>
              <a:gd name="connsiteX86" fmla="*/ 497840 w 672465"/>
              <a:gd name="connsiteY86" fmla="*/ 4183063 h 6858000"/>
              <a:gd name="connsiteX87" fmla="*/ 505778 w 672465"/>
              <a:gd name="connsiteY87" fmla="*/ 4243388 h 6858000"/>
              <a:gd name="connsiteX88" fmla="*/ 516890 w 672465"/>
              <a:gd name="connsiteY88" fmla="*/ 4295775 h 6858000"/>
              <a:gd name="connsiteX89" fmla="*/ 531178 w 672465"/>
              <a:gd name="connsiteY89" fmla="*/ 4341813 h 6858000"/>
              <a:gd name="connsiteX90" fmla="*/ 547053 w 672465"/>
              <a:gd name="connsiteY90" fmla="*/ 4383088 h 6858000"/>
              <a:gd name="connsiteX91" fmla="*/ 566103 w 672465"/>
              <a:gd name="connsiteY91" fmla="*/ 4419600 h 6858000"/>
              <a:gd name="connsiteX92" fmla="*/ 604203 w 672465"/>
              <a:gd name="connsiteY92" fmla="*/ 4495800 h 6858000"/>
              <a:gd name="connsiteX93" fmla="*/ 620078 w 672465"/>
              <a:gd name="connsiteY93" fmla="*/ 4532313 h 6858000"/>
              <a:gd name="connsiteX94" fmla="*/ 635953 w 672465"/>
              <a:gd name="connsiteY94" fmla="*/ 4573588 h 6858000"/>
              <a:gd name="connsiteX95" fmla="*/ 651828 w 672465"/>
              <a:gd name="connsiteY95" fmla="*/ 4619625 h 6858000"/>
              <a:gd name="connsiteX96" fmla="*/ 662940 w 672465"/>
              <a:gd name="connsiteY96" fmla="*/ 4672013 h 6858000"/>
              <a:gd name="connsiteX97" fmla="*/ 669290 w 672465"/>
              <a:gd name="connsiteY97" fmla="*/ 4732338 h 6858000"/>
              <a:gd name="connsiteX98" fmla="*/ 672465 w 672465"/>
              <a:gd name="connsiteY98" fmla="*/ 4800600 h 6858000"/>
              <a:gd name="connsiteX99" fmla="*/ 669290 w 672465"/>
              <a:gd name="connsiteY99" fmla="*/ 4868863 h 6858000"/>
              <a:gd name="connsiteX100" fmla="*/ 662940 w 672465"/>
              <a:gd name="connsiteY100" fmla="*/ 4929188 h 6858000"/>
              <a:gd name="connsiteX101" fmla="*/ 651828 w 672465"/>
              <a:gd name="connsiteY101" fmla="*/ 4981575 h 6858000"/>
              <a:gd name="connsiteX102" fmla="*/ 635953 w 672465"/>
              <a:gd name="connsiteY102" fmla="*/ 5027613 h 6858000"/>
              <a:gd name="connsiteX103" fmla="*/ 620078 w 672465"/>
              <a:gd name="connsiteY103" fmla="*/ 5068888 h 6858000"/>
              <a:gd name="connsiteX104" fmla="*/ 604203 w 672465"/>
              <a:gd name="connsiteY104" fmla="*/ 5105400 h 6858000"/>
              <a:gd name="connsiteX105" fmla="*/ 585153 w 672465"/>
              <a:gd name="connsiteY105" fmla="*/ 5143500 h 6858000"/>
              <a:gd name="connsiteX106" fmla="*/ 566103 w 672465"/>
              <a:gd name="connsiteY106" fmla="*/ 5181600 h 6858000"/>
              <a:gd name="connsiteX107" fmla="*/ 547053 w 672465"/>
              <a:gd name="connsiteY107" fmla="*/ 5218113 h 6858000"/>
              <a:gd name="connsiteX108" fmla="*/ 531178 w 672465"/>
              <a:gd name="connsiteY108" fmla="*/ 5259388 h 6858000"/>
              <a:gd name="connsiteX109" fmla="*/ 516890 w 672465"/>
              <a:gd name="connsiteY109" fmla="*/ 5305425 h 6858000"/>
              <a:gd name="connsiteX110" fmla="*/ 505778 w 672465"/>
              <a:gd name="connsiteY110" fmla="*/ 5357813 h 6858000"/>
              <a:gd name="connsiteX111" fmla="*/ 497840 w 672465"/>
              <a:gd name="connsiteY111" fmla="*/ 5418138 h 6858000"/>
              <a:gd name="connsiteX112" fmla="*/ 496253 w 672465"/>
              <a:gd name="connsiteY112" fmla="*/ 5486400 h 6858000"/>
              <a:gd name="connsiteX113" fmla="*/ 497840 w 672465"/>
              <a:gd name="connsiteY113" fmla="*/ 5554663 h 6858000"/>
              <a:gd name="connsiteX114" fmla="*/ 505778 w 672465"/>
              <a:gd name="connsiteY114" fmla="*/ 5614988 h 6858000"/>
              <a:gd name="connsiteX115" fmla="*/ 516890 w 672465"/>
              <a:gd name="connsiteY115" fmla="*/ 5667375 h 6858000"/>
              <a:gd name="connsiteX116" fmla="*/ 531178 w 672465"/>
              <a:gd name="connsiteY116" fmla="*/ 5713413 h 6858000"/>
              <a:gd name="connsiteX117" fmla="*/ 547053 w 672465"/>
              <a:gd name="connsiteY117" fmla="*/ 5754688 h 6858000"/>
              <a:gd name="connsiteX118" fmla="*/ 566103 w 672465"/>
              <a:gd name="connsiteY118" fmla="*/ 5791200 h 6858000"/>
              <a:gd name="connsiteX119" fmla="*/ 585153 w 672465"/>
              <a:gd name="connsiteY119" fmla="*/ 5829300 h 6858000"/>
              <a:gd name="connsiteX120" fmla="*/ 604203 w 672465"/>
              <a:gd name="connsiteY120" fmla="*/ 5867400 h 6858000"/>
              <a:gd name="connsiteX121" fmla="*/ 620078 w 672465"/>
              <a:gd name="connsiteY121" fmla="*/ 5903913 h 6858000"/>
              <a:gd name="connsiteX122" fmla="*/ 635953 w 672465"/>
              <a:gd name="connsiteY122" fmla="*/ 5945188 h 6858000"/>
              <a:gd name="connsiteX123" fmla="*/ 651828 w 672465"/>
              <a:gd name="connsiteY123" fmla="*/ 5991225 h 6858000"/>
              <a:gd name="connsiteX124" fmla="*/ 662940 w 672465"/>
              <a:gd name="connsiteY124" fmla="*/ 6043613 h 6858000"/>
              <a:gd name="connsiteX125" fmla="*/ 669290 w 672465"/>
              <a:gd name="connsiteY125" fmla="*/ 6103938 h 6858000"/>
              <a:gd name="connsiteX126" fmla="*/ 672465 w 672465"/>
              <a:gd name="connsiteY126" fmla="*/ 6172200 h 6858000"/>
              <a:gd name="connsiteX127" fmla="*/ 669290 w 672465"/>
              <a:gd name="connsiteY127" fmla="*/ 6240463 h 6858000"/>
              <a:gd name="connsiteX128" fmla="*/ 662940 w 672465"/>
              <a:gd name="connsiteY128" fmla="*/ 6300788 h 6858000"/>
              <a:gd name="connsiteX129" fmla="*/ 651828 w 672465"/>
              <a:gd name="connsiteY129" fmla="*/ 6353175 h 6858000"/>
              <a:gd name="connsiteX130" fmla="*/ 635953 w 672465"/>
              <a:gd name="connsiteY130" fmla="*/ 6399213 h 6858000"/>
              <a:gd name="connsiteX131" fmla="*/ 620078 w 672465"/>
              <a:gd name="connsiteY131" fmla="*/ 6440488 h 6858000"/>
              <a:gd name="connsiteX132" fmla="*/ 604203 w 672465"/>
              <a:gd name="connsiteY132" fmla="*/ 6477000 h 6858000"/>
              <a:gd name="connsiteX133" fmla="*/ 585153 w 672465"/>
              <a:gd name="connsiteY133" fmla="*/ 6515100 h 6858000"/>
              <a:gd name="connsiteX134" fmla="*/ 566103 w 672465"/>
              <a:gd name="connsiteY134" fmla="*/ 6553200 h 6858000"/>
              <a:gd name="connsiteX135" fmla="*/ 547053 w 672465"/>
              <a:gd name="connsiteY135" fmla="*/ 6589713 h 6858000"/>
              <a:gd name="connsiteX136" fmla="*/ 531178 w 672465"/>
              <a:gd name="connsiteY136" fmla="*/ 6630988 h 6858000"/>
              <a:gd name="connsiteX137" fmla="*/ 516890 w 672465"/>
              <a:gd name="connsiteY137" fmla="*/ 6677025 h 6858000"/>
              <a:gd name="connsiteX138" fmla="*/ 505778 w 672465"/>
              <a:gd name="connsiteY138" fmla="*/ 6729413 h 6858000"/>
              <a:gd name="connsiteX139" fmla="*/ 497840 w 672465"/>
              <a:gd name="connsiteY139" fmla="*/ 6789738 h 6858000"/>
              <a:gd name="connsiteX140" fmla="*/ 496253 w 672465"/>
              <a:gd name="connsiteY140" fmla="*/ 6858000 h 6858000"/>
              <a:gd name="connsiteX141" fmla="*/ 0 w 672465"/>
              <a:gd name="connsiteY1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72465" h="6858000">
                <a:moveTo>
                  <a:pt x="0" y="0"/>
                </a:moveTo>
                <a:lnTo>
                  <a:pt x="496253" y="0"/>
                </a:lnTo>
                <a:lnTo>
                  <a:pt x="497840" y="68263"/>
                </a:lnTo>
                <a:lnTo>
                  <a:pt x="505778" y="128588"/>
                </a:lnTo>
                <a:lnTo>
                  <a:pt x="516890" y="180975"/>
                </a:lnTo>
                <a:lnTo>
                  <a:pt x="531178" y="227013"/>
                </a:lnTo>
                <a:lnTo>
                  <a:pt x="547053" y="268288"/>
                </a:lnTo>
                <a:lnTo>
                  <a:pt x="566103" y="304800"/>
                </a:lnTo>
                <a:lnTo>
                  <a:pt x="585153" y="342900"/>
                </a:lnTo>
                <a:lnTo>
                  <a:pt x="604203" y="381000"/>
                </a:lnTo>
                <a:lnTo>
                  <a:pt x="620078" y="417513"/>
                </a:lnTo>
                <a:lnTo>
                  <a:pt x="635953" y="458788"/>
                </a:lnTo>
                <a:lnTo>
                  <a:pt x="651828" y="504825"/>
                </a:lnTo>
                <a:lnTo>
                  <a:pt x="662940" y="557213"/>
                </a:lnTo>
                <a:lnTo>
                  <a:pt x="669290" y="617538"/>
                </a:lnTo>
                <a:lnTo>
                  <a:pt x="672465" y="685800"/>
                </a:lnTo>
                <a:lnTo>
                  <a:pt x="669290" y="754063"/>
                </a:lnTo>
                <a:lnTo>
                  <a:pt x="662940" y="814388"/>
                </a:lnTo>
                <a:lnTo>
                  <a:pt x="651828" y="866775"/>
                </a:lnTo>
                <a:lnTo>
                  <a:pt x="635953" y="912813"/>
                </a:lnTo>
                <a:lnTo>
                  <a:pt x="620078" y="954088"/>
                </a:lnTo>
                <a:lnTo>
                  <a:pt x="604203" y="990600"/>
                </a:lnTo>
                <a:lnTo>
                  <a:pt x="585153" y="1028700"/>
                </a:lnTo>
                <a:lnTo>
                  <a:pt x="566103" y="1066800"/>
                </a:lnTo>
                <a:lnTo>
                  <a:pt x="547053" y="1103313"/>
                </a:lnTo>
                <a:lnTo>
                  <a:pt x="531178" y="1144588"/>
                </a:lnTo>
                <a:lnTo>
                  <a:pt x="516890" y="1190625"/>
                </a:lnTo>
                <a:lnTo>
                  <a:pt x="505778" y="1243013"/>
                </a:lnTo>
                <a:lnTo>
                  <a:pt x="497840" y="1303338"/>
                </a:lnTo>
                <a:lnTo>
                  <a:pt x="496253" y="1371600"/>
                </a:lnTo>
                <a:lnTo>
                  <a:pt x="497840" y="1439863"/>
                </a:lnTo>
                <a:lnTo>
                  <a:pt x="505778" y="1500188"/>
                </a:lnTo>
                <a:lnTo>
                  <a:pt x="516890" y="1552575"/>
                </a:lnTo>
                <a:lnTo>
                  <a:pt x="531178" y="1598613"/>
                </a:lnTo>
                <a:lnTo>
                  <a:pt x="547053" y="1639888"/>
                </a:lnTo>
                <a:lnTo>
                  <a:pt x="566103" y="1676400"/>
                </a:lnTo>
                <a:lnTo>
                  <a:pt x="585153" y="1714500"/>
                </a:lnTo>
                <a:lnTo>
                  <a:pt x="604203" y="1752600"/>
                </a:lnTo>
                <a:lnTo>
                  <a:pt x="620078" y="1789113"/>
                </a:lnTo>
                <a:lnTo>
                  <a:pt x="635953" y="1830388"/>
                </a:lnTo>
                <a:lnTo>
                  <a:pt x="651828" y="1876425"/>
                </a:lnTo>
                <a:lnTo>
                  <a:pt x="662940" y="1928813"/>
                </a:lnTo>
                <a:lnTo>
                  <a:pt x="669290" y="1989138"/>
                </a:lnTo>
                <a:lnTo>
                  <a:pt x="672465" y="2057400"/>
                </a:lnTo>
                <a:lnTo>
                  <a:pt x="669290" y="2125663"/>
                </a:lnTo>
                <a:lnTo>
                  <a:pt x="662940" y="2185988"/>
                </a:lnTo>
                <a:lnTo>
                  <a:pt x="651828" y="2238375"/>
                </a:lnTo>
                <a:lnTo>
                  <a:pt x="635953" y="2284413"/>
                </a:lnTo>
                <a:lnTo>
                  <a:pt x="620078" y="2325688"/>
                </a:lnTo>
                <a:lnTo>
                  <a:pt x="604203" y="2362200"/>
                </a:lnTo>
                <a:lnTo>
                  <a:pt x="585153" y="2400300"/>
                </a:lnTo>
                <a:lnTo>
                  <a:pt x="566103" y="2438400"/>
                </a:lnTo>
                <a:lnTo>
                  <a:pt x="547053" y="2474913"/>
                </a:lnTo>
                <a:lnTo>
                  <a:pt x="531178" y="2516188"/>
                </a:lnTo>
                <a:lnTo>
                  <a:pt x="516890" y="2562225"/>
                </a:lnTo>
                <a:lnTo>
                  <a:pt x="505778" y="2614613"/>
                </a:lnTo>
                <a:lnTo>
                  <a:pt x="497840" y="2674938"/>
                </a:lnTo>
                <a:lnTo>
                  <a:pt x="496253" y="2743200"/>
                </a:lnTo>
                <a:lnTo>
                  <a:pt x="497840" y="2811463"/>
                </a:lnTo>
                <a:lnTo>
                  <a:pt x="505778" y="2871788"/>
                </a:lnTo>
                <a:lnTo>
                  <a:pt x="516890" y="2924175"/>
                </a:lnTo>
                <a:lnTo>
                  <a:pt x="531178" y="2970213"/>
                </a:lnTo>
                <a:lnTo>
                  <a:pt x="547053" y="3011488"/>
                </a:lnTo>
                <a:lnTo>
                  <a:pt x="566103" y="3048000"/>
                </a:lnTo>
                <a:lnTo>
                  <a:pt x="585153" y="3086100"/>
                </a:lnTo>
                <a:lnTo>
                  <a:pt x="604203" y="3124200"/>
                </a:lnTo>
                <a:lnTo>
                  <a:pt x="620078" y="3160713"/>
                </a:lnTo>
                <a:lnTo>
                  <a:pt x="635953" y="3201988"/>
                </a:lnTo>
                <a:lnTo>
                  <a:pt x="651828" y="3248025"/>
                </a:lnTo>
                <a:lnTo>
                  <a:pt x="662940" y="3300413"/>
                </a:lnTo>
                <a:lnTo>
                  <a:pt x="669290" y="3360738"/>
                </a:lnTo>
                <a:lnTo>
                  <a:pt x="672465" y="3427413"/>
                </a:lnTo>
                <a:lnTo>
                  <a:pt x="669290" y="3497263"/>
                </a:lnTo>
                <a:lnTo>
                  <a:pt x="662940" y="3557588"/>
                </a:lnTo>
                <a:lnTo>
                  <a:pt x="651828" y="3609975"/>
                </a:lnTo>
                <a:lnTo>
                  <a:pt x="635953" y="3656013"/>
                </a:lnTo>
                <a:lnTo>
                  <a:pt x="620078" y="3697288"/>
                </a:lnTo>
                <a:lnTo>
                  <a:pt x="604203" y="3733800"/>
                </a:lnTo>
                <a:lnTo>
                  <a:pt x="585153" y="3771900"/>
                </a:lnTo>
                <a:lnTo>
                  <a:pt x="566103" y="3810000"/>
                </a:lnTo>
                <a:lnTo>
                  <a:pt x="547053" y="3846513"/>
                </a:lnTo>
                <a:lnTo>
                  <a:pt x="531178" y="3887788"/>
                </a:lnTo>
                <a:lnTo>
                  <a:pt x="516890" y="3933825"/>
                </a:lnTo>
                <a:lnTo>
                  <a:pt x="505778" y="3986213"/>
                </a:lnTo>
                <a:lnTo>
                  <a:pt x="497840" y="4046538"/>
                </a:lnTo>
                <a:lnTo>
                  <a:pt x="496253" y="4114800"/>
                </a:lnTo>
                <a:lnTo>
                  <a:pt x="497840" y="4183063"/>
                </a:lnTo>
                <a:lnTo>
                  <a:pt x="505778" y="4243388"/>
                </a:lnTo>
                <a:lnTo>
                  <a:pt x="516890" y="4295775"/>
                </a:lnTo>
                <a:lnTo>
                  <a:pt x="531178" y="4341813"/>
                </a:lnTo>
                <a:lnTo>
                  <a:pt x="547053" y="4383088"/>
                </a:lnTo>
                <a:lnTo>
                  <a:pt x="566103" y="4419600"/>
                </a:lnTo>
                <a:lnTo>
                  <a:pt x="604203" y="4495800"/>
                </a:lnTo>
                <a:lnTo>
                  <a:pt x="620078" y="4532313"/>
                </a:lnTo>
                <a:lnTo>
                  <a:pt x="635953" y="4573588"/>
                </a:lnTo>
                <a:lnTo>
                  <a:pt x="651828" y="4619625"/>
                </a:lnTo>
                <a:lnTo>
                  <a:pt x="662940" y="4672013"/>
                </a:lnTo>
                <a:lnTo>
                  <a:pt x="669290" y="4732338"/>
                </a:lnTo>
                <a:lnTo>
                  <a:pt x="672465" y="4800600"/>
                </a:lnTo>
                <a:lnTo>
                  <a:pt x="669290" y="4868863"/>
                </a:lnTo>
                <a:lnTo>
                  <a:pt x="662940" y="4929188"/>
                </a:lnTo>
                <a:lnTo>
                  <a:pt x="651828" y="4981575"/>
                </a:lnTo>
                <a:lnTo>
                  <a:pt x="635953" y="5027613"/>
                </a:lnTo>
                <a:lnTo>
                  <a:pt x="620078" y="5068888"/>
                </a:lnTo>
                <a:lnTo>
                  <a:pt x="604203" y="5105400"/>
                </a:lnTo>
                <a:lnTo>
                  <a:pt x="585153" y="5143500"/>
                </a:lnTo>
                <a:lnTo>
                  <a:pt x="566103" y="5181600"/>
                </a:lnTo>
                <a:lnTo>
                  <a:pt x="547053" y="5218113"/>
                </a:lnTo>
                <a:lnTo>
                  <a:pt x="531178" y="5259388"/>
                </a:lnTo>
                <a:lnTo>
                  <a:pt x="516890" y="5305425"/>
                </a:lnTo>
                <a:lnTo>
                  <a:pt x="505778" y="5357813"/>
                </a:lnTo>
                <a:lnTo>
                  <a:pt x="497840" y="5418138"/>
                </a:lnTo>
                <a:lnTo>
                  <a:pt x="496253" y="5486400"/>
                </a:lnTo>
                <a:lnTo>
                  <a:pt x="497840" y="5554663"/>
                </a:lnTo>
                <a:lnTo>
                  <a:pt x="505778" y="5614988"/>
                </a:lnTo>
                <a:lnTo>
                  <a:pt x="516890" y="5667375"/>
                </a:lnTo>
                <a:lnTo>
                  <a:pt x="531178" y="5713413"/>
                </a:lnTo>
                <a:lnTo>
                  <a:pt x="547053" y="5754688"/>
                </a:lnTo>
                <a:lnTo>
                  <a:pt x="566103" y="5791200"/>
                </a:lnTo>
                <a:lnTo>
                  <a:pt x="585153" y="5829300"/>
                </a:lnTo>
                <a:lnTo>
                  <a:pt x="604203" y="5867400"/>
                </a:lnTo>
                <a:lnTo>
                  <a:pt x="620078" y="5903913"/>
                </a:lnTo>
                <a:lnTo>
                  <a:pt x="635953" y="5945188"/>
                </a:lnTo>
                <a:lnTo>
                  <a:pt x="651828" y="5991225"/>
                </a:lnTo>
                <a:lnTo>
                  <a:pt x="662940" y="6043613"/>
                </a:lnTo>
                <a:lnTo>
                  <a:pt x="669290" y="6103938"/>
                </a:lnTo>
                <a:lnTo>
                  <a:pt x="672465" y="6172200"/>
                </a:lnTo>
                <a:lnTo>
                  <a:pt x="669290" y="6240463"/>
                </a:lnTo>
                <a:lnTo>
                  <a:pt x="662940" y="6300788"/>
                </a:lnTo>
                <a:lnTo>
                  <a:pt x="651828" y="6353175"/>
                </a:lnTo>
                <a:lnTo>
                  <a:pt x="635953" y="6399213"/>
                </a:lnTo>
                <a:lnTo>
                  <a:pt x="620078" y="6440488"/>
                </a:lnTo>
                <a:lnTo>
                  <a:pt x="604203" y="6477000"/>
                </a:lnTo>
                <a:lnTo>
                  <a:pt x="585153" y="6515100"/>
                </a:lnTo>
                <a:lnTo>
                  <a:pt x="566103" y="6553200"/>
                </a:lnTo>
                <a:lnTo>
                  <a:pt x="547053" y="6589713"/>
                </a:lnTo>
                <a:lnTo>
                  <a:pt x="531178" y="6630988"/>
                </a:lnTo>
                <a:lnTo>
                  <a:pt x="516890" y="6677025"/>
                </a:lnTo>
                <a:lnTo>
                  <a:pt x="505778" y="6729413"/>
                </a:lnTo>
                <a:lnTo>
                  <a:pt x="497840" y="6789738"/>
                </a:lnTo>
                <a:lnTo>
                  <a:pt x="4962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D991DCC-908F-5F4C-9B4C-330D1F1CDDB8}"/>
              </a:ext>
            </a:extLst>
          </p:cNvPr>
          <p:cNvSpPr txBox="1"/>
          <p:nvPr/>
        </p:nvSpPr>
        <p:spPr>
          <a:xfrm>
            <a:off x="597323" y="1970150"/>
            <a:ext cx="4174436" cy="3471958"/>
          </a:xfrm>
          <a:prstGeom prst="rect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3600" dirty="0">
                <a:solidFill>
                  <a:srgbClr val="FFC000"/>
                </a:solidFill>
                <a:latin typeface="Comic Sans MS" panose="030F0902030302020204" pitchFamily="66" charset="0"/>
              </a:rPr>
              <a:t>Propaganda is information, especially of a </a:t>
            </a:r>
            <a:r>
              <a:rPr lang="en-US" sz="3600" b="1" u="sng" dirty="0">
                <a:solidFill>
                  <a:srgbClr val="FFC000"/>
                </a:solidFill>
                <a:latin typeface="Comic Sans MS" panose="030F0902030302020204" pitchFamily="66" charset="0"/>
              </a:rPr>
              <a:t>biased</a:t>
            </a:r>
            <a:r>
              <a:rPr lang="en-US" sz="3600" dirty="0">
                <a:solidFill>
                  <a:srgbClr val="FFC000"/>
                </a:solidFill>
                <a:latin typeface="Comic Sans MS" panose="030F0902030302020204" pitchFamily="66" charset="0"/>
              </a:rPr>
              <a:t> nature, used to promote a political point of view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51C5746-1A04-7343-86AC-B262D451DA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28" r="3" b="29577"/>
          <a:stretch/>
        </p:blipFill>
        <p:spPr>
          <a:xfrm>
            <a:off x="4771759" y="11"/>
            <a:ext cx="4372241" cy="33860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5DFCF63-545E-644F-A78E-747D84F1C5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759" r="4" b="4"/>
          <a:stretch/>
        </p:blipFill>
        <p:spPr>
          <a:xfrm>
            <a:off x="4771759" y="3471964"/>
            <a:ext cx="2144210" cy="33860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E7A0143-A89B-AA49-958B-0BE239B482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2" b="16501"/>
          <a:stretch/>
        </p:blipFill>
        <p:spPr>
          <a:xfrm>
            <a:off x="6992170" y="3471964"/>
            <a:ext cx="2151830" cy="3386036"/>
          </a:xfrm>
          <a:prstGeom prst="rect">
            <a:avLst/>
          </a:prstGeom>
        </p:spPr>
      </p:pic>
      <p:pic>
        <p:nvPicPr>
          <p:cNvPr id="1026" name="Picture 2" descr="See the source imag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592" y="5166470"/>
            <a:ext cx="1492511" cy="149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95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124" y="-387424"/>
            <a:ext cx="8352928" cy="1325563"/>
          </a:xfrm>
        </p:spPr>
        <p:txBody>
          <a:bodyPr>
            <a:noAutofit/>
          </a:bodyPr>
          <a:lstStyle/>
          <a:p>
            <a:r>
              <a:rPr lang="en-GB" sz="4800" b="1" dirty="0">
                <a:solidFill>
                  <a:srgbClr val="FFFF00"/>
                </a:solidFill>
                <a:latin typeface="Comic Sans MS" panose="030F0702030302020204" pitchFamily="66" charset="0"/>
              </a:rPr>
              <a:t/>
            </a:r>
            <a:br>
              <a:rPr lang="en-GB" sz="48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sz="4800" b="1" dirty="0">
                <a:solidFill>
                  <a:srgbClr val="FFFF00"/>
                </a:solidFill>
                <a:latin typeface="Comic Sans MS" panose="030F0702030302020204" pitchFamily="66" charset="0"/>
              </a:rPr>
              <a:t>I see, I think, I wonder</a:t>
            </a:r>
          </a:p>
        </p:txBody>
      </p:sp>
      <p:pic>
        <p:nvPicPr>
          <p:cNvPr id="8" name="Content Placeholder 3">
            <a:extLst>
              <a:ext uri="{FF2B5EF4-FFF2-40B4-BE49-F238E27FC236}">
                <a16:creationId xmlns="" xmlns:a16="http://schemas.microsoft.com/office/drawing/2014/main" id="{F1CD4193-428D-1D4C-B0D1-21BF3E876A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268760"/>
            <a:ext cx="2952328" cy="46277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DFAB2AC-9A34-894C-88DE-A3C06CA94BA0}"/>
              </a:ext>
            </a:extLst>
          </p:cNvPr>
          <p:cNvSpPr txBox="1"/>
          <p:nvPr/>
        </p:nvSpPr>
        <p:spPr>
          <a:xfrm>
            <a:off x="-16728" y="5924508"/>
            <a:ext cx="330096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solidFill>
                  <a:srgbClr val="92D050"/>
                </a:solidFill>
                <a:latin typeface="Comic Sans MS" panose="030F0902030302020204" pitchFamily="66" charset="0"/>
              </a:rPr>
              <a:t>Nazi propaganda ‘The Fuhrer and the people of youth.’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476C36E-615B-4A4F-93AB-D048564C0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1328935"/>
            <a:ext cx="2987824" cy="45955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2974EC0-CD00-F246-98D6-5286089465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778"/>
          <a:stretch/>
        </p:blipFill>
        <p:spPr>
          <a:xfrm>
            <a:off x="3284240" y="1415832"/>
            <a:ext cx="2910408" cy="44217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DFAB2AC-9A34-894C-88DE-A3C06CA94BA0}"/>
              </a:ext>
            </a:extLst>
          </p:cNvPr>
          <p:cNvSpPr txBox="1"/>
          <p:nvPr/>
        </p:nvSpPr>
        <p:spPr>
          <a:xfrm>
            <a:off x="3299284" y="5924508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  <a:latin typeface="Comic Sans MS" panose="030F0902030302020204" pitchFamily="66" charset="0"/>
              </a:rPr>
              <a:t>‘Hitler our last hope’</a:t>
            </a:r>
          </a:p>
        </p:txBody>
      </p:sp>
    </p:spTree>
    <p:extLst>
      <p:ext uri="{BB962C8B-B14F-4D97-AF65-F5344CB8AC3E}">
        <p14:creationId xmlns:p14="http://schemas.microsoft.com/office/powerpoint/2010/main" val="298566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856"/>
            <a:ext cx="8229600" cy="1143000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Why did people vote for Hitler?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16" y="1197739"/>
            <a:ext cx="3331996" cy="504056"/>
          </a:xfrm>
          <a:solidFill>
            <a:srgbClr val="B2D8F8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en-US" sz="2800" b="1" dirty="0">
                <a:latin typeface="Comic Sans MS" panose="030F0702030302020204" pitchFamily="66" charset="0"/>
              </a:rPr>
              <a:t>Hitler’s speeches</a:t>
            </a:r>
          </a:p>
          <a:p>
            <a:pPr marL="514350" indent="-514350">
              <a:buFontTx/>
              <a:buAutoNum type="arabicPeriod"/>
            </a:pPr>
            <a:endParaRPr lang="en-GB" altLang="en-US" sz="2800" b="1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325528"/>
            <a:ext cx="2476872" cy="330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65104" y="5271514"/>
            <a:ext cx="4572000" cy="1384995"/>
          </a:xfrm>
          <a:prstGeom prst="rect">
            <a:avLst/>
          </a:prstGeom>
          <a:solidFill>
            <a:srgbClr val="B2D8F8"/>
          </a:solidFill>
        </p:spPr>
        <p:txBody>
          <a:bodyPr>
            <a:spAutoFit/>
          </a:bodyPr>
          <a:lstStyle/>
          <a:p>
            <a:r>
              <a:rPr lang="en-GB" altLang="en-US" sz="2800" b="1" dirty="0">
                <a:latin typeface="Comic Sans MS" panose="030F0702030302020204" pitchFamily="66" charset="0"/>
              </a:rPr>
              <a:t>Hitler went on visits during his election campaigns</a:t>
            </a:r>
            <a:endParaRPr lang="en-GB" sz="28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1835372"/>
            <a:ext cx="6660232" cy="2374264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latin typeface="Comic Sans MS" panose="030F0702030302020204" pitchFamily="66" charset="0"/>
              </a:rPr>
              <a:t>Speeches were a very important tactic used by Hitler in gaining the support of the German people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>
                <a:latin typeface="Comic Sans MS" panose="030F0702030302020204" pitchFamily="66" charset="0"/>
              </a:rPr>
              <a:t>Watch the following clip and note down at least </a:t>
            </a:r>
            <a:r>
              <a:rPr lang="en-GB" sz="2400" b="1" u="sng" dirty="0">
                <a:latin typeface="Comic Sans MS" panose="030F0702030302020204" pitchFamily="66" charset="0"/>
              </a:rPr>
              <a:t>2</a:t>
            </a:r>
            <a:r>
              <a:rPr lang="en-GB" sz="2400" b="1" dirty="0">
                <a:latin typeface="Comic Sans MS" panose="030F0702030302020204" pitchFamily="66" charset="0"/>
              </a:rPr>
              <a:t> things you notice about Hitler’s speech.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6" y="4209636"/>
            <a:ext cx="3596396" cy="250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48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570</Words>
  <Application>Microsoft Office PowerPoint</Application>
  <PresentationFormat>On-screen Show (4:3)</PresentationFormat>
  <Paragraphs>81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Think, Pair, Share  </vt:lpstr>
      <vt:lpstr>But why did people vote for Hitler?</vt:lpstr>
      <vt:lpstr>PowerPoint Presentation</vt:lpstr>
      <vt:lpstr>Why did people vote for Hitler? </vt:lpstr>
      <vt:lpstr>What is propaganda?</vt:lpstr>
      <vt:lpstr> I see, I think, I wonder</vt:lpstr>
      <vt:lpstr>Why did people vote for Hitler?</vt:lpstr>
      <vt:lpstr>Why did people vote for Hitler?</vt:lpstr>
      <vt:lpstr>Out of the 6 reasons we have looked at, order them from  most important to least important. You must write a sentence and say why you think the one at the top is the most important         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Rise of the Nazis</dc:title>
  <dc:creator>StJoAcGibsonR</dc:creator>
  <cp:lastModifiedBy>StJoAcGibsonR</cp:lastModifiedBy>
  <cp:revision>28</cp:revision>
  <cp:lastPrinted>2019-05-20T07:33:26Z</cp:lastPrinted>
  <dcterms:created xsi:type="dcterms:W3CDTF">2019-05-17T11:43:21Z</dcterms:created>
  <dcterms:modified xsi:type="dcterms:W3CDTF">2019-05-20T14:02:57Z</dcterms:modified>
</cp:coreProperties>
</file>