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1" r:id="rId5"/>
    <p:sldId id="258" r:id="rId6"/>
    <p:sldId id="262" r:id="rId7"/>
    <p:sldId id="265" r:id="rId8"/>
    <p:sldId id="263" r:id="rId9"/>
    <p:sldId id="268" r:id="rId10"/>
    <p:sldId id="272" r:id="rId11"/>
    <p:sldId id="267" r:id="rId12"/>
    <p:sldId id="266" r:id="rId13"/>
    <p:sldId id="273" r:id="rId14"/>
    <p:sldId id="269" r:id="rId15"/>
    <p:sldId id="264" r:id="rId16"/>
    <p:sldId id="270" r:id="rId17"/>
    <p:sldId id="271" r:id="rId18"/>
    <p:sldId id="260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55F2D-3468-43CE-8598-01E8DEBDC168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E05C6-CB34-45EB-B4F5-9160289A7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07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Key idea – the Nazis had death</a:t>
            </a:r>
            <a:r>
              <a:rPr lang="en-GB" baseline="0" dirty="0" smtClean="0"/>
              <a:t> camps across Europe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6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Gas chambers used to kill prisoners who were usually told to remove their clothing for a shower. </a:t>
            </a:r>
            <a:r>
              <a:rPr lang="en-GB" dirty="0" err="1" smtClean="0"/>
              <a:t>Zyklon</a:t>
            </a:r>
            <a:r>
              <a:rPr lang="en-GB" baseline="0" dirty="0" smtClean="0"/>
              <a:t> B was commonly used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54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Incinerators used to dispose of bodies at Auschwitz. Bodies were usually burned by </a:t>
            </a:r>
            <a:r>
              <a:rPr lang="en-GB" dirty="0" err="1" smtClean="0"/>
              <a:t>Sonderkommando</a:t>
            </a:r>
            <a:r>
              <a:rPr lang="en-GB" dirty="0" smtClean="0"/>
              <a:t>,</a:t>
            </a:r>
            <a:r>
              <a:rPr lang="en-GB" baseline="0" dirty="0" smtClean="0"/>
              <a:t> fellow Jews. Ashes were then scattered as fertiliser.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3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Prisoners were taken to camps on cattle trucks. Each camp had</a:t>
            </a:r>
            <a:r>
              <a:rPr lang="en-GB" baseline="0" dirty="0" smtClean="0"/>
              <a:t> it’s own railway station and the camps were linked by an extensive railway network.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Goods and valuables were seized from prisoners,</a:t>
            </a:r>
            <a:r>
              <a:rPr lang="en-GB" baseline="0" dirty="0" smtClean="0"/>
              <a:t> gold fillings were even removed. It suggests that prisoners thought they would leave again if they brought their possessions.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632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sorting and selection</a:t>
            </a:r>
            <a:r>
              <a:rPr lang="en-GB" baseline="0" dirty="0" smtClean="0"/>
              <a:t> process at concentration camps.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24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Prisoners had their heads shaved. This was to prevent lice</a:t>
            </a:r>
            <a:r>
              <a:rPr lang="en-GB" baseline="0" dirty="0" smtClean="0"/>
              <a:t> but also removed the person’s identity.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0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Prisoners were branded or</a:t>
            </a:r>
            <a:r>
              <a:rPr lang="en-GB" baseline="0" dirty="0" smtClean="0"/>
              <a:t> tattooed. They lost their identity and became a number.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415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only Jews were</a:t>
            </a:r>
            <a:r>
              <a:rPr lang="en-GB" baseline="0" dirty="0" smtClean="0"/>
              <a:t> sent to camps &amp; killed – other prisoners were political opponents, ‘</a:t>
            </a:r>
            <a:r>
              <a:rPr lang="en-GB" baseline="0" dirty="0" err="1" smtClean="0"/>
              <a:t>asocials</a:t>
            </a:r>
            <a:r>
              <a:rPr lang="en-GB" baseline="0" dirty="0" smtClean="0"/>
              <a:t>’ i.e. alcoholics or prostitutes or homosexuals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97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Prisoners had to do hard physical</a:t>
            </a:r>
            <a:r>
              <a:rPr lang="en-GB" baseline="0" dirty="0" smtClean="0"/>
              <a:t> labour in camps, on little food. Many died from over exertion.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599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Prisoners were packed into wooden bunks in filthy</a:t>
            </a:r>
            <a:r>
              <a:rPr lang="en-GB" baseline="0" dirty="0" smtClean="0"/>
              <a:t> barracks. Many were dying/ died from starvation.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E05C6-CB34-45EB-B4F5-9160289A7B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98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39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26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8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69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24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2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281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17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142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46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E2689-9C39-4BF8-9920-D833F8566D4F}" type="datetimeFigureOut">
              <a:rPr lang="en-GB" smtClean="0"/>
              <a:t>31/05/2017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D41D8-F384-4E44-BEAF-5CFAE70CB2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13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RcNq4OYTy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203" y="-387424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Holocaust</a:t>
            </a:r>
            <a:endParaRPr lang="en-GB" sz="5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3528392" cy="4298032"/>
          </a:xfrm>
        </p:spPr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Lesson starter:</a:t>
            </a:r>
          </a:p>
          <a:p>
            <a:pPr algn="l"/>
            <a:r>
              <a:rPr lang="en-GB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Recap last lesson’s learning;</a:t>
            </a:r>
          </a:p>
          <a:p>
            <a:pPr algn="l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Describe the ways Jews were treated in Nazi Germany.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4910867" cy="316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05009"/>
            <a:ext cx="3816956" cy="253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7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0"/>
            <a:ext cx="4718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45417"/>
            <a:ext cx="4964187" cy="700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5181"/>
            <a:ext cx="8424936" cy="650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40" name="Picture 4" descr="Image result for concentration camp classificatio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887798" cy="74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339" y="-99392"/>
            <a:ext cx="7530177" cy="491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66" y="1844824"/>
            <a:ext cx="4071143" cy="645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12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8"/>
            <a:ext cx="9110453" cy="684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2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937"/>
            <a:ext cx="9615970" cy="639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81128"/>
            <a:ext cx="3507455" cy="24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5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64830"/>
            <a:ext cx="7017568" cy="507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5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33" y="-83515"/>
            <a:ext cx="9294804" cy="69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1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Task 2: </a:t>
            </a:r>
            <a:r>
              <a:rPr lang="en-GB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Group Discussion of Quotes</a:t>
            </a:r>
            <a:endParaRPr lang="en-GB" sz="3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70567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Read through the quotes made about the Holocaust</a:t>
            </a:r>
          </a:p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As a group, discuss what they mean. What do they tell us?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80728"/>
            <a:ext cx="1805186" cy="135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867"/>
            <a:ext cx="3600400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3"/>
          <a:stretch/>
        </p:blipFill>
        <p:spPr bwMode="auto">
          <a:xfrm>
            <a:off x="3600400" y="2238542"/>
            <a:ext cx="3248370" cy="354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7" y="5229200"/>
            <a:ext cx="29448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GB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 are learning to…</a:t>
            </a:r>
          </a:p>
          <a:p>
            <a:pPr marL="0" indent="0">
              <a:buFont typeface="Arial" charset="0"/>
              <a:buNone/>
            </a:pPr>
            <a:r>
              <a:rPr lang="en-GB" altLang="en-US" b="1" dirty="0" smtClean="0">
                <a:solidFill>
                  <a:srgbClr val="FF0000"/>
                </a:solidFill>
                <a:latin typeface="Comic Sans MS" pitchFamily="66" charset="0"/>
              </a:rPr>
              <a:t>Describe</a:t>
            </a:r>
            <a:r>
              <a:rPr lang="en-GB" altLang="en-US" b="1" dirty="0" smtClean="0">
                <a:latin typeface="Comic Sans MS" pitchFamily="66" charset="0"/>
              </a:rPr>
              <a:t> the ‘Final Solution’ and the Holocaust</a:t>
            </a:r>
          </a:p>
          <a:p>
            <a:pPr marL="0" indent="0">
              <a:buFont typeface="Arial" charset="0"/>
              <a:buNone/>
            </a:pPr>
            <a:r>
              <a:rPr lang="en-GB" altLang="en-US" b="1" dirty="0" smtClean="0">
                <a:solidFill>
                  <a:srgbClr val="FF0000"/>
                </a:solidFill>
                <a:latin typeface="Comic Sans MS" pitchFamily="66" charset="0"/>
              </a:rPr>
              <a:t>Explain why it is important </a:t>
            </a:r>
            <a:r>
              <a:rPr lang="en-GB" altLang="en-US" b="1" dirty="0" smtClean="0">
                <a:latin typeface="Comic Sans MS" pitchFamily="66" charset="0"/>
              </a:rPr>
              <a:t>for us to remember those who died in the Holocaust</a:t>
            </a:r>
            <a:endParaRPr lang="en-GB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r>
              <a:rPr lang="en-GB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can…</a:t>
            </a:r>
          </a:p>
          <a:p>
            <a:pPr marL="0" indent="0">
              <a:buFont typeface="Arial" charset="0"/>
              <a:buNone/>
            </a:pPr>
            <a:r>
              <a:rPr lang="en-GB" altLang="en-US" b="1" dirty="0" smtClean="0">
                <a:solidFill>
                  <a:srgbClr val="FF0000"/>
                </a:solidFill>
                <a:latin typeface="Comic Sans MS" pitchFamily="66" charset="0"/>
              </a:rPr>
              <a:t>Create a product </a:t>
            </a:r>
            <a:r>
              <a:rPr lang="en-GB" altLang="en-US" b="1" dirty="0" smtClean="0">
                <a:latin typeface="Comic Sans MS" pitchFamily="66" charset="0"/>
              </a:rPr>
              <a:t>for Holocaust Education purposes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6909">
            <a:off x="8248650" y="146050"/>
            <a:ext cx="10287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MC90038358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08659"/>
            <a:ext cx="1340030" cy="179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12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Remembrance &amp; Education</a:t>
            </a:r>
            <a:endParaRPr lang="en-GB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6120680" cy="58052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Your job is to create something which can be used to educate people about the Holocaust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It can be a poster, a story, a poem, a song etc.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These will be used in our whole school commemoration of the Holocaust on </a:t>
            </a: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27</a:t>
            </a:r>
            <a:r>
              <a:rPr lang="en-GB" b="1" baseline="30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</a:t>
            </a: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January, Holocaust Memorial Day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Your project should focus on the events of the Holocaust but also why it is important that we remember the victims.</a:t>
            </a:r>
            <a:endParaRPr lang="en-GB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861402" cy="19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06" y="3284984"/>
            <a:ext cx="26003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GB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 </a:t>
            </a:r>
            <a:r>
              <a:rPr lang="en-GB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were </a:t>
            </a:r>
            <a:r>
              <a:rPr lang="en-GB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learning to…</a:t>
            </a:r>
          </a:p>
          <a:p>
            <a:pPr marL="0" indent="0">
              <a:buFont typeface="Arial" charset="0"/>
              <a:buNone/>
            </a:pPr>
            <a:r>
              <a:rPr lang="en-GB" altLang="en-US" b="1" dirty="0" smtClean="0">
                <a:solidFill>
                  <a:srgbClr val="FF0000"/>
                </a:solidFill>
                <a:latin typeface="Comic Sans MS" pitchFamily="66" charset="0"/>
              </a:rPr>
              <a:t>Describe</a:t>
            </a:r>
            <a:r>
              <a:rPr lang="en-GB" altLang="en-US" b="1" dirty="0" smtClean="0">
                <a:latin typeface="Comic Sans MS" pitchFamily="66" charset="0"/>
              </a:rPr>
              <a:t> the ‘Final Solution’ and the Holocaust</a:t>
            </a:r>
          </a:p>
          <a:p>
            <a:pPr marL="0" indent="0">
              <a:buFont typeface="Arial" charset="0"/>
              <a:buNone/>
            </a:pPr>
            <a:r>
              <a:rPr lang="en-GB" altLang="en-US" b="1" dirty="0" smtClean="0">
                <a:solidFill>
                  <a:srgbClr val="FF0000"/>
                </a:solidFill>
                <a:latin typeface="Comic Sans MS" pitchFamily="66" charset="0"/>
              </a:rPr>
              <a:t>Explain why it is important </a:t>
            </a:r>
            <a:r>
              <a:rPr lang="en-GB" altLang="en-US" b="1" dirty="0" smtClean="0">
                <a:latin typeface="Comic Sans MS" pitchFamily="66" charset="0"/>
              </a:rPr>
              <a:t>for us to remember those who died in the Holocaust</a:t>
            </a:r>
            <a:endParaRPr lang="en-GB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r>
              <a:rPr lang="en-GB" alt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Did I…</a:t>
            </a:r>
            <a:endParaRPr lang="en-GB" alt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>
              <a:buFont typeface="Arial" charset="0"/>
              <a:buNone/>
            </a:pPr>
            <a:r>
              <a:rPr lang="en-GB" altLang="en-US" b="1" dirty="0" smtClean="0">
                <a:solidFill>
                  <a:srgbClr val="FF0000"/>
                </a:solidFill>
                <a:latin typeface="Comic Sans MS" pitchFamily="66" charset="0"/>
              </a:rPr>
              <a:t>Create a product </a:t>
            </a:r>
            <a:r>
              <a:rPr lang="en-GB" altLang="en-US" b="1" dirty="0" smtClean="0">
                <a:latin typeface="Comic Sans MS" pitchFamily="66" charset="0"/>
              </a:rPr>
              <a:t>for Holocaust </a:t>
            </a:r>
            <a:r>
              <a:rPr lang="en-GB" altLang="en-US" b="1" smtClean="0">
                <a:latin typeface="Comic Sans MS" pitchFamily="66" charset="0"/>
              </a:rPr>
              <a:t>Education </a:t>
            </a:r>
            <a:r>
              <a:rPr lang="en-GB" altLang="en-US" b="1" smtClean="0">
                <a:latin typeface="Comic Sans MS" pitchFamily="66" charset="0"/>
              </a:rPr>
              <a:t>purposes?</a:t>
            </a:r>
            <a:endParaRPr lang="en-GB" altLang="en-US" b="1" dirty="0" smtClean="0">
              <a:latin typeface="Comic Sans MS" pitchFamily="66" charset="0"/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6909">
            <a:off x="8248650" y="146050"/>
            <a:ext cx="10287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MC90038358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08659"/>
            <a:ext cx="1340030" cy="179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73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Background</a:t>
            </a:r>
            <a:endParaRPr lang="en-GB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2" y="764704"/>
            <a:ext cx="4824536" cy="6093296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Hitler was </a:t>
            </a:r>
            <a:r>
              <a:rPr lang="en-GB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anti-Semitic </a:t>
            </a:r>
            <a:r>
              <a:rPr lang="en-GB" dirty="0" smtClean="0">
                <a:latin typeface="Comic Sans MS" panose="030F0702030302020204" pitchFamily="66" charset="0"/>
              </a:rPr>
              <a:t>and introduced many cruel laws against Jewish people in Germany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In 1942, the Nazis decided on a </a:t>
            </a:r>
            <a:r>
              <a:rPr lang="en-GB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‘Final Solution’</a:t>
            </a:r>
            <a:r>
              <a:rPr lang="en-GB" dirty="0" smtClean="0">
                <a:latin typeface="Comic Sans MS" panose="030F0702030302020204" pitchFamily="66" charset="0"/>
              </a:rPr>
              <a:t> for the Jews in Europe at a conference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‘Final Solution’ was a codename for the murder of Jewish people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The Nazis came up with a plan to do this in an organised way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130824" cy="282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5340"/>
            <a:ext cx="3600400" cy="284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Vocabulary </a:t>
            </a:r>
            <a:endParaRPr lang="en-GB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Genocide</a:t>
            </a:r>
            <a:r>
              <a:rPr lang="en-GB" dirty="0" smtClean="0">
                <a:latin typeface="Comic Sans MS" panose="030F0702030302020204" pitchFamily="66" charset="0"/>
              </a:rPr>
              <a:t> – a deliberate attempt to destroy a single race or religion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Holocaust </a:t>
            </a:r>
            <a:r>
              <a:rPr lang="en-GB" dirty="0" smtClean="0">
                <a:latin typeface="Comic Sans MS" panose="030F0702030302020204" pitchFamily="66" charset="0"/>
              </a:rPr>
              <a:t>- </a:t>
            </a:r>
            <a:r>
              <a:rPr lang="en-GB" dirty="0">
                <a:latin typeface="Comic Sans MS" panose="030F0702030302020204" pitchFamily="66" charset="0"/>
              </a:rPr>
              <a:t>the mass murder of Jews under the German Nazi regime during the period 1941–5</a:t>
            </a:r>
          </a:p>
        </p:txBody>
      </p:sp>
    </p:spTree>
    <p:extLst>
      <p:ext uri="{BB962C8B-B14F-4D97-AF65-F5344CB8AC3E}">
        <p14:creationId xmlns:p14="http://schemas.microsoft.com/office/powerpoint/2010/main" val="8118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Task One: The Path to Nazi Genocide</a:t>
            </a:r>
            <a:endParaRPr lang="en-GB" b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  <a:hlinkClick r:id="rId2"/>
              </a:rPr>
              <a:t>https://www.youtube.com/watch?v=sRcNq4OYTyE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Take notes from the documentary from the United States Holocaust Museum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You will use these to help with your final project on the Holocaust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5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7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Task 1: Historical Source Work</a:t>
            </a:r>
          </a:p>
          <a:p>
            <a:pPr marL="0" indent="0" algn="ctr">
              <a:buNone/>
            </a:pPr>
            <a:r>
              <a:rPr lang="en-GB" sz="4400" b="1" dirty="0" smtClean="0">
                <a:latin typeface="Comic Sans MS" panose="030F0702030302020204" pitchFamily="66" charset="0"/>
              </a:rPr>
              <a:t>Each of the following sources you will see tells us something about the Holocaust.</a:t>
            </a:r>
          </a:p>
          <a:p>
            <a:pPr marL="0" indent="0" algn="ctr">
              <a:buNone/>
            </a:pPr>
            <a:r>
              <a:rPr lang="en-GB" sz="4400" b="1" dirty="0" smtClean="0">
                <a:latin typeface="Comic Sans MS" panose="030F0702030302020204" pitchFamily="66" charset="0"/>
              </a:rPr>
              <a:t>In groups, write down what information you can take from the source.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9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275"/>
            <a:ext cx="9144000" cy="719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0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" y="260648"/>
            <a:ext cx="8997516" cy="621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2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89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smtClean="0">
                <a:latin typeface="Comic Sans MS" panose="030F0702030302020204" pitchFamily="66" charset="0"/>
              </a:rPr>
              <a:t>These are suitcases taken from prisoners arriving at Auschwitz</a:t>
            </a:r>
            <a:br>
              <a:rPr lang="en-GB" sz="2700" dirty="0" smtClean="0">
                <a:latin typeface="Comic Sans MS" panose="030F0702030302020204" pitchFamily="66" charset="0"/>
              </a:rPr>
            </a:br>
            <a:r>
              <a:rPr lang="en-GB" sz="2700" dirty="0" smtClean="0">
                <a:latin typeface="Comic Sans MS" panose="030F0702030302020204" pitchFamily="66" charset="0"/>
              </a:rPr>
              <a:t>what does that tell us?</a:t>
            </a:r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7701"/>
            <a:ext cx="8588738" cy="573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0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608</Words>
  <Application>Microsoft Office PowerPoint</Application>
  <PresentationFormat>On-screen Show (4:3)</PresentationFormat>
  <Paragraphs>61</Paragraphs>
  <Slides>21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The Holocaust</vt:lpstr>
      <vt:lpstr>PowerPoint Presentation</vt:lpstr>
      <vt:lpstr>Background</vt:lpstr>
      <vt:lpstr>Vocabulary </vt:lpstr>
      <vt:lpstr>Task One: The Path to Nazi Genocide</vt:lpstr>
      <vt:lpstr>PowerPoint Presentation</vt:lpstr>
      <vt:lpstr>PowerPoint Presentation</vt:lpstr>
      <vt:lpstr>PowerPoint Presentation</vt:lpstr>
      <vt:lpstr>These are suitcases taken from prisoners arriving at Auschwitz what does that tell us?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2: Group Discussion of Quotes</vt:lpstr>
      <vt:lpstr>Remembrance &amp; Education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Holocaust</dc:title>
  <dc:creator>StJoAcQuigleyA</dc:creator>
  <cp:lastModifiedBy>StJoAcQuigleyA</cp:lastModifiedBy>
  <cp:revision>12</cp:revision>
  <dcterms:created xsi:type="dcterms:W3CDTF">2017-05-30T12:03:09Z</dcterms:created>
  <dcterms:modified xsi:type="dcterms:W3CDTF">2017-05-31T13:12:41Z</dcterms:modified>
</cp:coreProperties>
</file>