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76" r:id="rId10"/>
    <p:sldId id="263" r:id="rId11"/>
    <p:sldId id="264" r:id="rId12"/>
    <p:sldId id="270" r:id="rId13"/>
    <p:sldId id="265" r:id="rId14"/>
    <p:sldId id="271" r:id="rId15"/>
    <p:sldId id="269" r:id="rId16"/>
    <p:sldId id="275" r:id="rId17"/>
    <p:sldId id="273" r:id="rId18"/>
    <p:sldId id="266" r:id="rId19"/>
    <p:sldId id="274" r:id="rId20"/>
    <p:sldId id="268" r:id="rId21"/>
    <p:sldId id="267" r:id="rId22"/>
    <p:sldId id="277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35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C40E-0E4C-447B-9E25-26CEB5361746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40317-0955-4819-9D5A-F177B4D6B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9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https://www.youtube.com/watch?v=KOkYFhh-zgg – Food Shortages in Zimbabwe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40317-0955-4819-9D5A-F177B4D6BEE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6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https://www.youtube.com/watch?v=gwgVI9uWadI – Military Coup </a:t>
            </a:r>
            <a:r>
              <a:rPr lang="en-GB" dirty="0" err="1"/>
              <a:t>D’etat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40317-0955-4819-9D5A-F177B4D6BE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6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Countries, power, decisions, development, ignored, nations/countries, famine, poverty and abuse.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40317-0955-4819-9D5A-F177B4D6BEE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5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 for 2,4,6</a:t>
            </a:r>
          </a:p>
          <a:p>
            <a:endParaRPr lang="en-GB" dirty="0"/>
          </a:p>
          <a:p>
            <a:r>
              <a:rPr lang="en-GB" dirty="0"/>
              <a:t>1 minute</a:t>
            </a:r>
            <a:r>
              <a:rPr lang="en-GB" baseline="0" dirty="0"/>
              <a:t> for 2 ideas</a:t>
            </a:r>
          </a:p>
          <a:p>
            <a:r>
              <a:rPr lang="en-GB" baseline="0" dirty="0"/>
              <a:t>1 min 30 for 4 ideas</a:t>
            </a:r>
          </a:p>
          <a:p>
            <a:r>
              <a:rPr lang="en-GB" baseline="0" dirty="0"/>
              <a:t>2 </a:t>
            </a:r>
            <a:r>
              <a:rPr lang="en-GB" baseline="0" dirty="0" err="1"/>
              <a:t>mins</a:t>
            </a:r>
            <a:r>
              <a:rPr lang="en-GB" baseline="0" dirty="0"/>
              <a:t> 30 for 6 ideas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40317-0955-4819-9D5A-F177B4D6BEE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59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6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9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9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5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8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62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7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13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4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2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0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4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2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6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2D62-7579-4714-A2C8-A4A51E0F065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59AB-5954-4CC8-B8B0-D4C057AA5B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5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n_Y7Q083YAhVQEuwKHdBgA-UQjRwIBw&amp;url=http://nehandaradio.com/2013/06/13/sadc-must-ensure-peaceful-elections-in-zimbabwe/&amp;psig=AOvVaw2vkBWjdQn4uTMKnaOG-5GD&amp;ust=151568254209006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6iaOT083YAhVHIewKHTXIAF0QjRwIBw&amp;url=http://www.telegraph.co.uk/news/2017/01/07/white-zimbabwean-farmer-ben-freeth-returned-farm-eight-years/&amp;psig=AOvVaw3CmfOd4ZzSrMrOnXq_r8tF&amp;ust=15156824110159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://www.google.co.uk/url?sa=i&amp;rct=j&amp;q=&amp;esrc=s&amp;source=images&amp;cd=&amp;cad=rja&amp;uact=8&amp;ved=0ahUKEwj7qtm3083YAhXNDuwKHYCgCN0QjRwIBw&amp;url=http://news.bbc.co.uk/2/hi/africa/7441765.stm&amp;psig=AOvVaw0vHG50KFMM2ZUNW3BqGZv8&amp;ust=1515682494066625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VtLGl1s3YAhXIE-wKHTboC40QjRwIBw&amp;url=http://maliactu.net/ex-putschistes-face-a-leur-avenir-le-capitaine-amadou-haya-sanogo-devenu-un-karamogo/&amp;psig=AOvVaw2FUy3eK4CVMJ_u2nu_jqw-&amp;ust=15156831645582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.uk/url?sa=i&amp;rct=j&amp;q=&amp;esrc=s&amp;source=images&amp;cd=&amp;cad=rja&amp;uact=8&amp;ved=0ahUKEwj0_Nyx1s3YAhVFyaQKHc5sBOcQjRwIBw&amp;url=http://www.nytimes.com/2012/03/23/world/africa/mali-coup-france-calls-for-elections.html&amp;psig=AOvVaw1hxGnMl1sizDzRmgOOehBD&amp;ust=1515683283292416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ahUKEwjnnonC2M3YAhUM_qQKHdE6CPQQjRwIBw&amp;url=http://www.justiceinfo.net/en/justice-reconciliation/408-transitional-justice-in-mali-%E2%80%93-in-brief.html&amp;psig=AOvVaw2mSEbLTTKNYza58znDfJKI&amp;ust=15156838374111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uk/url?sa=i&amp;rct=j&amp;q=&amp;esrc=s&amp;source=images&amp;cd=&amp;cad=rja&amp;uact=8&amp;ved=0ahUKEwiEh_n82M3YAhUSyKQKHTnDBH0QjRwIBw&amp;url=http://www.gettyimages.com/detail/news-photo/malian-former-army-captain-amadou-sanogo-who-staged-a-news-photo/626689766&amp;psig=AOvVaw0vT4DWrnMjL4fMLLb541u8&amp;ust=151568397972909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rJRXddbJT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F26eU0s3YAhVM46QKHaxeDwQQjRwIBw&amp;url=http://www.maliweb.net/armee/interview-damadou-haya-sanogo-president-du-cnrdre-jai-tue-des-mercenaires-sur-le-terrain-et-on-en-a-captures-avec-leurs-armes-178268.html&amp;psig=AOvVaw0mdnjQFNwpVzkxTmr_8eBw&amp;ust=151568214574510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2317" y="116632"/>
            <a:ext cx="9649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Comic Sans MS" panose="030F0702030302020204" pitchFamily="66" charset="0"/>
              </a:rPr>
              <a:t>Bad Governance: What is it and what are the consequences?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46" y="3566257"/>
            <a:ext cx="1878076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676" y="3566257"/>
            <a:ext cx="1746273" cy="1371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221" y="1916832"/>
            <a:ext cx="3523793" cy="2334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4250333"/>
            <a:ext cx="210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Soldiers Ready to Fight in the DRC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3896" y="4901357"/>
            <a:ext cx="25922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Mugabe of Zimbabwe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783" y="4909808"/>
            <a:ext cx="2030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Army leader Amadou Sanogo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8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4" y="0"/>
            <a:ext cx="9144000" cy="806798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President Robert Mugabe of Zimbabwe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5496" y="808955"/>
            <a:ext cx="46085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President of Zimbabwe from 1980-2017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Zimbabwe was run as one-party state, with Mugabe as its leader.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mic Sans MS" panose="030F0702030302020204" pitchFamily="66" charset="0"/>
              </a:rPr>
              <a:t>He did not allow fair and free elections.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 2008, multi-party elections were held however there </a:t>
            </a:r>
            <a:r>
              <a:rPr lang="en-GB" sz="2800" b="1" dirty="0">
                <a:latin typeface="Comic Sans MS" panose="030F0702030302020204" pitchFamily="66" charset="0"/>
              </a:rPr>
              <a:t>was no change in government and </a:t>
            </a:r>
            <a:r>
              <a:rPr lang="en-GB" sz="2800" dirty="0">
                <a:latin typeface="Comic Sans MS" panose="030F0702030302020204" pitchFamily="66" charset="0"/>
              </a:rPr>
              <a:t>many incidents of Mugabe’s forces being violent were recorded.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87" y="1052736"/>
            <a:ext cx="2542117" cy="251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zimbabwe 2008 election violenc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76" y="4077072"/>
            <a:ext cx="4713301" cy="23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4042792" cy="4525963"/>
          </a:xfrm>
        </p:spPr>
        <p:txBody>
          <a:bodyPr>
            <a:noAutofit/>
          </a:bodyPr>
          <a:lstStyle/>
          <a:p>
            <a:pPr marL="285750" indent="-285750"/>
            <a:r>
              <a:rPr lang="en-GB" sz="2400" dirty="0">
                <a:latin typeface="Comic Sans MS" panose="030F0702030302020204" pitchFamily="66" charset="0"/>
              </a:rPr>
              <a:t>Mugabe has been criticised for </a:t>
            </a:r>
            <a:r>
              <a:rPr lang="en-GB" sz="2400" b="1" dirty="0">
                <a:latin typeface="Comic Sans MS" panose="030F0702030302020204" pitchFamily="66" charset="0"/>
              </a:rPr>
              <a:t>destroying the economy of Zimbabwe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</a:p>
          <a:p>
            <a:pPr marL="285750" indent="-285750"/>
            <a:r>
              <a:rPr lang="en-GB" sz="2400" dirty="0"/>
              <a:t>Beginning in 2000, he encouraged the violent takeovers of white-owned commercial farms, </a:t>
            </a:r>
            <a:r>
              <a:rPr lang="en-GB" sz="2400" b="1" dirty="0"/>
              <a:t>leading to economic collapse mass food shortages.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marL="285750" indent="-285750"/>
            <a:r>
              <a:rPr lang="en-GB" sz="2400" dirty="0">
                <a:latin typeface="Comic Sans MS" panose="030F0702030302020204" pitchFamily="66" charset="0"/>
              </a:rPr>
              <a:t>Most Zimbabweans </a:t>
            </a:r>
            <a:r>
              <a:rPr lang="en-GB" sz="2400" b="1" dirty="0">
                <a:latin typeface="Comic Sans MS" panose="030F0702030302020204" pitchFamily="66" charset="0"/>
              </a:rPr>
              <a:t>are unemployed and malnourished</a:t>
            </a:r>
            <a:r>
              <a:rPr lang="en-GB" sz="2400" dirty="0">
                <a:latin typeface="Comic Sans MS" panose="030F0702030302020204" pitchFamily="66" charset="0"/>
              </a:rPr>
              <a:t> unlike the Mugabe family. </a:t>
            </a:r>
          </a:p>
          <a:p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004" y="0"/>
            <a:ext cx="9144000" cy="806798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latin typeface="Comic Sans MS" panose="030F0702030302020204" pitchFamily="66" charset="0"/>
              </a:rPr>
              <a:t>President Robert Mugabe of Zimbabwe</a:t>
            </a:r>
          </a:p>
        </p:txBody>
      </p:sp>
      <p:pic>
        <p:nvPicPr>
          <p:cNvPr id="2050" name="Picture 2" descr="Image result for zimbabwe farm seizur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3"/>
            <a:ext cx="3968583" cy="24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zimbabwe food shortage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754187" cy="32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605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23" y="1363648"/>
            <a:ext cx="4971326" cy="537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junior officer in the Malian Army who led a </a:t>
            </a:r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coup d'état 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2012 against the Malian President.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His soldiers </a:t>
            </a:r>
            <a:r>
              <a:rPr lang="en-GB" sz="2000" b="1" dirty="0"/>
              <a:t>attacked several locations in the capital city</a:t>
            </a:r>
            <a:r>
              <a:rPr lang="en-GB" sz="2000" dirty="0"/>
              <a:t>, Bamako, including state television stations and military barracks and looted the presidential palace, before </a:t>
            </a:r>
            <a:r>
              <a:rPr lang="en-GB" sz="2000" b="1" dirty="0"/>
              <a:t>declaring that they had seized power just days before the scheduled presidential elections</a:t>
            </a:r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sz="20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Despite ‘</a:t>
            </a:r>
            <a:r>
              <a:rPr lang="en-GB" sz="20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stepping down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’ as the country’s leader later that year many people believed he was </a:t>
            </a:r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still running the country in the background</a:t>
            </a:r>
            <a:r>
              <a:rPr lang="en-GB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Army Officer in Mali: Amadou </a:t>
            </a:r>
            <a:r>
              <a:rPr lang="en-GB" sz="4000" b="1" u="sng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Sanogo</a:t>
            </a:r>
            <a:r>
              <a:rPr lang="en-GB" sz="40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pic>
        <p:nvPicPr>
          <p:cNvPr id="4104" name="Picture 8" descr="Image result for Amadou San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3648"/>
            <a:ext cx="3217089" cy="23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ali coup d'eta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72" y="3933056"/>
            <a:ext cx="3909614" cy="26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57" y="188640"/>
            <a:ext cx="4752528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During his takeover, </a:t>
            </a:r>
            <a:r>
              <a:rPr lang="en-GB" sz="2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Islamic terrorists took control of several large towns in the north of </a:t>
            </a:r>
            <a:r>
              <a:rPr lang="en-GB" sz="2500" b="1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Mali</a:t>
            </a:r>
            <a:r>
              <a:rPr lang="en-GB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Mali’s</a:t>
            </a:r>
            <a:r>
              <a:rPr lang="en-GB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neighbouring countries put </a:t>
            </a:r>
            <a:r>
              <a:rPr lang="en-GB" sz="25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harsh restrictions and blocks on the country</a:t>
            </a:r>
            <a:r>
              <a:rPr lang="en-GB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because of </a:t>
            </a:r>
            <a:r>
              <a:rPr lang="en-GB" sz="25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Sanogo’s</a:t>
            </a:r>
            <a:r>
              <a:rPr lang="en-GB" sz="25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takeover.</a:t>
            </a:r>
            <a:endParaRPr lang="en-GB" sz="25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 err="1">
                <a:ea typeface="Calibri" panose="020F0502020204030204" pitchFamily="34" charset="0"/>
                <a:cs typeface="Times New Roman" panose="02020603050405020304" pitchFamily="18" charset="0"/>
              </a:rPr>
              <a:t>Sanogo</a:t>
            </a:r>
            <a:r>
              <a:rPr lang="en-GB" sz="2500" dirty="0"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GB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 </a:t>
            </a:r>
            <a:r>
              <a:rPr lang="en-GB" sz="2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arrested</a:t>
            </a:r>
            <a:r>
              <a:rPr lang="en-GB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in 2013 on </a:t>
            </a:r>
            <a:r>
              <a:rPr lang="en-GB" sz="25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charges of murder </a:t>
            </a:r>
            <a:r>
              <a:rPr lang="en-GB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after 23 military officers disappeared whilst he was running the country.</a:t>
            </a:r>
            <a:endParaRPr lang="en-GB" sz="25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jihad takeover mal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64952" cy="26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madou Sanogo tri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83" y="3429000"/>
            <a:ext cx="4105145" cy="27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21196" y="12971"/>
            <a:ext cx="822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GB" sz="3600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GB" sz="36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GB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GB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Questions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28" y="692696"/>
            <a:ext cx="9125171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5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500" dirty="0">
                <a:solidFill>
                  <a:prstClr val="black"/>
                </a:solidFill>
              </a:rPr>
              <a:t>For how long was Robert Mugabe the leader of Zimbabwe?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500" dirty="0">
                <a:solidFill>
                  <a:prstClr val="black"/>
                </a:solidFill>
              </a:rPr>
              <a:t>In what year did </a:t>
            </a:r>
            <a:r>
              <a:rPr lang="en-GB" sz="2500" dirty="0" err="1">
                <a:solidFill>
                  <a:prstClr val="black"/>
                </a:solidFill>
              </a:rPr>
              <a:t>Amadou</a:t>
            </a:r>
            <a:r>
              <a:rPr lang="en-GB" sz="2500" dirty="0">
                <a:solidFill>
                  <a:prstClr val="black"/>
                </a:solidFill>
              </a:rPr>
              <a:t> </a:t>
            </a:r>
            <a:r>
              <a:rPr lang="en-GB" sz="2500" dirty="0" err="1">
                <a:solidFill>
                  <a:prstClr val="black"/>
                </a:solidFill>
              </a:rPr>
              <a:t>Sanogo</a:t>
            </a:r>
            <a:r>
              <a:rPr lang="en-GB" sz="2500" dirty="0">
                <a:solidFill>
                  <a:prstClr val="black"/>
                </a:solidFill>
              </a:rPr>
              <a:t> take control of </a:t>
            </a:r>
            <a:r>
              <a:rPr lang="en-GB" sz="2500" dirty="0" err="1">
                <a:solidFill>
                  <a:prstClr val="black"/>
                </a:solidFill>
              </a:rPr>
              <a:t>Mali</a:t>
            </a:r>
            <a:r>
              <a:rPr lang="en-GB" sz="2500" dirty="0">
                <a:solidFill>
                  <a:prstClr val="black"/>
                </a:solidFill>
              </a:rPr>
              <a:t>?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sz="25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sz="2500" u="sng" dirty="0">
                <a:solidFill>
                  <a:srgbClr val="DB7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</a:p>
          <a:p>
            <a:pPr>
              <a:defRPr/>
            </a:pPr>
            <a:r>
              <a:rPr lang="en-GB" sz="2500" dirty="0">
                <a:solidFill>
                  <a:schemeClr val="bg1"/>
                </a:solidFill>
              </a:rPr>
              <a:t>3. Describe what governance is in your own words.</a:t>
            </a:r>
          </a:p>
          <a:p>
            <a:pPr>
              <a:defRPr/>
            </a:pPr>
            <a:r>
              <a:rPr lang="en-GB" sz="2500" dirty="0">
                <a:solidFill>
                  <a:schemeClr val="bg1"/>
                </a:solidFill>
              </a:rPr>
              <a:t>4. What kind of problems can bad governance lead to for a country?</a:t>
            </a:r>
          </a:p>
          <a:p>
            <a:pPr>
              <a:defRPr/>
            </a:pPr>
            <a:endParaRPr lang="en-GB" sz="2500" u="sng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2500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Analysing</a:t>
            </a:r>
          </a:p>
          <a:p>
            <a:pPr>
              <a:defRPr/>
            </a:pPr>
            <a:r>
              <a:rPr lang="en-GB" sz="2500" dirty="0">
                <a:solidFill>
                  <a:schemeClr val="bg1"/>
                </a:solidFill>
              </a:rPr>
              <a:t>5. What problems did Robert Mugabe create in Zimbabwe?</a:t>
            </a:r>
          </a:p>
          <a:p>
            <a:pPr>
              <a:defRPr/>
            </a:pPr>
            <a:r>
              <a:rPr lang="en-GB" sz="2500" dirty="0">
                <a:solidFill>
                  <a:schemeClr val="bg1"/>
                </a:solidFill>
              </a:rPr>
              <a:t>6. What are the features of a coup d'état? </a:t>
            </a:r>
          </a:p>
          <a:p>
            <a:pPr>
              <a:defRPr/>
            </a:pPr>
            <a:r>
              <a:rPr lang="en-GB" sz="2500" dirty="0">
                <a:solidFill>
                  <a:schemeClr val="bg1"/>
                </a:solidFill>
              </a:rPr>
              <a:t>7. Why were Islamic terrorists able to take control of towns in northern </a:t>
            </a:r>
            <a:r>
              <a:rPr lang="en-GB" sz="2500" dirty="0" err="1">
                <a:solidFill>
                  <a:schemeClr val="bg1"/>
                </a:solidFill>
              </a:rPr>
              <a:t>Mali</a:t>
            </a:r>
            <a:r>
              <a:rPr lang="en-GB" sz="2500" dirty="0">
                <a:solidFill>
                  <a:schemeClr val="bg1"/>
                </a:solidFill>
              </a:rPr>
              <a:t> during </a:t>
            </a:r>
            <a:r>
              <a:rPr lang="en-GB" sz="2500" dirty="0" err="1">
                <a:solidFill>
                  <a:schemeClr val="bg1"/>
                </a:solidFill>
              </a:rPr>
              <a:t>Sanogo’s</a:t>
            </a:r>
            <a:r>
              <a:rPr lang="en-GB" sz="2500" dirty="0">
                <a:solidFill>
                  <a:schemeClr val="bg1"/>
                </a:solidFill>
              </a:rPr>
              <a:t> leadership?</a:t>
            </a:r>
          </a:p>
        </p:txBody>
      </p:sp>
    </p:spTree>
    <p:extLst>
      <p:ext uri="{BB962C8B-B14F-4D97-AF65-F5344CB8AC3E}">
        <p14:creationId xmlns:p14="http://schemas.microsoft.com/office/powerpoint/2010/main" val="18069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15999201-4F7E-4407-A310-C5ADAB46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Starter: Word Fill</a:t>
            </a:r>
            <a:endParaRPr lang="en-US" altLang="en-US" dirty="0">
              <a:latin typeface="+mn-lt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D2C4A516-CE74-4401-B1F6-14A3171B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96" y="1348755"/>
            <a:ext cx="8229600" cy="416049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000" dirty="0"/>
              <a:t>Governance refers to the way that ______ are run – who holds _____ and kind of ______ are made.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000" dirty="0"/>
              <a:t>Bad governance usually leads to a lack of _____________ as citizens needs are _______ by those in government.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3000" dirty="0"/>
              <a:t>In some African _____, bad governance has caused ______, ________ and _____.</a:t>
            </a:r>
          </a:p>
        </p:txBody>
      </p:sp>
      <p:pic>
        <p:nvPicPr>
          <p:cNvPr id="21508" name="Picture 2" descr="http://search400.techtarget.com/digitalguide/images/Misc/crossword_puzzle_iSeries.gif">
            <a:extLst>
              <a:ext uri="{FF2B5EF4-FFF2-40B4-BE49-F238E27FC236}">
                <a16:creationId xmlns:a16="http://schemas.microsoft.com/office/drawing/2014/main" xmlns="" id="{205E50CD-298F-4FE5-B237-0550E6A3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8723"/>
            <a:ext cx="861078" cy="76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D63CDA-AF62-4B05-81B1-699BBFA948A0}"/>
              </a:ext>
            </a:extLst>
          </p:cNvPr>
          <p:cNvSpPr txBox="1"/>
          <p:nvPr/>
        </p:nvSpPr>
        <p:spPr>
          <a:xfrm>
            <a:off x="1762933" y="5645447"/>
            <a:ext cx="561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94810FE9-BC56-43C7-961A-5DCB5B04E423}"/>
              </a:ext>
            </a:extLst>
          </p:cNvPr>
          <p:cNvSpPr/>
          <p:nvPr/>
        </p:nvSpPr>
        <p:spPr>
          <a:xfrm>
            <a:off x="221432" y="4221088"/>
            <a:ext cx="8892480" cy="26369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13A663-2747-4730-8807-2F03EDCE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Extension: Robert Mugabe – End of a Dictator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39C23D-A74F-4E0E-9558-411F1BB26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8"/>
          </a:xfrm>
        </p:spPr>
        <p:txBody>
          <a:bodyPr>
            <a:normAutofit lnSpcReduction="10000"/>
          </a:bodyPr>
          <a:lstStyle/>
          <a:p>
            <a:r>
              <a:rPr lang="en-GB" dirty="0">
                <a:hlinkClick r:id="rId2"/>
              </a:rPr>
              <a:t>Report on Robert Mugabe</a:t>
            </a:r>
            <a:endParaRPr lang="en-GB" dirty="0"/>
          </a:p>
          <a:p>
            <a:r>
              <a:rPr lang="en-GB" dirty="0"/>
              <a:t>Watch the short documentary on Robert Mugabe’s history as the President of Zimbabwe and take notes on his actions as President.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4B6329-BD1A-443E-9290-92C565800C12}"/>
              </a:ext>
            </a:extLst>
          </p:cNvPr>
          <p:cNvSpPr/>
          <p:nvPr/>
        </p:nvSpPr>
        <p:spPr>
          <a:xfrm>
            <a:off x="1331640" y="4657635"/>
            <a:ext cx="72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rgbClr val="FF0000"/>
                </a:solidFill>
              </a:rPr>
              <a:t>Thinking Point: </a:t>
            </a:r>
            <a:r>
              <a:rPr lang="en-GB" sz="2600" dirty="0">
                <a:solidFill>
                  <a:srgbClr val="FF0000"/>
                </a:solidFill>
              </a:rPr>
              <a:t>Why do you think Zimbabweans finally rebelled against Mugabe and his government? </a:t>
            </a:r>
          </a:p>
        </p:txBody>
      </p:sp>
    </p:spTree>
    <p:extLst>
      <p:ext uri="{BB962C8B-B14F-4D97-AF65-F5344CB8AC3E}">
        <p14:creationId xmlns:p14="http://schemas.microsoft.com/office/powerpoint/2010/main" val="24314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latin typeface="Comic Sans MS" panose="030F0702030302020204" pitchFamily="66" charset="0"/>
              </a:rPr>
              <a:t>If there is bad governance then a country will find it more difficult to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develop</a:t>
            </a:r>
            <a:r>
              <a:rPr lang="en-GB" sz="2800" dirty="0">
                <a:latin typeface="Comic Sans MS" panose="030F0702030302020204" pitchFamily="66" charset="0"/>
              </a:rPr>
              <a:t> as the majority of the population’s voices are not being heard and their needs not being catered for.</a:t>
            </a:r>
          </a:p>
          <a:p>
            <a:pPr lvl="0">
              <a:defRPr/>
            </a:pPr>
            <a:endParaRPr lang="en-GB" sz="2800" dirty="0">
              <a:solidFill>
                <a:srgbClr val="161616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sz="28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2,4,6 Task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On your own come up with </a:t>
            </a:r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2 </a:t>
            </a: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consequences of bad governance.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 In your pair or three come up with </a:t>
            </a:r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 consequences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In your big group come up with </a:t>
            </a:r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6</a:t>
            </a: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 consequences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161616"/>
                </a:solidFill>
                <a:latin typeface="Comic Sans MS" panose="030F0702030302020204" pitchFamily="66" charset="0"/>
              </a:rPr>
              <a:t>Be prepared to share your ideas with the class</a:t>
            </a:r>
          </a:p>
          <a:p>
            <a:pPr lvl="0">
              <a:defRPr/>
            </a:pPr>
            <a:endParaRPr lang="en-GB" sz="2800" dirty="0">
              <a:solidFill>
                <a:srgbClr val="16161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97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The Consequences of Bad Governance</a:t>
            </a:r>
          </a:p>
        </p:txBody>
      </p:sp>
    </p:spTree>
    <p:extLst>
      <p:ext uri="{BB962C8B-B14F-4D97-AF65-F5344CB8AC3E}">
        <p14:creationId xmlns:p14="http://schemas.microsoft.com/office/powerpoint/2010/main" val="8520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09781B2-AF5E-4C40-967F-E5A0A708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97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The Consequences of Bad Governance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DCF00BF-4658-4E34-8C02-BBBC23198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1676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all of your notes, in pairs you are going to create a Consequence Wheel highlighting the various consequences of bad governance in African countries.</a:t>
            </a:r>
          </a:p>
        </p:txBody>
      </p:sp>
    </p:spTree>
    <p:extLst>
      <p:ext uri="{BB962C8B-B14F-4D97-AF65-F5344CB8AC3E}">
        <p14:creationId xmlns:p14="http://schemas.microsoft.com/office/powerpoint/2010/main" val="12420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08912" cy="1800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3200" dirty="0">
                <a:solidFill>
                  <a:prstClr val="black"/>
                </a:solidFill>
                <a:latin typeface="Comic Sans MS" pitchFamily="66" charset="0"/>
              </a:rPr>
              <a:t>Explain two of the problems caused by bad governance in African countries							(6 marks)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78024" y="2492896"/>
            <a:ext cx="8387952" cy="34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200" dirty="0">
                <a:solidFill>
                  <a:prstClr val="black"/>
                </a:solidFill>
              </a:rPr>
              <a:t>P.E.E Style Question</a:t>
            </a:r>
          </a:p>
          <a:p>
            <a:r>
              <a:rPr lang="en-GB" altLang="en-US" sz="2200" dirty="0">
                <a:solidFill>
                  <a:prstClr val="black"/>
                </a:solidFill>
              </a:rPr>
              <a:t>You will need </a:t>
            </a:r>
            <a:r>
              <a:rPr lang="en-GB" altLang="en-US" sz="2200" b="1" dirty="0">
                <a:solidFill>
                  <a:prstClr val="black"/>
                </a:solidFill>
              </a:rPr>
              <a:t>two</a:t>
            </a:r>
            <a:r>
              <a:rPr lang="en-GB" altLang="en-US" sz="2200" dirty="0">
                <a:solidFill>
                  <a:prstClr val="black"/>
                </a:solidFill>
              </a:rPr>
              <a:t> separate reasons to get full marks</a:t>
            </a:r>
          </a:p>
          <a:p>
            <a:r>
              <a:rPr lang="en-GB" altLang="en-US" sz="2200" dirty="0">
                <a:solidFill>
                  <a:prstClr val="black"/>
                </a:solidFill>
              </a:rPr>
              <a:t>Each reason goes in a new paragraph.</a:t>
            </a:r>
          </a:p>
          <a:p>
            <a:pPr marL="0" indent="0">
              <a:buNone/>
            </a:pPr>
            <a:endParaRPr lang="en-GB" altLang="en-U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altLang="en-U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altLang="en-US" sz="2200" dirty="0">
                <a:solidFill>
                  <a:prstClr val="black"/>
                </a:solidFill>
              </a:rPr>
              <a:t>Follow the P.E.E method for each paragraph</a:t>
            </a:r>
          </a:p>
          <a:p>
            <a:r>
              <a:rPr lang="en-GB" altLang="en-US" sz="2200" b="1" dirty="0">
                <a:solidFill>
                  <a:srgbClr val="00B050"/>
                </a:solidFill>
              </a:rPr>
              <a:t>POINT</a:t>
            </a:r>
          </a:p>
          <a:p>
            <a:r>
              <a:rPr lang="en-GB" altLang="en-US" sz="2200" b="1" dirty="0">
                <a:solidFill>
                  <a:srgbClr val="0070C0"/>
                </a:solidFill>
              </a:rPr>
              <a:t>EXPLAIN</a:t>
            </a:r>
          </a:p>
          <a:p>
            <a:r>
              <a:rPr lang="en-GB" altLang="en-US" sz="2200" b="1" dirty="0">
                <a:solidFill>
                  <a:srgbClr val="7030A0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6706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192644"/>
            <a:ext cx="4858702" cy="92447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</a:rPr>
              <a:t>We are learning to…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640073" y="228067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7051" y="1444781"/>
            <a:ext cx="8820472" cy="35394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Understand</a:t>
            </a:r>
            <a:r>
              <a:rPr lang="en-GB" sz="2800" dirty="0">
                <a:latin typeface="Comic Sans MS" panose="030F0702030302020204" pitchFamily="66" charset="0"/>
              </a:rPr>
              <a:t> the terms ‘good governance’ and ‘bad governance’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Describe</a:t>
            </a:r>
            <a:r>
              <a:rPr lang="en-GB" sz="2800" dirty="0">
                <a:latin typeface="Comic Sans MS" panose="030F0702030302020204" pitchFamily="66" charset="0"/>
              </a:rPr>
              <a:t> the problems caused by bad governance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Explain</a:t>
            </a:r>
            <a:r>
              <a:rPr lang="en-GB" sz="2800" dirty="0">
                <a:latin typeface="Comic Sans MS" panose="030F0702030302020204" pitchFamily="66" charset="0"/>
              </a:rPr>
              <a:t> why bad governance often leads to a lack of development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400" b="1" u="sng" dirty="0">
                <a:solidFill>
                  <a:schemeClr val="accent5"/>
                </a:solidFill>
              </a:rPr>
              <a:t>1. Evaluating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prstClr val="black"/>
                </a:solidFill>
              </a:rPr>
              <a:t>Explain why bad governance leads to a lack of development within a country.</a:t>
            </a:r>
          </a:p>
          <a:p>
            <a:pPr marL="514350" indent="-514350">
              <a:buAutoNum type="arabicPeriod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GB" sz="2400" b="1" u="sng" dirty="0">
                <a:solidFill>
                  <a:srgbClr val="FF0000"/>
                </a:solidFill>
              </a:rPr>
              <a:t>2. Researching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schemeClr val="bg1"/>
                </a:solidFill>
              </a:rPr>
              <a:t>Research </a:t>
            </a:r>
            <a:r>
              <a:rPr lang="en-GB" sz="2400" b="1" dirty="0">
                <a:solidFill>
                  <a:schemeClr val="bg1"/>
                </a:solidFill>
              </a:rPr>
              <a:t>one</a:t>
            </a:r>
            <a:r>
              <a:rPr lang="en-GB" sz="2400" dirty="0">
                <a:solidFill>
                  <a:schemeClr val="bg1"/>
                </a:solidFill>
              </a:rPr>
              <a:t> of the following African countries which has suffered/currently suffers from bad governance and write half a page in your jotter describing a) Who runs the country or has run the country and b) the problems faced in the country because of bad governance.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schemeClr val="bg1"/>
                </a:solidFill>
              </a:rPr>
              <a:t>The Comoros</a:t>
            </a:r>
            <a:endParaRPr lang="en-GB" sz="2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prstClr val="black"/>
                </a:solidFill>
              </a:rPr>
              <a:t>The Democratic Republic of the Congo (DRC)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sz="2400" dirty="0">
                <a:solidFill>
                  <a:prstClr val="black"/>
                </a:solidFill>
              </a:rPr>
              <a:t>Togo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31620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AB936A62-7DFA-4F15-B394-4525A3C4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+mn-lt"/>
              </a:rPr>
              <a:t>Plenary: Taboo</a:t>
            </a:r>
            <a:endParaRPr lang="en-US" altLang="en-US" dirty="0">
              <a:latin typeface="+mn-lt"/>
            </a:endParaRP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xmlns="" id="{03678B5C-2B18-43EC-B7B9-39A20DED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Each group has a set of cards face down. Person number 1 should take the top card without showing anyone else.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Now, describe your word or phrase </a:t>
            </a:r>
            <a:r>
              <a:rPr lang="en-GB" altLang="en-US" b="1" dirty="0"/>
              <a:t>without actually saying it. 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The person who guesses correctly takes the next card…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32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.clipartpanda.com/stop-light-clipart-4cbqyeMc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4771379"/>
            <a:ext cx="1187624" cy="207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900383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29"/>
            <a:ext cx="1547663" cy="20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8305" y="204406"/>
            <a:ext cx="4858702" cy="92447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</a:rPr>
              <a:t>Did I…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051" y="1444781"/>
            <a:ext cx="8820472" cy="297927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Define</a:t>
            </a:r>
            <a:r>
              <a:rPr lang="en-GB" sz="2800" dirty="0">
                <a:latin typeface="Comic Sans MS" panose="030F0702030302020204" pitchFamily="66" charset="0"/>
              </a:rPr>
              <a:t> both “good” and “bad” governance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Identify</a:t>
            </a:r>
            <a:r>
              <a:rPr lang="en-GB" sz="2800" dirty="0">
                <a:latin typeface="Comic Sans MS" panose="030F0702030302020204" pitchFamily="66" charset="0"/>
              </a:rPr>
              <a:t> the problems associated with bad governance.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Give basic </a:t>
            </a:r>
            <a:r>
              <a:rPr lang="en-GB" sz="2800" b="1" dirty="0">
                <a:latin typeface="Comic Sans MS" panose="030F0702030302020204" pitchFamily="66" charset="0"/>
              </a:rPr>
              <a:t>explanations</a:t>
            </a:r>
            <a:r>
              <a:rPr lang="en-GB" sz="2800" dirty="0">
                <a:latin typeface="Comic Sans MS" panose="030F0702030302020204" pitchFamily="66" charset="0"/>
              </a:rPr>
              <a:t> of why bad governance leads to a lack of development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740650" y="333375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.clipartpanda.com/stop-light-clipart-4cbqyeMc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4771379"/>
            <a:ext cx="1187624" cy="207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C900383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29"/>
            <a:ext cx="1547663" cy="20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4796" y="204406"/>
            <a:ext cx="4858702" cy="924475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prstClr val="black"/>
                </a:solidFill>
              </a:rPr>
              <a:t>I can…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051" y="1444781"/>
            <a:ext cx="8820472" cy="297927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Define</a:t>
            </a:r>
            <a:r>
              <a:rPr lang="en-GB" sz="2800" dirty="0">
                <a:latin typeface="Comic Sans MS" panose="030F0702030302020204" pitchFamily="66" charset="0"/>
              </a:rPr>
              <a:t> both “good” and “bad” governance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800" b="1" dirty="0">
                <a:latin typeface="Comic Sans MS" panose="030F0702030302020204" pitchFamily="66" charset="0"/>
              </a:rPr>
              <a:t>Identify</a:t>
            </a:r>
            <a:r>
              <a:rPr lang="en-GB" sz="2800" dirty="0">
                <a:latin typeface="Comic Sans MS" panose="030F0702030302020204" pitchFamily="66" charset="0"/>
              </a:rPr>
              <a:t> the problems associated with bad governance.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latin typeface="Comic Sans MS" panose="030F0702030302020204" pitchFamily="66" charset="0"/>
              </a:rPr>
              <a:t>Give basic </a:t>
            </a:r>
            <a:r>
              <a:rPr lang="en-GB" sz="2800" b="1" dirty="0">
                <a:latin typeface="Comic Sans MS" panose="030F0702030302020204" pitchFamily="66" charset="0"/>
              </a:rPr>
              <a:t>explanations</a:t>
            </a:r>
            <a:r>
              <a:rPr lang="en-GB" sz="2800" dirty="0">
                <a:latin typeface="Comic Sans MS" panose="030F0702030302020204" pitchFamily="66" charset="0"/>
              </a:rPr>
              <a:t> of why bad governance leads to a lack of development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740650" y="333375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5120"/>
            <a:ext cx="5976664" cy="1325563"/>
          </a:xfrm>
        </p:spPr>
        <p:txBody>
          <a:bodyPr>
            <a:normAutofit/>
          </a:bodyPr>
          <a:lstStyle/>
          <a:p>
            <a:r>
              <a:rPr lang="en-GB" sz="4400" b="1" u="sng" dirty="0">
                <a:latin typeface="Comic Sans MS" panose="030F0702030302020204" pitchFamily="66" charset="0"/>
              </a:rPr>
              <a:t>What is Governance?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4532"/>
            <a:ext cx="8640959" cy="2062103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</a:rPr>
              <a:t>“Governance determines who has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power</a:t>
            </a:r>
            <a:r>
              <a:rPr lang="en-GB" sz="3200" b="1" i="1" dirty="0">
                <a:latin typeface="Comic Sans MS" panose="030F0702030302020204" pitchFamily="66" charset="0"/>
              </a:rPr>
              <a:t>, who makes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decisions</a:t>
            </a:r>
            <a:r>
              <a:rPr lang="en-GB" sz="3200" b="1" i="1" dirty="0">
                <a:latin typeface="Comic Sans MS" panose="030F0702030302020204" pitchFamily="66" charset="0"/>
              </a:rPr>
              <a:t>, how other players make their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voice heard </a:t>
            </a:r>
            <a:r>
              <a:rPr lang="en-GB" sz="3200" b="1" i="1" dirty="0">
                <a:latin typeface="Comic Sans MS" panose="030F0702030302020204" pitchFamily="66" charset="0"/>
              </a:rPr>
              <a:t>and how account is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rendered</a:t>
            </a:r>
            <a:r>
              <a:rPr lang="en-GB" sz="3200" b="1" i="1" dirty="0">
                <a:latin typeface="Comic Sans MS" panose="030F0702030302020204" pitchFamily="66" charset="0"/>
              </a:rPr>
              <a:t>”.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47664" y="3861048"/>
            <a:ext cx="5472608" cy="2520280"/>
            <a:chOff x="1547664" y="3861048"/>
            <a:chExt cx="5472608" cy="2520280"/>
          </a:xfrm>
        </p:grpSpPr>
        <p:sp>
          <p:nvSpPr>
            <p:cNvPr id="6" name="Oval 5"/>
            <p:cNvSpPr/>
            <p:nvPr/>
          </p:nvSpPr>
          <p:spPr>
            <a:xfrm>
              <a:off x="1547664" y="3861048"/>
              <a:ext cx="5472608" cy="2520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83768" y="4365104"/>
              <a:ext cx="3672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In pairs, try to rewrite this definition using simpler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6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75120"/>
            <a:ext cx="5976664" cy="1325563"/>
          </a:xfrm>
        </p:spPr>
        <p:txBody>
          <a:bodyPr>
            <a:normAutofit/>
          </a:bodyPr>
          <a:lstStyle/>
          <a:p>
            <a:r>
              <a:rPr lang="en-GB" sz="4400" b="1" u="sng" dirty="0">
                <a:latin typeface="Comic Sans MS" panose="030F0702030302020204" pitchFamily="66" charset="0"/>
              </a:rPr>
              <a:t>What is Governance?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74532"/>
            <a:ext cx="8640959" cy="2062103"/>
          </a:xfrm>
          <a:prstGeom prst="rect">
            <a:avLst/>
          </a:prstGeom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latin typeface="Comic Sans MS" panose="030F0702030302020204" pitchFamily="66" charset="0"/>
              </a:rPr>
              <a:t>“Governance determines who has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power</a:t>
            </a:r>
            <a:r>
              <a:rPr lang="en-GB" sz="3200" b="1" i="1" dirty="0">
                <a:latin typeface="Comic Sans MS" panose="030F0702030302020204" pitchFamily="66" charset="0"/>
              </a:rPr>
              <a:t>, who makes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decisions</a:t>
            </a:r>
            <a:r>
              <a:rPr lang="en-GB" sz="3200" b="1" i="1" dirty="0">
                <a:latin typeface="Comic Sans MS" panose="030F0702030302020204" pitchFamily="66" charset="0"/>
              </a:rPr>
              <a:t>, how other players make their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voice heard </a:t>
            </a:r>
            <a:r>
              <a:rPr lang="en-GB" sz="3200" b="1" i="1" dirty="0">
                <a:latin typeface="Comic Sans MS" panose="030F0702030302020204" pitchFamily="66" charset="0"/>
              </a:rPr>
              <a:t>and how </a:t>
            </a:r>
            <a:r>
              <a:rPr lang="en-GB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account </a:t>
            </a:r>
            <a:r>
              <a:rPr lang="en-GB" sz="3200" b="1" i="1" dirty="0">
                <a:latin typeface="Comic Sans MS" panose="030F0702030302020204" pitchFamily="66" charset="0"/>
              </a:rPr>
              <a:t>is </a:t>
            </a:r>
            <a:r>
              <a:rPr lang="en-GB" sz="3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rendered</a:t>
            </a:r>
            <a:r>
              <a:rPr lang="en-GB" sz="3200" b="1" i="1" dirty="0">
                <a:latin typeface="Comic Sans MS" panose="030F0702030302020204" pitchFamily="66" charset="0"/>
              </a:rPr>
              <a:t>”.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44624"/>
            <a:ext cx="863062" cy="8825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9651" y="3429000"/>
            <a:ext cx="6264696" cy="2952328"/>
            <a:chOff x="1547664" y="3861048"/>
            <a:chExt cx="5472608" cy="2520280"/>
          </a:xfrm>
        </p:grpSpPr>
        <p:sp>
          <p:nvSpPr>
            <p:cNvPr id="6" name="Oval 5"/>
            <p:cNvSpPr/>
            <p:nvPr/>
          </p:nvSpPr>
          <p:spPr>
            <a:xfrm>
              <a:off x="1547664" y="3861048"/>
              <a:ext cx="5472608" cy="25202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19672" y="4365104"/>
              <a:ext cx="5328592" cy="144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/>
                <a:t>Governance is the way in which a government is run</a:t>
              </a:r>
              <a:r>
                <a:rPr lang="en-GB" sz="2600" dirty="0"/>
                <a:t>: who holds </a:t>
              </a:r>
              <a:r>
                <a:rPr lang="en-GB" sz="2600" b="1" dirty="0">
                  <a:solidFill>
                    <a:srgbClr val="FF0000"/>
                  </a:solidFill>
                </a:rPr>
                <a:t>power</a:t>
              </a:r>
              <a:r>
                <a:rPr lang="en-GB" sz="2600" dirty="0"/>
                <a:t>, the </a:t>
              </a:r>
              <a:r>
                <a:rPr lang="en-GB" sz="2600" b="1" dirty="0">
                  <a:solidFill>
                    <a:srgbClr val="FF0000"/>
                  </a:solidFill>
                </a:rPr>
                <a:t>decisions</a:t>
              </a:r>
              <a:r>
                <a:rPr lang="en-GB" sz="2600" b="1" dirty="0"/>
                <a:t> </a:t>
              </a:r>
              <a:r>
                <a:rPr lang="en-GB" sz="2600" dirty="0"/>
                <a:t>that are made and how the government is held to </a:t>
              </a:r>
              <a:r>
                <a:rPr lang="en-GB" sz="2600" b="1" dirty="0">
                  <a:solidFill>
                    <a:srgbClr val="FF0000"/>
                  </a:solidFill>
                </a:rPr>
                <a:t>account.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9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5121"/>
            <a:ext cx="9144000" cy="977616"/>
          </a:xfrm>
        </p:spPr>
        <p:txBody>
          <a:bodyPr>
            <a:noAutofit/>
          </a:bodyPr>
          <a:lstStyle/>
          <a:p>
            <a:r>
              <a:rPr lang="en-GB" sz="3000" b="1" u="sng" dirty="0">
                <a:latin typeface="Comic Sans MS" panose="030F0702030302020204" pitchFamily="66" charset="0"/>
              </a:rPr>
              <a:t>Create the following table in your jotter and then complete the sorting task.*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3559730"/>
            <a:ext cx="282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Ensuring citizens’ rights are protected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01939"/>
              </p:ext>
            </p:extLst>
          </p:nvPr>
        </p:nvGraphicFramePr>
        <p:xfrm>
          <a:off x="563495" y="1196752"/>
          <a:ext cx="813690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2200" dirty="0"/>
                        <a:t>Good Governance involves…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Bad governance allows…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8144" y="5733256"/>
            <a:ext cx="282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Ignoring the rights of citizens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970" y="3212975"/>
            <a:ext cx="282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Spending money on education and healthcare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2289066"/>
            <a:ext cx="282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Money to be stolen or used for personal gain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4802718"/>
            <a:ext cx="282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Working closely with other countries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1916832"/>
            <a:ext cx="282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Problems between </a:t>
            </a:r>
            <a:r>
              <a:rPr lang="en-GB" sz="2000" dirty="0" smtClean="0"/>
              <a:t>countries to </a:t>
            </a:r>
            <a:r>
              <a:rPr lang="en-GB" sz="2000" dirty="0"/>
              <a:t>develop and get worse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539" y="4862988"/>
            <a:ext cx="282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Resources being used properly and developed for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2859" y="3759784"/>
            <a:ext cx="2828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Resources to be abused and managed poorly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210" y="6381328"/>
            <a:ext cx="470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*Worksheet 5 for cut out version</a:t>
            </a:r>
          </a:p>
        </p:txBody>
      </p:sp>
    </p:spTree>
    <p:extLst>
      <p:ext uri="{BB962C8B-B14F-4D97-AF65-F5344CB8AC3E}">
        <p14:creationId xmlns:p14="http://schemas.microsoft.com/office/powerpoint/2010/main" val="9489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  <p:bldP spid="11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2006"/>
            <a:ext cx="6948264" cy="947936"/>
          </a:xfrm>
        </p:spPr>
        <p:txBody>
          <a:bodyPr>
            <a:normAutofit/>
          </a:bodyPr>
          <a:lstStyle/>
          <a:p>
            <a:r>
              <a:rPr lang="en-GB" sz="4400" b="1" u="sng" dirty="0">
                <a:latin typeface="Comic Sans MS" panose="030F0702030302020204" pitchFamily="66" charset="0"/>
              </a:rPr>
              <a:t>Good &amp; Bad Governance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20618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66" y="34238"/>
            <a:ext cx="1080120" cy="1103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514108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Good governance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improves development as it takes citizens’ needs into account 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4958145" y="1560127"/>
            <a:ext cx="33123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Bad governance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600" dirty="0">
                <a:solidFill>
                  <a:srgbClr val="161616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citizens voices are not heard and development is hindered.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25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3BC0EC-9E43-4B60-A46E-AE091910A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Tell your partner </a:t>
            </a:r>
            <a:r>
              <a:rPr lang="en-GB" b="1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things </a:t>
            </a:r>
            <a:r>
              <a:rPr lang="en-GB" dirty="0"/>
              <a:t>you have learned so far about development in Africa.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Once you have both spoken, write the 3 most interesting points into your jotters.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B27EC1B-C8DB-4B37-86E3-ADFF5587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Starter: 3 things…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6644"/>
            <a:ext cx="8712968" cy="1325563"/>
          </a:xfrm>
        </p:spPr>
        <p:txBody>
          <a:bodyPr>
            <a:normAutofit/>
          </a:bodyPr>
          <a:lstStyle/>
          <a:p>
            <a:r>
              <a:rPr lang="en-GB" sz="3600" b="1" u="sng" dirty="0">
                <a:latin typeface="Comic Sans MS" panose="030F0702030302020204" pitchFamily="66" charset="0"/>
              </a:rPr>
              <a:t>Examples of Bad Governance in Africa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6501" y="4437112"/>
            <a:ext cx="2030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Malian Army Officer</a:t>
            </a:r>
          </a:p>
          <a:p>
            <a:pPr algn="ctr"/>
            <a:r>
              <a:rPr lang="en-GB" b="1" dirty="0" err="1">
                <a:solidFill>
                  <a:schemeClr val="accent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Amadou</a:t>
            </a:r>
            <a:r>
              <a:rPr lang="en-GB" b="1" dirty="0">
                <a:solidFill>
                  <a:schemeClr val="accent5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Sanogo </a:t>
            </a:r>
            <a:endParaRPr lang="en-GB" sz="2800" b="1" dirty="0">
              <a:solidFill>
                <a:schemeClr val="accent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28" y="1484784"/>
            <a:ext cx="2969811" cy="25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48232" y="4365104"/>
            <a:ext cx="2030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President Mugabe of Zimbabwe</a:t>
            </a:r>
            <a:endParaRPr lang="en-GB" sz="2800" b="1" dirty="0">
              <a:solidFill>
                <a:srgbClr val="92D050"/>
              </a:solidFill>
            </a:endParaRPr>
          </a:p>
        </p:txBody>
      </p:sp>
      <p:pic>
        <p:nvPicPr>
          <p:cNvPr id="1029" name="Picture 5" descr="Image result for Amadou San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78" y="1484784"/>
            <a:ext cx="2232248" cy="26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4898777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a mind map in your jotter called “Bad Governance in Africa “ and take notes from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38091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RD Office">
      <a:dk1>
        <a:sysClr val="windowText" lastClr="000000"/>
      </a:dk1>
      <a:lt1>
        <a:srgbClr val="000000"/>
      </a:lt1>
      <a:dk2>
        <a:srgbClr val="FDEADA"/>
      </a:dk2>
      <a:lt2>
        <a:srgbClr val="F5FED2"/>
      </a:lt2>
      <a:accent1>
        <a:srgbClr val="DBE5F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4F81BD"/>
      </a:folHlink>
    </a:clrScheme>
    <a:fontScheme name="RD Office font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D Office">
      <a:dk1>
        <a:sysClr val="windowText" lastClr="000000"/>
      </a:dk1>
      <a:lt1>
        <a:srgbClr val="000000"/>
      </a:lt1>
      <a:dk2>
        <a:srgbClr val="FDEADA"/>
      </a:dk2>
      <a:lt2>
        <a:srgbClr val="F5FED2"/>
      </a:lt2>
      <a:accent1>
        <a:srgbClr val="DBE5F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4F81BD"/>
      </a:folHlink>
    </a:clrScheme>
    <a:fontScheme name="RD Office font">
      <a:majorFont>
        <a:latin typeface="Calibri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1206</Words>
  <Application>Microsoft Office PowerPoint</Application>
  <PresentationFormat>On-screen Show (4:3)</PresentationFormat>
  <Paragraphs>132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Office Theme</vt:lpstr>
      <vt:lpstr>PowerPoint Presentation</vt:lpstr>
      <vt:lpstr>PowerPoint Presentation</vt:lpstr>
      <vt:lpstr>PowerPoint Presentation</vt:lpstr>
      <vt:lpstr>What is Governance? </vt:lpstr>
      <vt:lpstr>What is Governance? </vt:lpstr>
      <vt:lpstr>Create the following table in your jotter and then complete the sorting task.*</vt:lpstr>
      <vt:lpstr>Good &amp; Bad Governance </vt:lpstr>
      <vt:lpstr>Starter: 3 things…</vt:lpstr>
      <vt:lpstr>Examples of Bad Governance in Africa</vt:lpstr>
      <vt:lpstr>President Robert Mugabe of Zimbabwe</vt:lpstr>
      <vt:lpstr>President Robert Mugabe of Zimbabwe</vt:lpstr>
      <vt:lpstr>PowerPoint Presentation</vt:lpstr>
      <vt:lpstr>PowerPoint Presentation</vt:lpstr>
      <vt:lpstr>HOTS Questions </vt:lpstr>
      <vt:lpstr>Starter: Word Fill</vt:lpstr>
      <vt:lpstr>Extension: Robert Mugabe – End of a Dictator</vt:lpstr>
      <vt:lpstr>The Consequences of Bad Governance</vt:lpstr>
      <vt:lpstr>The Consequences of Bad Governance</vt:lpstr>
      <vt:lpstr>PowerPoint Presentation</vt:lpstr>
      <vt:lpstr>Homework </vt:lpstr>
      <vt:lpstr>Plenary: Taboo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StJoAcDevanneyR</dc:creator>
  <cp:lastModifiedBy>StJoAcDevanneyR</cp:lastModifiedBy>
  <cp:revision>21</cp:revision>
  <dcterms:created xsi:type="dcterms:W3CDTF">2018-01-10T14:02:13Z</dcterms:created>
  <dcterms:modified xsi:type="dcterms:W3CDTF">2018-02-06T09:36:35Z</dcterms:modified>
</cp:coreProperties>
</file>