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1" r:id="rId6"/>
    <p:sldId id="260" r:id="rId7"/>
    <p:sldId id="266" r:id="rId8"/>
    <p:sldId id="267" r:id="rId9"/>
    <p:sldId id="264" r:id="rId10"/>
    <p:sldId id="265" r:id="rId11"/>
    <p:sldId id="262" r:id="rId12"/>
    <p:sldId id="269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2D62-7579-4714-A2C8-A4A51E0F065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59AB-5954-4CC8-B8B0-D4C057AA5B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7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2D62-7579-4714-A2C8-A4A51E0F065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59AB-5954-4CC8-B8B0-D4C057AA5B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635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2D62-7579-4714-A2C8-A4A51E0F065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59AB-5954-4CC8-B8B0-D4C057AA5B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93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2D62-7579-4714-A2C8-A4A51E0F065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59AB-5954-4CC8-B8B0-D4C057AA5B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7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2D62-7579-4714-A2C8-A4A51E0F065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59AB-5954-4CC8-B8B0-D4C057AA5B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02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2D62-7579-4714-A2C8-A4A51E0F065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59AB-5954-4CC8-B8B0-D4C057AA5B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33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2D62-7579-4714-A2C8-A4A51E0F065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59AB-5954-4CC8-B8B0-D4C057AA5B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1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2D62-7579-4714-A2C8-A4A51E0F065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59AB-5954-4CC8-B8B0-D4C057AA5B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1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2D62-7579-4714-A2C8-A4A51E0F065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59AB-5954-4CC8-B8B0-D4C057AA5B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38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2D62-7579-4714-A2C8-A4A51E0F065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59AB-5954-4CC8-B8B0-D4C057AA5B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95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2D62-7579-4714-A2C8-A4A51E0F065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259AB-5954-4CC8-B8B0-D4C057AA5B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32D62-7579-4714-A2C8-A4A51E0F065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17/05/2017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259AB-5954-4CC8-B8B0-D4C057AA5B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841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iZtIHP8_bTAhXLK8AKHZGGBZUQjRwIBw&amp;url=http://www.keywordsuggests.com/african-hosiptals/&amp;psig=AFQjCNF80g9RNF9EHo9XuMB89Ma8am5pYA&amp;ust=1495109643726286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source=images&amp;cd=&amp;cad=rja&amp;uact=8&amp;ved=0ahUKEwjD2-_i8_bTAhWrJsAKHcvoDyQQjRwIBw&amp;url=http://www.bbc.co.uk/news/uk-scotland-28348683&amp;psig=AFQjCNEEg0Oiiab1-RhC6kyGoofNimAkEw&amp;ust=149510967411297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uk/url?sa=i&amp;rct=j&amp;q=&amp;esrc=s&amp;source=images&amp;cd=&amp;cad=rja&amp;uact=8&amp;ved=0ahUKEwiq5M6O7vbTAhWMBcAKHeTQCAkQjRwIBw&amp;url=http://www.breitbart.com/national-security/2016/04/03/another-outbreak-liberia-confirms-second-case-ebola/&amp;psig=AFQjCNGwlmv9q8OeSjlj8ufRSY_mkwOsTw&amp;ust=1495108151451776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Tqpqf8fbTAhWJLsAKHfiPAfAQjRwIBw&amp;url=http://www.cbsnews.com/news/one-funeral-then-ebola-outbreak-spread-like-wildfire/&amp;psig=AFQjCNFzYCWiVpdvfe1Rms1lqjFAeXDOJQ&amp;ust=1495109003076604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google.co.uk/url?sa=i&amp;rct=j&amp;q=&amp;esrc=s&amp;source=images&amp;cd=&amp;cad=rja&amp;uact=8&amp;ved=0ahUKEwiot9C-7_bTAhWIKcAKHayVCtAQjRwIBw&amp;url=https://nodisinfo.com/west-african-ebola-outbreak-hoax/&amp;psig=AFQjCNGwlmv9q8OeSjlj8ufRSY_mkwOsTw&amp;ust=149510815145177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59LLtiMYT0U" TargetMode="External"/><Relationship Id="rId5" Type="http://schemas.openxmlformats.org/officeDocument/2006/relationships/image" Target="../media/image12.jpeg"/><Relationship Id="rId4" Type="http://schemas.openxmlformats.org/officeDocument/2006/relationships/hyperlink" Target="http://www.google.co.uk/url?sa=i&amp;rct=j&amp;q=&amp;esrc=s&amp;source=images&amp;cd=&amp;cad=rja&amp;uact=8&amp;ved=0ahUKEwiYkdfI7_bTAhWJDcAKHdTwDcgQjRwIBw&amp;url=http://www.bbc.com/news/world-africa-29224752&amp;psig=AFQjCNGwlmv9q8OeSjlj8ufRSY_mkwOsTw&amp;ust=1495108151451776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hospitals in afric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5472608" cy="231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hospital wards in uk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73018"/>
            <a:ext cx="4774332" cy="268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95536" y="2991565"/>
            <a:ext cx="37084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Compare the picture of the African Hospital with the British Hospital:</a:t>
            </a:r>
          </a:p>
          <a:p>
            <a:pPr algn="ctr"/>
            <a:endParaRPr lang="en-GB" b="1" dirty="0">
              <a:solidFill>
                <a:srgbClr val="FF0000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en-GB" b="1" dirty="0" smtClean="0">
                <a:solidFill>
                  <a:srgbClr val="FF0000"/>
                </a:solidFill>
              </a:rPr>
              <a:t>What are the conditions in both like?</a:t>
            </a:r>
          </a:p>
          <a:p>
            <a:pPr marL="285750" indent="-285750" algn="ctr">
              <a:buFontTx/>
              <a:buChar char="-"/>
            </a:pPr>
            <a:r>
              <a:rPr lang="en-GB" b="1" dirty="0" smtClean="0">
                <a:solidFill>
                  <a:srgbClr val="FF0000"/>
                </a:solidFill>
              </a:rPr>
              <a:t>Do you think both sets of patients will receive the same level of care?</a:t>
            </a:r>
          </a:p>
          <a:p>
            <a:pPr marL="285750" indent="-285750" algn="ctr">
              <a:buFontTx/>
              <a:buChar char="-"/>
            </a:pPr>
            <a:r>
              <a:rPr lang="en-GB" b="1" dirty="0" smtClean="0">
                <a:solidFill>
                  <a:srgbClr val="FF0000"/>
                </a:solidFill>
              </a:rPr>
              <a:t>Why do these differences exist?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27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21196" y="12971"/>
            <a:ext cx="82296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</a:t>
            </a:r>
            <a:r>
              <a:rPr lang="en-GB" sz="3600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</a:t>
            </a:r>
            <a:r>
              <a:rPr lang="en-GB" sz="3600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</a:t>
            </a:r>
            <a:r>
              <a:rPr lang="en-GB" sz="3600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</a:t>
            </a:r>
            <a:r>
              <a:rPr lang="en-GB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Questions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829" y="692696"/>
            <a:ext cx="8856984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8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Remembering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2800" dirty="0" smtClean="0">
                <a:latin typeface="Comic Sans MS" panose="030F0702030302020204" pitchFamily="66" charset="0"/>
              </a:rPr>
              <a:t>Can you remember what animal is believed to carry the Ebola virus?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2800" dirty="0" smtClean="0">
                <a:latin typeface="Comic Sans MS" panose="030F0702030302020204" pitchFamily="66" charset="0"/>
              </a:rPr>
              <a:t>Can you remember the country in which the first Ebola case occurred?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2800" dirty="0" smtClean="0">
                <a:latin typeface="Comic Sans MS" panose="030F0702030302020204" pitchFamily="66" charset="0"/>
              </a:rPr>
              <a:t>Explain why the disease spread so quickly across West Africa?  </a:t>
            </a:r>
          </a:p>
          <a:p>
            <a:pPr>
              <a:defRPr/>
            </a:pPr>
            <a:r>
              <a:rPr lang="en-GB" sz="2800" u="sng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Analysing</a:t>
            </a: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n-GB" sz="2800" dirty="0" smtClean="0">
                <a:latin typeface="Comic Sans MS" panose="030F0702030302020204" pitchFamily="66" charset="0"/>
              </a:rPr>
              <a:t>Why did the Government of Guinea deliberately refuse to count ALL Ebola cases in the country?</a:t>
            </a:r>
          </a:p>
          <a:p>
            <a:pPr>
              <a:defRPr/>
            </a:pPr>
            <a:r>
              <a:rPr lang="en-GB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Creating</a:t>
            </a:r>
          </a:p>
          <a:p>
            <a:pPr marL="514350" indent="-514350">
              <a:buFont typeface="+mj-lt"/>
              <a:buAutoNum type="arabicPeriod" startAt="5"/>
              <a:defRPr/>
            </a:pPr>
            <a:r>
              <a:rPr lang="en-GB" sz="2800" dirty="0" smtClean="0">
                <a:latin typeface="Comic Sans MS" panose="030F0702030302020204" pitchFamily="66" charset="0"/>
              </a:rPr>
              <a:t>What outcome would you predict if the Governments had taken faster action to control the outbreak?</a:t>
            </a:r>
            <a:endParaRPr lang="en-GB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24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+mn-lt"/>
              </a:rPr>
              <a:t>Academic Poster Task</a:t>
            </a:r>
            <a:endParaRPr lang="en-GB" dirty="0">
              <a:latin typeface="+mn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707904" y="1340768"/>
            <a:ext cx="5004556" cy="5256584"/>
          </a:xfrm>
          <a:prstGeom prst="rect">
            <a:avLst/>
          </a:prstGeom>
          <a:solidFill>
            <a:srgbClr val="FFFFFF"/>
          </a:solidFill>
          <a:ln w="38100"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GB" sz="3600" dirty="0" smtClean="0">
                <a:latin typeface="Trebuchet MS" panose="020B0603020202020204" pitchFamily="34" charset="0"/>
              </a:rPr>
              <a:t>Your assessed poster </a:t>
            </a:r>
            <a:r>
              <a:rPr lang="en-GB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must contain: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A description of the Ebola virus and its symptoms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An explanation of how the virus is spread from person to person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At least detailed 2 reasons why the virus spread so rapidly during the outbreak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At least 2 detailed consequences of the outbreak on African countries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GB" dirty="0" smtClean="0"/>
              <a:t>At least 2 maps/diagrams or drawings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3975720"/>
            <a:ext cx="3255703" cy="2585323"/>
          </a:xfrm>
          <a:prstGeom prst="rect">
            <a:avLst/>
          </a:prstGeom>
          <a:solidFill>
            <a:srgbClr val="FFFFFF"/>
          </a:solidFill>
          <a:ln w="38100">
            <a:solidFill>
              <a:srgbClr val="AD0399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rebuchet MS" panose="020B0603020202020204" pitchFamily="34" charset="0"/>
              </a:rPr>
              <a:t>Assessed Posters;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400" dirty="0" smtClean="0">
                <a:solidFill>
                  <a:srgbClr val="FF3399"/>
                </a:solidFill>
                <a:latin typeface="Trebuchet MS" panose="020B0603020202020204" pitchFamily="34" charset="0"/>
              </a:rPr>
              <a:t>Contain key facts/ figures/ statistics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400" dirty="0" smtClean="0">
                <a:solidFill>
                  <a:srgbClr val="FF3399"/>
                </a:solidFill>
                <a:latin typeface="Trebuchet MS" panose="020B0603020202020204" pitchFamily="34" charset="0"/>
              </a:rPr>
              <a:t>Have a logical layout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400" dirty="0" smtClean="0">
                <a:solidFill>
                  <a:srgbClr val="FF3399"/>
                </a:solidFill>
                <a:latin typeface="Trebuchet MS" panose="020B0603020202020204" pitchFamily="34" charset="0"/>
              </a:rPr>
              <a:t>Are well presented and designed</a:t>
            </a:r>
            <a:endParaRPr lang="en-GB" dirty="0" smtClean="0">
              <a:latin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177" y="1312671"/>
            <a:ext cx="3199038" cy="2308324"/>
          </a:xfrm>
          <a:prstGeom prst="rect">
            <a:avLst/>
          </a:prstGeom>
          <a:solidFill>
            <a:srgbClr val="FFFFFF"/>
          </a:solidFill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We are learning to… </a:t>
            </a:r>
            <a:r>
              <a:rPr lang="en-GB" b="1" dirty="0" smtClean="0">
                <a:solidFill>
                  <a:srgbClr val="7030A0"/>
                </a:solidFill>
              </a:rPr>
              <a:t>explain the impact of the Ebola Outbreak 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rgbClr val="FF0000"/>
                </a:solidFill>
              </a:rPr>
              <a:t>I can… </a:t>
            </a:r>
            <a:r>
              <a:rPr lang="en-GB" b="1" dirty="0" smtClean="0">
                <a:solidFill>
                  <a:srgbClr val="7030A0"/>
                </a:solidFill>
              </a:rPr>
              <a:t>create a detailed poster on the West Africa Ebola Outbreak (2013-2016)</a:t>
            </a:r>
          </a:p>
        </p:txBody>
      </p:sp>
    </p:spTree>
    <p:extLst>
      <p:ext uri="{BB962C8B-B14F-4D97-AF65-F5344CB8AC3E}">
        <p14:creationId xmlns:p14="http://schemas.microsoft.com/office/powerpoint/2010/main" val="419617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332521" y="55748"/>
            <a:ext cx="82296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Homework </a:t>
            </a:r>
            <a:r>
              <a:rPr lang="en-GB" sz="3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</a:t>
            </a:r>
            <a:r>
              <a:rPr lang="en-GB" sz="3600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</a:t>
            </a:r>
            <a:r>
              <a:rPr lang="en-GB" sz="36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</a:t>
            </a:r>
            <a:r>
              <a:rPr lang="en-GB" sz="3600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</a:t>
            </a:r>
            <a:r>
              <a:rPr lang="en-GB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GB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Questions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829" y="692696"/>
            <a:ext cx="8856984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8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Understanding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2800" dirty="0" smtClean="0">
                <a:latin typeface="Comic Sans MS" panose="030F0702030302020204" pitchFamily="66" charset="0"/>
              </a:rPr>
              <a:t>What health and healthcare problems exist in Africa?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2800" dirty="0" smtClean="0">
                <a:latin typeface="Comic Sans MS" panose="030F0702030302020204" pitchFamily="66" charset="0"/>
              </a:rPr>
              <a:t>Are most ordinary Africans able to access decent healthcare facilities?</a:t>
            </a:r>
          </a:p>
          <a:p>
            <a:pPr>
              <a:defRPr/>
            </a:pPr>
            <a:r>
              <a:rPr lang="en-GB" sz="2800" u="sng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Analysing</a:t>
            </a: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n-GB" sz="2800" dirty="0" smtClean="0">
                <a:latin typeface="Comic Sans MS" panose="030F0702030302020204" pitchFamily="66" charset="0"/>
              </a:rPr>
              <a:t>Why do diseases such as HIV/AIDS and Ebola have such a massive impact in Africa?</a:t>
            </a: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n-GB" sz="2800" dirty="0" smtClean="0">
                <a:latin typeface="Comic Sans MS" panose="030F0702030302020204" pitchFamily="66" charset="0"/>
              </a:rPr>
              <a:t>In what ways can we link poor health with poor development?</a:t>
            </a:r>
          </a:p>
          <a:p>
            <a:pPr>
              <a:defRPr/>
            </a:pPr>
            <a:r>
              <a:rPr lang="en-GB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Evaluating</a:t>
            </a:r>
          </a:p>
          <a:p>
            <a:pPr>
              <a:defRPr/>
            </a:pPr>
            <a:r>
              <a:rPr lang="en-GB" sz="28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6. What would you recommend African governments do to improve the health of their citizens?</a:t>
            </a:r>
          </a:p>
        </p:txBody>
      </p:sp>
    </p:spTree>
    <p:extLst>
      <p:ext uri="{BB962C8B-B14F-4D97-AF65-F5344CB8AC3E}">
        <p14:creationId xmlns:p14="http://schemas.microsoft.com/office/powerpoint/2010/main" val="157361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images.clipartpanda.com/stop-light-clipart-4cbqyeMcg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7" y="4771379"/>
            <a:ext cx="1187624" cy="2078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MC900383586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8529"/>
            <a:ext cx="1547663" cy="2076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7544" y="192644"/>
            <a:ext cx="4858702" cy="924475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 smtClean="0">
                <a:solidFill>
                  <a:prstClr val="black"/>
                </a:solidFill>
              </a:rPr>
              <a:t>I can…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7051" y="1444781"/>
            <a:ext cx="8820472" cy="181588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b="1" dirty="0" smtClean="0">
                <a:solidFill>
                  <a:prstClr val="black"/>
                </a:solidFill>
              </a:rPr>
              <a:t>Answer</a:t>
            </a:r>
            <a:r>
              <a:rPr lang="en-GB" sz="2800" dirty="0" smtClean="0">
                <a:solidFill>
                  <a:prstClr val="black"/>
                </a:solidFill>
              </a:rPr>
              <a:t> HOTS questions about the Ebola outbreak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b="1" dirty="0" smtClean="0">
                <a:solidFill>
                  <a:prstClr val="black"/>
                </a:solidFill>
              </a:rPr>
              <a:t>Create</a:t>
            </a:r>
            <a:r>
              <a:rPr lang="en-GB" sz="2800" dirty="0" smtClean="0">
                <a:solidFill>
                  <a:prstClr val="black"/>
                </a:solidFill>
              </a:rPr>
              <a:t> an academic poster about the Ebola outbreak in West Africa. </a:t>
            </a:r>
            <a:endParaRPr lang="en-GB" sz="2800" dirty="0">
              <a:solidFill>
                <a:prstClr val="black"/>
              </a:solidFill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66909">
            <a:off x="7740650" y="333375"/>
            <a:ext cx="10287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923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332656"/>
            <a:ext cx="712879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prstClr val="black"/>
                </a:solidFill>
              </a:rPr>
              <a:t>HEALTH AND HEALTHCARE IN AFRICA:</a:t>
            </a:r>
          </a:p>
          <a:p>
            <a:pPr algn="ctr"/>
            <a:r>
              <a:rPr lang="en-GB" sz="3600" dirty="0" smtClean="0">
                <a:solidFill>
                  <a:srgbClr val="FF0000"/>
                </a:solidFill>
              </a:rPr>
              <a:t>EBOLA OUTBREAK 2013-2016</a:t>
            </a:r>
            <a:endParaRPr lang="en-GB" sz="3600" dirty="0">
              <a:solidFill>
                <a:srgbClr val="FF0000"/>
              </a:solidFill>
            </a:endParaRPr>
          </a:p>
        </p:txBody>
      </p:sp>
      <p:pic>
        <p:nvPicPr>
          <p:cNvPr id="2" name="Picture 2" descr="Image result for EBOLA OUTBREA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24513"/>
            <a:ext cx="4583832" cy="343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779" y="2210093"/>
            <a:ext cx="1953379" cy="2346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365104"/>
            <a:ext cx="1872317" cy="217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909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7544" y="192644"/>
            <a:ext cx="4858702" cy="924475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 smtClean="0">
                <a:solidFill>
                  <a:prstClr val="black"/>
                </a:solidFill>
              </a:rPr>
              <a:t>We are learning to…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66909">
            <a:off x="7640073" y="228067"/>
            <a:ext cx="10287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87051" y="1444781"/>
            <a:ext cx="8820472" cy="353943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b="1" dirty="0" smtClean="0">
                <a:solidFill>
                  <a:prstClr val="black"/>
                </a:solidFill>
              </a:rPr>
              <a:t>Outline </a:t>
            </a:r>
            <a:r>
              <a:rPr lang="en-GB" sz="2800" dirty="0" smtClean="0">
                <a:solidFill>
                  <a:prstClr val="black"/>
                </a:solidFill>
              </a:rPr>
              <a:t>the 2014-2016 Ebola outbreak in West Africa</a:t>
            </a:r>
            <a:endParaRPr lang="en-GB" sz="2800" dirty="0">
              <a:solidFill>
                <a:prstClr val="black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sz="2800" dirty="0">
              <a:solidFill>
                <a:prstClr val="black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b="1" dirty="0">
                <a:solidFill>
                  <a:prstClr val="black"/>
                </a:solidFill>
              </a:rPr>
              <a:t>Explain </a:t>
            </a:r>
            <a:r>
              <a:rPr lang="en-GB" sz="2800" dirty="0">
                <a:solidFill>
                  <a:prstClr val="black"/>
                </a:solidFill>
              </a:rPr>
              <a:t>the </a:t>
            </a:r>
            <a:r>
              <a:rPr lang="en-GB" sz="2800" dirty="0" smtClean="0">
                <a:solidFill>
                  <a:prstClr val="black"/>
                </a:solidFill>
              </a:rPr>
              <a:t>impact of the Ebola outbreak on Africans and African countries.</a:t>
            </a:r>
            <a:endParaRPr lang="en-GB" sz="2800" dirty="0">
              <a:solidFill>
                <a:prstClr val="black"/>
              </a:solidFill>
            </a:endParaRPr>
          </a:p>
          <a:p>
            <a:endParaRPr lang="en-GB" sz="2800" dirty="0">
              <a:solidFill>
                <a:prstClr val="black"/>
              </a:solidFill>
            </a:endParaRPr>
          </a:p>
          <a:p>
            <a:endParaRPr lang="en-GB" sz="2800" dirty="0">
              <a:solidFill>
                <a:prstClr val="black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0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images.clipartpanda.com/stop-light-clipart-4cbqyeMcg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7" y="4771379"/>
            <a:ext cx="1187624" cy="2078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MC900383586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8529"/>
            <a:ext cx="1547663" cy="2076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7544" y="192644"/>
            <a:ext cx="4858702" cy="924475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 smtClean="0">
                <a:solidFill>
                  <a:prstClr val="black"/>
                </a:solidFill>
              </a:rPr>
              <a:t>Did I…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7051" y="1444781"/>
            <a:ext cx="8820472" cy="181588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b="1" dirty="0" smtClean="0">
                <a:solidFill>
                  <a:prstClr val="black"/>
                </a:solidFill>
              </a:rPr>
              <a:t>Answer</a:t>
            </a:r>
            <a:r>
              <a:rPr lang="en-GB" sz="2800" dirty="0" smtClean="0">
                <a:solidFill>
                  <a:prstClr val="black"/>
                </a:solidFill>
              </a:rPr>
              <a:t> HOTS questions about the Ebola outbreak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b="1" dirty="0" smtClean="0">
                <a:solidFill>
                  <a:prstClr val="black"/>
                </a:solidFill>
              </a:rPr>
              <a:t>Create</a:t>
            </a:r>
            <a:r>
              <a:rPr lang="en-GB" sz="2800" dirty="0" smtClean="0">
                <a:solidFill>
                  <a:prstClr val="black"/>
                </a:solidFill>
              </a:rPr>
              <a:t> an academic poster about the Ebola outbreak in West Africa. </a:t>
            </a:r>
            <a:endParaRPr lang="en-GB" sz="2800" dirty="0">
              <a:solidFill>
                <a:prstClr val="black"/>
              </a:solidFill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66909">
            <a:off x="7740650" y="333375"/>
            <a:ext cx="10287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694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6711" y="1052736"/>
            <a:ext cx="386324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effectLst/>
              </a:rPr>
              <a:t>Ebola is a virus which is spread through contact with infected blood or bodily fluids.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</a:t>
            </a:r>
            <a:r>
              <a:rPr lang="en-GB" sz="2400" dirty="0" smtClean="0">
                <a:effectLst/>
              </a:rPr>
              <a:t>he initial symptoms can include a sudden fever, intense weakness, muscle pain and a sore throat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effectLst/>
              </a:rPr>
              <a:t>Subsequent stages are vomiting, diarrhoea and - in some cases - both internal and external bleeding. 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107504" y="116632"/>
            <a:ext cx="34227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u="sng" dirty="0" smtClean="0">
                <a:solidFill>
                  <a:schemeClr val="bg1"/>
                </a:solidFill>
              </a:rPr>
              <a:t>What is Ebola?</a:t>
            </a:r>
            <a:endParaRPr lang="en-GB" sz="3600" u="sng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0648"/>
            <a:ext cx="3904744" cy="28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Image result for ebola outbreak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967224"/>
            <a:ext cx="4117895" cy="232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76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16632"/>
            <a:ext cx="34227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u="sng" dirty="0" smtClean="0">
                <a:solidFill>
                  <a:schemeClr val="bg1"/>
                </a:solidFill>
              </a:rPr>
              <a:t>What is Ebola?</a:t>
            </a:r>
            <a:endParaRPr lang="en-GB" sz="3600" u="sng" dirty="0">
              <a:solidFill>
                <a:schemeClr val="bg1"/>
              </a:solidFill>
            </a:endParaRPr>
          </a:p>
        </p:txBody>
      </p:sp>
      <p:pic>
        <p:nvPicPr>
          <p:cNvPr id="2050" name="Picture 2" descr="Image result for EBOLA OUTBREA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556792"/>
            <a:ext cx="371128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EBOLA OUTBREAK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77072"/>
            <a:ext cx="384301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4032448" cy="5419589"/>
          </a:xfrm>
          <a:solidFill>
            <a:schemeClr val="bg2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200" dirty="0" smtClean="0"/>
              <a:t>Why </a:t>
            </a:r>
            <a:r>
              <a:rPr lang="en-GB" sz="2200" dirty="0"/>
              <a:t>the Ebola Virus spread so quickly</a:t>
            </a:r>
          </a:p>
          <a:p>
            <a:endParaRPr lang="en-GB" sz="2200" dirty="0" smtClean="0"/>
          </a:p>
          <a:p>
            <a:r>
              <a:rPr lang="en-GB" sz="2200" dirty="0" smtClean="0"/>
              <a:t>The physical effects of Ebola on individuals</a:t>
            </a:r>
          </a:p>
          <a:p>
            <a:endParaRPr lang="en-GB" sz="2200" dirty="0"/>
          </a:p>
          <a:p>
            <a:r>
              <a:rPr lang="en-GB" sz="2200" dirty="0" smtClean="0"/>
              <a:t>The effects of Ebola on villages, towns and countries</a:t>
            </a:r>
          </a:p>
          <a:p>
            <a:endParaRPr lang="en-GB" sz="2200" dirty="0" smtClean="0"/>
          </a:p>
          <a:p>
            <a:r>
              <a:rPr lang="en-GB" sz="2200" dirty="0" smtClean="0"/>
              <a:t>What governments and charity organisations did during the outbreak.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85311" y="98953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Watch the BBC documentary </a:t>
            </a:r>
            <a:r>
              <a:rPr lang="en-GB" dirty="0" smtClean="0">
                <a:solidFill>
                  <a:schemeClr val="bg1"/>
                </a:solidFill>
              </a:rPr>
              <a:t>“</a:t>
            </a:r>
            <a:r>
              <a:rPr lang="en-GB" b="1" dirty="0" smtClean="0"/>
              <a:t>This World - Outbreak, The Truth About Ebola” </a:t>
            </a:r>
            <a:r>
              <a:rPr lang="en-GB" b="1" dirty="0" smtClean="0">
                <a:solidFill>
                  <a:srgbClr val="FF0000"/>
                </a:solidFill>
              </a:rPr>
              <a:t>and take notes under the following headings.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0032" y="1022283"/>
            <a:ext cx="39256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hlinkClick r:id="rId6"/>
              </a:rPr>
              <a:t>Outbreak - The Truth About Ebola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32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+mn-lt"/>
              </a:rPr>
              <a:t>Information Gathering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7618"/>
            <a:ext cx="8229600" cy="51617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You are going to add to the notes on the West African Ebola Outbreak you already have by reading a secondary source – an extract from a newspaper article.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Add to the notes that you have already taken under the following headings:</a:t>
            </a:r>
          </a:p>
          <a:p>
            <a:pPr marL="0" indent="0">
              <a:buNone/>
            </a:pPr>
            <a:endParaRPr lang="en-GB" sz="2800" dirty="0"/>
          </a:p>
          <a:p>
            <a:pPr>
              <a:buFontTx/>
              <a:buChar char="-"/>
            </a:pPr>
            <a:r>
              <a:rPr lang="en-GB" sz="2800" dirty="0" smtClean="0">
                <a:solidFill>
                  <a:schemeClr val="accent6"/>
                </a:solidFill>
              </a:rPr>
              <a:t>Available Treatments for Ebola</a:t>
            </a:r>
          </a:p>
          <a:p>
            <a:pPr>
              <a:buFontTx/>
              <a:buChar char="-"/>
            </a:pPr>
            <a:r>
              <a:rPr lang="en-GB" sz="2800" dirty="0" smtClean="0">
                <a:solidFill>
                  <a:srgbClr val="0070C0"/>
                </a:solidFill>
              </a:rPr>
              <a:t>African Healthcare systems</a:t>
            </a:r>
          </a:p>
          <a:p>
            <a:pPr>
              <a:buFontTx/>
              <a:buChar char="-"/>
            </a:pPr>
            <a:r>
              <a:rPr lang="en-GB" sz="2800" dirty="0" smtClean="0">
                <a:solidFill>
                  <a:srgbClr val="00B050"/>
                </a:solidFill>
              </a:rPr>
              <a:t>Cultural Issues</a:t>
            </a:r>
            <a:endParaRPr lang="en-GB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75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 smtClean="0"/>
              <a:t>In your groups you will now collate all of the information you have gathered about the Ebola Outbreak to help prepare for the next task.</a:t>
            </a:r>
          </a:p>
          <a:p>
            <a:pPr marL="0" indent="0">
              <a:buNone/>
            </a:pPr>
            <a:endParaRPr lang="en-GB" sz="2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2600" dirty="0" smtClean="0">
                <a:solidFill>
                  <a:srgbClr val="00B050"/>
                </a:solidFill>
              </a:rPr>
              <a:t>Each group has been provided with a flipchart sheet split into three.</a:t>
            </a:r>
          </a:p>
          <a:p>
            <a:pPr marL="0" indent="0">
              <a:buNone/>
            </a:pPr>
            <a:endParaRPr lang="en-GB" sz="2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2600" dirty="0" smtClean="0">
                <a:solidFill>
                  <a:srgbClr val="002060"/>
                </a:solidFill>
              </a:rPr>
              <a:t>In each section put in as much detailed information as you can under the appropriate headings</a:t>
            </a:r>
          </a:p>
          <a:p>
            <a:pPr marL="0" indent="0">
              <a:buNone/>
            </a:pPr>
            <a:endParaRPr lang="en-GB" sz="2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2600" dirty="0" smtClean="0">
                <a:solidFill>
                  <a:srgbClr val="7030A0"/>
                </a:solidFill>
              </a:rPr>
              <a:t>You have 10 minutes to complete the task.</a:t>
            </a:r>
            <a:endParaRPr lang="en-GB" sz="2600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91680" y="404663"/>
            <a:ext cx="6070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EBOLA OUTBREAK 2013-2016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76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9832" y="2708920"/>
            <a:ext cx="2808312" cy="92333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Ebola Outbreak </a:t>
            </a:r>
          </a:p>
          <a:p>
            <a:pPr algn="ctr"/>
            <a:r>
              <a:rPr lang="en-GB" dirty="0" smtClean="0"/>
              <a:t>West Africa, 2013 -2016</a:t>
            </a:r>
            <a:endParaRPr lang="en-GB" dirty="0"/>
          </a:p>
        </p:txBody>
      </p:sp>
      <p:cxnSp>
        <p:nvCxnSpPr>
          <p:cNvPr id="6" name="Straight Connector 5"/>
          <p:cNvCxnSpPr>
            <a:endCxn id="4" idx="0"/>
          </p:cNvCxnSpPr>
          <p:nvPr/>
        </p:nvCxnSpPr>
        <p:spPr>
          <a:xfrm>
            <a:off x="4463988" y="0"/>
            <a:ext cx="0" cy="27089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5436096" y="3650235"/>
            <a:ext cx="3707904" cy="273109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-4580" y="3632250"/>
            <a:ext cx="3491880" cy="274907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7504" y="4462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Causes of the Outbreak 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300192" y="56798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Consequences of the Outbreak 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619672" y="638132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Development Issues Highlighted by the Outbreak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38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RD Office">
      <a:dk1>
        <a:sysClr val="windowText" lastClr="000000"/>
      </a:dk1>
      <a:lt1>
        <a:srgbClr val="000000"/>
      </a:lt1>
      <a:dk2>
        <a:srgbClr val="FDEADA"/>
      </a:dk2>
      <a:lt2>
        <a:srgbClr val="F5FED2"/>
      </a:lt2>
      <a:accent1>
        <a:srgbClr val="DBE5F1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80"/>
      </a:hlink>
      <a:folHlink>
        <a:srgbClr val="4F81BD"/>
      </a:folHlink>
    </a:clrScheme>
    <a:fontScheme name="RD Office font">
      <a:majorFont>
        <a:latin typeface="Calibri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642</Words>
  <Application>Microsoft Office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Information Gathering</vt:lpstr>
      <vt:lpstr>PowerPoint Presentation</vt:lpstr>
      <vt:lpstr>PowerPoint Presentation</vt:lpstr>
      <vt:lpstr>HOTS Questions </vt:lpstr>
      <vt:lpstr>Academic Poster Task</vt:lpstr>
      <vt:lpstr>Homework HOTS Questions 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StJoAcDevanneyR</dc:creator>
  <cp:lastModifiedBy>StJoAcDevanneyR</cp:lastModifiedBy>
  <cp:revision>10</cp:revision>
  <dcterms:created xsi:type="dcterms:W3CDTF">2017-05-17T11:43:03Z</dcterms:created>
  <dcterms:modified xsi:type="dcterms:W3CDTF">2017-05-17T14:02:21Z</dcterms:modified>
</cp:coreProperties>
</file>