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9" r:id="rId3"/>
    <p:sldId id="270" r:id="rId4"/>
    <p:sldId id="271" r:id="rId5"/>
    <p:sldId id="272" r:id="rId6"/>
    <p:sldId id="273" r:id="rId7"/>
    <p:sldId id="274" r:id="rId8"/>
    <p:sldId id="275" r:id="rId9"/>
    <p:sldId id="277"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0D81546-87F9-485B-9290-E1BE30DF341F}" type="datetimeFigureOut">
              <a:rPr lang="en-GB" smtClean="0"/>
              <a:t>11/03/2014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69F3B9-27D6-40B6-A356-52D0DD1EFA39}"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0D81546-87F9-485B-9290-E1BE30DF341F}" type="datetimeFigureOut">
              <a:rPr lang="en-GB" smtClean="0"/>
              <a:t>11/03/2014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69F3B9-27D6-40B6-A356-52D0DD1EFA39}"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0D81546-87F9-485B-9290-E1BE30DF341F}" type="datetimeFigureOut">
              <a:rPr lang="en-GB" smtClean="0"/>
              <a:t>11/03/2014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69F3B9-27D6-40B6-A356-52D0DD1EFA39}"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0D81546-87F9-485B-9290-E1BE30DF341F}" type="datetimeFigureOut">
              <a:rPr lang="en-GB" smtClean="0"/>
              <a:t>11/03/2014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69F3B9-27D6-40B6-A356-52D0DD1EFA39}"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D81546-87F9-485B-9290-E1BE30DF341F}" type="datetimeFigureOut">
              <a:rPr lang="en-GB" smtClean="0"/>
              <a:t>11/03/2014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69F3B9-27D6-40B6-A356-52D0DD1EFA39}"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0D81546-87F9-485B-9290-E1BE30DF341F}" type="datetimeFigureOut">
              <a:rPr lang="en-GB" smtClean="0"/>
              <a:t>11/03/2014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A69F3B9-27D6-40B6-A356-52D0DD1EFA39}"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0D81546-87F9-485B-9290-E1BE30DF341F}" type="datetimeFigureOut">
              <a:rPr lang="en-GB" smtClean="0"/>
              <a:t>11/03/2014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A69F3B9-27D6-40B6-A356-52D0DD1EFA39}"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0D81546-87F9-485B-9290-E1BE30DF341F}" type="datetimeFigureOut">
              <a:rPr lang="en-GB" smtClean="0"/>
              <a:t>11/03/2014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A69F3B9-27D6-40B6-A356-52D0DD1EFA39}"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D81546-87F9-485B-9290-E1BE30DF341F}" type="datetimeFigureOut">
              <a:rPr lang="en-GB" smtClean="0"/>
              <a:t>11/03/2014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A69F3B9-27D6-40B6-A356-52D0DD1EFA39}"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D81546-87F9-485B-9290-E1BE30DF341F}" type="datetimeFigureOut">
              <a:rPr lang="en-GB" smtClean="0"/>
              <a:t>11/03/2014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A69F3B9-27D6-40B6-A356-52D0DD1EFA39}"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D81546-87F9-485B-9290-E1BE30DF341F}" type="datetimeFigureOut">
              <a:rPr lang="en-GB" smtClean="0"/>
              <a:t>11/03/2014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A69F3B9-27D6-40B6-A356-52D0DD1EFA39}"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D81546-87F9-485B-9290-E1BE30DF341F}" type="datetimeFigureOut">
              <a:rPr lang="en-GB" smtClean="0"/>
              <a:t>11/03/2014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69F3B9-27D6-40B6-A356-52D0DD1EFA39}"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188640"/>
            <a:ext cx="8229600" cy="936104"/>
          </a:xfrm>
          <a:noFill/>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n-GB" sz="5400" dirty="0" smtClean="0">
                <a:solidFill>
                  <a:schemeClr val="tx1"/>
                </a:solidFill>
                <a:latin typeface="Comic Sans MS" pitchFamily="66" charset="0"/>
              </a:rPr>
              <a:t>Source 1</a:t>
            </a:r>
            <a:endParaRPr lang="en-GB" sz="5400" dirty="0">
              <a:solidFill>
                <a:schemeClr val="tx1"/>
              </a:solidFill>
              <a:latin typeface="Comic Sans MS" pitchFamily="66" charset="0"/>
            </a:endParaRPr>
          </a:p>
        </p:txBody>
      </p:sp>
      <p:pic>
        <p:nvPicPr>
          <p:cNvPr id="1026"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907704" y="1268760"/>
            <a:ext cx="5264224" cy="41559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179512" y="5517232"/>
            <a:ext cx="8712968" cy="1015663"/>
          </a:xfrm>
          <a:prstGeom prst="rect">
            <a:avLst/>
          </a:prstGeom>
        </p:spPr>
        <p:txBody>
          <a:bodyPr wrap="square">
            <a:spAutoFit/>
          </a:bodyPr>
          <a:lstStyle/>
          <a:p>
            <a:r>
              <a:rPr lang="en-GB" sz="2000" dirty="0" smtClean="0">
                <a:latin typeface="Comic Sans MS" pitchFamily="66" charset="0"/>
              </a:rPr>
              <a:t>Illustration from a children's book. The headlines say "Jews are our misfortune" and "How the Jew cheats." Germany, 1936.</a:t>
            </a:r>
          </a:p>
          <a:p>
            <a:r>
              <a:rPr lang="en-GB" sz="2000" dirty="0">
                <a:latin typeface="Comic Sans MS" pitchFamily="66" charset="0"/>
              </a:rPr>
              <a:t>— United States Holocaust Memorial Museum</a:t>
            </a:r>
          </a:p>
        </p:txBody>
      </p:sp>
    </p:spTree>
    <p:extLst>
      <p:ext uri="{BB962C8B-B14F-4D97-AF65-F5344CB8AC3E}">
        <p14:creationId xmlns="" xmlns:p14="http://schemas.microsoft.com/office/powerpoint/2010/main" val="27724058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188640"/>
            <a:ext cx="8229600" cy="936104"/>
          </a:xfrm>
          <a:noFill/>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n-GB" sz="5400" dirty="0" smtClean="0">
                <a:solidFill>
                  <a:schemeClr val="tx1"/>
                </a:solidFill>
                <a:latin typeface="Comic Sans MS" pitchFamily="66" charset="0"/>
              </a:rPr>
              <a:t>Source </a:t>
            </a:r>
            <a:r>
              <a:rPr lang="en-GB" sz="5400" dirty="0" smtClean="0">
                <a:solidFill>
                  <a:schemeClr val="tx1"/>
                </a:solidFill>
                <a:latin typeface="Comic Sans MS" pitchFamily="66" charset="0"/>
              </a:rPr>
              <a:t>2</a:t>
            </a:r>
            <a:endParaRPr lang="en-GB" sz="5400" dirty="0">
              <a:solidFill>
                <a:schemeClr val="tx1"/>
              </a:solidFill>
              <a:latin typeface="Comic Sans MS" pitchFamily="66" charset="0"/>
            </a:endParaRPr>
          </a:p>
        </p:txBody>
      </p:sp>
      <p:sp>
        <p:nvSpPr>
          <p:cNvPr id="6" name="Rectangle 5"/>
          <p:cNvSpPr/>
          <p:nvPr/>
        </p:nvSpPr>
        <p:spPr>
          <a:xfrm>
            <a:off x="4283968" y="1196752"/>
            <a:ext cx="4680520" cy="5915466"/>
          </a:xfrm>
          <a:prstGeom prst="rect">
            <a:avLst/>
          </a:prstGeom>
        </p:spPr>
        <p:txBody>
          <a:bodyPr wrap="square">
            <a:spAutoFit/>
          </a:bodyPr>
          <a:lstStyle/>
          <a:p>
            <a:r>
              <a:rPr lang="en-GB" sz="2800" dirty="0" smtClean="0">
                <a:latin typeface="Comic Sans MS" pitchFamily="66" charset="0"/>
              </a:rPr>
              <a:t>Took away German citizenship from Jews</a:t>
            </a:r>
          </a:p>
          <a:p>
            <a:pPr>
              <a:lnSpc>
                <a:spcPct val="90000"/>
              </a:lnSpc>
              <a:buFont typeface="Arial" pitchFamily="34" charset="0"/>
              <a:buChar char="•"/>
            </a:pPr>
            <a:r>
              <a:rPr lang="en-GB" sz="2800" dirty="0">
                <a:latin typeface="Comic Sans MS" pitchFamily="66" charset="0"/>
              </a:rPr>
              <a:t> </a:t>
            </a:r>
            <a:r>
              <a:rPr lang="en-GB" sz="2800" dirty="0" smtClean="0">
                <a:latin typeface="Comic Sans MS" pitchFamily="66" charset="0"/>
              </a:rPr>
              <a:t>Marriage between Jews and Aryans illegal</a:t>
            </a:r>
          </a:p>
          <a:p>
            <a:pPr>
              <a:lnSpc>
                <a:spcPct val="90000"/>
              </a:lnSpc>
              <a:buFont typeface="Arial" pitchFamily="34" charset="0"/>
              <a:buChar char="•"/>
            </a:pPr>
            <a:r>
              <a:rPr lang="en-GB" sz="2800" dirty="0">
                <a:latin typeface="Comic Sans MS" pitchFamily="66" charset="0"/>
              </a:rPr>
              <a:t> </a:t>
            </a:r>
            <a:r>
              <a:rPr lang="en-GB" sz="2800" dirty="0" smtClean="0">
                <a:latin typeface="Comic Sans MS" pitchFamily="66" charset="0"/>
              </a:rPr>
              <a:t>Jewish businesses disbanded</a:t>
            </a:r>
          </a:p>
          <a:p>
            <a:pPr>
              <a:lnSpc>
                <a:spcPct val="90000"/>
              </a:lnSpc>
              <a:buFont typeface="Arial" pitchFamily="34" charset="0"/>
              <a:buChar char="•"/>
            </a:pPr>
            <a:r>
              <a:rPr lang="en-GB" sz="2800" dirty="0">
                <a:latin typeface="Comic Sans MS" pitchFamily="66" charset="0"/>
              </a:rPr>
              <a:t> </a:t>
            </a:r>
            <a:r>
              <a:rPr lang="en-GB" sz="2800" dirty="0" smtClean="0">
                <a:latin typeface="Comic Sans MS" pitchFamily="66" charset="0"/>
              </a:rPr>
              <a:t>Jewish doctors, lawyers not allowed to have Aryan clients</a:t>
            </a:r>
          </a:p>
          <a:p>
            <a:pPr>
              <a:lnSpc>
                <a:spcPct val="90000"/>
              </a:lnSpc>
              <a:buFont typeface="Arial" pitchFamily="34" charset="0"/>
              <a:buChar char="•"/>
            </a:pPr>
            <a:r>
              <a:rPr lang="en-GB" sz="2800" dirty="0">
                <a:latin typeface="Comic Sans MS" pitchFamily="66" charset="0"/>
              </a:rPr>
              <a:t> </a:t>
            </a:r>
            <a:r>
              <a:rPr lang="en-GB" sz="2800" dirty="0" smtClean="0">
                <a:latin typeface="Comic Sans MS" pitchFamily="66" charset="0"/>
              </a:rPr>
              <a:t>Jews had a </a:t>
            </a:r>
            <a:r>
              <a:rPr lang="en-GB" sz="2800" dirty="0" smtClean="0">
                <a:solidFill>
                  <a:schemeClr val="hlink"/>
                </a:solidFill>
                <a:latin typeface="Comic Sans MS" pitchFamily="66" charset="0"/>
              </a:rPr>
              <a:t>J </a:t>
            </a:r>
            <a:r>
              <a:rPr lang="en-GB" sz="2800" dirty="0" smtClean="0">
                <a:latin typeface="Comic Sans MS" pitchFamily="66" charset="0"/>
              </a:rPr>
              <a:t>stamped on their passports</a:t>
            </a:r>
          </a:p>
          <a:p>
            <a:pPr>
              <a:lnSpc>
                <a:spcPct val="90000"/>
              </a:lnSpc>
              <a:buFont typeface="Arial" pitchFamily="34" charset="0"/>
              <a:buChar char="•"/>
            </a:pPr>
            <a:r>
              <a:rPr lang="en-GB" sz="2800" dirty="0">
                <a:latin typeface="Comic Sans MS" pitchFamily="66" charset="0"/>
              </a:rPr>
              <a:t> </a:t>
            </a:r>
            <a:r>
              <a:rPr lang="en-GB" sz="2800" dirty="0" smtClean="0">
                <a:latin typeface="Comic Sans MS" pitchFamily="66" charset="0"/>
              </a:rPr>
              <a:t>Aryan women under 45 not allowed to work for Jews</a:t>
            </a:r>
          </a:p>
          <a:p>
            <a:pPr>
              <a:buFont typeface="Arial" pitchFamily="34" charset="0"/>
              <a:buChar char="•"/>
            </a:pPr>
            <a:endParaRPr lang="en-GB" sz="2000" dirty="0">
              <a:latin typeface="Comic Sans MS" pitchFamily="66" charset="0"/>
            </a:endParaRPr>
          </a:p>
        </p:txBody>
      </p:sp>
      <p:pic>
        <p:nvPicPr>
          <p:cNvPr id="2" name="Picture 2" descr="Nuremberg Laws"/>
          <p:cNvPicPr>
            <a:picLocks noChangeAspect="1" noChangeArrowheads="1"/>
          </p:cNvPicPr>
          <p:nvPr/>
        </p:nvPicPr>
        <p:blipFill>
          <a:blip r:embed="rId2" cstate="print"/>
          <a:srcRect/>
          <a:stretch>
            <a:fillRect/>
          </a:stretch>
        </p:blipFill>
        <p:spPr bwMode="auto">
          <a:xfrm>
            <a:off x="251520" y="1484784"/>
            <a:ext cx="3816425" cy="2880320"/>
          </a:xfrm>
          <a:prstGeom prst="rect">
            <a:avLst/>
          </a:prstGeom>
          <a:noFill/>
        </p:spPr>
      </p:pic>
      <p:sp>
        <p:nvSpPr>
          <p:cNvPr id="7" name="TextBox 6"/>
          <p:cNvSpPr txBox="1"/>
          <p:nvPr/>
        </p:nvSpPr>
        <p:spPr>
          <a:xfrm>
            <a:off x="539552" y="4581128"/>
            <a:ext cx="3672408" cy="1938992"/>
          </a:xfrm>
          <a:prstGeom prst="rect">
            <a:avLst/>
          </a:prstGeom>
          <a:noFill/>
        </p:spPr>
        <p:txBody>
          <a:bodyPr wrap="square" rtlCol="0">
            <a:spAutoFit/>
          </a:bodyPr>
          <a:lstStyle/>
          <a:p>
            <a:pPr algn="ctr"/>
            <a:r>
              <a:rPr lang="en-GB" sz="4000" b="1" dirty="0" smtClean="0">
                <a:latin typeface="Comic Sans MS" pitchFamily="66" charset="0"/>
              </a:rPr>
              <a:t>The Nuremberg Laws - 1935</a:t>
            </a:r>
            <a:endParaRPr lang="en-GB" sz="4000" b="1" dirty="0">
              <a:latin typeface="Comic Sans MS" pitchFamily="66" charset="0"/>
            </a:endParaRPr>
          </a:p>
        </p:txBody>
      </p:sp>
      <p:pic>
        <p:nvPicPr>
          <p:cNvPr id="8" name="Picture 5" descr="JewishPassport-K_Rulf"/>
          <p:cNvPicPr>
            <a:picLocks noChangeAspect="1" noChangeArrowheads="1"/>
          </p:cNvPicPr>
          <p:nvPr/>
        </p:nvPicPr>
        <p:blipFill>
          <a:blip r:embed="rId3" cstate="print"/>
          <a:srcRect/>
          <a:stretch>
            <a:fillRect/>
          </a:stretch>
        </p:blipFill>
        <p:spPr bwMode="auto">
          <a:xfrm>
            <a:off x="251520" y="3501008"/>
            <a:ext cx="1165193" cy="1678261"/>
          </a:xfrm>
          <a:prstGeom prst="rect">
            <a:avLst/>
          </a:prstGeom>
          <a:noFill/>
        </p:spPr>
      </p:pic>
    </p:spTree>
    <p:extLst>
      <p:ext uri="{BB962C8B-B14F-4D97-AF65-F5344CB8AC3E}">
        <p14:creationId xmlns="" xmlns:p14="http://schemas.microsoft.com/office/powerpoint/2010/main" val="27724058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188640"/>
            <a:ext cx="8229600" cy="936104"/>
          </a:xfrm>
          <a:noFill/>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n-GB" sz="5400" dirty="0" smtClean="0">
                <a:solidFill>
                  <a:schemeClr val="tx1"/>
                </a:solidFill>
                <a:latin typeface="Comic Sans MS" pitchFamily="66" charset="0"/>
              </a:rPr>
              <a:t>Source </a:t>
            </a:r>
            <a:r>
              <a:rPr lang="en-GB" sz="5400" dirty="0">
                <a:solidFill>
                  <a:schemeClr val="tx1"/>
                </a:solidFill>
                <a:latin typeface="Comic Sans MS" pitchFamily="66" charset="0"/>
              </a:rPr>
              <a:t>3</a:t>
            </a:r>
            <a:endParaRPr lang="en-GB" sz="5400" dirty="0">
              <a:solidFill>
                <a:schemeClr val="tx1"/>
              </a:solidFill>
              <a:latin typeface="Comic Sans MS" pitchFamily="66" charset="0"/>
            </a:endParaRPr>
          </a:p>
        </p:txBody>
      </p:sp>
      <p:sp>
        <p:nvSpPr>
          <p:cNvPr id="7" name="TextBox 6"/>
          <p:cNvSpPr txBox="1"/>
          <p:nvPr/>
        </p:nvSpPr>
        <p:spPr>
          <a:xfrm>
            <a:off x="323528" y="5877272"/>
            <a:ext cx="8424936" cy="707886"/>
          </a:xfrm>
          <a:prstGeom prst="rect">
            <a:avLst/>
          </a:prstGeom>
          <a:noFill/>
        </p:spPr>
        <p:txBody>
          <a:bodyPr wrap="square" rtlCol="0">
            <a:spAutoFit/>
          </a:bodyPr>
          <a:lstStyle/>
          <a:p>
            <a:pPr algn="ctr"/>
            <a:r>
              <a:rPr lang="en-GB" sz="4000" b="1" dirty="0" smtClean="0">
                <a:latin typeface="Comic Sans MS" pitchFamily="66" charset="0"/>
              </a:rPr>
              <a:t>Boycott of Jewish shops 1933</a:t>
            </a:r>
            <a:endParaRPr lang="en-GB" sz="4000" b="1" dirty="0">
              <a:latin typeface="Comic Sans MS" pitchFamily="66" charset="0"/>
            </a:endParaRPr>
          </a:p>
        </p:txBody>
      </p:sp>
      <p:pic>
        <p:nvPicPr>
          <p:cNvPr id="27650" name="Picture 2" descr="http://upload.wikimedia.org/wikipedia/commons/a/a7/Bundesarchiv_Bild_102-14468,_Berlin,_NS-Boykott_gegen_j%C3%BCdische_Gesch%C3%A4fte.jpg"/>
          <p:cNvPicPr>
            <a:picLocks noChangeAspect="1" noChangeArrowheads="1"/>
          </p:cNvPicPr>
          <p:nvPr/>
        </p:nvPicPr>
        <p:blipFill>
          <a:blip r:embed="rId2" cstate="print"/>
          <a:srcRect/>
          <a:stretch>
            <a:fillRect/>
          </a:stretch>
        </p:blipFill>
        <p:spPr bwMode="auto">
          <a:xfrm>
            <a:off x="179512" y="1196752"/>
            <a:ext cx="6696744" cy="4419852"/>
          </a:xfrm>
          <a:prstGeom prst="rect">
            <a:avLst/>
          </a:prstGeom>
          <a:noFill/>
        </p:spPr>
      </p:pic>
      <p:sp>
        <p:nvSpPr>
          <p:cNvPr id="9" name="TextBox 8"/>
          <p:cNvSpPr txBox="1"/>
          <p:nvPr/>
        </p:nvSpPr>
        <p:spPr>
          <a:xfrm>
            <a:off x="6948264" y="1484784"/>
            <a:ext cx="2016224" cy="4154984"/>
          </a:xfrm>
          <a:prstGeom prst="rect">
            <a:avLst/>
          </a:prstGeom>
          <a:noFill/>
        </p:spPr>
        <p:txBody>
          <a:bodyPr wrap="square" rtlCol="0">
            <a:spAutoFit/>
          </a:bodyPr>
          <a:lstStyle/>
          <a:p>
            <a:r>
              <a:rPr lang="en-GB" sz="2400" dirty="0" smtClean="0">
                <a:latin typeface="Comic Sans MS" pitchFamily="66" charset="0"/>
              </a:rPr>
              <a:t>People were told not to use Jewish shops – posters were stuck in windows to tell people they were owned by Jews.</a:t>
            </a:r>
            <a:endParaRPr lang="en-GB" sz="2400" dirty="0">
              <a:latin typeface="Comic Sans MS" pitchFamily="66" charset="0"/>
            </a:endParaRPr>
          </a:p>
        </p:txBody>
      </p:sp>
    </p:spTree>
    <p:extLst>
      <p:ext uri="{BB962C8B-B14F-4D97-AF65-F5344CB8AC3E}">
        <p14:creationId xmlns="" xmlns:p14="http://schemas.microsoft.com/office/powerpoint/2010/main" val="27724058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188640"/>
            <a:ext cx="8229600" cy="936104"/>
          </a:xfrm>
          <a:noFill/>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n-GB" sz="5400" dirty="0" smtClean="0">
                <a:solidFill>
                  <a:schemeClr val="tx1"/>
                </a:solidFill>
                <a:latin typeface="Comic Sans MS" pitchFamily="66" charset="0"/>
              </a:rPr>
              <a:t>Source </a:t>
            </a:r>
            <a:r>
              <a:rPr lang="en-GB" sz="5400" dirty="0" smtClean="0">
                <a:solidFill>
                  <a:schemeClr val="tx1"/>
                </a:solidFill>
                <a:latin typeface="Comic Sans MS" pitchFamily="66" charset="0"/>
              </a:rPr>
              <a:t>4</a:t>
            </a:r>
            <a:endParaRPr lang="en-GB" sz="5400" dirty="0">
              <a:solidFill>
                <a:schemeClr val="tx1"/>
              </a:solidFill>
              <a:latin typeface="Comic Sans MS" pitchFamily="66" charset="0"/>
            </a:endParaRPr>
          </a:p>
        </p:txBody>
      </p:sp>
      <p:sp>
        <p:nvSpPr>
          <p:cNvPr id="9" name="TextBox 8"/>
          <p:cNvSpPr txBox="1"/>
          <p:nvPr/>
        </p:nvSpPr>
        <p:spPr>
          <a:xfrm>
            <a:off x="0" y="5157192"/>
            <a:ext cx="9144000" cy="1569660"/>
          </a:xfrm>
          <a:prstGeom prst="rect">
            <a:avLst/>
          </a:prstGeom>
          <a:noFill/>
        </p:spPr>
        <p:txBody>
          <a:bodyPr wrap="square" rtlCol="0">
            <a:spAutoFit/>
          </a:bodyPr>
          <a:lstStyle/>
          <a:p>
            <a:r>
              <a:rPr lang="en-GB" sz="2400" dirty="0" smtClean="0">
                <a:latin typeface="Comic Sans MS" pitchFamily="66" charset="0"/>
              </a:rPr>
              <a:t>Members of the SS encouraged people to smash windows, loot houses and firebomb synagogues. Jews were arrested and paraded in the streets. Jews were fined 1 billion marks for the ‘damage’.</a:t>
            </a:r>
            <a:endParaRPr lang="en-GB" sz="2400" dirty="0">
              <a:latin typeface="Comic Sans MS" pitchFamily="66" charset="0"/>
            </a:endParaRPr>
          </a:p>
        </p:txBody>
      </p:sp>
      <p:pic>
        <p:nvPicPr>
          <p:cNvPr id="6" name="Picture 5" descr="kristallnacht"/>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79512" y="1556792"/>
            <a:ext cx="4371975" cy="3524250"/>
          </a:xfrm>
          <a:prstGeom prst="rect">
            <a:avLst/>
          </a:prstGeom>
          <a:noFill/>
          <a:extLst>
            <a:ext uri="{909E8E84-426E-40DD-AFC4-6F175D3DCCD1}">
              <a14:hiddenFill xmlns="" xmlns:a14="http://schemas.microsoft.com/office/drawing/2010/main">
                <a:solidFill>
                  <a:srgbClr val="FFFFFF"/>
                </a:solidFill>
              </a14:hiddenFill>
            </a:ext>
          </a:extLst>
        </p:spPr>
      </p:pic>
      <p:pic>
        <p:nvPicPr>
          <p:cNvPr id="28674" name="Picture 2" descr="http://i.huffpost.com/gen/796699/thumbs/o-KRISTALLNACHT-facebook.jpg"/>
          <p:cNvPicPr>
            <a:picLocks noChangeAspect="1" noChangeArrowheads="1"/>
          </p:cNvPicPr>
          <p:nvPr/>
        </p:nvPicPr>
        <p:blipFill>
          <a:blip r:embed="rId3" cstate="print"/>
          <a:srcRect l="2132" t="6528" r="2385" b="4245"/>
          <a:stretch>
            <a:fillRect/>
          </a:stretch>
        </p:blipFill>
        <p:spPr bwMode="auto">
          <a:xfrm>
            <a:off x="4084157" y="1772816"/>
            <a:ext cx="5059843" cy="3096800"/>
          </a:xfrm>
          <a:prstGeom prst="rect">
            <a:avLst/>
          </a:prstGeom>
          <a:noFill/>
        </p:spPr>
      </p:pic>
      <p:sp>
        <p:nvSpPr>
          <p:cNvPr id="7" name="TextBox 6"/>
          <p:cNvSpPr txBox="1"/>
          <p:nvPr/>
        </p:nvSpPr>
        <p:spPr>
          <a:xfrm>
            <a:off x="0" y="1124744"/>
            <a:ext cx="9144000" cy="646331"/>
          </a:xfrm>
          <a:prstGeom prst="rect">
            <a:avLst/>
          </a:prstGeom>
          <a:solidFill>
            <a:schemeClr val="bg1"/>
          </a:solidFill>
        </p:spPr>
        <p:txBody>
          <a:bodyPr wrap="square" rtlCol="0">
            <a:spAutoFit/>
          </a:bodyPr>
          <a:lstStyle/>
          <a:p>
            <a:pPr algn="ctr"/>
            <a:r>
              <a:rPr lang="en-GB" sz="3600" b="1" dirty="0" smtClean="0">
                <a:latin typeface="Comic Sans MS" pitchFamily="66" charset="0"/>
              </a:rPr>
              <a:t>Kristallnacht 9-10</a:t>
            </a:r>
            <a:r>
              <a:rPr lang="en-GB" sz="3600" b="1" baseline="30000" dirty="0" smtClean="0">
                <a:latin typeface="Comic Sans MS" pitchFamily="66" charset="0"/>
              </a:rPr>
              <a:t>th</a:t>
            </a:r>
            <a:r>
              <a:rPr lang="en-GB" sz="3600" b="1" dirty="0" smtClean="0">
                <a:latin typeface="Comic Sans MS" pitchFamily="66" charset="0"/>
              </a:rPr>
              <a:t> November 1938</a:t>
            </a:r>
            <a:endParaRPr lang="en-GB" sz="3600" b="1" dirty="0">
              <a:latin typeface="Comic Sans MS" pitchFamily="66" charset="0"/>
            </a:endParaRPr>
          </a:p>
        </p:txBody>
      </p:sp>
    </p:spTree>
    <p:extLst>
      <p:ext uri="{BB962C8B-B14F-4D97-AF65-F5344CB8AC3E}">
        <p14:creationId xmlns="" xmlns:p14="http://schemas.microsoft.com/office/powerpoint/2010/main" val="27724058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188640"/>
            <a:ext cx="8229600" cy="936104"/>
          </a:xfrm>
          <a:noFill/>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n-GB" sz="5400" dirty="0" smtClean="0">
                <a:solidFill>
                  <a:schemeClr val="tx1"/>
                </a:solidFill>
                <a:latin typeface="Comic Sans MS" pitchFamily="66" charset="0"/>
              </a:rPr>
              <a:t>Source </a:t>
            </a:r>
            <a:r>
              <a:rPr lang="en-GB" sz="5400" dirty="0">
                <a:solidFill>
                  <a:schemeClr val="tx1"/>
                </a:solidFill>
                <a:latin typeface="Comic Sans MS" pitchFamily="66" charset="0"/>
              </a:rPr>
              <a:t>5</a:t>
            </a:r>
            <a:endParaRPr lang="en-GB" sz="5400" dirty="0">
              <a:solidFill>
                <a:schemeClr val="tx1"/>
              </a:solidFill>
              <a:latin typeface="Comic Sans MS" pitchFamily="66" charset="0"/>
            </a:endParaRPr>
          </a:p>
        </p:txBody>
      </p:sp>
      <p:sp>
        <p:nvSpPr>
          <p:cNvPr id="9" name="TextBox 8"/>
          <p:cNvSpPr txBox="1"/>
          <p:nvPr/>
        </p:nvSpPr>
        <p:spPr>
          <a:xfrm>
            <a:off x="179512" y="4549676"/>
            <a:ext cx="3672408" cy="2308324"/>
          </a:xfrm>
          <a:prstGeom prst="rect">
            <a:avLst/>
          </a:prstGeom>
          <a:noFill/>
        </p:spPr>
        <p:txBody>
          <a:bodyPr wrap="square" rtlCol="0">
            <a:spAutoFit/>
          </a:bodyPr>
          <a:lstStyle/>
          <a:p>
            <a:r>
              <a:rPr lang="en-GB" sz="2400" dirty="0" smtClean="0">
                <a:latin typeface="Comic Sans MS" pitchFamily="66" charset="0"/>
              </a:rPr>
              <a:t>The Jewish population in Warsaw were forced into a ghetto [a small area of a town or city]. A large wall was built to stop the leaving. </a:t>
            </a:r>
            <a:endParaRPr lang="en-GB" sz="2400" dirty="0">
              <a:latin typeface="Comic Sans MS" pitchFamily="66" charset="0"/>
            </a:endParaRPr>
          </a:p>
        </p:txBody>
      </p:sp>
      <p:sp>
        <p:nvSpPr>
          <p:cNvPr id="7" name="TextBox 6"/>
          <p:cNvSpPr txBox="1"/>
          <p:nvPr/>
        </p:nvSpPr>
        <p:spPr>
          <a:xfrm>
            <a:off x="0" y="1268760"/>
            <a:ext cx="9144000" cy="646331"/>
          </a:xfrm>
          <a:prstGeom prst="rect">
            <a:avLst/>
          </a:prstGeom>
          <a:solidFill>
            <a:schemeClr val="bg1"/>
          </a:solidFill>
        </p:spPr>
        <p:txBody>
          <a:bodyPr wrap="square" rtlCol="0">
            <a:spAutoFit/>
          </a:bodyPr>
          <a:lstStyle/>
          <a:p>
            <a:pPr algn="ctr"/>
            <a:r>
              <a:rPr lang="en-GB" sz="3600" b="1" dirty="0" smtClean="0">
                <a:latin typeface="Comic Sans MS" pitchFamily="66" charset="0"/>
              </a:rPr>
              <a:t>Warsaw Ghetto</a:t>
            </a:r>
            <a:endParaRPr lang="en-GB" sz="3600" b="1" dirty="0">
              <a:latin typeface="Comic Sans MS" pitchFamily="66" charset="0"/>
            </a:endParaRPr>
          </a:p>
        </p:txBody>
      </p:sp>
      <p:pic>
        <p:nvPicPr>
          <p:cNvPr id="8"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79512" y="1988840"/>
            <a:ext cx="3579957" cy="254177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3887416" y="1988840"/>
            <a:ext cx="5256584" cy="4893647"/>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wrap="square" rtlCol="0">
            <a:spAutoFit/>
          </a:bodyPr>
          <a:lstStyle/>
          <a:p>
            <a:pPr marL="285750" indent="-285750">
              <a:buFont typeface="Arial" pitchFamily="34" charset="0"/>
              <a:buChar char="•"/>
            </a:pPr>
            <a:r>
              <a:rPr lang="en-GB" sz="2400" dirty="0" smtClean="0">
                <a:solidFill>
                  <a:schemeClr val="tx1"/>
                </a:solidFill>
                <a:latin typeface="Comic Sans MS" pitchFamily="66" charset="0"/>
              </a:rPr>
              <a:t>Made </a:t>
            </a:r>
            <a:r>
              <a:rPr lang="en-GB" sz="2400" dirty="0" smtClean="0">
                <a:solidFill>
                  <a:schemeClr val="tx1"/>
                </a:solidFill>
                <a:latin typeface="Comic Sans MS" pitchFamily="66" charset="0"/>
              </a:rPr>
              <a:t>at least 7 people live in every room</a:t>
            </a:r>
          </a:p>
          <a:p>
            <a:pPr marL="285750" indent="-285750">
              <a:buFont typeface="Arial" pitchFamily="34" charset="0"/>
              <a:buChar char="•"/>
            </a:pPr>
            <a:r>
              <a:rPr lang="en-GB" sz="2400" dirty="0" smtClean="0">
                <a:solidFill>
                  <a:schemeClr val="tx1"/>
                </a:solidFill>
                <a:latin typeface="Comic Sans MS" pitchFamily="66" charset="0"/>
              </a:rPr>
              <a:t>Only allowed them 300 calories of food a day (this was the equivalent of two slices of bread and margarine per day – and nothing else)</a:t>
            </a:r>
          </a:p>
          <a:p>
            <a:pPr marL="285750" indent="-285750">
              <a:buFont typeface="Arial" pitchFamily="34" charset="0"/>
              <a:buChar char="•"/>
            </a:pPr>
            <a:r>
              <a:rPr lang="en-GB" sz="2400" dirty="0" smtClean="0">
                <a:solidFill>
                  <a:schemeClr val="tx1"/>
                </a:solidFill>
                <a:latin typeface="Comic Sans MS" pitchFamily="66" charset="0"/>
              </a:rPr>
              <a:t>Wouldn’t allow heating in the house</a:t>
            </a:r>
          </a:p>
          <a:p>
            <a:pPr marL="285750" indent="-285750">
              <a:buFont typeface="Arial" pitchFamily="34" charset="0"/>
              <a:buChar char="•"/>
            </a:pPr>
            <a:r>
              <a:rPr lang="en-GB" sz="2400" dirty="0" smtClean="0">
                <a:solidFill>
                  <a:schemeClr val="tx1"/>
                </a:solidFill>
                <a:latin typeface="Comic Sans MS" pitchFamily="66" charset="0"/>
              </a:rPr>
              <a:t>Allowed dirty water to enter all the washing and drinking systems</a:t>
            </a:r>
          </a:p>
          <a:p>
            <a:pPr marL="285750" indent="-285750">
              <a:buFont typeface="Arial" pitchFamily="34" charset="0"/>
              <a:buChar char="•"/>
            </a:pPr>
            <a:r>
              <a:rPr lang="en-GB" sz="2400" dirty="0" smtClean="0">
                <a:solidFill>
                  <a:schemeClr val="tx1"/>
                </a:solidFill>
                <a:latin typeface="Comic Sans MS" pitchFamily="66" charset="0"/>
              </a:rPr>
              <a:t>Took all their money, belongings and jobs </a:t>
            </a:r>
          </a:p>
        </p:txBody>
      </p:sp>
    </p:spTree>
    <p:extLst>
      <p:ext uri="{BB962C8B-B14F-4D97-AF65-F5344CB8AC3E}">
        <p14:creationId xmlns="" xmlns:p14="http://schemas.microsoft.com/office/powerpoint/2010/main" val="27724058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188640"/>
            <a:ext cx="8229600" cy="936104"/>
          </a:xfrm>
          <a:noFill/>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n-GB" sz="5400" dirty="0" smtClean="0">
                <a:solidFill>
                  <a:schemeClr val="tx1"/>
                </a:solidFill>
                <a:latin typeface="Comic Sans MS" pitchFamily="66" charset="0"/>
              </a:rPr>
              <a:t>Source </a:t>
            </a:r>
            <a:r>
              <a:rPr lang="en-GB" sz="5400" dirty="0" smtClean="0">
                <a:solidFill>
                  <a:schemeClr val="tx1"/>
                </a:solidFill>
                <a:latin typeface="Comic Sans MS" pitchFamily="66" charset="0"/>
              </a:rPr>
              <a:t>6</a:t>
            </a:r>
            <a:endParaRPr lang="en-GB" sz="5400" dirty="0">
              <a:solidFill>
                <a:schemeClr val="tx1"/>
              </a:solidFill>
              <a:latin typeface="Comic Sans MS" pitchFamily="66" charset="0"/>
            </a:endParaRPr>
          </a:p>
        </p:txBody>
      </p:sp>
      <p:pic>
        <p:nvPicPr>
          <p:cNvPr id="11" name="Picture 3" descr="PodgorzeGhettoGate"/>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4356100" y="1989138"/>
            <a:ext cx="4572000" cy="3076575"/>
          </a:xfrm>
          <a:prstGeom prst="rect">
            <a:avLst/>
          </a:prstGeom>
          <a:noFill/>
          <a:extLst>
            <a:ext uri="{909E8E84-426E-40DD-AFC4-6F175D3DCCD1}">
              <a14:hiddenFill xmlns="" xmlns:a14="http://schemas.microsoft.com/office/drawing/2010/main">
                <a:solidFill>
                  <a:srgbClr val="FFFFFF"/>
                </a:solidFill>
              </a14:hiddenFill>
            </a:ext>
          </a:extLst>
        </p:spPr>
      </p:pic>
      <p:sp>
        <p:nvSpPr>
          <p:cNvPr id="12" name="Text Box 4"/>
          <p:cNvSpPr txBox="1">
            <a:spLocks noChangeArrowheads="1"/>
          </p:cNvSpPr>
          <p:nvPr/>
        </p:nvSpPr>
        <p:spPr bwMode="auto">
          <a:xfrm>
            <a:off x="251520" y="1196752"/>
            <a:ext cx="3817119" cy="526297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GB" sz="2400" dirty="0">
                <a:latin typeface="Comic Sans MS" pitchFamily="66" charset="0"/>
              </a:rPr>
              <a:t>The </a:t>
            </a:r>
            <a:r>
              <a:rPr lang="en-GB" sz="2400" dirty="0" smtClean="0">
                <a:latin typeface="Comic Sans MS" pitchFamily="66" charset="0"/>
              </a:rPr>
              <a:t>Nazi</a:t>
            </a:r>
            <a:r>
              <a:rPr lang="en-GB" sz="2400" dirty="0" smtClean="0">
                <a:latin typeface="Comic Sans MS" pitchFamily="66" charset="0"/>
              </a:rPr>
              <a:t>s </a:t>
            </a:r>
            <a:r>
              <a:rPr lang="en-GB" sz="2400" dirty="0">
                <a:latin typeface="Comic Sans MS" pitchFamily="66" charset="0"/>
              </a:rPr>
              <a:t>organized coach tours through the ghetto</a:t>
            </a:r>
          </a:p>
          <a:p>
            <a:pPr>
              <a:spcBef>
                <a:spcPct val="50000"/>
              </a:spcBef>
            </a:pPr>
            <a:endParaRPr lang="en-GB" sz="2400" dirty="0">
              <a:latin typeface="Comic Sans MS" pitchFamily="66" charset="0"/>
            </a:endParaRPr>
          </a:p>
          <a:p>
            <a:pPr>
              <a:spcBef>
                <a:spcPct val="50000"/>
              </a:spcBef>
            </a:pPr>
            <a:r>
              <a:rPr lang="en-GB" sz="2400" i="1" dirty="0">
                <a:latin typeface="Comic Sans MS" pitchFamily="66" charset="0"/>
              </a:rPr>
              <a:t>“seeing this race which is decaying, decomposing and rotten to the core will stop anyone having sympathy for the Jews. It is the state rubbish dump. Five to six thousand die each month</a:t>
            </a:r>
            <a:r>
              <a:rPr lang="en-GB" sz="2400" i="1" dirty="0" smtClean="0">
                <a:latin typeface="Comic Sans MS" pitchFamily="66" charset="0"/>
              </a:rPr>
              <a:t>.”</a:t>
            </a:r>
            <a:endParaRPr lang="en-GB" sz="2400" i="1" dirty="0">
              <a:latin typeface="Comic Sans MS" pitchFamily="66" charset="0"/>
            </a:endParaRPr>
          </a:p>
        </p:txBody>
      </p:sp>
      <p:sp>
        <p:nvSpPr>
          <p:cNvPr id="13" name="TextBox 12"/>
          <p:cNvSpPr txBox="1"/>
          <p:nvPr/>
        </p:nvSpPr>
        <p:spPr>
          <a:xfrm>
            <a:off x="4427984" y="5373216"/>
            <a:ext cx="4104456" cy="461665"/>
          </a:xfrm>
          <a:prstGeom prst="rect">
            <a:avLst/>
          </a:prstGeom>
          <a:noFill/>
        </p:spPr>
        <p:txBody>
          <a:bodyPr wrap="square" rtlCol="0">
            <a:spAutoFit/>
          </a:bodyPr>
          <a:lstStyle/>
          <a:p>
            <a:r>
              <a:rPr lang="en-GB" sz="2400" dirty="0" smtClean="0">
                <a:latin typeface="Comic Sans MS" pitchFamily="66" charset="0"/>
              </a:rPr>
              <a:t>Albert Rosenberg (Nazi)</a:t>
            </a:r>
            <a:endParaRPr lang="en-GB" sz="2400" dirty="0">
              <a:latin typeface="Comic Sans MS" pitchFamily="66" charset="0"/>
            </a:endParaRPr>
          </a:p>
        </p:txBody>
      </p:sp>
    </p:spTree>
    <p:extLst>
      <p:ext uri="{BB962C8B-B14F-4D97-AF65-F5344CB8AC3E}">
        <p14:creationId xmlns="" xmlns:p14="http://schemas.microsoft.com/office/powerpoint/2010/main" val="27724058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0"/>
            <a:ext cx="8229600" cy="936104"/>
          </a:xfrm>
          <a:noFill/>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n-GB" sz="5400" dirty="0" smtClean="0">
                <a:solidFill>
                  <a:schemeClr val="tx1"/>
                </a:solidFill>
                <a:latin typeface="Comic Sans MS" pitchFamily="66" charset="0"/>
              </a:rPr>
              <a:t>Source </a:t>
            </a:r>
            <a:r>
              <a:rPr lang="en-GB" sz="5400" dirty="0">
                <a:solidFill>
                  <a:schemeClr val="tx1"/>
                </a:solidFill>
                <a:latin typeface="Comic Sans MS" pitchFamily="66" charset="0"/>
              </a:rPr>
              <a:t>7</a:t>
            </a:r>
            <a:endParaRPr lang="en-GB" sz="5400" dirty="0">
              <a:solidFill>
                <a:schemeClr val="tx1"/>
              </a:solidFill>
              <a:latin typeface="Comic Sans MS" pitchFamily="66" charset="0"/>
            </a:endParaRPr>
          </a:p>
        </p:txBody>
      </p:sp>
      <p:sp>
        <p:nvSpPr>
          <p:cNvPr id="6" name="TextBox 5"/>
          <p:cNvSpPr txBox="1"/>
          <p:nvPr/>
        </p:nvSpPr>
        <p:spPr>
          <a:xfrm>
            <a:off x="0" y="1124744"/>
            <a:ext cx="9144000" cy="523220"/>
          </a:xfrm>
          <a:prstGeom prst="rect">
            <a:avLst/>
          </a:prstGeom>
          <a:solidFill>
            <a:schemeClr val="bg1"/>
          </a:solidFill>
        </p:spPr>
        <p:txBody>
          <a:bodyPr wrap="square" rtlCol="0">
            <a:spAutoFit/>
          </a:bodyPr>
          <a:lstStyle/>
          <a:p>
            <a:pPr algn="ctr">
              <a:spcBef>
                <a:spcPct val="50000"/>
              </a:spcBef>
            </a:pPr>
            <a:r>
              <a:rPr lang="en-GB" sz="2800" b="1" dirty="0" smtClean="0">
                <a:latin typeface="Comic Sans MS" pitchFamily="66" charset="0"/>
              </a:rPr>
              <a:t>The </a:t>
            </a:r>
            <a:r>
              <a:rPr lang="en-GB" sz="2800" b="1" dirty="0" err="1" smtClean="0">
                <a:latin typeface="Comic Sans MS" pitchFamily="66" charset="0"/>
              </a:rPr>
              <a:t>Einsatzgruppen</a:t>
            </a:r>
            <a:r>
              <a:rPr lang="en-GB" sz="2800" b="1" dirty="0" smtClean="0">
                <a:latin typeface="Comic Sans MS" pitchFamily="66" charset="0"/>
              </a:rPr>
              <a:t> [mobile killing units</a:t>
            </a:r>
            <a:r>
              <a:rPr lang="en-GB" sz="2000" dirty="0" smtClean="0">
                <a:latin typeface="Comic Sans MS" pitchFamily="66" charset="0"/>
              </a:rPr>
              <a:t>]. </a:t>
            </a:r>
            <a:endParaRPr lang="en-GB" sz="2000" dirty="0">
              <a:latin typeface="Comic Sans MS" pitchFamily="66" charset="0"/>
            </a:endParaRPr>
          </a:p>
        </p:txBody>
      </p:sp>
      <p:sp>
        <p:nvSpPr>
          <p:cNvPr id="8" name="TextBox 7"/>
          <p:cNvSpPr txBox="1"/>
          <p:nvPr/>
        </p:nvSpPr>
        <p:spPr>
          <a:xfrm>
            <a:off x="251520" y="1656576"/>
            <a:ext cx="8712968" cy="5201424"/>
          </a:xfrm>
          <a:prstGeom prst="rect">
            <a:avLst/>
          </a:prstGeom>
          <a:noFill/>
        </p:spPr>
        <p:txBody>
          <a:bodyPr wrap="square" rtlCol="0">
            <a:spAutoFit/>
          </a:bodyPr>
          <a:lstStyle/>
          <a:p>
            <a:r>
              <a:rPr lang="en-US" sz="2400" dirty="0" smtClean="0">
                <a:latin typeface="Comic Sans MS" pitchFamily="66" charset="0"/>
              </a:rPr>
              <a:t>A description of the actions of an </a:t>
            </a:r>
            <a:r>
              <a:rPr lang="en-US" sz="2400" dirty="0" err="1" smtClean="0">
                <a:latin typeface="Comic Sans MS" pitchFamily="66" charset="0"/>
              </a:rPr>
              <a:t>Einsatzgruppe</a:t>
            </a:r>
            <a:r>
              <a:rPr lang="en-US" sz="2400" dirty="0" smtClean="0">
                <a:latin typeface="Comic Sans MS" pitchFamily="66" charset="0"/>
              </a:rPr>
              <a:t> in 1941. This was written by a German builder.</a:t>
            </a:r>
          </a:p>
          <a:p>
            <a:endParaRPr lang="en-US" sz="2000" dirty="0" smtClean="0">
              <a:latin typeface="Comic Sans MS" pitchFamily="66" charset="0"/>
            </a:endParaRPr>
          </a:p>
          <a:p>
            <a:r>
              <a:rPr lang="en-US" sz="2400" i="1" dirty="0" smtClean="0">
                <a:latin typeface="Comic Sans MS" pitchFamily="66" charset="0"/>
              </a:rPr>
              <a:t>“</a:t>
            </a:r>
            <a:r>
              <a:rPr lang="en-US" sz="2400" i="1" dirty="0" smtClean="0">
                <a:latin typeface="Comic Sans MS" pitchFamily="66" charset="0"/>
              </a:rPr>
              <a:t>The people who had got off the lorries had to undress on the orders of an SS man, who was carrying a dog whip in his hand. Without weeping or crying these people undressed and stood together in family groups embracing each other and saying goodbye. </a:t>
            </a:r>
          </a:p>
          <a:p>
            <a:endParaRPr lang="en-US" sz="2400" i="1" dirty="0" smtClean="0">
              <a:latin typeface="Comic Sans MS" pitchFamily="66" charset="0"/>
            </a:endParaRPr>
          </a:p>
          <a:p>
            <a:r>
              <a:rPr lang="en-US" sz="2400" i="1" dirty="0" smtClean="0">
                <a:latin typeface="Comic Sans MS" pitchFamily="66" charset="0"/>
              </a:rPr>
              <a:t>I walked to the huge grave. There were about 1,000 bodies, so tightly packed that only their heads were visible. The people climbed down steps and stopped at the spot indicated by the SS man. They lay down. They I heard a series of rifle shots.” </a:t>
            </a:r>
            <a:endParaRPr lang="en-US" sz="2400" i="1" dirty="0">
              <a:latin typeface="Comic Sans MS" pitchFamily="66" charset="0"/>
            </a:endParaRPr>
          </a:p>
        </p:txBody>
      </p:sp>
    </p:spTree>
    <p:extLst>
      <p:ext uri="{BB962C8B-B14F-4D97-AF65-F5344CB8AC3E}">
        <p14:creationId xmlns="" xmlns:p14="http://schemas.microsoft.com/office/powerpoint/2010/main" val="27724058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0"/>
            <a:ext cx="8229600" cy="936104"/>
          </a:xfrm>
          <a:noFill/>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n-GB" sz="5400" dirty="0" smtClean="0">
                <a:solidFill>
                  <a:schemeClr val="tx1"/>
                </a:solidFill>
                <a:latin typeface="Comic Sans MS" pitchFamily="66" charset="0"/>
              </a:rPr>
              <a:t>Source </a:t>
            </a:r>
            <a:r>
              <a:rPr lang="en-GB" sz="5400" dirty="0" smtClean="0">
                <a:solidFill>
                  <a:schemeClr val="tx1"/>
                </a:solidFill>
                <a:latin typeface="Comic Sans MS" pitchFamily="66" charset="0"/>
              </a:rPr>
              <a:t>8</a:t>
            </a:r>
            <a:endParaRPr lang="en-GB" sz="5400" dirty="0">
              <a:solidFill>
                <a:schemeClr val="tx1"/>
              </a:solidFill>
              <a:latin typeface="Comic Sans MS" pitchFamily="66" charset="0"/>
            </a:endParaRPr>
          </a:p>
        </p:txBody>
      </p:sp>
      <p:sp>
        <p:nvSpPr>
          <p:cNvPr id="6" name="TextBox 5"/>
          <p:cNvSpPr txBox="1"/>
          <p:nvPr/>
        </p:nvSpPr>
        <p:spPr>
          <a:xfrm>
            <a:off x="0" y="1124744"/>
            <a:ext cx="9144000" cy="523220"/>
          </a:xfrm>
          <a:prstGeom prst="rect">
            <a:avLst/>
          </a:prstGeom>
          <a:solidFill>
            <a:schemeClr val="bg1"/>
          </a:solidFill>
        </p:spPr>
        <p:txBody>
          <a:bodyPr wrap="square" rtlCol="0">
            <a:spAutoFit/>
          </a:bodyPr>
          <a:lstStyle/>
          <a:p>
            <a:pPr algn="ctr">
              <a:spcBef>
                <a:spcPct val="50000"/>
              </a:spcBef>
            </a:pPr>
            <a:r>
              <a:rPr lang="en-GB" sz="2800" b="1" dirty="0" smtClean="0">
                <a:latin typeface="Comic Sans MS" pitchFamily="66" charset="0"/>
              </a:rPr>
              <a:t>The </a:t>
            </a:r>
            <a:r>
              <a:rPr lang="en-GB" sz="2800" b="1" dirty="0" err="1" smtClean="0">
                <a:latin typeface="Comic Sans MS" pitchFamily="66" charset="0"/>
              </a:rPr>
              <a:t>Wannsee</a:t>
            </a:r>
            <a:r>
              <a:rPr lang="en-GB" sz="2800" b="1" dirty="0" smtClean="0">
                <a:latin typeface="Comic Sans MS" pitchFamily="66" charset="0"/>
              </a:rPr>
              <a:t> Conference – 20</a:t>
            </a:r>
            <a:r>
              <a:rPr lang="en-GB" sz="2800" b="1" baseline="30000" dirty="0" smtClean="0">
                <a:latin typeface="Comic Sans MS" pitchFamily="66" charset="0"/>
              </a:rPr>
              <a:t>th</a:t>
            </a:r>
            <a:r>
              <a:rPr lang="en-GB" sz="2800" b="1" dirty="0" smtClean="0">
                <a:latin typeface="Comic Sans MS" pitchFamily="66" charset="0"/>
              </a:rPr>
              <a:t> January 1942  </a:t>
            </a:r>
            <a:endParaRPr lang="en-GB" sz="2000" dirty="0">
              <a:latin typeface="Comic Sans MS" pitchFamily="66" charset="0"/>
            </a:endParaRPr>
          </a:p>
        </p:txBody>
      </p:sp>
      <p:sp>
        <p:nvSpPr>
          <p:cNvPr id="8" name="TextBox 7"/>
          <p:cNvSpPr txBox="1"/>
          <p:nvPr/>
        </p:nvSpPr>
        <p:spPr>
          <a:xfrm>
            <a:off x="251520" y="1656576"/>
            <a:ext cx="8712968" cy="3354765"/>
          </a:xfrm>
          <a:prstGeom prst="rect">
            <a:avLst/>
          </a:prstGeom>
          <a:noFill/>
        </p:spPr>
        <p:txBody>
          <a:bodyPr wrap="square" rtlCol="0">
            <a:spAutoFit/>
          </a:bodyPr>
          <a:lstStyle/>
          <a:p>
            <a:r>
              <a:rPr lang="en-US" sz="2400" dirty="0" smtClean="0">
                <a:latin typeface="Comic Sans MS" pitchFamily="66" charset="0"/>
              </a:rPr>
              <a:t>Minutes from the </a:t>
            </a:r>
            <a:r>
              <a:rPr lang="en-US" sz="2400" dirty="0" err="1" smtClean="0">
                <a:latin typeface="Comic Sans MS" pitchFamily="66" charset="0"/>
              </a:rPr>
              <a:t>Wannsee</a:t>
            </a:r>
            <a:r>
              <a:rPr lang="en-US" sz="2400" dirty="0" smtClean="0">
                <a:latin typeface="Comic Sans MS" pitchFamily="66" charset="0"/>
              </a:rPr>
              <a:t> Conference where leading Nazis discussed the ‘Final Solution’.</a:t>
            </a:r>
          </a:p>
          <a:p>
            <a:endParaRPr lang="en-US" sz="2000" dirty="0" smtClean="0">
              <a:latin typeface="Comic Sans MS" pitchFamily="66" charset="0"/>
            </a:endParaRPr>
          </a:p>
          <a:p>
            <a:r>
              <a:rPr lang="en-US" sz="2400" i="1" dirty="0" smtClean="0">
                <a:latin typeface="Comic Sans MS" pitchFamily="66" charset="0"/>
              </a:rPr>
              <a:t>“In the course of the final solution, the Jews will be brought to the East for </a:t>
            </a:r>
            <a:r>
              <a:rPr lang="en-US" sz="2400" i="1" dirty="0" err="1" smtClean="0">
                <a:latin typeface="Comic Sans MS" pitchFamily="66" charset="0"/>
              </a:rPr>
              <a:t>labour</a:t>
            </a:r>
            <a:r>
              <a:rPr lang="en-US" sz="2400" i="1" dirty="0" smtClean="0">
                <a:latin typeface="Comic Sans MS" pitchFamily="66" charset="0"/>
              </a:rPr>
              <a:t>. Large </a:t>
            </a:r>
            <a:r>
              <a:rPr lang="en-US" sz="2400" i="1" dirty="0" err="1" smtClean="0">
                <a:latin typeface="Comic Sans MS" pitchFamily="66" charset="0"/>
              </a:rPr>
              <a:t>labour</a:t>
            </a:r>
            <a:r>
              <a:rPr lang="en-US" sz="2400" i="1" dirty="0" smtClean="0">
                <a:latin typeface="Comic Sans MS" pitchFamily="66" charset="0"/>
              </a:rPr>
              <a:t> gangs will be formed, with the sexes separated, which will work on road construction. No doubt a lot of them will drop out through natural wastage. The remainder will have to be dealt with accordingly.”</a:t>
            </a:r>
            <a:endParaRPr lang="en-US" sz="2400" i="1" dirty="0">
              <a:latin typeface="Comic Sans MS" pitchFamily="66" charset="0"/>
            </a:endParaRPr>
          </a:p>
        </p:txBody>
      </p:sp>
      <p:pic>
        <p:nvPicPr>
          <p:cNvPr id="29698" name="Picture 2" descr="http://www.spring.net/karenr/cfimages/conspiracy/fulltable_sm.jpg"/>
          <p:cNvPicPr>
            <a:picLocks noChangeAspect="1" noChangeArrowheads="1"/>
          </p:cNvPicPr>
          <p:nvPr/>
        </p:nvPicPr>
        <p:blipFill>
          <a:blip r:embed="rId2" cstate="print"/>
          <a:srcRect/>
          <a:stretch>
            <a:fillRect/>
          </a:stretch>
        </p:blipFill>
        <p:spPr bwMode="auto">
          <a:xfrm>
            <a:off x="5848350" y="4667250"/>
            <a:ext cx="3295650" cy="2190750"/>
          </a:xfrm>
          <a:prstGeom prst="rect">
            <a:avLst/>
          </a:prstGeom>
          <a:noFill/>
        </p:spPr>
      </p:pic>
    </p:spTree>
    <p:extLst>
      <p:ext uri="{BB962C8B-B14F-4D97-AF65-F5344CB8AC3E}">
        <p14:creationId xmlns="" xmlns:p14="http://schemas.microsoft.com/office/powerpoint/2010/main" val="27724058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0"/>
            <a:ext cx="8229600" cy="936104"/>
          </a:xfrm>
          <a:noFill/>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n-GB" sz="5400" dirty="0" smtClean="0">
                <a:solidFill>
                  <a:schemeClr val="tx1"/>
                </a:solidFill>
                <a:latin typeface="Comic Sans MS" pitchFamily="66" charset="0"/>
              </a:rPr>
              <a:t>Source </a:t>
            </a:r>
            <a:r>
              <a:rPr lang="en-GB" sz="5400" dirty="0">
                <a:solidFill>
                  <a:schemeClr val="tx1"/>
                </a:solidFill>
                <a:latin typeface="Comic Sans MS" pitchFamily="66" charset="0"/>
              </a:rPr>
              <a:t>9</a:t>
            </a:r>
            <a:endParaRPr lang="en-GB" sz="5400" dirty="0">
              <a:solidFill>
                <a:schemeClr val="tx1"/>
              </a:solidFill>
              <a:latin typeface="Comic Sans MS" pitchFamily="66" charset="0"/>
            </a:endParaRPr>
          </a:p>
        </p:txBody>
      </p:sp>
      <p:sp>
        <p:nvSpPr>
          <p:cNvPr id="6" name="TextBox 5"/>
          <p:cNvSpPr txBox="1"/>
          <p:nvPr/>
        </p:nvSpPr>
        <p:spPr>
          <a:xfrm>
            <a:off x="0" y="1052736"/>
            <a:ext cx="9144000" cy="523220"/>
          </a:xfrm>
          <a:prstGeom prst="rect">
            <a:avLst/>
          </a:prstGeom>
          <a:solidFill>
            <a:schemeClr val="bg1"/>
          </a:solidFill>
        </p:spPr>
        <p:txBody>
          <a:bodyPr wrap="square" rtlCol="0">
            <a:spAutoFit/>
          </a:bodyPr>
          <a:lstStyle/>
          <a:p>
            <a:pPr algn="ctr">
              <a:spcBef>
                <a:spcPct val="50000"/>
              </a:spcBef>
            </a:pPr>
            <a:r>
              <a:rPr lang="en-GB" sz="2800" b="1" dirty="0" smtClean="0">
                <a:latin typeface="Comic Sans MS" pitchFamily="66" charset="0"/>
              </a:rPr>
              <a:t>The Book Burnings 1933  </a:t>
            </a:r>
            <a:endParaRPr lang="en-GB" sz="2000" dirty="0">
              <a:latin typeface="Comic Sans MS" pitchFamily="66" charset="0"/>
            </a:endParaRPr>
          </a:p>
        </p:txBody>
      </p:sp>
      <p:pic>
        <p:nvPicPr>
          <p:cNvPr id="33794" name="Picture 2" descr="http://www.dw.de/image/0,,16792630_303,00.jpg"/>
          <p:cNvPicPr>
            <a:picLocks noChangeAspect="1" noChangeArrowheads="1"/>
          </p:cNvPicPr>
          <p:nvPr/>
        </p:nvPicPr>
        <p:blipFill>
          <a:blip r:embed="rId2" cstate="print"/>
          <a:srcRect/>
          <a:stretch>
            <a:fillRect/>
          </a:stretch>
        </p:blipFill>
        <p:spPr bwMode="auto">
          <a:xfrm>
            <a:off x="1403648" y="1556792"/>
            <a:ext cx="6667500" cy="3752851"/>
          </a:xfrm>
          <a:prstGeom prst="rect">
            <a:avLst/>
          </a:prstGeom>
          <a:noFill/>
        </p:spPr>
      </p:pic>
      <p:sp>
        <p:nvSpPr>
          <p:cNvPr id="7" name="TextBox 6"/>
          <p:cNvSpPr txBox="1"/>
          <p:nvPr/>
        </p:nvSpPr>
        <p:spPr>
          <a:xfrm>
            <a:off x="395536" y="5288340"/>
            <a:ext cx="8280920" cy="1569660"/>
          </a:xfrm>
          <a:prstGeom prst="rect">
            <a:avLst/>
          </a:prstGeom>
          <a:noFill/>
        </p:spPr>
        <p:txBody>
          <a:bodyPr wrap="square" rtlCol="0">
            <a:spAutoFit/>
          </a:bodyPr>
          <a:lstStyle/>
          <a:p>
            <a:pPr algn="ctr"/>
            <a:r>
              <a:rPr lang="en-GB" sz="2400" dirty="0" smtClean="0">
                <a:latin typeface="Comic Sans MS" pitchFamily="66" charset="0"/>
              </a:rPr>
              <a:t>Germans students and the SS organised public book burnings – people were encouraged to bring books by Jewish authors, Jewish religious books and Jewish history books to public burnings. </a:t>
            </a:r>
            <a:endParaRPr lang="en-GB" sz="2400" dirty="0">
              <a:latin typeface="Comic Sans MS" pitchFamily="66" charset="0"/>
            </a:endParaRPr>
          </a:p>
        </p:txBody>
      </p:sp>
    </p:spTree>
    <p:extLst>
      <p:ext uri="{BB962C8B-B14F-4D97-AF65-F5344CB8AC3E}">
        <p14:creationId xmlns="" xmlns:p14="http://schemas.microsoft.com/office/powerpoint/2010/main" val="27724058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TotalTime>
  <Words>562</Words>
  <Application>Microsoft Office PowerPoint</Application>
  <PresentationFormat>On-screen Show (4:3)</PresentationFormat>
  <Paragraphs>45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Source 1</vt:lpstr>
      <vt:lpstr>Source 2</vt:lpstr>
      <vt:lpstr>Source 3</vt:lpstr>
      <vt:lpstr>Source 4</vt:lpstr>
      <vt:lpstr>Source 5</vt:lpstr>
      <vt:lpstr>Source 6</vt:lpstr>
      <vt:lpstr>Source 7</vt:lpstr>
      <vt:lpstr>Source 8</vt:lpstr>
      <vt:lpstr>Source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Source 1</dc:title>
  <dc:creator>Gwyneth</dc:creator>
  <cp:lastModifiedBy>Gwyneth</cp:lastModifiedBy>
  <cp:revision>9</cp:revision>
  <dcterms:created xsi:type="dcterms:W3CDTF">2014-03-11T21:18:05Z</dcterms:created>
  <dcterms:modified xsi:type="dcterms:W3CDTF">2014-03-11T22:18:48Z</dcterms:modified>
</cp:coreProperties>
</file>