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90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22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97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03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45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43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57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55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7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66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67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7D60F-DACC-44DA-99AE-2C02F3C79F86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07A2-44F0-45D9-AA44-3758B05BE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34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P4I85LK46E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LypyyW6dU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Rise of the Nazis: </a:t>
            </a:r>
            <a:br>
              <a:rPr lang="en-GB" dirty="0" smtClean="0">
                <a:latin typeface="Comic Sans MS" pitchFamily="66" charset="0"/>
              </a:rPr>
            </a:b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 ‘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Stab in the Back’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5472608" cy="4320480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Lesson starter: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What 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does the saying to be ‘stabbed in the back’ mean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?</a:t>
            </a:r>
          </a:p>
          <a:p>
            <a:pPr marL="514350" indent="-514350" algn="l">
              <a:buFont typeface="+mj-lt"/>
              <a:buAutoNum type="arabicPeriod"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r>
              <a:rPr lang="en-GB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https://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www.youtube.com/watch?v=P4I85LK46Ew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975736"/>
            <a:ext cx="235267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3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We are learning to…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Explain</a:t>
            </a:r>
            <a:r>
              <a:rPr lang="en-GB" dirty="0" smtClean="0">
                <a:latin typeface="Comic Sans MS" pitchFamily="66" charset="0"/>
              </a:rPr>
              <a:t> why German people felt ‘stabbed in the back’ after WWI</a:t>
            </a:r>
          </a:p>
          <a:p>
            <a:endParaRPr lang="en-GB" dirty="0">
              <a:latin typeface="Comic Sans MS" pitchFamily="66" charset="0"/>
            </a:endParaRPr>
          </a:p>
          <a:p>
            <a:endParaRPr lang="en-GB" dirty="0" smtClean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Summarise </a:t>
            </a:r>
            <a:r>
              <a:rPr lang="en-GB" dirty="0" smtClean="0">
                <a:latin typeface="Comic Sans MS" pitchFamily="66" charset="0"/>
              </a:rPr>
              <a:t>the ‘stab in the back’ theory in a speech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30689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Comic Sans MS" pitchFamily="66" charset="0"/>
              </a:rPr>
              <a:t>I can…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6" name="Picture 2" descr="C:\Users\aq4049b\AppData\Local\Microsoft\Windows\Temporary Internet Files\Content.IE5\VS10SYJC\MC9003840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332935" cy="109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q4049b\AppData\Local\Microsoft\Windows\Temporary Internet Files\Content.IE5\SDP70NLD\MC9003835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068960"/>
            <a:ext cx="1150939" cy="1543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28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4824536" cy="6741368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The German Generals had negotiated a surrender with Britain and her allies in November </a:t>
            </a:r>
            <a:r>
              <a:rPr lang="en-GB" dirty="0" smtClean="0">
                <a:latin typeface="Comic Sans MS" pitchFamily="66" charset="0"/>
              </a:rPr>
              <a:t>1918</a:t>
            </a:r>
          </a:p>
          <a:p>
            <a:r>
              <a:rPr lang="en-GB" dirty="0" smtClean="0">
                <a:latin typeface="Comic Sans MS" pitchFamily="66" charset="0"/>
              </a:rPr>
              <a:t>The Kaiser had abdicated two days earlier</a:t>
            </a:r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This effectively meant that Germany ‘gave up’ and lost the war</a:t>
            </a:r>
          </a:p>
          <a:p>
            <a:r>
              <a:rPr lang="en-GB" dirty="0" smtClean="0">
                <a:latin typeface="Comic Sans MS" pitchFamily="66" charset="0"/>
              </a:rPr>
              <a:t>German people couldn’t understand why the Generals and politicians had given up</a:t>
            </a:r>
          </a:p>
          <a:p>
            <a:r>
              <a:rPr lang="en-GB" dirty="0" smtClean="0">
                <a:latin typeface="Comic Sans MS" pitchFamily="66" charset="0"/>
              </a:rPr>
              <a:t>After all – there were no allied soldiers in Germany so surely Germany could have fought on?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32656"/>
            <a:ext cx="4381649" cy="272123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547" y="2708920"/>
            <a:ext cx="2901950" cy="404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32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3968" y="116632"/>
            <a:ext cx="4752528" cy="705678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Comic Sans MS" pitchFamily="66" charset="0"/>
              </a:rPr>
              <a:t>The German people started to believe the generals and politicians had surrendered too soon</a:t>
            </a:r>
          </a:p>
          <a:p>
            <a:r>
              <a:rPr lang="en-GB" dirty="0" smtClean="0">
                <a:latin typeface="Comic Sans MS" pitchFamily="66" charset="0"/>
              </a:rPr>
              <a:t>They had given up the war when they didn’t have to</a:t>
            </a:r>
          </a:p>
          <a:p>
            <a:r>
              <a:rPr lang="en-GB" dirty="0" smtClean="0">
                <a:latin typeface="Comic Sans MS" pitchFamily="66" charset="0"/>
              </a:rPr>
              <a:t>The German people felt they had been 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stabbed in the back </a:t>
            </a:r>
            <a:r>
              <a:rPr lang="en-GB" dirty="0" smtClean="0">
                <a:latin typeface="Comic Sans MS" pitchFamily="66" charset="0"/>
              </a:rPr>
              <a:t>by the government</a:t>
            </a:r>
          </a:p>
          <a:p>
            <a:r>
              <a:rPr lang="en-GB" dirty="0" smtClean="0">
                <a:latin typeface="Comic Sans MS" pitchFamily="66" charset="0"/>
              </a:rPr>
              <a:t>They became known as the </a:t>
            </a:r>
            <a:r>
              <a:rPr lang="en-GB" b="1" u="sng" dirty="0" smtClean="0">
                <a:latin typeface="Comic Sans MS" pitchFamily="66" charset="0"/>
              </a:rPr>
              <a:t>‘November Criminals’</a:t>
            </a:r>
          </a:p>
          <a:p>
            <a:r>
              <a:rPr lang="en-GB" dirty="0" smtClean="0">
                <a:latin typeface="Comic Sans MS" pitchFamily="66" charset="0"/>
              </a:rPr>
              <a:t>Soldiers like Hitler felt especially betrayed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16832"/>
            <a:ext cx="4023415" cy="2743969"/>
          </a:xfrm>
          <a:prstGeom prst="rect">
            <a:avLst/>
          </a:prstGeom>
        </p:spPr>
      </p:pic>
      <p:pic>
        <p:nvPicPr>
          <p:cNvPr id="5" name="Picture 2" descr="C:\Users\aq4049b\AppData\Local\Microsoft\Windows\Temporary Internet Files\Content.IE5\SDP70NLD\MC900290049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70" y="4177224"/>
            <a:ext cx="3562513" cy="267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88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632"/>
            <a:ext cx="4752528" cy="6480720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Hitler started to speak about the 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‘stab in the back’ </a:t>
            </a:r>
            <a:r>
              <a:rPr lang="en-GB" dirty="0" smtClean="0">
                <a:latin typeface="Comic Sans MS" pitchFamily="66" charset="0"/>
              </a:rPr>
              <a:t>theory</a:t>
            </a:r>
          </a:p>
          <a:p>
            <a:r>
              <a:rPr lang="en-GB" dirty="0" smtClean="0">
                <a:latin typeface="Comic Sans MS" pitchFamily="66" charset="0"/>
              </a:rPr>
              <a:t>He blamed a collection of </a:t>
            </a:r>
            <a:r>
              <a:rPr lang="en-GB" b="1" dirty="0" smtClean="0">
                <a:latin typeface="Comic Sans MS" pitchFamily="66" charset="0"/>
              </a:rPr>
              <a:t>Socialists</a:t>
            </a:r>
            <a:r>
              <a:rPr lang="en-GB" b="1" dirty="0" smtClean="0">
                <a:latin typeface="Comic Sans MS" pitchFamily="66" charset="0"/>
              </a:rPr>
              <a:t>, </a:t>
            </a:r>
            <a:r>
              <a:rPr lang="en-GB" b="1" dirty="0" smtClean="0">
                <a:latin typeface="Comic Sans MS" pitchFamily="66" charset="0"/>
              </a:rPr>
              <a:t>Communists </a:t>
            </a:r>
            <a:r>
              <a:rPr lang="en-GB" b="1" dirty="0" smtClean="0">
                <a:latin typeface="Comic Sans MS" pitchFamily="66" charset="0"/>
              </a:rPr>
              <a:t>and Jews </a:t>
            </a:r>
            <a:r>
              <a:rPr lang="en-GB" dirty="0" smtClean="0">
                <a:latin typeface="Comic Sans MS" pitchFamily="66" charset="0"/>
              </a:rPr>
              <a:t>for betraying Germany in this way</a:t>
            </a:r>
          </a:p>
          <a:p>
            <a:r>
              <a:rPr lang="en-GB" dirty="0" smtClean="0">
                <a:latin typeface="Comic Sans MS" pitchFamily="66" charset="0"/>
              </a:rPr>
              <a:t>People began to liste</a:t>
            </a:r>
            <a:r>
              <a:rPr lang="en-GB" dirty="0" smtClean="0">
                <a:latin typeface="Comic Sans MS" pitchFamily="66" charset="0"/>
              </a:rPr>
              <a:t>n – Hitler offered people to blame for Germany’s defeat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551" y="2060848"/>
            <a:ext cx="3653856" cy="261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97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https://www.youtube.com/watch?v=soFhWkxSZAY</a:t>
            </a: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www.youtube.com/watch?v=pLypyyW6dUA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4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6" y="692696"/>
            <a:ext cx="4608510" cy="6696744"/>
          </a:xfrm>
        </p:spPr>
        <p:txBody>
          <a:bodyPr>
            <a:no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Hitler has asked you to help him write a speech to perform at a Munich beer hall </a:t>
            </a:r>
          </a:p>
          <a:p>
            <a:r>
              <a:rPr lang="en-GB" sz="2000" dirty="0" smtClean="0">
                <a:latin typeface="Comic Sans MS" pitchFamily="66" charset="0"/>
              </a:rPr>
              <a:t>He wants to gain some new followers – he wants to talk about the ‘stab in the back’ and try to get people to believe his opinions</a:t>
            </a:r>
          </a:p>
          <a:p>
            <a:r>
              <a:rPr lang="en-GB" sz="2000" dirty="0" smtClean="0">
                <a:latin typeface="Comic Sans MS" pitchFamily="66" charset="0"/>
              </a:rPr>
              <a:t>Write a short speech which explains</a:t>
            </a:r>
          </a:p>
          <a:p>
            <a:pPr>
              <a:buFont typeface="Wingdings" pitchFamily="2" charset="2"/>
              <a:buChar char="ü"/>
            </a:pP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Why Germans have been stabbed in the back </a:t>
            </a:r>
            <a:endParaRPr lang="en-GB" sz="24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Who </a:t>
            </a: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is to blame for the stab in the back</a:t>
            </a:r>
            <a:endParaRPr lang="en-GB" sz="24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What Hitler will do to restore Germany’s pride</a:t>
            </a:r>
            <a:endParaRPr lang="en-GB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52736" y="-171400"/>
            <a:ext cx="8229600" cy="1143000"/>
          </a:xfrm>
        </p:spPr>
        <p:txBody>
          <a:bodyPr/>
          <a:lstStyle/>
          <a:p>
            <a:r>
              <a:rPr lang="en-GB" b="1" u="sng" dirty="0" smtClean="0">
                <a:latin typeface="Comic Sans MS" pitchFamily="66" charset="0"/>
              </a:rPr>
              <a:t>Task One</a:t>
            </a:r>
            <a:endParaRPr lang="en-GB" b="1" u="sng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132856"/>
            <a:ext cx="4514807" cy="252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89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Britain and France wanted to ensure Germany could never start another war as they had in 1918.</a:t>
            </a:r>
            <a:endParaRPr lang="en-GB" sz="32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>
                <a:latin typeface="Comic Sans MS" panose="030F0702030302020204" pitchFamily="66" charset="0"/>
              </a:rPr>
              <a:t>What could they do to ensure this was the case?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5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</TotalTime>
  <Words>334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Rise of the Nazis:  The ‘Stab in the Back’</vt:lpstr>
      <vt:lpstr>We are learning to…</vt:lpstr>
      <vt:lpstr>PowerPoint Presentation</vt:lpstr>
      <vt:lpstr>PowerPoint Presentation</vt:lpstr>
      <vt:lpstr>PowerPoint Presentation</vt:lpstr>
      <vt:lpstr>PowerPoint Presentation</vt:lpstr>
      <vt:lpstr>Task One</vt:lpstr>
      <vt:lpstr>Britain and France wanted to ensure Germany could never start another war as they had in 1918.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 of the Nazis:  Stab in the Back Theory</dc:title>
  <dc:creator>AQuigley</dc:creator>
  <cp:lastModifiedBy>StJoAcQuigleyA</cp:lastModifiedBy>
  <cp:revision>27</cp:revision>
  <dcterms:created xsi:type="dcterms:W3CDTF">2013-09-23T11:35:39Z</dcterms:created>
  <dcterms:modified xsi:type="dcterms:W3CDTF">2019-05-28T14:41:34Z</dcterms:modified>
</cp:coreProperties>
</file>