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4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80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9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16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5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5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0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3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9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4B650-8245-491A-A064-476CBDF6A12B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A144-81B1-4B00-867D-8E7D6D0AF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5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3059832" y="2348880"/>
            <a:ext cx="3024336" cy="2160240"/>
          </a:xfrm>
          <a:prstGeom prst="cloud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635896" y="270892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Your question in the middle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Nice and clear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Include the ‘?’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707904" cy="2492896"/>
          </a:xfrm>
          <a:prstGeom prst="rect">
            <a:avLst/>
          </a:prstGeom>
          <a:solidFill>
            <a:schemeClr val="bg1"/>
          </a:solidFill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7504" y="188640"/>
            <a:ext cx="35283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Context</a:t>
            </a:r>
          </a:p>
          <a:p>
            <a:pPr algn="ctr"/>
            <a:r>
              <a:rPr lang="en-GB" sz="1600" i="1" dirty="0" smtClean="0">
                <a:latin typeface="Comic Sans MS" panose="030F0702030302020204" pitchFamily="66" charset="0"/>
              </a:rPr>
              <a:t>(This is your background information)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Think about…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What is your event?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When did it happen?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Where did it happen?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Facts about the event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2852936"/>
            <a:ext cx="2880320" cy="165618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600" y="293474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Cause/ Impact 1</a:t>
            </a:r>
            <a:endParaRPr lang="en-GB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3304081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All your information here</a:t>
            </a:r>
          </a:p>
          <a:p>
            <a:r>
              <a:rPr lang="en-GB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Min 3 </a:t>
            </a:r>
            <a:r>
              <a:rPr lang="en-GB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points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5555" y="4620411"/>
            <a:ext cx="2880320" cy="165618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55576" y="469019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Cause/ Impact 2</a:t>
            </a:r>
            <a:endParaRPr lang="en-GB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1579" y="505952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All your information here</a:t>
            </a:r>
          </a:p>
          <a:p>
            <a:r>
              <a:rPr lang="en-GB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Min 3 points</a:t>
            </a:r>
            <a:endParaRPr lang="en-GB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67944" y="4693095"/>
            <a:ext cx="2880320" cy="165618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043738" y="4772811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Cause/ Impact 3</a:t>
            </a:r>
            <a:endParaRPr lang="en-GB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59762" y="521192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All your information here</a:t>
            </a:r>
          </a:p>
          <a:p>
            <a:r>
              <a:rPr lang="en-GB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Min 3 points</a:t>
            </a:r>
            <a:endParaRPr lang="en-GB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7164288" y="4690190"/>
            <a:ext cx="1800200" cy="1659089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135553" y="4694127"/>
            <a:ext cx="1893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The Sources 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I used…</a:t>
            </a:r>
          </a:p>
          <a:p>
            <a:r>
              <a:rPr lang="en-GB" sz="1400" b="1" dirty="0" smtClean="0">
                <a:latin typeface="Comic Sans MS" panose="030F0702030302020204" pitchFamily="66" charset="0"/>
              </a:rPr>
              <a:t>* www.history....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154257" y="1412777"/>
            <a:ext cx="2808312" cy="3005944"/>
          </a:xfrm>
          <a:prstGeom prst="wedgeRoundRectCallou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247195" y="1442426"/>
            <a:ext cx="26224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Summarise your three main causes/ impacts</a:t>
            </a:r>
          </a:p>
          <a:p>
            <a:endParaRPr lang="en-GB" sz="1600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r>
              <a:rPr lang="en-GB" sz="1600" i="1" dirty="0" smtClean="0">
                <a:latin typeface="Comic Sans MS" panose="030F0702030302020204" pitchFamily="66" charset="0"/>
              </a:rPr>
              <a:t>______ caused….. Because…</a:t>
            </a:r>
          </a:p>
          <a:p>
            <a:r>
              <a:rPr lang="en-GB" sz="1600" i="1" dirty="0" smtClean="0">
                <a:latin typeface="Comic Sans MS" panose="030F0702030302020204" pitchFamily="66" charset="0"/>
              </a:rPr>
              <a:t>One impact of ______ was ___ because…</a:t>
            </a:r>
          </a:p>
          <a:p>
            <a:endParaRPr lang="en-GB" sz="1600" i="1" dirty="0" smtClean="0">
              <a:latin typeface="Comic Sans MS" panose="030F0702030302020204" pitchFamily="66" charset="0"/>
            </a:endParaRPr>
          </a:p>
          <a:p>
            <a:r>
              <a:rPr lang="en-GB" sz="1600" i="1" dirty="0" smtClean="0">
                <a:latin typeface="Comic Sans MS" panose="030F0702030302020204" pitchFamily="66" charset="0"/>
              </a:rPr>
              <a:t>Repeat for all 3</a:t>
            </a:r>
          </a:p>
          <a:p>
            <a:endParaRPr lang="en-GB" sz="1600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r>
              <a:rPr lang="en-GB" sz="16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Use the exact wording of your question!</a:t>
            </a:r>
          </a:p>
          <a:p>
            <a:endParaRPr lang="en-GB" sz="1600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6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  <p:bldP spid="5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583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Stage 5: Presenting your findings </a:t>
            </a:r>
            <a:r>
              <a:rPr lang="en-GB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(AS 1.6)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You should now put together everything you have done and present your AVU to be assessed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You may present your findings in any way you wish – a poster, PowerPoint, essay, display book etc.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Your chosen submission should also have a </a:t>
            </a:r>
            <a:r>
              <a:rPr lang="en-GB" sz="5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conclusion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>
                <a:latin typeface="Comic Sans MS" panose="030F0702030302020204" pitchFamily="66" charset="0"/>
              </a:rPr>
              <a:t>C</a:t>
            </a:r>
            <a:r>
              <a:rPr lang="x-none" smtClean="0">
                <a:latin typeface="Comic Sans MS" panose="030F0702030302020204" pitchFamily="66" charset="0"/>
              </a:rPr>
              <a:t>ommunicat</a:t>
            </a:r>
            <a:r>
              <a:rPr lang="en-GB" dirty="0" smtClean="0">
                <a:latin typeface="Comic Sans MS" panose="030F0702030302020204" pitchFamily="66" charset="0"/>
              </a:rPr>
              <a:t>e your findings and ideas </a:t>
            </a:r>
            <a:r>
              <a:rPr lang="en-GB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clearly</a:t>
            </a:r>
            <a:endParaRPr lang="en-GB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x-none" b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sum </a:t>
            </a:r>
            <a:r>
              <a:rPr lang="x-none" b="1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up </a:t>
            </a:r>
            <a:r>
              <a:rPr lang="en-GB" dirty="0" smtClean="0">
                <a:latin typeface="Comic Sans MS" panose="030F0702030302020204" pitchFamily="66" charset="0"/>
              </a:rPr>
              <a:t>your </a:t>
            </a:r>
            <a:r>
              <a:rPr lang="x-none" smtClean="0">
                <a:latin typeface="Comic Sans MS" panose="030F0702030302020204" pitchFamily="66" charset="0"/>
              </a:rPr>
              <a:t>ideas</a:t>
            </a:r>
            <a:r>
              <a:rPr lang="x-none">
                <a:latin typeface="Comic Sans MS" panose="030F0702030302020204" pitchFamily="66" charset="0"/>
              </a:rPr>
              <a:t>, issues, findings or conclusions</a:t>
            </a:r>
            <a:endParaRPr lang="en-GB" dirty="0">
              <a:latin typeface="Comic Sans MS" panose="030F0702030302020204" pitchFamily="66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GB" dirty="0" smtClean="0">
                <a:latin typeface="Comic Sans MS" panose="030F0702030302020204" pitchFamily="66" charset="0"/>
              </a:rPr>
              <a:t>Use</a:t>
            </a:r>
            <a:r>
              <a:rPr lang="x-none" smtClean="0">
                <a:latin typeface="Comic Sans MS" panose="030F0702030302020204" pitchFamily="66" charset="0"/>
              </a:rPr>
              <a:t> </a:t>
            </a:r>
            <a:r>
              <a:rPr lang="x-none" b="1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specialist vocabulary</a:t>
            </a:r>
            <a:r>
              <a:rPr lang="x-none">
                <a:latin typeface="Comic Sans MS" panose="030F0702030302020204" pitchFamily="66" charset="0"/>
              </a:rPr>
              <a:t> </a:t>
            </a:r>
            <a:r>
              <a:rPr lang="x-none" smtClean="0">
                <a:latin typeface="Comic Sans MS" panose="030F0702030302020204" pitchFamily="66" charset="0"/>
              </a:rPr>
              <a:t>accurately</a:t>
            </a:r>
            <a:r>
              <a:rPr lang="en-GB" dirty="0" smtClean="0">
                <a:latin typeface="Comic Sans MS" panose="030F0702030302020204" pitchFamily="66" charset="0"/>
              </a:rPr>
              <a:t> – e.g. </a:t>
            </a:r>
            <a:r>
              <a:rPr lang="en-GB" dirty="0">
                <a:latin typeface="Comic Sans MS" panose="030F0702030302020204" pitchFamily="66" charset="0"/>
              </a:rPr>
              <a:t>source, cause, impact, factor, social, economic, military, political.</a:t>
            </a:r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7504" y="515719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SC: I can Present my </a:t>
            </a:r>
            <a:r>
              <a:rPr lang="en-GB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findings in response to the historical theme or event </a:t>
            </a:r>
          </a:p>
        </p:txBody>
      </p:sp>
      <p:pic>
        <p:nvPicPr>
          <p:cNvPr id="5" name="Picture 2" descr="C:\Users\aq4049b\AppData\Local\Microsoft\Windows\Temporary Internet Files\Content.IE5\L63EL9VE\bullsey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428" y="5173758"/>
            <a:ext cx="1205880" cy="141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04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-117248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Example structure 1.6</a:t>
            </a:r>
            <a:endParaRPr lang="en-GB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517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Part 1)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In conclusion, 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There were many reasons for ________ such as… </a:t>
            </a:r>
          </a:p>
          <a:p>
            <a:pPr marL="0" indent="0" algn="ctr">
              <a:buNone/>
            </a:pPr>
            <a:r>
              <a:rPr lang="en-GB" sz="28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OR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There were many effects of ________ such as…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Part 2)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I think the most important was ________ because…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Part 3)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In completing my AVU research I have used historical sources such as…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i.e. History textbooks, historical websites, primary sources, </a:t>
            </a:r>
            <a:r>
              <a:rPr lang="en-GB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interviews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80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Due Date for Submission: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>
                <a:latin typeface="Comic Sans MS" panose="030F0702030302020204" pitchFamily="66" charset="0"/>
              </a:rPr>
              <a:t>Thursday 1 June</a:t>
            </a:r>
          </a:p>
          <a:p>
            <a:pPr marL="0" indent="0">
              <a:buNone/>
            </a:pPr>
            <a:endParaRPr lang="en-GB" i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Final product &amp; conclusion &amp; questionnaire</a:t>
            </a:r>
          </a:p>
          <a:p>
            <a:pPr marL="0" indent="0">
              <a:buNone/>
            </a:pPr>
            <a:endParaRPr lang="en-GB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b="1" dirty="0">
                <a:latin typeface="Comic Sans MS" panose="030F0702030302020204" pitchFamily="66" charset="0"/>
              </a:rPr>
              <a:t>https://blogs.glowscotland.org.uk/ea/stjoacnationalhistory/</a:t>
            </a:r>
          </a:p>
        </p:txBody>
      </p:sp>
      <p:pic>
        <p:nvPicPr>
          <p:cNvPr id="5122" name="Picture 2" descr="C:\Users\aq4049b\AppData\Local\Microsoft\Windows\Temporary Internet Files\Content.IE5\L63EL9VE\homework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88840"/>
            <a:ext cx="2160240" cy="145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7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Stage 6: </a:t>
            </a:r>
            <a:r>
              <a:rPr lang="en-GB" sz="36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Evaluation Questionnaire</a:t>
            </a:r>
            <a:br>
              <a:rPr lang="en-GB" sz="3600" dirty="0" smtClean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r>
              <a:rPr lang="en-GB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(do this on paper and attach it to your AVU)</a:t>
            </a:r>
            <a:endParaRPr lang="en-GB" sz="31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112568"/>
          </a:xfrm>
          <a:solidFill>
            <a:srgbClr val="CCCCFF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1.  What topic/ issue did you choose to do your added value unit on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2. Why did you choose that topic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3. Where did you find the historical sources you chose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4. How did you choose to present your information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5. Why did you choose that method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6. What did you enjoy about doing your added value unit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7. What did you find challenging (difficult) about the added value unit?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64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404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Stage 5: Presenting your findings (AS 1.6)</vt:lpstr>
      <vt:lpstr>Example structure 1.6</vt:lpstr>
      <vt:lpstr>Due Date for Submission:</vt:lpstr>
      <vt:lpstr>Stage 6: Evaluation Questionnaire (do this on paper and attach it to your AVU)</vt:lpstr>
    </vt:vector>
  </TitlesOfParts>
  <Company>East Ayrshire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StJoAcQuigleyA</dc:creator>
  <cp:lastModifiedBy>StJoAcQuigleyA</cp:lastModifiedBy>
  <cp:revision>8</cp:revision>
  <dcterms:created xsi:type="dcterms:W3CDTF">2019-05-09T11:25:25Z</dcterms:created>
  <dcterms:modified xsi:type="dcterms:W3CDTF">2019-05-14T14:14:52Z</dcterms:modified>
</cp:coreProperties>
</file>