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4B650-8245-491A-A064-476CBDF6A12B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A144-81B1-4B00-867D-8E7D6D0AF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444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4B650-8245-491A-A064-476CBDF6A12B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A144-81B1-4B00-867D-8E7D6D0AF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809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4B650-8245-491A-A064-476CBDF6A12B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A144-81B1-4B00-867D-8E7D6D0AF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593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4B650-8245-491A-A064-476CBDF6A12B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A144-81B1-4B00-867D-8E7D6D0AF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167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4B650-8245-491A-A064-476CBDF6A12B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A144-81B1-4B00-867D-8E7D6D0AF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353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4B650-8245-491A-A064-476CBDF6A12B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A144-81B1-4B00-867D-8E7D6D0AF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958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4B650-8245-491A-A064-476CBDF6A12B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A144-81B1-4B00-867D-8E7D6D0AF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25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4B650-8245-491A-A064-476CBDF6A12B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A144-81B1-4B00-867D-8E7D6D0AF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37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4B650-8245-491A-A064-476CBDF6A12B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A144-81B1-4B00-867D-8E7D6D0AF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806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4B650-8245-491A-A064-476CBDF6A12B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A144-81B1-4B00-867D-8E7D6D0AF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537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4B650-8245-491A-A064-476CBDF6A12B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A144-81B1-4B00-867D-8E7D6D0AF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92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4B650-8245-491A-A064-476CBDF6A12B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AA144-81B1-4B00-867D-8E7D6D0AF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57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5"/>
          <p:cNvSpPr/>
          <p:nvPr/>
        </p:nvSpPr>
        <p:spPr>
          <a:xfrm>
            <a:off x="3059832" y="2348880"/>
            <a:ext cx="3024336" cy="2160240"/>
          </a:xfrm>
          <a:prstGeom prst="cloud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635896" y="2708920"/>
            <a:ext cx="20882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Your question in the middle</a:t>
            </a:r>
          </a:p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Nice and clear</a:t>
            </a:r>
          </a:p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Include the ‘?’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3707904" cy="2492896"/>
          </a:xfrm>
          <a:prstGeom prst="rect">
            <a:avLst/>
          </a:prstGeom>
          <a:solidFill>
            <a:schemeClr val="bg1"/>
          </a:solidFill>
          <a:ln w="412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107504" y="188640"/>
            <a:ext cx="352839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Context</a:t>
            </a:r>
          </a:p>
          <a:p>
            <a:pPr algn="ctr"/>
            <a:r>
              <a:rPr lang="en-GB" sz="1600" i="1" dirty="0" smtClean="0">
                <a:latin typeface="Comic Sans MS" panose="030F0702030302020204" pitchFamily="66" charset="0"/>
              </a:rPr>
              <a:t>(This is your background information)</a:t>
            </a:r>
          </a:p>
          <a:p>
            <a:r>
              <a:rPr lang="en-GB" sz="1600" dirty="0" smtClean="0">
                <a:latin typeface="Comic Sans MS" panose="030F0702030302020204" pitchFamily="66" charset="0"/>
              </a:rPr>
              <a:t>Think about…</a:t>
            </a:r>
          </a:p>
          <a:p>
            <a:r>
              <a:rPr lang="en-GB" sz="1600" dirty="0" smtClean="0">
                <a:latin typeface="Comic Sans MS" panose="030F0702030302020204" pitchFamily="66" charset="0"/>
              </a:rPr>
              <a:t>What is your event?</a:t>
            </a:r>
          </a:p>
          <a:p>
            <a:r>
              <a:rPr lang="en-GB" sz="1600" dirty="0" smtClean="0">
                <a:latin typeface="Comic Sans MS" panose="030F0702030302020204" pitchFamily="66" charset="0"/>
              </a:rPr>
              <a:t>When did it happen?</a:t>
            </a:r>
          </a:p>
          <a:p>
            <a:r>
              <a:rPr lang="en-GB" sz="1600" dirty="0" smtClean="0">
                <a:latin typeface="Comic Sans MS" panose="030F0702030302020204" pitchFamily="66" charset="0"/>
              </a:rPr>
              <a:t>Where did it happen?</a:t>
            </a:r>
          </a:p>
          <a:p>
            <a:r>
              <a:rPr lang="en-GB" sz="1600" dirty="0" smtClean="0">
                <a:latin typeface="Comic Sans MS" panose="030F0702030302020204" pitchFamily="66" charset="0"/>
              </a:rPr>
              <a:t>Facts about the event</a:t>
            </a:r>
          </a:p>
        </p:txBody>
      </p:sp>
      <p:sp>
        <p:nvSpPr>
          <p:cNvPr id="10" name="Rectangle 9"/>
          <p:cNvSpPr/>
          <p:nvPr/>
        </p:nvSpPr>
        <p:spPr>
          <a:xfrm>
            <a:off x="179512" y="2852936"/>
            <a:ext cx="2880320" cy="1656184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90600" y="2934749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Cause/ Impact 1</a:t>
            </a:r>
            <a:endParaRPr lang="en-GB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5536" y="3304081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66"/>
                </a:solidFill>
                <a:latin typeface="Comic Sans MS" panose="030F0702030302020204" pitchFamily="66" charset="0"/>
              </a:rPr>
              <a:t>All your information here</a:t>
            </a:r>
          </a:p>
          <a:p>
            <a:r>
              <a:rPr lang="en-GB" dirty="0" smtClean="0">
                <a:solidFill>
                  <a:srgbClr val="FF0066"/>
                </a:solidFill>
                <a:latin typeface="Comic Sans MS" panose="030F0702030302020204" pitchFamily="66" charset="0"/>
              </a:rPr>
              <a:t>Min 3 </a:t>
            </a:r>
            <a:r>
              <a:rPr lang="en-GB" dirty="0" smtClean="0">
                <a:solidFill>
                  <a:srgbClr val="FF0066"/>
                </a:solidFill>
                <a:latin typeface="Comic Sans MS" panose="030F0702030302020204" pitchFamily="66" charset="0"/>
              </a:rPr>
              <a:t>points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25555" y="4620411"/>
            <a:ext cx="2880320" cy="1656184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755576" y="469019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Cause/ Impact 2</a:t>
            </a:r>
            <a:endParaRPr lang="en-GB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41579" y="5059522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66"/>
                </a:solidFill>
                <a:latin typeface="Comic Sans MS" panose="030F0702030302020204" pitchFamily="66" charset="0"/>
              </a:rPr>
              <a:t>All your information here</a:t>
            </a:r>
          </a:p>
          <a:p>
            <a:r>
              <a:rPr lang="en-GB" dirty="0" smtClean="0">
                <a:solidFill>
                  <a:srgbClr val="FF0066"/>
                </a:solidFill>
                <a:latin typeface="Comic Sans MS" panose="030F0702030302020204" pitchFamily="66" charset="0"/>
              </a:rPr>
              <a:t>Min 3 points</a:t>
            </a:r>
            <a:endParaRPr lang="en-GB" dirty="0">
              <a:solidFill>
                <a:srgbClr val="FF0066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067944" y="4693095"/>
            <a:ext cx="2880320" cy="1656184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4043738" y="4772811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Cause/ Impact 3</a:t>
            </a:r>
            <a:endParaRPr lang="en-GB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59762" y="5211922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66"/>
                </a:solidFill>
                <a:latin typeface="Comic Sans MS" panose="030F0702030302020204" pitchFamily="66" charset="0"/>
              </a:rPr>
              <a:t>All your information here</a:t>
            </a:r>
          </a:p>
          <a:p>
            <a:r>
              <a:rPr lang="en-GB" dirty="0" smtClean="0">
                <a:solidFill>
                  <a:srgbClr val="FF0066"/>
                </a:solidFill>
                <a:latin typeface="Comic Sans MS" panose="030F0702030302020204" pitchFamily="66" charset="0"/>
              </a:rPr>
              <a:t>Min 3 points</a:t>
            </a:r>
            <a:endParaRPr lang="en-GB" dirty="0">
              <a:solidFill>
                <a:srgbClr val="FF0066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Folded Corner 18"/>
          <p:cNvSpPr/>
          <p:nvPr/>
        </p:nvSpPr>
        <p:spPr>
          <a:xfrm>
            <a:off x="7164288" y="4690190"/>
            <a:ext cx="1800200" cy="1659089"/>
          </a:xfrm>
          <a:prstGeom prst="foldedCorne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7135553" y="4694127"/>
            <a:ext cx="18931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latin typeface="Comic Sans MS" panose="030F0702030302020204" pitchFamily="66" charset="0"/>
              </a:rPr>
              <a:t>The Sources </a:t>
            </a:r>
          </a:p>
          <a:p>
            <a:r>
              <a:rPr lang="en-GB" sz="1400" b="1" dirty="0" smtClean="0">
                <a:latin typeface="Comic Sans MS" panose="030F0702030302020204" pitchFamily="66" charset="0"/>
              </a:rPr>
              <a:t>I used…</a:t>
            </a:r>
          </a:p>
          <a:p>
            <a:r>
              <a:rPr lang="en-GB" sz="1400" b="1" dirty="0" smtClean="0">
                <a:latin typeface="Comic Sans MS" panose="030F0702030302020204" pitchFamily="66" charset="0"/>
              </a:rPr>
              <a:t>* www.history....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6154257" y="1412777"/>
            <a:ext cx="2808312" cy="3005944"/>
          </a:xfrm>
          <a:prstGeom prst="wedgeRoundRectCallout">
            <a:avLst/>
          </a:prstGeom>
          <a:noFill/>
          <a:ln w="444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6247195" y="1442426"/>
            <a:ext cx="262243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FF0066"/>
                </a:solidFill>
                <a:latin typeface="Comic Sans MS" panose="030F0702030302020204" pitchFamily="66" charset="0"/>
              </a:rPr>
              <a:t>Summarise your three main causes/ impacts</a:t>
            </a:r>
          </a:p>
          <a:p>
            <a:endParaRPr lang="en-GB" sz="1600" dirty="0">
              <a:solidFill>
                <a:srgbClr val="FF0066"/>
              </a:solidFill>
              <a:latin typeface="Comic Sans MS" panose="030F0702030302020204" pitchFamily="66" charset="0"/>
            </a:endParaRPr>
          </a:p>
          <a:p>
            <a:r>
              <a:rPr lang="en-GB" sz="1600" i="1" dirty="0" smtClean="0">
                <a:latin typeface="Comic Sans MS" panose="030F0702030302020204" pitchFamily="66" charset="0"/>
              </a:rPr>
              <a:t>______ caused….. Because…</a:t>
            </a:r>
          </a:p>
          <a:p>
            <a:r>
              <a:rPr lang="en-GB" sz="1600" i="1" dirty="0" smtClean="0">
                <a:latin typeface="Comic Sans MS" panose="030F0702030302020204" pitchFamily="66" charset="0"/>
              </a:rPr>
              <a:t>One impact of ______ was ___ because…</a:t>
            </a:r>
          </a:p>
          <a:p>
            <a:endParaRPr lang="en-GB" sz="1600" i="1" dirty="0" smtClean="0">
              <a:latin typeface="Comic Sans MS" panose="030F0702030302020204" pitchFamily="66" charset="0"/>
            </a:endParaRPr>
          </a:p>
          <a:p>
            <a:r>
              <a:rPr lang="en-GB" sz="1600" i="1" dirty="0" smtClean="0">
                <a:latin typeface="Comic Sans MS" panose="030F0702030302020204" pitchFamily="66" charset="0"/>
              </a:rPr>
              <a:t>Repeat for all 3</a:t>
            </a:r>
          </a:p>
          <a:p>
            <a:endParaRPr lang="en-GB" sz="1600" dirty="0">
              <a:solidFill>
                <a:srgbClr val="FF0066"/>
              </a:solidFill>
              <a:latin typeface="Comic Sans MS" panose="030F0702030302020204" pitchFamily="66" charset="0"/>
            </a:endParaRPr>
          </a:p>
          <a:p>
            <a:r>
              <a:rPr lang="en-GB" sz="1600" dirty="0" smtClean="0">
                <a:solidFill>
                  <a:srgbClr val="FF0066"/>
                </a:solidFill>
                <a:latin typeface="Comic Sans MS" panose="030F0702030302020204" pitchFamily="66" charset="0"/>
              </a:rPr>
              <a:t>Use the exact wording of your question!</a:t>
            </a:r>
          </a:p>
          <a:p>
            <a:endParaRPr lang="en-GB" sz="1600" dirty="0" smtClean="0">
              <a:solidFill>
                <a:srgbClr val="FF0066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468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/>
      <p:bldP spid="10" grpId="0" animBg="1"/>
      <p:bldP spid="11" grpId="0"/>
      <p:bldP spid="12" grpId="0"/>
      <p:bldP spid="13" grpId="0" animBg="1"/>
      <p:bldP spid="14" grpId="0"/>
      <p:bldP spid="15" grpId="0"/>
      <p:bldP spid="16" grpId="0" animBg="1"/>
      <p:bldP spid="17" grpId="0"/>
      <p:bldP spid="18" grpId="0"/>
      <p:bldP spid="19" grpId="0" animBg="1"/>
      <p:bldP spid="20" grpId="0"/>
      <p:bldP spid="5" grpId="0" animBg="1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583"/>
            <a:ext cx="8496944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Stage 5: Presenting your findings </a:t>
            </a:r>
            <a:r>
              <a:rPr lang="en-GB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(AS 1.6)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80728"/>
            <a:ext cx="8784976" cy="4525963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You should now put together everything you have done and present your AVU to be assessed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You may present your findings in any way you wish – a poster, PowerPoint, essay, display book etc.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Your chosen submission should also have a </a:t>
            </a:r>
            <a:r>
              <a:rPr lang="en-GB" sz="52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conclusion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GB" dirty="0" smtClean="0">
                <a:latin typeface="Comic Sans MS" panose="030F0702030302020204" pitchFamily="66" charset="0"/>
              </a:rPr>
              <a:t>C</a:t>
            </a:r>
            <a:r>
              <a:rPr lang="x-none" smtClean="0">
                <a:latin typeface="Comic Sans MS" panose="030F0702030302020204" pitchFamily="66" charset="0"/>
              </a:rPr>
              <a:t>ommunicat</a:t>
            </a:r>
            <a:r>
              <a:rPr lang="en-GB" dirty="0" smtClean="0">
                <a:latin typeface="Comic Sans MS" panose="030F0702030302020204" pitchFamily="66" charset="0"/>
              </a:rPr>
              <a:t>e your findings and ideas </a:t>
            </a:r>
            <a:r>
              <a:rPr lang="en-GB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clearly</a:t>
            </a:r>
            <a:endParaRPr lang="en-GB" b="1" dirty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x-none" b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sum </a:t>
            </a:r>
            <a:r>
              <a:rPr lang="x-none" b="1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up </a:t>
            </a:r>
            <a:r>
              <a:rPr lang="en-GB" dirty="0" smtClean="0">
                <a:latin typeface="Comic Sans MS" panose="030F0702030302020204" pitchFamily="66" charset="0"/>
              </a:rPr>
              <a:t>your </a:t>
            </a:r>
            <a:r>
              <a:rPr lang="x-none" smtClean="0">
                <a:latin typeface="Comic Sans MS" panose="030F0702030302020204" pitchFamily="66" charset="0"/>
              </a:rPr>
              <a:t>ideas</a:t>
            </a:r>
            <a:r>
              <a:rPr lang="x-none">
                <a:latin typeface="Comic Sans MS" panose="030F0702030302020204" pitchFamily="66" charset="0"/>
              </a:rPr>
              <a:t>, issues, findings or conclusions</a:t>
            </a:r>
            <a:endParaRPr lang="en-GB" dirty="0">
              <a:latin typeface="Comic Sans MS" panose="030F0702030302020204" pitchFamily="66" charset="0"/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en-GB" dirty="0" smtClean="0">
                <a:latin typeface="Comic Sans MS" panose="030F0702030302020204" pitchFamily="66" charset="0"/>
              </a:rPr>
              <a:t>Use</a:t>
            </a:r>
            <a:r>
              <a:rPr lang="x-none" smtClean="0">
                <a:latin typeface="Comic Sans MS" panose="030F0702030302020204" pitchFamily="66" charset="0"/>
              </a:rPr>
              <a:t> </a:t>
            </a:r>
            <a:r>
              <a:rPr lang="x-none" b="1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specialist vocabulary</a:t>
            </a:r>
            <a:r>
              <a:rPr lang="x-none">
                <a:latin typeface="Comic Sans MS" panose="030F0702030302020204" pitchFamily="66" charset="0"/>
              </a:rPr>
              <a:t> </a:t>
            </a:r>
            <a:r>
              <a:rPr lang="x-none" smtClean="0">
                <a:latin typeface="Comic Sans MS" panose="030F0702030302020204" pitchFamily="66" charset="0"/>
              </a:rPr>
              <a:t>accurately</a:t>
            </a:r>
            <a:r>
              <a:rPr lang="en-GB" dirty="0" smtClean="0">
                <a:latin typeface="Comic Sans MS" panose="030F0702030302020204" pitchFamily="66" charset="0"/>
              </a:rPr>
              <a:t> – e.g. </a:t>
            </a:r>
            <a:r>
              <a:rPr lang="en-GB" dirty="0">
                <a:latin typeface="Comic Sans MS" panose="030F0702030302020204" pitchFamily="66" charset="0"/>
              </a:rPr>
              <a:t>source, cause, impact, factor, social, economic, military, political.</a:t>
            </a:r>
          </a:p>
          <a:p>
            <a:endParaRPr lang="en-GB" dirty="0" smtClean="0"/>
          </a:p>
        </p:txBody>
      </p:sp>
      <p:sp>
        <p:nvSpPr>
          <p:cNvPr id="4" name="Rectangle 3"/>
          <p:cNvSpPr/>
          <p:nvPr/>
        </p:nvSpPr>
        <p:spPr>
          <a:xfrm>
            <a:off x="107504" y="5157192"/>
            <a:ext cx="74168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SC: I can Present my </a:t>
            </a:r>
            <a:r>
              <a:rPr lang="en-GB" sz="2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findings in response to the historical theme or event </a:t>
            </a:r>
          </a:p>
        </p:txBody>
      </p:sp>
      <p:pic>
        <p:nvPicPr>
          <p:cNvPr id="5" name="Picture 2" descr="C:\Users\aq4049b\AppData\Local\Microsoft\Windows\Temporary Internet Files\Content.IE5\L63EL9VE\bullseye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428" y="5173758"/>
            <a:ext cx="1205880" cy="1413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5046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829" y="-117248"/>
            <a:ext cx="8229600" cy="1143000"/>
          </a:xfrm>
        </p:spPr>
        <p:txBody>
          <a:bodyPr/>
          <a:lstStyle/>
          <a:p>
            <a:r>
              <a:rPr lang="en-GB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Example structure 1.6</a:t>
            </a:r>
            <a:endParaRPr lang="en-GB" b="1" dirty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595178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8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Part 1)</a:t>
            </a:r>
          </a:p>
          <a:p>
            <a:pPr marL="0" indent="0">
              <a:buNone/>
            </a:pPr>
            <a:r>
              <a:rPr lang="en-GB" sz="2800" dirty="0" smtClean="0">
                <a:latin typeface="Comic Sans MS" panose="030F0702030302020204" pitchFamily="66" charset="0"/>
              </a:rPr>
              <a:t>In conclusion, </a:t>
            </a:r>
          </a:p>
          <a:p>
            <a:pPr marL="0" indent="0">
              <a:buNone/>
            </a:pPr>
            <a:r>
              <a:rPr lang="en-GB" sz="2800" dirty="0" smtClean="0">
                <a:latin typeface="Comic Sans MS" panose="030F0702030302020204" pitchFamily="66" charset="0"/>
              </a:rPr>
              <a:t>There were many reasons for ________ such as… </a:t>
            </a:r>
          </a:p>
          <a:p>
            <a:pPr marL="0" indent="0" algn="ctr">
              <a:buNone/>
            </a:pPr>
            <a:r>
              <a:rPr lang="en-GB" sz="2800" b="1" u="sng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OR</a:t>
            </a:r>
          </a:p>
          <a:p>
            <a:pPr marL="0" indent="0">
              <a:buNone/>
            </a:pPr>
            <a:r>
              <a:rPr lang="en-GB" sz="2800" dirty="0" smtClean="0">
                <a:latin typeface="Comic Sans MS" panose="030F0702030302020204" pitchFamily="66" charset="0"/>
              </a:rPr>
              <a:t>There were many effects of ________ such as…</a:t>
            </a:r>
          </a:p>
          <a:p>
            <a:pPr marL="0" indent="0">
              <a:buNone/>
            </a:pPr>
            <a:r>
              <a:rPr lang="en-GB" sz="28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Part 2)</a:t>
            </a:r>
          </a:p>
          <a:p>
            <a:pPr marL="0" indent="0">
              <a:buNone/>
            </a:pPr>
            <a:r>
              <a:rPr lang="en-GB" sz="2800" dirty="0" smtClean="0">
                <a:latin typeface="Comic Sans MS" panose="030F0702030302020204" pitchFamily="66" charset="0"/>
              </a:rPr>
              <a:t>I think the most important was ________ because…</a:t>
            </a:r>
          </a:p>
          <a:p>
            <a:pPr marL="0" indent="0">
              <a:buNone/>
            </a:pPr>
            <a:r>
              <a:rPr lang="en-GB" sz="28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Part 3)</a:t>
            </a:r>
          </a:p>
          <a:p>
            <a:pPr marL="0" indent="0">
              <a:buNone/>
            </a:pPr>
            <a:r>
              <a:rPr lang="en-GB" sz="2800" dirty="0" smtClean="0">
                <a:latin typeface="Comic Sans MS" panose="030F0702030302020204" pitchFamily="66" charset="0"/>
              </a:rPr>
              <a:t>In completing my AVU research I have used historical sources such as…</a:t>
            </a:r>
          </a:p>
          <a:p>
            <a:pPr marL="0" indent="0">
              <a:buNone/>
            </a:pPr>
            <a:r>
              <a:rPr lang="en-GB" i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i.e. History textbooks, historical websites, primary sources, </a:t>
            </a:r>
            <a:r>
              <a:rPr lang="en-GB" i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interviews</a:t>
            </a:r>
            <a:endParaRPr lang="en-GB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5806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Due Date for Submission:</a:t>
            </a:r>
            <a:endParaRPr lang="en-GB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 smtClean="0">
                <a:latin typeface="Comic Sans MS" panose="030F0702030302020204" pitchFamily="66" charset="0"/>
              </a:rPr>
              <a:t>Thursday 1 June</a:t>
            </a:r>
          </a:p>
          <a:p>
            <a:pPr marL="0" indent="0">
              <a:buNone/>
            </a:pPr>
            <a:endParaRPr lang="en-GB" i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rgbClr val="FF3399"/>
                </a:solidFill>
                <a:latin typeface="Comic Sans MS" panose="030F0702030302020204" pitchFamily="66" charset="0"/>
              </a:rPr>
              <a:t>Final product &amp; conclusion &amp; questionnaire</a:t>
            </a:r>
          </a:p>
          <a:p>
            <a:pPr marL="0" indent="0">
              <a:buNone/>
            </a:pPr>
            <a:endParaRPr lang="en-GB" b="1" dirty="0">
              <a:solidFill>
                <a:srgbClr val="FF3399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2000" b="1" dirty="0">
                <a:latin typeface="Comic Sans MS" panose="030F0702030302020204" pitchFamily="66" charset="0"/>
              </a:rPr>
              <a:t>https://blogs.glowscotland.org.uk/ea/stjoacnationalhistory/</a:t>
            </a:r>
          </a:p>
        </p:txBody>
      </p:sp>
      <p:pic>
        <p:nvPicPr>
          <p:cNvPr id="5122" name="Picture 2" descr="C:\Users\aq4049b\AppData\Local\Microsoft\Windows\Temporary Internet Files\Content.IE5\L63EL9VE\homework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988840"/>
            <a:ext cx="2160240" cy="1458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273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smtClean="0">
                <a:latin typeface="Comic Sans MS" panose="030F0702030302020204" pitchFamily="66" charset="0"/>
              </a:rPr>
              <a:t>Stage 6: </a:t>
            </a:r>
            <a:r>
              <a:rPr lang="en-GB" sz="3600" dirty="0" smtClean="0">
                <a:solidFill>
                  <a:srgbClr val="FF3399"/>
                </a:solidFill>
                <a:latin typeface="Comic Sans MS" panose="030F0702030302020204" pitchFamily="66" charset="0"/>
              </a:rPr>
              <a:t>Evaluation Questionnaire</a:t>
            </a:r>
            <a:br>
              <a:rPr lang="en-GB" sz="3600" dirty="0" smtClean="0">
                <a:solidFill>
                  <a:srgbClr val="FF3399"/>
                </a:solidFill>
                <a:latin typeface="Comic Sans MS" panose="030F0702030302020204" pitchFamily="66" charset="0"/>
              </a:rPr>
            </a:br>
            <a:r>
              <a:rPr lang="en-GB" sz="31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(do this on paper and attach it to your AVU)</a:t>
            </a:r>
            <a:endParaRPr lang="en-GB" sz="31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556792"/>
            <a:ext cx="8568952" cy="5112568"/>
          </a:xfrm>
          <a:solidFill>
            <a:srgbClr val="CCCCFF"/>
          </a:solidFill>
        </p:spPr>
        <p:txBody>
          <a:bodyPr>
            <a:normAutofit fontScale="92500" lnSpcReduction="20000"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1.  What topic/ issue did you choose to do your added value unit on</a:t>
            </a:r>
            <a:r>
              <a:rPr lang="en-GB" dirty="0" smtClean="0">
                <a:latin typeface="Comic Sans MS" panose="030F0702030302020204" pitchFamily="66" charset="0"/>
              </a:rPr>
              <a:t>?</a:t>
            </a:r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2. Why did you choose that topic</a:t>
            </a:r>
            <a:r>
              <a:rPr lang="en-GB" dirty="0" smtClean="0">
                <a:latin typeface="Comic Sans MS" panose="030F0702030302020204" pitchFamily="66" charset="0"/>
              </a:rPr>
              <a:t>?</a:t>
            </a:r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3. Where did you find the historical sources you chose</a:t>
            </a:r>
            <a:r>
              <a:rPr lang="en-GB" dirty="0" smtClean="0">
                <a:latin typeface="Comic Sans MS" panose="030F0702030302020204" pitchFamily="66" charset="0"/>
              </a:rPr>
              <a:t>?</a:t>
            </a:r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4. How did you choose to present your information</a:t>
            </a:r>
            <a:r>
              <a:rPr lang="en-GB" dirty="0" smtClean="0">
                <a:latin typeface="Comic Sans MS" panose="030F0702030302020204" pitchFamily="66" charset="0"/>
              </a:rPr>
              <a:t>?</a:t>
            </a:r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5. Why did you choose that method</a:t>
            </a:r>
            <a:r>
              <a:rPr lang="en-GB" dirty="0" smtClean="0">
                <a:latin typeface="Comic Sans MS" panose="030F0702030302020204" pitchFamily="66" charset="0"/>
              </a:rPr>
              <a:t>?</a:t>
            </a:r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6. What did you enjoy about doing your added value unit</a:t>
            </a:r>
            <a:r>
              <a:rPr lang="en-GB" dirty="0" smtClean="0">
                <a:latin typeface="Comic Sans MS" panose="030F0702030302020204" pitchFamily="66" charset="0"/>
              </a:rPr>
              <a:t>?</a:t>
            </a:r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7. What did you find challenging (difficult) about the added value unit?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2643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404</Words>
  <Application>Microsoft Office PowerPoint</Application>
  <PresentationFormat>On-screen Show (4:3)</PresentationFormat>
  <Paragraphs>63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Stage 5: Presenting your findings (AS 1.6)</vt:lpstr>
      <vt:lpstr>Example structure 1.6</vt:lpstr>
      <vt:lpstr>Due Date for Submission:</vt:lpstr>
      <vt:lpstr>Stage 6: Evaluation Questionnaire (do this on paper and attach it to your AVU)</vt:lpstr>
    </vt:vector>
  </TitlesOfParts>
  <Company>East Ayrshire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StJoAcQuigleyA</dc:creator>
  <cp:lastModifiedBy>StJoAcQuigleyA</cp:lastModifiedBy>
  <cp:revision>8</cp:revision>
  <dcterms:created xsi:type="dcterms:W3CDTF">2019-05-09T11:25:25Z</dcterms:created>
  <dcterms:modified xsi:type="dcterms:W3CDTF">2019-05-14T14:14:52Z</dcterms:modified>
</cp:coreProperties>
</file>