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0" r:id="rId14"/>
    <p:sldId id="281" r:id="rId15"/>
    <p:sldId id="282" r:id="rId16"/>
    <p:sldId id="269" r:id="rId17"/>
    <p:sldId id="270" r:id="rId18"/>
    <p:sldId id="271" r:id="rId19"/>
    <p:sldId id="272" r:id="rId20"/>
    <p:sldId id="283" r:id="rId21"/>
    <p:sldId id="273" r:id="rId22"/>
    <p:sldId id="285" r:id="rId23"/>
    <p:sldId id="274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1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18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1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4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4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3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8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0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8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4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0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uk/url?sa=i&amp;source=images&amp;cd=&amp;cad=rja&amp;uact=8&amp;ved=2ahUKEwiJ1_SXoPvaAhULbFAKHRRaAjgQjRx6BAgBEAU&amp;url=https://commons.wikimedia.org/wiki/File:Nazi_swastika_clean.svg&amp;psig=AOvVaw20L9t6CwcXVtNtbcquXOlo&amp;ust=1526045369927095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www.google.co.uk/url?sa=i&amp;source=images&amp;cd=&amp;cad=rja&amp;uact=8&amp;ved=2ahUKEwjPrr3WnfvaAhVRZ1AKHYwqCIIQjRx6BAgBEAU&amp;url=http://tvtropes.org/pmwiki/pmwiki.php/UsefulNotes/NaziGermany&amp;psig=AOvVaw3C5JD4KabACEQX1kWsRxg4&amp;ust=152604468938891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s://www.google.co.uk/url?sa=i&amp;rct=j&amp;q=&amp;esrc=s&amp;source=images&amp;cd=&amp;cad=rja&amp;uact=8&amp;ved=2ahUKEwjgwJ-nvcHbAhVLUlAKHTUvAhoQjRx6BAgBEAU&amp;url=https://www.pinterest.com/pin/565975878143396619/&amp;psig=AOvVaw0zt6PVhmSeS9ZfAbFUPMMd&amp;ust=1528458363680239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s://www.google.co.uk/url?sa=i&amp;rct=j&amp;q=&amp;esrc=s&amp;source=imgres&amp;cd=&amp;cad=rja&amp;uact=8&amp;ved=2ahUKEwi_nuzUvMHbAhUDSBQKHdSVDcMQjRx6BAgBEAU&amp;url=https://www.mtholyoke.edu/~rapte22p/classweb/interwarperiod/politicaldisorder.html&amp;psig=AOvVaw3JIbwY7Y8T6FoHLVF0tXCM&amp;ust=1528458205832117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.uk/url?sa=i&amp;rct=j&amp;q=&amp;esrc=s&amp;source=images&amp;cd=&amp;cad=rja&amp;uact=8&amp;ved=2ahUKEwjJ2O6Zv8HbAhWEbFAKHXpIAtwQjRx6BAgBEAU&amp;url=http://www.clipartpanda.com/clipart_images/money-clipart71-4050936&amp;psig=AOvVaw3eR72yiBq8Q5xfNzLlRfSb&amp;ust=1528458884554793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hyperlink" Target="https://www.google.co.uk/url?sa=i&amp;source=images&amp;cd=&amp;cad=rja&amp;uact=8&amp;ved=2ahUKEwiB3bya1rzbAhULsBQKHTplBTAQjRx6BAgBEAU&amp;url=https://en.wikipedia.org/wiki/Communist_Party_of_Germany&amp;psig=AOvVaw1-to973Q9OFMg0OXOlfCVj&amp;ust=1528293261779729" TargetMode="External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www.google.co.uk/url?sa=i&amp;source=images&amp;cd=&amp;cad=rja&amp;uact=8&amp;ved=2ahUKEwjt25iP1rzbAhUHXBQKHadSBlIQjRx6BAgBEAU&amp;url=https://en.wikipedia.org/wiki/File:Nazi_swastika_clean.svg&amp;psig=AOvVaw2hkvgTDMJXFbcqZxwaZFVA&amp;ust=1528293237898008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s://www.google.co.uk/url?sa=i&amp;rct=j&amp;q=&amp;esrc=s&amp;source=images&amp;cd=&amp;cad=rja&amp;uact=8&amp;ved=2ahUKEwjO9Zanv8HbAhURPFAKHZx6DesQjRx6BAgBEAU&amp;url=https://www.mrallsophistory.com/revision/introduction-of-the-rentenmark-in-weimar-germany.html&amp;psig=AOvVaw2C5R5gaVx3LLXyndG2g2Vj&amp;ust=1528458913263697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s://www.google.co.uk/url?sa=i&amp;rct=j&amp;q=&amp;esrc=s&amp;source=images&amp;cd=&amp;cad=rja&amp;uact=8&amp;ved=2ahUKEwjs49mQzsHbAhWGKVAKHYVYD6MQjRx6BAgBEAU&amp;url=https://igcseedexcelhistorynazigermany.weebly.com/impact-of-wall-street-crash.html&amp;psig=AOvVaw2-QTkW03j6CsixKXc6rfz0&amp;ust=1528462239033739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hyperlink" Target="http://www.google.co.uk/url?sa=i&amp;rct=j&amp;q=&amp;esrc=s&amp;source=images&amp;cd=&amp;cad=rja&amp;uact=8&amp;ved=2ahUKEwj0gOmezsHbAhVJYVAKHeZGBdoQjRx6BAgBEAU&amp;url=http://rookie12w.com/Germany.html&amp;psig=AOvVaw35ZaxZnrs9t0bWQvDv-Rx5&amp;ust=1528462922170466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.uk/url?sa=i&amp;rct=j&amp;q=&amp;esrc=s&amp;source=images&amp;cd=&amp;cad=rja&amp;uact=8&amp;ved=2ahUKEwikt_-rzsHbAhWIaVAKHdWyD50QjRx6BAgBEAU&amp;url=http://www.businessdayonline.com/new-science-loan-recovery-economic-development/&amp;psig=AOvVaw2yxeGPsdcLiZk6MfYGwNkU&amp;ust=1528462948796196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hyperlink" Target="https://www.google.co.uk/url?sa=i&amp;rct=j&amp;q=&amp;esrc=s&amp;source=images&amp;cd=&amp;cad=rja&amp;uact=8&amp;ved=2ahUKEwiet5bQzsHbAhUGfFAKHY3jB-4QjRx6BAgBEAU&amp;url=https://en.wikipedia.org/wiki/Nazi_Party&amp;psig=AOvVaw0n2kBjTpbOQsxP2rRWu9LC&amp;ust=1528463026383876" TargetMode="External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s://www.google.co.uk/url?sa=i&amp;rct=j&amp;q=&amp;esrc=s&amp;source=images&amp;cd=&amp;cad=rja&amp;uact=8&amp;ved=2ahUKEwjd8ZjHzsHbAhUHLFAKHS_ZAXMQjRx6BAgBEAU&amp;url=https://en.wikipedia.org/wiki/Communist_Party_of_Germany&amp;psig=AOvVaw3jTtPTGIvJC6W2lGAV_CrZ&amp;ust=1528463005861122" TargetMode="Externa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://www.google.co.uk/url?sa=i&amp;rct=j&amp;q=&amp;esrc=s&amp;source=images&amp;cd=&amp;cad=rja&amp;uact=8&amp;ved=2ahUKEwiB2a-_s-fbAhUHfFAKHfK6D_gQjRx6BAgBEAU&amp;url=http://clipart-library.com/transparent-money-cliparts.html&amp;psig=AOvVaw3MMOATQxItcoLvo7GZD7E3&amp;ust=1529761391700757" TargetMode="Externa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://www.google.co.uk/url?sa=i&amp;rct=j&amp;q=&amp;esrc=s&amp;source=images&amp;cd=&amp;cad=rja&amp;uact=8&amp;ved=2ahUKEwiI4JHqzsHbAhUKKlAKHQz1DvoQjRx6BAgBEAU&amp;url=http://www.clipartpanda.com/categories/soup-clip-art-pictures&amp;psig=AOvVaw2WJUCZ68dl1yX6w-8fwcIX&amp;ust=1528463074687875" TargetMode="Externa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jpeg"/><Relationship Id="rId7" Type="http://schemas.openxmlformats.org/officeDocument/2006/relationships/hyperlink" Target="https://www.google.co.uk/url?sa=i&amp;rct=j&amp;q=&amp;esrc=s&amp;source=images&amp;cd=&amp;cad=rja&amp;uact=8&amp;ved=2ahUKEwjV9bCUs-fbAhWLLFAKHRZ5CPoQjRx6BAgBEAU&amp;url=https://www.amazon.com/History-Germany-1815-1990-Hodder-Publication/dp/0340559306&amp;psig=AOvVaw0vQHc9B-nnPRdBBQxk5qNQ&amp;ust=1529761321301336" TargetMode="External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s://www.google.co.uk/url?sa=i&amp;rct=j&amp;q=&amp;esrc=s&amp;source=images&amp;cd=&amp;cad=rja&amp;uact=8&amp;ved=2ahUKEwjnhfKes-fbAhWPLlAKHfyzAPcQjRx6BAgBEAU&amp;url=https://en.wikipedia.org/wiki/The_Origins_of_the_Second_World_War&amp;psig=AOvVaw2y-5O1aWcNDj67VKH4xsAa&amp;ust=1529761344840821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.uk/url?sa=i&amp;rct=j&amp;q=&amp;esrc=s&amp;source=images&amp;cd=&amp;cad=rja&amp;uact=8&amp;ved=2ahUKEwjv0tnYvcHbAhXLLFAKHcAkBcAQjRx6BAgBEAU&amp;url=http://alphahistory.com/weimarrepublic/1923-hyperinflation/&amp;psig=AOvVaw0cUaQvcZg8uQl2eWhWc619&amp;ust=152845840738134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s://www.google.co.uk/url?sa=i&amp;rct=j&amp;q=&amp;esrc=s&amp;source=images&amp;cd=&amp;cad=rja&amp;uact=8&amp;ved=2ahUKEwjp85aNvsHbAhWHYVAKHUnXDZsQjRx6BAgBEAU&amp;url=https://en.wikipedia.org/wiki/Treaty_of_Versailles&amp;psig=AOvVaw1xH-8KVRtAzo02U8kFmkMn&amp;ust=1528458589460710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s://www.google.co.uk/url?sa=i&amp;rct=j&amp;q=&amp;esrc=s&amp;source=images&amp;cd=&amp;cad=rja&amp;uact=8&amp;ved=2ahUKEwivj9SuvsHbAhWRJlAKHTXvD2wQjRx6BAgBEAU&amp;url=https://www.pinterest.com/pin/471822498432312956/&amp;psig=AOvVaw2QfQmDc0LJoZaxZ2RucwQG&amp;ust=1528458649263547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www.google.co.uk/url?sa=i&amp;rct=j&amp;q=&amp;esrc=s&amp;source=images&amp;cd=&amp;cad=rja&amp;uact=8&amp;ved=2ahUKEwiPiaWevsHbAhVSJVAKHdxTAsUQjRx6BAgBEAU&amp;url=https://www.pinterest.co.uk/pin/143833781823567736/&amp;psig=AOvVaw2ho4N315VqDRh3pmHSP1Sa&amp;ust=1528458626727071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www.google.co.uk/url?sa=i&amp;rct=j&amp;q=&amp;esrc=s&amp;source=images&amp;cd=&amp;cad=rja&amp;uact=8&amp;ved=2ahUKEwiQ3v7vvsHbAhVHbFAKHa50AJsQjRx6BAgBEAU&amp;url=https://karobardaily.com/news/insurance/796&amp;psig=AOvVaw0TnbEJSFgBtiDnzehxCbI7&amp;ust=1528458794218024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0726" y="286572"/>
            <a:ext cx="7162800" cy="9875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200" b="1" dirty="0">
                <a:solidFill>
                  <a:prstClr val="black"/>
                </a:solidFill>
              </a:rPr>
              <a:t>Hitler</a:t>
            </a:r>
            <a:r>
              <a:rPr lang="en-GB" sz="5200" dirty="0">
                <a:solidFill>
                  <a:prstClr val="black"/>
                </a:solidFill>
              </a:rPr>
              <a:t> and </a:t>
            </a:r>
            <a:r>
              <a:rPr lang="en-GB" sz="5200" b="1" dirty="0">
                <a:solidFill>
                  <a:prstClr val="black"/>
                </a:solidFill>
              </a:rPr>
              <a:t>Nazi Germany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727" y="1676400"/>
            <a:ext cx="6477000" cy="45970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FF0000"/>
                </a:solidFill>
              </a:rPr>
              <a:t>Economic problems, 1919-1933</a:t>
            </a:r>
          </a:p>
        </p:txBody>
      </p:sp>
      <p:pic>
        <p:nvPicPr>
          <p:cNvPr id="1033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347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mage result for nazi german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78" y="3830477"/>
            <a:ext cx="1806243" cy="24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Image result for nazi swastik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20" y="1676400"/>
            <a:ext cx="1848174" cy="18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2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Economic problems 1919-33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The impact of hyperinflation was absolutely devastating.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At the start of World War One, the </a:t>
            </a:r>
            <a:r>
              <a:rPr lang="en-GB" sz="3000" b="1" dirty="0" smtClean="0"/>
              <a:t>exchange rate </a:t>
            </a:r>
            <a:r>
              <a:rPr lang="en-GB" sz="3000" dirty="0" smtClean="0">
                <a:solidFill>
                  <a:prstClr val="black"/>
                </a:solidFill>
              </a:rPr>
              <a:t>was (roughly) </a:t>
            </a:r>
            <a:r>
              <a:rPr lang="en-GB" sz="3000" b="1" dirty="0" smtClean="0">
                <a:solidFill>
                  <a:srgbClr val="FF0000"/>
                </a:solidFill>
              </a:rPr>
              <a:t>four German marks to one US dollar</a:t>
            </a:r>
            <a:r>
              <a:rPr lang="en-GB" sz="3000" dirty="0" smtClean="0">
                <a:solidFill>
                  <a:prstClr val="black"/>
                </a:solidFill>
              </a:rPr>
              <a:t>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By </a:t>
            </a:r>
            <a:r>
              <a:rPr lang="en-GB" sz="3000" b="1" dirty="0" smtClean="0">
                <a:solidFill>
                  <a:prstClr val="black"/>
                </a:solidFill>
              </a:rPr>
              <a:t>November 1923</a:t>
            </a:r>
            <a:r>
              <a:rPr lang="en-GB" sz="3000" dirty="0" smtClean="0">
                <a:solidFill>
                  <a:prstClr val="black"/>
                </a:solidFill>
              </a:rPr>
              <a:t>, the rate was (roughly) </a:t>
            </a:r>
            <a:r>
              <a:rPr lang="en-GB" sz="3000" b="1" dirty="0" smtClean="0">
                <a:solidFill>
                  <a:srgbClr val="FF0000"/>
                </a:solidFill>
              </a:rPr>
              <a:t>four billion German marks to one US dollar</a:t>
            </a:r>
            <a:r>
              <a:rPr lang="en-GB" sz="3000" dirty="0" smtClean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3074" name="Picture 2" descr="Image result for weimar republic hyperinflation graph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414746" cy="4274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Economic problems 1919-33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Money became </a:t>
            </a:r>
            <a:r>
              <a:rPr lang="en-GB" sz="3000" b="1" dirty="0" smtClean="0">
                <a:solidFill>
                  <a:srgbClr val="FF0000"/>
                </a:solidFill>
              </a:rPr>
              <a:t>worthless</a:t>
            </a:r>
            <a:r>
              <a:rPr lang="en-GB" sz="3000" dirty="0" smtClean="0">
                <a:solidFill>
                  <a:prstClr val="black"/>
                </a:solidFill>
              </a:rPr>
              <a:t>. Workers rushed from being paid to quickly buy food before it became too expensive.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People would </a:t>
            </a:r>
            <a:r>
              <a:rPr lang="en-GB" sz="3000" b="1" dirty="0" smtClean="0">
                <a:solidFill>
                  <a:srgbClr val="FF0000"/>
                </a:solidFill>
              </a:rPr>
              <a:t>burn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>
                <a:solidFill>
                  <a:prstClr val="black"/>
                </a:solidFill>
              </a:rPr>
              <a:t>money instead of firewood, use money to </a:t>
            </a:r>
            <a:r>
              <a:rPr lang="en-GB" sz="3000" b="1" dirty="0" smtClean="0">
                <a:solidFill>
                  <a:srgbClr val="FF0000"/>
                </a:solidFill>
              </a:rPr>
              <a:t>wallpaper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>
                <a:solidFill>
                  <a:prstClr val="black"/>
                </a:solidFill>
              </a:rPr>
              <a:t>their house, or let children play with it like a </a:t>
            </a:r>
            <a:r>
              <a:rPr lang="en-GB" sz="3000" b="1" dirty="0" smtClean="0">
                <a:solidFill>
                  <a:srgbClr val="FF0000"/>
                </a:solidFill>
              </a:rPr>
              <a:t>toy</a:t>
            </a:r>
            <a:r>
              <a:rPr lang="en-GB" sz="3000" dirty="0" smtClean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050" name="Picture 2" descr="Image result for weimar republic economic problem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08719"/>
            <a:ext cx="333375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9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Economic problems 1919-33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43641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Many Germans saw the value of their </a:t>
            </a:r>
            <a:r>
              <a:rPr lang="en-GB" sz="3000" b="1" dirty="0" smtClean="0">
                <a:solidFill>
                  <a:srgbClr val="FF0000"/>
                </a:solidFill>
              </a:rPr>
              <a:t>life savings </a:t>
            </a:r>
            <a:r>
              <a:rPr lang="en-GB" sz="3000" dirty="0" smtClean="0">
                <a:solidFill>
                  <a:prstClr val="black"/>
                </a:solidFill>
              </a:rPr>
              <a:t>completely wiped out.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Germans on </a:t>
            </a:r>
            <a:r>
              <a:rPr lang="en-GB" sz="3000" b="1" dirty="0" smtClean="0">
                <a:solidFill>
                  <a:srgbClr val="FF0000"/>
                </a:solidFill>
              </a:rPr>
              <a:t>fixed incomes </a:t>
            </a:r>
            <a:r>
              <a:rPr lang="en-GB" sz="3000" dirty="0" smtClean="0">
                <a:solidFill>
                  <a:prstClr val="black"/>
                </a:solidFill>
              </a:rPr>
              <a:t>(such as pensioners and war widows) could not afford to pay for things, and often </a:t>
            </a:r>
            <a:r>
              <a:rPr lang="en-GB" sz="3000" b="1" dirty="0" smtClean="0">
                <a:solidFill>
                  <a:srgbClr val="FF0000"/>
                </a:solidFill>
              </a:rPr>
              <a:t>starved</a:t>
            </a:r>
            <a:r>
              <a:rPr lang="en-GB" sz="3000" dirty="0" smtClean="0">
                <a:solidFill>
                  <a:prstClr val="black"/>
                </a:solidFill>
              </a:rPr>
              <a:t>, became </a:t>
            </a:r>
            <a:r>
              <a:rPr lang="en-GB" sz="3000" b="1" dirty="0" smtClean="0">
                <a:solidFill>
                  <a:srgbClr val="FF0000"/>
                </a:solidFill>
              </a:rPr>
              <a:t>homeless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>
                <a:solidFill>
                  <a:prstClr val="black"/>
                </a:solidFill>
              </a:rPr>
              <a:t>or could heat their homes.</a:t>
            </a:r>
          </a:p>
        </p:txBody>
      </p:sp>
      <p:pic>
        <p:nvPicPr>
          <p:cNvPr id="10242" name="Picture 2" descr="Image result for money clipa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67" y="1916832"/>
            <a:ext cx="4046545" cy="369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7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Economic problems 1919-33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A </a:t>
            </a:r>
            <a:r>
              <a:rPr lang="en-GB" sz="3000" b="1" dirty="0" smtClean="0">
                <a:solidFill>
                  <a:srgbClr val="FF0000"/>
                </a:solidFill>
              </a:rPr>
              <a:t>barter economy </a:t>
            </a:r>
            <a:r>
              <a:rPr lang="en-GB" sz="3000" dirty="0" smtClean="0">
                <a:solidFill>
                  <a:prstClr val="black"/>
                </a:solidFill>
              </a:rPr>
              <a:t>developed, where people would swap things or provide services in exchange for food or other goods.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However some Germans </a:t>
            </a:r>
            <a:r>
              <a:rPr lang="en-GB" sz="3000" b="1" dirty="0" smtClean="0">
                <a:solidFill>
                  <a:srgbClr val="FF0000"/>
                </a:solidFill>
              </a:rPr>
              <a:t>benefitted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>
                <a:solidFill>
                  <a:prstClr val="black"/>
                </a:solidFill>
              </a:rPr>
              <a:t>from hyperinflation, letting them quickly pay off loans or mortgages.</a:t>
            </a:r>
            <a:endParaRPr lang="en-GB" sz="3000" dirty="0">
              <a:solidFill>
                <a:prstClr val="black"/>
              </a:solidFill>
            </a:endParaRPr>
          </a:p>
        </p:txBody>
      </p:sp>
      <p:pic>
        <p:nvPicPr>
          <p:cNvPr id="1026" name="Picture 2" descr="weimar republ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8" y="2348880"/>
            <a:ext cx="342037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9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Economic problems 1919-33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Germans blamed the Weimar government for their problems.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Working class Germans turned towards </a:t>
            </a:r>
            <a:r>
              <a:rPr lang="en-GB" sz="3000" b="1" dirty="0" smtClean="0">
                <a:solidFill>
                  <a:srgbClr val="FF0000"/>
                </a:solidFill>
              </a:rPr>
              <a:t>Communist parties</a:t>
            </a:r>
            <a:r>
              <a:rPr lang="en-GB" sz="3000" dirty="0" smtClean="0">
                <a:solidFill>
                  <a:prstClr val="black"/>
                </a:solidFill>
              </a:rPr>
              <a:t>. Others wished for a return of a strong, </a:t>
            </a:r>
            <a:r>
              <a:rPr lang="en-GB" sz="3000" b="1" dirty="0" smtClean="0">
                <a:solidFill>
                  <a:srgbClr val="FF0000"/>
                </a:solidFill>
              </a:rPr>
              <a:t>Kaiser-style government </a:t>
            </a:r>
            <a:r>
              <a:rPr lang="en-GB" sz="3000" dirty="0" smtClean="0">
                <a:solidFill>
                  <a:prstClr val="black"/>
                </a:solidFill>
              </a:rPr>
              <a:t>and supported groups like the </a:t>
            </a:r>
            <a:r>
              <a:rPr lang="en-GB" sz="3000" b="1" dirty="0" smtClean="0">
                <a:solidFill>
                  <a:srgbClr val="FF0000"/>
                </a:solidFill>
              </a:rPr>
              <a:t>Nazis</a:t>
            </a:r>
            <a:r>
              <a:rPr lang="en-GB" sz="3000" dirty="0" smtClean="0">
                <a:solidFill>
                  <a:prstClr val="black"/>
                </a:solidFill>
              </a:rPr>
              <a:t>.</a:t>
            </a:r>
            <a:endParaRPr lang="en-GB" sz="3000" dirty="0">
              <a:solidFill>
                <a:prstClr val="black"/>
              </a:solidFill>
            </a:endParaRPr>
          </a:p>
        </p:txBody>
      </p:sp>
      <p:pic>
        <p:nvPicPr>
          <p:cNvPr id="6" name="Picture 2" descr="Image result for nazi swastik symbo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89" y="3909998"/>
            <a:ext cx="24383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weimar republic communist party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202" y="1545181"/>
            <a:ext cx="2990375" cy="198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9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Economic problems 1919-33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In </a:t>
            </a:r>
            <a:r>
              <a:rPr lang="en-GB" sz="3000" b="1" dirty="0" smtClean="0">
                <a:solidFill>
                  <a:prstClr val="black"/>
                </a:solidFill>
              </a:rPr>
              <a:t>November 1923 </a:t>
            </a:r>
            <a:r>
              <a:rPr lang="en-GB" sz="3000" dirty="0" smtClean="0">
                <a:solidFill>
                  <a:prstClr val="black"/>
                </a:solidFill>
              </a:rPr>
              <a:t>a new currency was introduced in Germany – the </a:t>
            </a:r>
            <a:r>
              <a:rPr lang="en-GB" sz="3000" b="1" dirty="0" smtClean="0">
                <a:solidFill>
                  <a:srgbClr val="FF0000"/>
                </a:solidFill>
              </a:rPr>
              <a:t>Rentenmark</a:t>
            </a:r>
            <a:r>
              <a:rPr lang="en-GB" sz="3000" dirty="0" smtClean="0">
                <a:solidFill>
                  <a:prstClr val="black"/>
                </a:solidFill>
              </a:rPr>
              <a:t>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This quickly ended the crisis and stabilised prices. However many Germans were still angry at the effects of hyperinflation, and wanted change.</a:t>
            </a:r>
            <a:endParaRPr lang="en-GB" sz="3000" dirty="0">
              <a:solidFill>
                <a:prstClr val="black"/>
              </a:solidFill>
            </a:endParaRPr>
          </a:p>
        </p:txBody>
      </p:sp>
      <p:pic>
        <p:nvPicPr>
          <p:cNvPr id="6" name="Picture 2" descr="Image result for weimar germany rentenmar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970" y="2440078"/>
            <a:ext cx="3738181" cy="299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0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Revolts against Weimar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209" y="1828800"/>
            <a:ext cx="847898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7200" b="1" dirty="0">
                <a:solidFill>
                  <a:prstClr val="black"/>
                </a:solidFill>
              </a:rPr>
              <a:t>Economic crisis</a:t>
            </a:r>
          </a:p>
          <a:p>
            <a:pPr algn="ctr">
              <a:spcAft>
                <a:spcPts val="900"/>
              </a:spcAft>
            </a:pPr>
            <a:endParaRPr lang="en-GB" sz="4400" b="1" dirty="0">
              <a:solidFill>
                <a:prstClr val="black"/>
              </a:solidFill>
            </a:endParaRPr>
          </a:p>
          <a:p>
            <a:pPr algn="ctr">
              <a:spcAft>
                <a:spcPts val="900"/>
              </a:spcAft>
            </a:pPr>
            <a:r>
              <a:rPr lang="en-GB" sz="7200" b="1" dirty="0">
                <a:solidFill>
                  <a:srgbClr val="FF0000"/>
                </a:solidFill>
              </a:rPr>
              <a:t>The Depression</a:t>
            </a:r>
          </a:p>
        </p:txBody>
      </p:sp>
    </p:spTree>
    <p:extLst>
      <p:ext uri="{BB962C8B-B14F-4D97-AF65-F5344CB8AC3E}">
        <p14:creationId xmlns:p14="http://schemas.microsoft.com/office/powerpoint/2010/main" val="282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Economic problems 1919-33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After the devastation of hyperinflation, the German economy eventually improved.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The years from </a:t>
            </a:r>
            <a:r>
              <a:rPr lang="en-GB" sz="3000" b="1" dirty="0" smtClean="0">
                <a:solidFill>
                  <a:prstClr val="black"/>
                </a:solidFill>
              </a:rPr>
              <a:t>1924</a:t>
            </a:r>
            <a:r>
              <a:rPr lang="en-GB" sz="3000" dirty="0" smtClean="0">
                <a:solidFill>
                  <a:prstClr val="black"/>
                </a:solidFill>
              </a:rPr>
              <a:t> to </a:t>
            </a:r>
            <a:r>
              <a:rPr lang="en-GB" sz="3000" b="1" dirty="0" smtClean="0">
                <a:solidFill>
                  <a:prstClr val="black"/>
                </a:solidFill>
              </a:rPr>
              <a:t>1929</a:t>
            </a:r>
            <a:r>
              <a:rPr lang="en-GB" sz="3000" dirty="0" smtClean="0">
                <a:solidFill>
                  <a:prstClr val="black"/>
                </a:solidFill>
              </a:rPr>
              <a:t> are sometimes called Weimar’s </a:t>
            </a:r>
            <a:r>
              <a:rPr lang="en-GB" sz="3000" b="1" dirty="0" smtClean="0">
                <a:solidFill>
                  <a:srgbClr val="FF0000"/>
                </a:solidFill>
              </a:rPr>
              <a:t>‘Golden Years’</a:t>
            </a:r>
            <a:r>
              <a:rPr lang="en-GB" sz="3000" dirty="0" smtClean="0">
                <a:solidFill>
                  <a:prstClr val="black"/>
                </a:solidFill>
              </a:rPr>
              <a:t>. Support for extremist parties fell during this period, especially the </a:t>
            </a:r>
            <a:r>
              <a:rPr lang="en-GB" sz="3000" b="1" dirty="0" smtClean="0">
                <a:solidFill>
                  <a:srgbClr val="FF0000"/>
                </a:solidFill>
              </a:rPr>
              <a:t>Nazis</a:t>
            </a:r>
            <a:r>
              <a:rPr lang="en-GB" sz="3000" dirty="0" smtClean="0">
                <a:solidFill>
                  <a:prstClr val="black"/>
                </a:solidFill>
              </a:rPr>
              <a:t>.</a:t>
            </a:r>
            <a:endParaRPr lang="en-GB" sz="30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0189"/>
            <a:ext cx="34563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820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Economic problems 1919-33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One reason the German economy improved was that they received </a:t>
            </a:r>
            <a:r>
              <a:rPr lang="en-GB" sz="3000" b="1" dirty="0" smtClean="0">
                <a:solidFill>
                  <a:srgbClr val="FF0000"/>
                </a:solidFill>
              </a:rPr>
              <a:t>loans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>
                <a:solidFill>
                  <a:prstClr val="black"/>
                </a:solidFill>
              </a:rPr>
              <a:t>and other help from the USA.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However in </a:t>
            </a:r>
            <a:r>
              <a:rPr lang="en-GB" sz="3000" b="1" dirty="0" smtClean="0">
                <a:solidFill>
                  <a:prstClr val="black"/>
                </a:solidFill>
              </a:rPr>
              <a:t>October 1929 </a:t>
            </a:r>
            <a:r>
              <a:rPr lang="en-GB" sz="3000" dirty="0" smtClean="0">
                <a:solidFill>
                  <a:prstClr val="black"/>
                </a:solidFill>
              </a:rPr>
              <a:t>the American economy collapsed during the </a:t>
            </a:r>
            <a:r>
              <a:rPr lang="en-GB" sz="3000" b="1" dirty="0" smtClean="0">
                <a:solidFill>
                  <a:srgbClr val="FF0000"/>
                </a:solidFill>
              </a:rPr>
              <a:t>Wall Street Crash</a:t>
            </a:r>
            <a:r>
              <a:rPr lang="en-GB" sz="3000" dirty="0" smtClean="0">
                <a:solidFill>
                  <a:prstClr val="black"/>
                </a:solidFill>
              </a:rPr>
              <a:t>, resulting in global economic problems, including Germany.</a:t>
            </a:r>
            <a:endParaRPr lang="en-GB" sz="3000" dirty="0">
              <a:solidFill>
                <a:prstClr val="black"/>
              </a:solidFill>
            </a:endParaRPr>
          </a:p>
        </p:txBody>
      </p:sp>
      <p:pic>
        <p:nvPicPr>
          <p:cNvPr id="2050" name="Picture 2" descr="Image result for wall street crash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473647" cy="285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13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Economic problems 1919-33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Many Germans felt the </a:t>
            </a:r>
            <a:r>
              <a:rPr lang="en-GB" sz="3000" b="1" dirty="0" smtClean="0">
                <a:solidFill>
                  <a:srgbClr val="FF0000"/>
                </a:solidFill>
              </a:rPr>
              <a:t>Depression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>
                <a:solidFill>
                  <a:prstClr val="black"/>
                </a:solidFill>
              </a:rPr>
              <a:t>was even worse than hyperinflation.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By </a:t>
            </a:r>
            <a:r>
              <a:rPr lang="en-GB" sz="3000" b="1" dirty="0" smtClean="0">
                <a:solidFill>
                  <a:prstClr val="black"/>
                </a:solidFill>
              </a:rPr>
              <a:t>1932</a:t>
            </a:r>
            <a:r>
              <a:rPr lang="en-GB" sz="3000" dirty="0" smtClean="0">
                <a:solidFill>
                  <a:prstClr val="black"/>
                </a:solidFill>
              </a:rPr>
              <a:t> there were six million Germans </a:t>
            </a:r>
            <a:r>
              <a:rPr lang="en-GB" sz="3000" b="1" dirty="0" smtClean="0">
                <a:solidFill>
                  <a:srgbClr val="FF0000"/>
                </a:solidFill>
              </a:rPr>
              <a:t>unemployed</a:t>
            </a:r>
            <a:r>
              <a:rPr lang="en-GB" sz="3000" dirty="0" smtClean="0">
                <a:solidFill>
                  <a:prstClr val="black"/>
                </a:solidFill>
              </a:rPr>
              <a:t>.</a:t>
            </a:r>
          </a:p>
          <a:p>
            <a:pPr algn="ctr">
              <a:spcAft>
                <a:spcPts val="900"/>
              </a:spcAft>
            </a:pPr>
            <a:r>
              <a:rPr lang="en-GB" sz="3000" b="1" dirty="0" smtClean="0">
                <a:solidFill>
                  <a:srgbClr val="FF0000"/>
                </a:solidFill>
              </a:rPr>
              <a:t>Homelessness</a:t>
            </a:r>
            <a:r>
              <a:rPr lang="en-GB" sz="3000" dirty="0" smtClean="0">
                <a:solidFill>
                  <a:prstClr val="black"/>
                </a:solidFill>
              </a:rPr>
              <a:t>, </a:t>
            </a:r>
            <a:r>
              <a:rPr lang="en-GB" sz="3000" b="1" dirty="0" smtClean="0">
                <a:solidFill>
                  <a:srgbClr val="FF0000"/>
                </a:solidFill>
              </a:rPr>
              <a:t>poverty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>
                <a:solidFill>
                  <a:prstClr val="black"/>
                </a:solidFill>
              </a:rPr>
              <a:t>and other problems also increased due to this.</a:t>
            </a:r>
            <a:endParaRPr lang="en-GB" sz="3000" dirty="0">
              <a:solidFill>
                <a:prstClr val="black"/>
              </a:solidFill>
            </a:endParaRPr>
          </a:p>
        </p:txBody>
      </p:sp>
      <p:pic>
        <p:nvPicPr>
          <p:cNvPr id="3074" name="Picture 2" descr="Image result for weimar republic great depressio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96108"/>
            <a:ext cx="3638992" cy="28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92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676400"/>
            <a:ext cx="84191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</a:rPr>
              <a:t>In today’s class, I am learning to:</a:t>
            </a:r>
          </a:p>
          <a:p>
            <a:endParaRPr lang="en-GB" sz="4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u="sng" dirty="0">
                <a:solidFill>
                  <a:prstClr val="black"/>
                </a:solidFill>
              </a:rPr>
              <a:t>Describe</a:t>
            </a:r>
            <a:r>
              <a:rPr lang="en-GB" sz="4000" dirty="0">
                <a:solidFill>
                  <a:prstClr val="black"/>
                </a:solidFill>
              </a:rPr>
              <a:t> economic crises faced by the Weimar Republic, 1919-1933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u="sng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u="sng" dirty="0">
                <a:solidFill>
                  <a:prstClr val="black"/>
                </a:solidFill>
              </a:rPr>
              <a:t>Explain</a:t>
            </a:r>
            <a:r>
              <a:rPr lang="en-GB" sz="4000" dirty="0">
                <a:solidFill>
                  <a:prstClr val="black"/>
                </a:solidFill>
              </a:rPr>
              <a:t> why these events caused problems for the Weimar Republic</a:t>
            </a:r>
            <a:endParaRPr lang="en-GB" sz="4000" u="sng" dirty="0">
              <a:solidFill>
                <a:prstClr val="black"/>
              </a:solidFill>
            </a:endParaRPr>
          </a:p>
        </p:txBody>
      </p:sp>
      <p:pic>
        <p:nvPicPr>
          <p:cNvPr id="6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Economic problems 1919-33</a:t>
            </a:r>
          </a:p>
        </p:txBody>
      </p:sp>
    </p:spTree>
    <p:extLst>
      <p:ext uri="{BB962C8B-B14F-4D97-AF65-F5344CB8AC3E}">
        <p14:creationId xmlns:p14="http://schemas.microsoft.com/office/powerpoint/2010/main" val="2759241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Economic problems 1919-33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The German government struggled to deal with the economic crisis.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They could no longer get </a:t>
            </a:r>
            <a:r>
              <a:rPr lang="en-GB" sz="3000" b="1" dirty="0" smtClean="0">
                <a:solidFill>
                  <a:srgbClr val="FF0000"/>
                </a:solidFill>
              </a:rPr>
              <a:t>loans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>
                <a:solidFill>
                  <a:prstClr val="black"/>
                </a:solidFill>
              </a:rPr>
              <a:t>from the USA (and had to repay some of the loans they’d been given).</a:t>
            </a:r>
          </a:p>
          <a:p>
            <a:pPr algn="ctr">
              <a:spcAft>
                <a:spcPts val="900"/>
              </a:spcAft>
            </a:pPr>
            <a:r>
              <a:rPr lang="en-GB" sz="3000" b="1" dirty="0" smtClean="0">
                <a:solidFill>
                  <a:srgbClr val="FF0000"/>
                </a:solidFill>
              </a:rPr>
              <a:t>Various governments </a:t>
            </a:r>
            <a:r>
              <a:rPr lang="en-GB" sz="3000" dirty="0" smtClean="0">
                <a:solidFill>
                  <a:prstClr val="black"/>
                </a:solidFill>
              </a:rPr>
              <a:t>could not could agree on what action should be taken.</a:t>
            </a:r>
            <a:endParaRPr lang="en-GB" sz="3000" dirty="0">
              <a:solidFill>
                <a:prstClr val="black"/>
              </a:solidFill>
            </a:endParaRPr>
          </a:p>
        </p:txBody>
      </p:sp>
      <p:pic>
        <p:nvPicPr>
          <p:cNvPr id="4098" name="Picture 2" descr="Image result for loans clipa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19" y="2119567"/>
            <a:ext cx="484475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164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Economic problems 1919-33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Due to the Depression, Germans again turned towards extremist parties.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Support for the </a:t>
            </a:r>
            <a:r>
              <a:rPr lang="en-GB" sz="3000" b="1" dirty="0" smtClean="0">
                <a:solidFill>
                  <a:srgbClr val="FF0000"/>
                </a:solidFill>
              </a:rPr>
              <a:t>Communist Party</a:t>
            </a:r>
            <a:r>
              <a:rPr lang="en-GB" sz="3000" dirty="0" smtClean="0">
                <a:solidFill>
                  <a:prstClr val="black"/>
                </a:solidFill>
              </a:rPr>
              <a:t> increased, but the </a:t>
            </a:r>
            <a:r>
              <a:rPr lang="en-GB" sz="3000" b="1" dirty="0" smtClean="0">
                <a:solidFill>
                  <a:srgbClr val="FF0000"/>
                </a:solidFill>
              </a:rPr>
              <a:t>Nazis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>
                <a:solidFill>
                  <a:prstClr val="black"/>
                </a:solidFill>
              </a:rPr>
              <a:t>saw the biggest gains.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They were especially backed by the </a:t>
            </a:r>
            <a:r>
              <a:rPr lang="en-GB" sz="3000" b="1" dirty="0" smtClean="0">
                <a:solidFill>
                  <a:srgbClr val="FF0000"/>
                </a:solidFill>
              </a:rPr>
              <a:t>upper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>
                <a:solidFill>
                  <a:prstClr val="black"/>
                </a:solidFill>
              </a:rPr>
              <a:t>and </a:t>
            </a:r>
            <a:r>
              <a:rPr lang="en-GB" sz="3000" b="1" dirty="0" smtClean="0">
                <a:solidFill>
                  <a:srgbClr val="FF0000"/>
                </a:solidFill>
              </a:rPr>
              <a:t>middle classes </a:t>
            </a:r>
            <a:r>
              <a:rPr lang="en-GB" sz="3000" dirty="0" smtClean="0">
                <a:solidFill>
                  <a:prstClr val="black"/>
                </a:solidFill>
              </a:rPr>
              <a:t>that feared the growth of Communism.</a:t>
            </a:r>
            <a:endParaRPr lang="en-GB" sz="3000" dirty="0">
              <a:solidFill>
                <a:prstClr val="black"/>
              </a:solidFill>
            </a:endParaRPr>
          </a:p>
        </p:txBody>
      </p:sp>
      <p:pic>
        <p:nvPicPr>
          <p:cNvPr id="5122" name="Picture 2" descr="Image result for german communist party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17694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nazi party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2070001" cy="207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6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Economic problems 1919-33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Government actions at this time, included </a:t>
            </a:r>
            <a:r>
              <a:rPr lang="en-GB" sz="3000" b="1" dirty="0" smtClean="0">
                <a:solidFill>
                  <a:srgbClr val="FF0000"/>
                </a:solidFill>
              </a:rPr>
              <a:t>reducing public spending</a:t>
            </a:r>
            <a:r>
              <a:rPr lang="en-GB" sz="3000" dirty="0" smtClean="0">
                <a:solidFill>
                  <a:prstClr val="black"/>
                </a:solidFill>
              </a:rPr>
              <a:t> and cutting </a:t>
            </a:r>
            <a:r>
              <a:rPr lang="en-GB" sz="3000" b="1" dirty="0" smtClean="0">
                <a:solidFill>
                  <a:srgbClr val="FF0000"/>
                </a:solidFill>
              </a:rPr>
              <a:t>pensions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>
                <a:solidFill>
                  <a:prstClr val="black"/>
                </a:solidFill>
              </a:rPr>
              <a:t>for older people and war widows, all led to German anger.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Some governments </a:t>
            </a:r>
            <a:r>
              <a:rPr lang="en-GB" sz="3000" b="1" dirty="0" smtClean="0">
                <a:solidFill>
                  <a:srgbClr val="FF0000"/>
                </a:solidFill>
              </a:rPr>
              <a:t>collapsed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>
                <a:solidFill>
                  <a:prstClr val="black"/>
                </a:solidFill>
              </a:rPr>
              <a:t>because they could not agree on actions to fix the problem.</a:t>
            </a:r>
            <a:endParaRPr lang="en-GB" sz="3000" dirty="0">
              <a:solidFill>
                <a:prstClr val="black"/>
              </a:solidFill>
            </a:endParaRPr>
          </a:p>
        </p:txBody>
      </p:sp>
      <p:pic>
        <p:nvPicPr>
          <p:cNvPr id="2050" name="Picture 2" descr="Image result for money clipar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6671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698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Economic problems 1919-33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The Nazis promised to improve people’s lives. They even opened </a:t>
            </a:r>
            <a:r>
              <a:rPr lang="en-GB" sz="3000" b="1" dirty="0" smtClean="0">
                <a:solidFill>
                  <a:srgbClr val="FF0000"/>
                </a:solidFill>
              </a:rPr>
              <a:t>soup kitchens </a:t>
            </a:r>
            <a:r>
              <a:rPr lang="en-GB" sz="3000" dirty="0" smtClean="0">
                <a:solidFill>
                  <a:prstClr val="black"/>
                </a:solidFill>
              </a:rPr>
              <a:t>to feed hungry people.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As a result of this the Nazis went from being the Reichstag’s smallest party in </a:t>
            </a:r>
            <a:r>
              <a:rPr lang="en-GB" sz="3000" b="1" dirty="0" smtClean="0">
                <a:solidFill>
                  <a:prstClr val="black"/>
                </a:solidFill>
              </a:rPr>
              <a:t>1928</a:t>
            </a:r>
            <a:r>
              <a:rPr lang="en-GB" sz="3000" dirty="0" smtClean="0">
                <a:solidFill>
                  <a:prstClr val="black"/>
                </a:solidFill>
              </a:rPr>
              <a:t> to the largest by </a:t>
            </a:r>
            <a:r>
              <a:rPr lang="en-GB" sz="3000" b="1" dirty="0" smtClean="0">
                <a:solidFill>
                  <a:prstClr val="black"/>
                </a:solidFill>
              </a:rPr>
              <a:t>1932</a:t>
            </a:r>
            <a:r>
              <a:rPr lang="en-GB" sz="3000" dirty="0" smtClean="0">
                <a:solidFill>
                  <a:prstClr val="black"/>
                </a:solidFill>
              </a:rPr>
              <a:t>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Hitler became German </a:t>
            </a:r>
            <a:r>
              <a:rPr lang="en-GB" sz="3000" b="1" dirty="0" smtClean="0">
                <a:solidFill>
                  <a:srgbClr val="FF0000"/>
                </a:solidFill>
              </a:rPr>
              <a:t>Chancellor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>
                <a:solidFill>
                  <a:prstClr val="black"/>
                </a:solidFill>
              </a:rPr>
              <a:t>in </a:t>
            </a:r>
            <a:r>
              <a:rPr lang="en-GB" sz="3000" b="1" dirty="0" smtClean="0">
                <a:solidFill>
                  <a:prstClr val="black"/>
                </a:solidFill>
              </a:rPr>
              <a:t>January 1933</a:t>
            </a:r>
            <a:r>
              <a:rPr lang="en-GB" sz="3000" dirty="0" smtClean="0">
                <a:solidFill>
                  <a:prstClr val="black"/>
                </a:solidFill>
              </a:rPr>
              <a:t>.</a:t>
            </a:r>
            <a:endParaRPr lang="en-GB" sz="3000" dirty="0">
              <a:solidFill>
                <a:prstClr val="black"/>
              </a:solidFill>
            </a:endParaRPr>
          </a:p>
        </p:txBody>
      </p:sp>
      <p:pic>
        <p:nvPicPr>
          <p:cNvPr id="6146" name="Picture 2" descr="Image result for soup clipar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681799" cy="29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58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Economic problems 1919-33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Many historians believe the Depression was the </a:t>
            </a:r>
            <a:r>
              <a:rPr lang="en-GB" sz="3000" b="1" dirty="0" smtClean="0">
                <a:solidFill>
                  <a:srgbClr val="FF0000"/>
                </a:solidFill>
              </a:rPr>
              <a:t>key factor </a:t>
            </a:r>
            <a:r>
              <a:rPr lang="en-GB" sz="3000" dirty="0" smtClean="0">
                <a:solidFill>
                  <a:prstClr val="black"/>
                </a:solidFill>
              </a:rPr>
              <a:t>which led to the Nazis taking power.</a:t>
            </a:r>
          </a:p>
          <a:p>
            <a:pPr algn="ctr">
              <a:spcAft>
                <a:spcPts val="900"/>
              </a:spcAft>
            </a:pPr>
            <a:r>
              <a:rPr lang="en-GB" sz="3000" b="1" dirty="0" smtClean="0">
                <a:solidFill>
                  <a:srgbClr val="FF0000"/>
                </a:solidFill>
              </a:rPr>
              <a:t>AJP Taylor </a:t>
            </a:r>
            <a:r>
              <a:rPr lang="en-GB" sz="3000" dirty="0" smtClean="0">
                <a:solidFill>
                  <a:prstClr val="black"/>
                </a:solidFill>
              </a:rPr>
              <a:t>said that </a:t>
            </a:r>
            <a:r>
              <a:rPr lang="en-GB" sz="3000" i="1" dirty="0" smtClean="0">
                <a:solidFill>
                  <a:prstClr val="black"/>
                </a:solidFill>
              </a:rPr>
              <a:t>“the Depression put the wind in Hitler’s sales”</a:t>
            </a:r>
            <a:r>
              <a:rPr lang="en-GB" sz="3000" dirty="0" smtClean="0">
                <a:solidFill>
                  <a:prstClr val="black"/>
                </a:solidFill>
              </a:rPr>
              <a:t>. </a:t>
            </a:r>
            <a:r>
              <a:rPr lang="en-GB" sz="3000" b="1" dirty="0" smtClean="0">
                <a:solidFill>
                  <a:srgbClr val="FF0000"/>
                </a:solidFill>
              </a:rPr>
              <a:t>William Carr </a:t>
            </a:r>
            <a:r>
              <a:rPr lang="en-GB" sz="3000" dirty="0" smtClean="0">
                <a:solidFill>
                  <a:prstClr val="black"/>
                </a:solidFill>
              </a:rPr>
              <a:t>said it was </a:t>
            </a:r>
            <a:r>
              <a:rPr lang="en-GB" sz="3000" i="1" dirty="0" smtClean="0">
                <a:solidFill>
                  <a:prstClr val="black"/>
                </a:solidFill>
              </a:rPr>
              <a:t>“inconceivable” </a:t>
            </a:r>
            <a:r>
              <a:rPr lang="en-GB" sz="3000" dirty="0" smtClean="0">
                <a:solidFill>
                  <a:prstClr val="black"/>
                </a:solidFill>
              </a:rPr>
              <a:t>that the Nazis would have gained power without it.</a:t>
            </a:r>
            <a:endParaRPr lang="en-GB" sz="3000" dirty="0">
              <a:solidFill>
                <a:prstClr val="black"/>
              </a:solidFill>
            </a:endParaRPr>
          </a:p>
        </p:txBody>
      </p:sp>
      <p:pic>
        <p:nvPicPr>
          <p:cNvPr id="1030" name="Picture 6" descr="Image result for ajp taylor nazi germany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68" y="1514694"/>
            <a:ext cx="1842212" cy="292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illiam Carr nazi germany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792" y="3861048"/>
            <a:ext cx="1818358" cy="271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2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599" y="5105400"/>
            <a:ext cx="8571551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>
                <a:solidFill>
                  <a:prstClr val="black"/>
                </a:solidFill>
              </a:rPr>
              <a:t>The Weimar Republic faced various major </a:t>
            </a:r>
            <a:r>
              <a:rPr lang="en-GB" sz="3000" b="1" dirty="0">
                <a:solidFill>
                  <a:srgbClr val="FF0000"/>
                </a:solidFill>
              </a:rPr>
              <a:t>economic crises </a:t>
            </a:r>
            <a:r>
              <a:rPr lang="en-GB" sz="3000" dirty="0">
                <a:solidFill>
                  <a:prstClr val="black"/>
                </a:solidFill>
              </a:rPr>
              <a:t>that caused chaos all across Germany. These events led to a rise in extremist support.</a:t>
            </a:r>
          </a:p>
        </p:txBody>
      </p:sp>
      <p:pic>
        <p:nvPicPr>
          <p:cNvPr id="6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Economic problems 1919-33</a:t>
            </a:r>
          </a:p>
        </p:txBody>
      </p:sp>
      <p:pic>
        <p:nvPicPr>
          <p:cNvPr id="4098" name="Picture 2" descr="A long line of unemployed Germans trying to get work in the climate of vast unemployment between 1929-1933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74" y="1430355"/>
            <a:ext cx="4953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07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Economic problems 1919-33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>
                <a:solidFill>
                  <a:prstClr val="black"/>
                </a:solidFill>
              </a:rPr>
              <a:t>The first major economic crisis faced by the Weimar Republic was </a:t>
            </a:r>
            <a:r>
              <a:rPr lang="en-GB" sz="3000" b="1" dirty="0">
                <a:solidFill>
                  <a:srgbClr val="FF0000"/>
                </a:solidFill>
              </a:rPr>
              <a:t>hyperinflation</a:t>
            </a:r>
            <a:r>
              <a:rPr lang="en-GB" sz="3000" dirty="0">
                <a:solidFill>
                  <a:prstClr val="black"/>
                </a:solidFill>
              </a:rPr>
              <a:t>, which in </a:t>
            </a:r>
            <a:r>
              <a:rPr lang="en-GB" sz="3000" b="1" dirty="0">
                <a:solidFill>
                  <a:prstClr val="black"/>
                </a:solidFill>
              </a:rPr>
              <a:t>1923</a:t>
            </a:r>
            <a:r>
              <a:rPr lang="en-GB" sz="3000" dirty="0">
                <a:solidFill>
                  <a:prstClr val="black"/>
                </a:solidFill>
              </a:rPr>
              <a:t> destroyed Germany’s economy.</a:t>
            </a:r>
          </a:p>
          <a:p>
            <a:pPr algn="ctr">
              <a:spcAft>
                <a:spcPts val="900"/>
              </a:spcAft>
            </a:pPr>
            <a:r>
              <a:rPr lang="en-GB" sz="3000" dirty="0">
                <a:solidFill>
                  <a:prstClr val="black"/>
                </a:solidFill>
              </a:rPr>
              <a:t>An even bigger (and global crisis) started in </a:t>
            </a:r>
            <a:r>
              <a:rPr lang="en-GB" sz="3000" b="1" dirty="0">
                <a:solidFill>
                  <a:prstClr val="black"/>
                </a:solidFill>
              </a:rPr>
              <a:t>1929</a:t>
            </a:r>
            <a:r>
              <a:rPr lang="en-GB" sz="3000" dirty="0">
                <a:solidFill>
                  <a:prstClr val="black"/>
                </a:solidFill>
              </a:rPr>
              <a:t>: </a:t>
            </a:r>
            <a:r>
              <a:rPr lang="en-GB" sz="3000" b="1" dirty="0">
                <a:solidFill>
                  <a:srgbClr val="FF0000"/>
                </a:solidFill>
              </a:rPr>
              <a:t>the Depression</a:t>
            </a:r>
            <a:r>
              <a:rPr lang="en-GB" sz="3000" dirty="0">
                <a:solidFill>
                  <a:prstClr val="black"/>
                </a:solidFill>
              </a:rPr>
              <a:t>. This also devastated German society.</a:t>
            </a:r>
          </a:p>
        </p:txBody>
      </p:sp>
      <p:pic>
        <p:nvPicPr>
          <p:cNvPr id="5122" name="Picture 2" descr="Image result for weimar republic hyperinflatio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9" y="1720606"/>
            <a:ext cx="3085625" cy="422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Revolts against Weimar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209" y="1828800"/>
            <a:ext cx="847898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7200" b="1" dirty="0">
                <a:solidFill>
                  <a:prstClr val="black"/>
                </a:solidFill>
              </a:rPr>
              <a:t>Economic crisis</a:t>
            </a:r>
          </a:p>
          <a:p>
            <a:pPr algn="ctr">
              <a:spcAft>
                <a:spcPts val="900"/>
              </a:spcAft>
            </a:pPr>
            <a:endParaRPr lang="en-GB" sz="4400" b="1" dirty="0">
              <a:solidFill>
                <a:prstClr val="black"/>
              </a:solidFill>
            </a:endParaRPr>
          </a:p>
          <a:p>
            <a:pPr algn="ctr">
              <a:spcAft>
                <a:spcPts val="900"/>
              </a:spcAft>
            </a:pPr>
            <a:r>
              <a:rPr lang="en-GB" sz="7200" b="1" dirty="0">
                <a:solidFill>
                  <a:srgbClr val="FF0000"/>
                </a:solidFill>
              </a:rPr>
              <a:t>Hyperinflation</a:t>
            </a:r>
          </a:p>
        </p:txBody>
      </p:sp>
    </p:spTree>
    <p:extLst>
      <p:ext uri="{BB962C8B-B14F-4D97-AF65-F5344CB8AC3E}">
        <p14:creationId xmlns:p14="http://schemas.microsoft.com/office/powerpoint/2010/main" val="30566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Economic problems 1919-33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As part of the Treaty of Versailles, Germany had to pay </a:t>
            </a:r>
            <a:r>
              <a:rPr lang="en-GB" sz="3000" b="1" dirty="0" smtClean="0">
                <a:solidFill>
                  <a:srgbClr val="FF0000"/>
                </a:solidFill>
              </a:rPr>
              <a:t>reparations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>
                <a:solidFill>
                  <a:prstClr val="black"/>
                </a:solidFill>
              </a:rPr>
              <a:t>to the war’s victorious countries.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Germany struggled to pay the huge sums of money </a:t>
            </a:r>
            <a:r>
              <a:rPr lang="en-GB" sz="3000" dirty="0" smtClean="0"/>
              <a:t>(</a:t>
            </a:r>
            <a:r>
              <a:rPr lang="en-GB" sz="3000" b="1" dirty="0" smtClean="0">
                <a:solidFill>
                  <a:srgbClr val="FF0000"/>
                </a:solidFill>
              </a:rPr>
              <a:t>£6.6 billion </a:t>
            </a:r>
            <a:r>
              <a:rPr lang="en-GB" sz="3000" dirty="0" smtClean="0"/>
              <a:t>set in </a:t>
            </a:r>
            <a:r>
              <a:rPr lang="en-GB" sz="3000" b="1" dirty="0" smtClean="0"/>
              <a:t>1921</a:t>
            </a:r>
            <a:r>
              <a:rPr lang="en-GB" sz="3000" dirty="0" smtClean="0">
                <a:solidFill>
                  <a:prstClr val="black"/>
                </a:solidFill>
              </a:rPr>
              <a:t>), especially given that they were also still trying to rebuild after the war.</a:t>
            </a:r>
            <a:endParaRPr lang="en-GB" sz="3000" dirty="0">
              <a:solidFill>
                <a:prstClr val="black"/>
              </a:solidFill>
            </a:endParaRPr>
          </a:p>
        </p:txBody>
      </p:sp>
      <p:pic>
        <p:nvPicPr>
          <p:cNvPr id="6146" name="Picture 2" descr="Image result for treaty of versaille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879" y="1578875"/>
            <a:ext cx="2873495" cy="437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4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Economic problems 1919-33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When Germany failed to pay reparations to France and Belgium, these two countries invaded the </a:t>
            </a:r>
            <a:r>
              <a:rPr lang="en-GB" sz="3000" b="1" dirty="0" smtClean="0">
                <a:solidFill>
                  <a:srgbClr val="FF0000"/>
                </a:solidFill>
              </a:rPr>
              <a:t>Ruhr</a:t>
            </a:r>
            <a:r>
              <a:rPr lang="en-GB" sz="3000" dirty="0" smtClean="0">
                <a:solidFill>
                  <a:prstClr val="black"/>
                </a:solidFill>
              </a:rPr>
              <a:t>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The Ruhr was Germany’s industrial area. France and Belgium planned to take </a:t>
            </a:r>
            <a:r>
              <a:rPr lang="en-GB" sz="3000" b="1" dirty="0" smtClean="0">
                <a:solidFill>
                  <a:srgbClr val="FF0000"/>
                </a:solidFill>
              </a:rPr>
              <a:t>‘payment in kind’ </a:t>
            </a:r>
            <a:r>
              <a:rPr lang="en-GB" sz="3000" dirty="0" smtClean="0">
                <a:solidFill>
                  <a:prstClr val="black"/>
                </a:solidFill>
              </a:rPr>
              <a:t>- such as coal and steel – in place of the reparations.</a:t>
            </a:r>
            <a:endParaRPr lang="en-GB" sz="3000" dirty="0">
              <a:solidFill>
                <a:prstClr val="black"/>
              </a:solidFill>
            </a:endParaRPr>
          </a:p>
        </p:txBody>
      </p:sp>
      <p:pic>
        <p:nvPicPr>
          <p:cNvPr id="8194" name="Picture 2" descr="Image result for weimar germany ruhr invasio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99" y="2227943"/>
            <a:ext cx="368821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7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Economic problems 1919-33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Germany did not fight back against the invaders. Instead the German government ordered workers to refuse to work with them.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Ruhr workers went on </a:t>
            </a:r>
            <a:r>
              <a:rPr lang="en-GB" sz="3000" b="1" dirty="0" smtClean="0">
                <a:solidFill>
                  <a:srgbClr val="FF0000"/>
                </a:solidFill>
              </a:rPr>
              <a:t>strike</a:t>
            </a:r>
            <a:r>
              <a:rPr lang="en-GB" sz="3000" dirty="0" smtClean="0">
                <a:solidFill>
                  <a:prstClr val="black"/>
                </a:solidFill>
              </a:rPr>
              <a:t>, but the Weimar government kept paying them by simply </a:t>
            </a:r>
            <a:r>
              <a:rPr lang="en-GB" sz="3000" b="1" dirty="0" smtClean="0">
                <a:solidFill>
                  <a:srgbClr val="FF0000"/>
                </a:solidFill>
              </a:rPr>
              <a:t>printing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>
                <a:solidFill>
                  <a:prstClr val="black"/>
                </a:solidFill>
              </a:rPr>
              <a:t>more money.</a:t>
            </a:r>
            <a:endParaRPr lang="en-GB" sz="3000" dirty="0">
              <a:solidFill>
                <a:prstClr val="black"/>
              </a:solidFill>
            </a:endParaRPr>
          </a:p>
        </p:txBody>
      </p:sp>
      <p:pic>
        <p:nvPicPr>
          <p:cNvPr id="7170" name="Picture 2" descr="Image result for weimar ruhr invasio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689030"/>
            <a:ext cx="3032295" cy="44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Economic problems 1919-33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The more the Weimar government printed money, the less valuable that German money became.</a:t>
            </a:r>
          </a:p>
          <a:p>
            <a:pPr algn="ctr">
              <a:spcAft>
                <a:spcPts val="900"/>
              </a:spcAft>
            </a:pPr>
            <a:r>
              <a:rPr lang="en-GB" sz="3000" b="1" dirty="0" smtClean="0">
                <a:solidFill>
                  <a:srgbClr val="FF0000"/>
                </a:solidFill>
              </a:rPr>
              <a:t>Inflation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>
                <a:solidFill>
                  <a:prstClr val="black"/>
                </a:solidFill>
              </a:rPr>
              <a:t>is when prices rise and money loses its value. 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>
                <a:solidFill>
                  <a:prstClr val="black"/>
                </a:solidFill>
              </a:rPr>
              <a:t>In Germany in </a:t>
            </a:r>
            <a:r>
              <a:rPr lang="en-GB" sz="3000" b="1" dirty="0" smtClean="0">
                <a:solidFill>
                  <a:prstClr val="black"/>
                </a:solidFill>
              </a:rPr>
              <a:t>1923</a:t>
            </a:r>
            <a:r>
              <a:rPr lang="en-GB" sz="3000" dirty="0" smtClean="0">
                <a:solidFill>
                  <a:prstClr val="black"/>
                </a:solidFill>
              </a:rPr>
              <a:t> prices were up massively and very quickly: this is called </a:t>
            </a:r>
            <a:r>
              <a:rPr lang="en-GB" sz="3000" b="1" dirty="0" smtClean="0">
                <a:solidFill>
                  <a:srgbClr val="FF0000"/>
                </a:solidFill>
              </a:rPr>
              <a:t>hyperinflation</a:t>
            </a:r>
            <a:r>
              <a:rPr lang="en-GB" sz="3000" dirty="0" smtClean="0">
                <a:solidFill>
                  <a:prstClr val="black"/>
                </a:solidFill>
              </a:rPr>
              <a:t>.</a:t>
            </a:r>
            <a:endParaRPr lang="en-GB" sz="3000" dirty="0">
              <a:solidFill>
                <a:prstClr val="black"/>
              </a:solidFill>
            </a:endParaRPr>
          </a:p>
        </p:txBody>
      </p:sp>
      <p:pic>
        <p:nvPicPr>
          <p:cNvPr id="9220" name="Picture 4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361835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952</Words>
  <Application>Microsoft Office PowerPoint</Application>
  <PresentationFormat>On-screen Show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Ayrshire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 User</dc:creator>
  <cp:lastModifiedBy>StJoAcMarrM</cp:lastModifiedBy>
  <cp:revision>27</cp:revision>
  <dcterms:created xsi:type="dcterms:W3CDTF">2018-06-07T10:15:40Z</dcterms:created>
  <dcterms:modified xsi:type="dcterms:W3CDTF">2018-08-30T07:33:51Z</dcterms:modified>
</cp:coreProperties>
</file>