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8" r:id="rId4"/>
    <p:sldId id="257" r:id="rId5"/>
    <p:sldId id="261" r:id="rId6"/>
    <p:sldId id="262" r:id="rId7"/>
    <p:sldId id="272" r:id="rId8"/>
    <p:sldId id="263" r:id="rId9"/>
    <p:sldId id="264" r:id="rId10"/>
    <p:sldId id="265" r:id="rId11"/>
    <p:sldId id="266" r:id="rId12"/>
    <p:sldId id="274" r:id="rId13"/>
    <p:sldId id="281" r:id="rId14"/>
    <p:sldId id="282" r:id="rId15"/>
    <p:sldId id="275" r:id="rId16"/>
    <p:sldId id="273" r:id="rId17"/>
    <p:sldId id="267" r:id="rId18"/>
    <p:sldId id="268" r:id="rId19"/>
    <p:sldId id="269" r:id="rId20"/>
    <p:sldId id="270" r:id="rId21"/>
    <p:sldId id="271" r:id="rId22"/>
    <p:sldId id="278" r:id="rId23"/>
    <p:sldId id="283" r:id="rId24"/>
    <p:sldId id="284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BAB"/>
    <a:srgbClr val="DE0000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B9A6F-D572-4123-99A5-1F6B5A3E4BCC}" type="datetimeFigureOut">
              <a:rPr lang="en-GB" smtClean="0"/>
              <a:t>12/06/2018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738E6-F37B-4DD5-906F-4886FCF24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17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2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39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51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73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12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57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2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48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69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70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1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0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.uk/url?sa=i&amp;source=images&amp;cd=&amp;cad=rja&amp;uact=8&amp;ved=2ahUKEwiJ1_SXoPvaAhULbFAKHRRaAjgQjRx6BAgBEAU&amp;url=https://commons.wikimedia.org/wiki/File:Nazi_swastika_clean.svg&amp;psig=AOvVaw20L9t6CwcXVtNtbcquXOlo&amp;ust=1526045369927095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s://www.google.co.uk/url?sa=i&amp;source=images&amp;cd=&amp;cad=rja&amp;uact=8&amp;ved=2ahUKEwjPrr3WnfvaAhVRZ1AKHYwqCIIQjRx6BAgBEAU&amp;url=http://tvtropes.org/pmwiki/pmwiki.php/UsefulNotes/NaziGermany&amp;psig=AOvVaw3C5JD4KabACEQX1kWsRxg4&amp;ust=152604468938891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s://www.google.co.uk/url?sa=i&amp;rct=j&amp;q=&amp;esrc=s&amp;source=images&amp;cd=&amp;cad=rja&amp;uact=8&amp;ved=2ahUKEwiSpY-k_c3bAhWRmLQKHXMFBHYQjRx6BAgBEAU&amp;url=https%3A%2F%2Fwww.flickr.com%2Fphotos%2Fpalamander%2F4759867832&amp;psig=AOvVaw2wNXKgY3_BSydFQQLyNMWf&amp;ust=1528887859709420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s://www.google.co.uk/url?sa=i&amp;rct=j&amp;q=&amp;esrc=s&amp;source=images&amp;cd=&amp;cad=rja&amp;uact=8&amp;ved=2ahUKEwiknba8_c3bAhWIL1AKHS5yA4oQjRx6BAgBEAU&amp;url=https%3A%2F%2Fwww.pinterest.com%2Fpin%2F466967055103869220%2F&amp;psig=AOvVaw2byRpPoqO7saCKrN-Tcau8&amp;ust=1528887915752591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s://www.google.co.uk/url?sa=i&amp;rct=j&amp;q=&amp;esrc=s&amp;source=images&amp;cd=&amp;cad=rja&amp;uact=8&amp;ved=2ahUKEwiXkbnH_c3bAhUJZVAKHdlJArEQjRx6BAgBEAU&amp;url=https%3A%2F%2Fen.wikipedia.org%2Fwiki%2FFreikorps&amp;psig=AOvVaw27DK0nPpZXMOCgKkv4-6eC&amp;ust=1528887939724530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s://www.google.co.uk/url?sa=i&amp;rct=j&amp;q=&amp;esrc=s&amp;source=images&amp;cd=&amp;cad=rja&amp;uact=8&amp;ved=2ahUKEwi_qZnc_c3bAhUJU1AKHdnMDZkQjRx6BAgBEAU&amp;url=https%3A%2F%2Ftwitter.com%2Fradicaldaily%2Fstatus%2F952825307882541057&amp;psig=AOvVaw2I7UpVLKaI8U_3xnCvAmjH&amp;ust=1528887984759551" TargetMode="Externa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://www.google.co.uk/url?sa=i&amp;rct=j&amp;q=&amp;esrc=s&amp;source=images&amp;cd=&amp;cad=rja&amp;uact=8&amp;ved=2ahUKEwim5-aV_s3bAhWPKFAKHVEgD7AQjRx6BAgBEAU&amp;url=http%3A%2F%2Fwww.history.ucsb.edu%2Ffaculty%2Fmarcuse%2Fpublications%2Freviews%2FBarthRev069.htm&amp;psig=AOvVaw2BPQQ9XaGklOWr-dNc8Zvd&amp;ust=1528888103591168" TargetMode="Externa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https://www.google.co.uk/url?sa=i&amp;rct=j&amp;q=&amp;esrc=s&amp;source=images&amp;cd=&amp;cad=rja&amp;uact=8&amp;ved=2ahUKEwjllvuh_s3bAhVCYlAKHT-eAboQjRx6BAgBEAU&amp;url=https%3A%2F%2Fen.wikipedia.org%2Fwiki%2FAdolf_Hitler&amp;psig=AOvVaw035rlKbmyaEkQklkBKDyf8&amp;ust=1528888131148091" TargetMode="Externa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s://www.google.co.uk/url?sa=i&amp;rct=j&amp;q=&amp;esrc=s&amp;source=images&amp;cd=&amp;cad=rja&amp;uact=8&amp;ved=2ahUKEwiN4Kit_s3bAhVIaVAKHfSFAqEQjRx6BAgBEAU&amp;url=https%3A%2F%2Fwww.pinterest.com%2Fpin%2F477311260483996636%2F&amp;psig=AOvVaw0BV4TO_YUGJYFtGD0lf3PA&amp;ust=1528888152151831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hyperlink" Target="http://www.google.co.uk/url?sa=i&amp;rct=j&amp;q=&amp;esrc=s&amp;source=images&amp;cd=&amp;cad=rja&amp;uact=8&amp;ved=2ahUKEwi206u6_s3bAhVILFAKHaUJBq8QjRx6BAgBEAU&amp;url=http%3A%2F%2Fwww.allworldwars.com%2FLudendorff%2520Own%2520Story%2520by%2520Erich%2520von%2520Ludendorff.html&amp;psig=AOvVaw1Vn8ppFuGHjnlfSF6bsFIC&amp;ust=1528888176588411" TargetMode="Externa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hyperlink" Target="http://www.google.co.uk/url?sa=i&amp;rct=j&amp;q=&amp;esrc=s&amp;source=imgres&amp;cd=&amp;cad=rja&amp;uact=8&amp;ved=2ahUKEwj5-qrN_s3bAhXLYlAKHVAdB38QjRx6BAgBEAU&amp;url=http%3A%2F%2Fhost.madison.com%2Fgallery%2Fnow%2Ftoday%2Fhistory%2Ftoday-in-history-nov-beer-hall-putsch%2Fcollection_23bf6c36-9fb1-11e6-a447-37b2c95c64b0.html&amp;psig=AOvVaw2JjttxNEK7DMyBNPMJRbpo&amp;ust=1528888223754883" TargetMode="Externa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://www.google.co.uk/url?sa=i&amp;rct=j&amp;q=&amp;esrc=s&amp;source=images&amp;cd=&amp;cad=rja&amp;uact=8&amp;ved=2ahUKEwjbvNbm_s3bAhXFKVAKHXoLCq0QjRx6BAgBEAU&amp;url=http%3A%2F%2Fwww.executedtoday.com%2Ftag%2Fbeer-hall-putsch%2F&amp;psig=AOvVaw0MhF5XyFWGtdH-bCpPE1yj&amp;ust=1528888274945471" TargetMode="Externa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hyperlink" Target="https://www.google.co.uk/url?sa=i&amp;rct=j&amp;q=&amp;esrc=s&amp;source=imgres&amp;cd=&amp;cad=rja&amp;uact=8&amp;ved=2ahUKEwiQ-5vL_s3bAhXFUlAKHZ9eDrIQjRx6BAgBEAU&amp;url=https%3A%2F%2Fwww.ushmm.org%2Fwlc%2Fen%2Farticle.php%3FModuleId%3D10007884&amp;psig=AOvVaw29Ry5vOQD23-ewZbQl_lsF&amp;ust=1528888219250585" TargetMode="Externa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hyperlink" Target="https://www.google.co.uk/url?sa=i&amp;rct=j&amp;q=&amp;esrc=s&amp;source=imgres&amp;cd=&amp;cad=rja&amp;uact=8&amp;ved=2ahUKEwiWiJDJ_s3bAhUMKlAKHTWyBb8QjRx6BAgBEAU&amp;url=https%3A%2F%2Fen.wikipedia.org%2Fwiki%2FBeer_Hall_Putsch&amp;psig=AOvVaw2_zJW0EjtHWRiijrJf0V1D&amp;ust=1528888214585655" TargetMode="Externa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hyperlink" Target="https://www.google.co.uk/url?sa=i&amp;rct=j&amp;q=&amp;esrc=s&amp;source=images&amp;cd=&amp;cad=rja&amp;uact=8&amp;ved=2ahUKEwjD4JaT_83bAhVMZVAKHf-MCbAQjRx6BAgBEAU&amp;url=https%3A%2F%2Fwww.pinterest.com%2Fpin%2F485825878528462548%2F&amp;psig=AOvVaw0MUkdfLPwjk3VJ2ITugt4p&amp;ust=152888836763521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www.google.co.uk/url?sa=i&amp;rct=j&amp;q=&amp;esrc=s&amp;source=images&amp;cd=&amp;cad=rja&amp;uact=8&amp;ved=2ahUKEwj6g_zQ_M3bAhXBZlAKHeCWC0wQjRx6BAgBEAU&amp;url=http%3A%2F%2Fwww.johndclare.net%2FWeimar2.htm&amp;psig=AOvVaw0aBmxk4tntbViAqzf-9D2a&amp;ust=1528887692212428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s://www.google.co.uk/url?sa=i&amp;rct=j&amp;q=&amp;esrc=s&amp;source=images&amp;cd=&amp;cad=rja&amp;uact=8&amp;ved=2ahUKEwjqtLTu_M3bAhUDJlAKHVhWDasQjRx6BAgBEAU&amp;url=https%3A%2F%2Fwww.seton.com%2Freflective-traffic-signs-leftright-turn-arrows-ff0328.html&amp;psig=AOvVaw0BZz5cHZ8damlxdEDD-aDC&amp;ust=1528887754090674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www.google.co.uk/url?sa=i&amp;rct=j&amp;q=&amp;esrc=s&amp;source=images&amp;cd=&amp;cad=rja&amp;uact=8&amp;ved=2ahUKEwjU9oyB_c3bAhWQfFAKHRzrCrkQjRx6BAgBEAU&amp;url=https%3A%2F%2Fen.wikipedia.org%2Fwiki%2FCommunist_Party_of_Germany&amp;psig=AOvVaw0JdVR6cgphXiGB4ezIJf0c&amp;ust=1528887791504369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s://www.google.co.uk/url?sa=i&amp;rct=j&amp;q=&amp;esrc=s&amp;source=images&amp;cd=&amp;cad=rja&amp;uact=8&amp;ved=2ahUKEwi_wrKM_c3bAhUSKlAKHUOqAJ4QjRx6BAgBEAU&amp;url=https%3A%2F%2Fwww.pinterest.com.au%2Fpin%2F469429961142929323%2F&amp;psig=AOvVaw0eiKHi6dI_o2hX7ziELLoP&amp;ust=1528887814827974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s://www.google.co.uk/url?sa=i&amp;rct=j&amp;q=&amp;esrc=s&amp;source=images&amp;cd=&amp;cad=rja&amp;uact=8&amp;ved=2ahUKEwi8ou-U_c3bAhVLbVAKHVswDJYQjRx6BAgBEAU&amp;url=https%3A%2F%2Fwww.findagrave.com%2Fmemorial%2F23731219%2Fwilhelm-groener&amp;psig=AOvVaw2MDg4rgVnDlmdmVLt8FJ9Q&amp;ust=1528887833996411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0726" y="286572"/>
            <a:ext cx="7162800" cy="9875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5200" b="1" dirty="0" smtClean="0"/>
              <a:t>Hitler</a:t>
            </a:r>
            <a:r>
              <a:rPr lang="en-GB" sz="5200" dirty="0" smtClean="0"/>
              <a:t> and </a:t>
            </a:r>
            <a:r>
              <a:rPr lang="en-GB" sz="5200" b="1" dirty="0" smtClean="0"/>
              <a:t>Nazi Germany</a:t>
            </a:r>
            <a:endParaRPr lang="en-GB" sz="5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1727" y="1676400"/>
            <a:ext cx="6477000" cy="45970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solidFill>
                  <a:srgbClr val="FF0000"/>
                </a:solidFill>
              </a:rPr>
              <a:t>Revolts against Weimar</a:t>
            </a:r>
            <a:endParaRPr lang="en-GB" sz="8800" b="1" dirty="0">
              <a:solidFill>
                <a:srgbClr val="FF0000"/>
              </a:solidFill>
            </a:endParaRPr>
          </a:p>
        </p:txBody>
      </p:sp>
      <p:pic>
        <p:nvPicPr>
          <p:cNvPr id="1033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3476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Image result for nazi german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78" y="3830477"/>
            <a:ext cx="1806243" cy="24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Image result for nazi swastik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720" y="1676400"/>
            <a:ext cx="1848174" cy="18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570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Revolts against </a:t>
            </a:r>
            <a:r>
              <a:rPr lang="en-GB" sz="4000" b="1" dirty="0" smtClean="0">
                <a:solidFill>
                  <a:schemeClr val="bg1"/>
                </a:solidFill>
              </a:rPr>
              <a:t>Weimar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/>
              <a:t>Neither Ebert nor Groener </a:t>
            </a:r>
            <a:r>
              <a:rPr lang="en-GB" sz="3000" b="1" dirty="0" smtClean="0">
                <a:solidFill>
                  <a:srgbClr val="FF0000"/>
                </a:solidFill>
              </a:rPr>
              <a:t>liked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the other; Ebert had criticised the army’s actions during the war. Groener was suspicious of Ebert’s political party.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However both were united in their desire to </a:t>
            </a:r>
            <a:r>
              <a:rPr lang="en-GB" sz="3000" b="1" dirty="0" smtClean="0">
                <a:solidFill>
                  <a:srgbClr val="FF0000"/>
                </a:solidFill>
              </a:rPr>
              <a:t>stop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a </a:t>
            </a:r>
            <a:r>
              <a:rPr lang="en-GB" sz="3000" b="1" dirty="0" smtClean="0">
                <a:solidFill>
                  <a:srgbClr val="FF0000"/>
                </a:solidFill>
              </a:rPr>
              <a:t>Communist revolution </a:t>
            </a:r>
            <a:r>
              <a:rPr lang="en-GB" sz="3000" dirty="0" smtClean="0"/>
              <a:t>taking over Germany.</a:t>
            </a:r>
          </a:p>
        </p:txBody>
      </p:sp>
      <p:pic>
        <p:nvPicPr>
          <p:cNvPr id="6146" name="Picture 2" descr="Image result for stop communism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923" y="2514600"/>
            <a:ext cx="3571228" cy="267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1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Revolts against </a:t>
            </a:r>
            <a:r>
              <a:rPr lang="en-GB" sz="4000" b="1" dirty="0" smtClean="0">
                <a:solidFill>
                  <a:schemeClr val="bg1"/>
                </a:solidFill>
              </a:rPr>
              <a:t>Weimar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/>
              <a:t>In </a:t>
            </a:r>
            <a:r>
              <a:rPr lang="en-GB" sz="3000" b="1" dirty="0" smtClean="0"/>
              <a:t>January 1919 </a:t>
            </a:r>
            <a:r>
              <a:rPr lang="en-GB" sz="3000" dirty="0" smtClean="0"/>
              <a:t>100,000 workers staged a demonstration in Berlin, to complain about the </a:t>
            </a:r>
            <a:r>
              <a:rPr lang="en-GB" sz="3000" b="1" dirty="0" smtClean="0">
                <a:solidFill>
                  <a:srgbClr val="FF0000"/>
                </a:solidFill>
              </a:rPr>
              <a:t>poverty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and </a:t>
            </a:r>
            <a:r>
              <a:rPr lang="en-GB" sz="3000" b="1" dirty="0" smtClean="0">
                <a:solidFill>
                  <a:srgbClr val="FF0000"/>
                </a:solidFill>
              </a:rPr>
              <a:t>poor working conditions</a:t>
            </a:r>
            <a:r>
              <a:rPr lang="en-GB" sz="3000" dirty="0" smtClean="0"/>
              <a:t> that they faced.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The Spartacists (and other Communist groups) joined the protest, and it soon turned </a:t>
            </a:r>
            <a:r>
              <a:rPr lang="en-GB" sz="3000" b="1" dirty="0" smtClean="0">
                <a:solidFill>
                  <a:srgbClr val="FF0000"/>
                </a:solidFill>
              </a:rPr>
              <a:t>violent</a:t>
            </a:r>
            <a:r>
              <a:rPr lang="en-GB" sz="3000" dirty="0" smtClean="0"/>
              <a:t>.</a:t>
            </a:r>
          </a:p>
        </p:txBody>
      </p:sp>
      <p:pic>
        <p:nvPicPr>
          <p:cNvPr id="7172" name="Picture 4" descr="Image result for spartacist demonstration berlin 191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8" y="2362200"/>
            <a:ext cx="3618551" cy="270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52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Revolts against </a:t>
            </a:r>
            <a:r>
              <a:rPr lang="en-GB" sz="4000" b="1" dirty="0" smtClean="0">
                <a:solidFill>
                  <a:schemeClr val="bg1"/>
                </a:solidFill>
              </a:rPr>
              <a:t>Weimar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66898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/>
              <a:t>The </a:t>
            </a:r>
            <a:r>
              <a:rPr lang="en-GB" sz="3000" b="1" dirty="0" smtClean="0">
                <a:solidFill>
                  <a:srgbClr val="FF0000"/>
                </a:solidFill>
              </a:rPr>
              <a:t>German Army </a:t>
            </a:r>
            <a:r>
              <a:rPr lang="en-GB" sz="3000" dirty="0" smtClean="0"/>
              <a:t>was sent in to tackle the Spartacists and end the revolt.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They used a group of former soldiers called the </a:t>
            </a:r>
            <a:r>
              <a:rPr lang="en-GB" sz="3000" b="1" dirty="0" smtClean="0">
                <a:solidFill>
                  <a:srgbClr val="FF0000"/>
                </a:solidFill>
              </a:rPr>
              <a:t>Freikorps</a:t>
            </a:r>
            <a:r>
              <a:rPr lang="en-GB" sz="3000" dirty="0" smtClean="0"/>
              <a:t>. 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This group were known for their violence, and blamed Communist groups for Germany’s defeat in World War One.</a:t>
            </a:r>
          </a:p>
        </p:txBody>
      </p:sp>
      <p:pic>
        <p:nvPicPr>
          <p:cNvPr id="8194" name="Picture 2" descr="Image result for freikorp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509" y="2459182"/>
            <a:ext cx="360032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34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Revolts against </a:t>
            </a:r>
            <a:r>
              <a:rPr lang="en-GB" sz="4000" b="1" dirty="0" smtClean="0">
                <a:solidFill>
                  <a:schemeClr val="bg1"/>
                </a:solidFill>
              </a:rPr>
              <a:t>Weimar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249882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/>
              <a:t>During a ‘Bloody week’ of violence, hundreds of protestors were killed, including Spartacist leaders </a:t>
            </a:r>
            <a:r>
              <a:rPr lang="en-GB" sz="3000" b="1" dirty="0" smtClean="0">
                <a:solidFill>
                  <a:srgbClr val="FF0000"/>
                </a:solidFill>
              </a:rPr>
              <a:t>Karl Liebknecht </a:t>
            </a:r>
            <a:r>
              <a:rPr lang="en-GB" sz="3000" dirty="0" smtClean="0"/>
              <a:t>and </a:t>
            </a:r>
            <a:r>
              <a:rPr lang="en-GB" sz="3000" b="1" dirty="0" smtClean="0">
                <a:solidFill>
                  <a:srgbClr val="FF0000"/>
                </a:solidFill>
              </a:rPr>
              <a:t>Rosa Luxemburg</a:t>
            </a:r>
            <a:r>
              <a:rPr lang="en-GB" sz="3000" dirty="0" smtClean="0"/>
              <a:t>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The Spartacist Revolt came to an end, an action supported by most people in Germany.</a:t>
            </a:r>
          </a:p>
        </p:txBody>
      </p:sp>
      <p:pic>
        <p:nvPicPr>
          <p:cNvPr id="9218" name="Picture 2" descr="Image result for Karl Liebknecht and Rosa Luxembur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30017"/>
            <a:ext cx="4237470" cy="317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34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Revolts against </a:t>
            </a:r>
            <a:r>
              <a:rPr lang="en-GB" sz="4000" b="1" dirty="0" smtClean="0">
                <a:solidFill>
                  <a:schemeClr val="bg1"/>
                </a:solidFill>
              </a:rPr>
              <a:t>Weimar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/>
              <a:t>The SPD’s decision to use the Freikorps </a:t>
            </a:r>
            <a:r>
              <a:rPr lang="en-GB" sz="3000" dirty="0" smtClean="0"/>
              <a:t>would </a:t>
            </a:r>
            <a:r>
              <a:rPr lang="en-GB" sz="3000" dirty="0"/>
              <a:t>later help </a:t>
            </a:r>
            <a:r>
              <a:rPr lang="en-GB" sz="3000" b="1" dirty="0">
                <a:solidFill>
                  <a:srgbClr val="FF0000"/>
                </a:solidFill>
              </a:rPr>
              <a:t>Hitler</a:t>
            </a:r>
            <a:r>
              <a:rPr lang="en-GB" sz="3000" dirty="0">
                <a:solidFill>
                  <a:srgbClr val="FF0000"/>
                </a:solidFill>
              </a:rPr>
              <a:t> </a:t>
            </a:r>
            <a:r>
              <a:rPr lang="en-GB" sz="3000" dirty="0"/>
              <a:t>gain power.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This is because the </a:t>
            </a:r>
            <a:r>
              <a:rPr lang="en-GB" sz="3000" b="1" dirty="0" smtClean="0">
                <a:solidFill>
                  <a:srgbClr val="FF0000"/>
                </a:solidFill>
              </a:rPr>
              <a:t>Communists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refused to ever again work with the </a:t>
            </a:r>
            <a:r>
              <a:rPr lang="en-GB" sz="3000" b="1" dirty="0" smtClean="0">
                <a:solidFill>
                  <a:srgbClr val="FF0000"/>
                </a:solidFill>
              </a:rPr>
              <a:t>SPD</a:t>
            </a:r>
            <a:r>
              <a:rPr lang="en-GB" sz="3000" dirty="0" smtClean="0"/>
              <a:t>, a division that limited possible obstacles to the Nazis taking control in Germany.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702" y="1544782"/>
            <a:ext cx="2895600" cy="431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81600" y="5943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1919 Communist poster: </a:t>
            </a:r>
          </a:p>
          <a:p>
            <a:pPr algn="ctr"/>
            <a:r>
              <a:rPr lang="en-GB" i="1" dirty="0" smtClean="0"/>
              <a:t>“Betrayed by the SPD”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98254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prstClr val="white"/>
                </a:solidFill>
              </a:rPr>
              <a:t>Revolts against Weimar</a:t>
            </a:r>
            <a:endParaRPr lang="en-GB" sz="4000" b="1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209" y="1828800"/>
            <a:ext cx="847898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7200" b="1" dirty="0" smtClean="0">
                <a:solidFill>
                  <a:prstClr val="black"/>
                </a:solidFill>
              </a:rPr>
              <a:t>Right-wing revolts</a:t>
            </a:r>
          </a:p>
          <a:p>
            <a:pPr algn="ctr">
              <a:spcAft>
                <a:spcPts val="900"/>
              </a:spcAft>
            </a:pPr>
            <a:endParaRPr lang="en-GB" sz="4400" b="1" dirty="0">
              <a:solidFill>
                <a:prstClr val="black"/>
              </a:solidFill>
            </a:endParaRPr>
          </a:p>
          <a:p>
            <a:pPr algn="ctr">
              <a:spcAft>
                <a:spcPts val="900"/>
              </a:spcAft>
            </a:pPr>
            <a:r>
              <a:rPr lang="en-GB" sz="7200" b="1" dirty="0" smtClean="0">
                <a:solidFill>
                  <a:srgbClr val="FF0000"/>
                </a:solidFill>
              </a:rPr>
              <a:t>The Munich Putsch</a:t>
            </a:r>
          </a:p>
        </p:txBody>
      </p:sp>
    </p:spTree>
    <p:extLst>
      <p:ext uri="{BB962C8B-B14F-4D97-AF65-F5344CB8AC3E}">
        <p14:creationId xmlns:p14="http://schemas.microsoft.com/office/powerpoint/2010/main" val="340440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Revolts against </a:t>
            </a:r>
            <a:r>
              <a:rPr lang="en-GB" sz="4000" b="1" dirty="0" smtClean="0">
                <a:solidFill>
                  <a:schemeClr val="bg1"/>
                </a:solidFill>
              </a:rPr>
              <a:t>Weimar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/>
              <a:t>Many people in Germany were </a:t>
            </a:r>
            <a:r>
              <a:rPr lang="en-GB" sz="3000" b="1" dirty="0" smtClean="0">
                <a:solidFill>
                  <a:srgbClr val="FF0000"/>
                </a:solidFill>
              </a:rPr>
              <a:t>unhappy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with events since </a:t>
            </a:r>
            <a:r>
              <a:rPr lang="en-GB" sz="3000" b="1" dirty="0" smtClean="0"/>
              <a:t>1918</a:t>
            </a:r>
            <a:r>
              <a:rPr lang="en-GB" sz="3000" dirty="0" smtClean="0"/>
              <a:t>. They were angry with issues such as: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000" dirty="0" smtClean="0"/>
              <a:t>Germany’s </a:t>
            </a:r>
            <a:r>
              <a:rPr lang="en-GB" sz="3000" b="1" dirty="0" smtClean="0">
                <a:solidFill>
                  <a:srgbClr val="FF0000"/>
                </a:solidFill>
              </a:rPr>
              <a:t>surrender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in World War One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000" dirty="0" smtClean="0"/>
              <a:t>The impact of the </a:t>
            </a:r>
            <a:r>
              <a:rPr lang="en-GB" sz="3000" b="1" dirty="0" smtClean="0">
                <a:solidFill>
                  <a:srgbClr val="FF0000"/>
                </a:solidFill>
              </a:rPr>
              <a:t>Treaty of Versailles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000" dirty="0" smtClean="0"/>
              <a:t>The effects of </a:t>
            </a:r>
            <a:r>
              <a:rPr lang="en-GB" sz="3000" b="1" dirty="0" smtClean="0">
                <a:solidFill>
                  <a:srgbClr val="FF0000"/>
                </a:solidFill>
              </a:rPr>
              <a:t>economic problems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673" y="1676400"/>
            <a:ext cx="3031939" cy="461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151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Revolts against </a:t>
            </a:r>
            <a:r>
              <a:rPr lang="en-GB" sz="4000" b="1" dirty="0" smtClean="0">
                <a:solidFill>
                  <a:schemeClr val="bg1"/>
                </a:solidFill>
              </a:rPr>
              <a:t>Weimar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/>
              <a:t>These Germans blamed different groups for this: Jews, Communists, and above all else, the Weimar government.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These </a:t>
            </a:r>
            <a:r>
              <a:rPr lang="en-GB" sz="3000" b="1" dirty="0" smtClean="0">
                <a:solidFill>
                  <a:srgbClr val="FF0000"/>
                </a:solidFill>
              </a:rPr>
              <a:t>right-wing</a:t>
            </a:r>
            <a:r>
              <a:rPr lang="en-GB" sz="3000" dirty="0" smtClean="0"/>
              <a:t> and </a:t>
            </a:r>
            <a:r>
              <a:rPr lang="en-GB" sz="3000" b="1" dirty="0" smtClean="0">
                <a:solidFill>
                  <a:srgbClr val="FF0000"/>
                </a:solidFill>
              </a:rPr>
              <a:t>nationalist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Germans wanted to remove from power the ‘traitors’ who </a:t>
            </a:r>
            <a:r>
              <a:rPr lang="en-GB" sz="3000" b="1" dirty="0" smtClean="0">
                <a:solidFill>
                  <a:srgbClr val="FF0000"/>
                </a:solidFill>
              </a:rPr>
              <a:t>‘stabbed Germany in the back’</a:t>
            </a:r>
            <a:r>
              <a:rPr lang="en-GB" sz="3000" dirty="0" smtClean="0"/>
              <a:t>.</a:t>
            </a:r>
          </a:p>
        </p:txBody>
      </p:sp>
      <p:pic>
        <p:nvPicPr>
          <p:cNvPr id="12290" name="Picture 2" descr="Image result for stabbed Germany in the back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654" y="1840699"/>
            <a:ext cx="3268980" cy="4191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151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Revolts against </a:t>
            </a:r>
            <a:r>
              <a:rPr lang="en-GB" sz="4000" b="1" dirty="0" smtClean="0">
                <a:solidFill>
                  <a:schemeClr val="bg1"/>
                </a:solidFill>
              </a:rPr>
              <a:t>Weimar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/>
              <a:t>One group was the German Workers’ Party.</a:t>
            </a:r>
          </a:p>
          <a:p>
            <a:pPr algn="ctr">
              <a:spcAft>
                <a:spcPts val="900"/>
              </a:spcAft>
            </a:pPr>
            <a:r>
              <a:rPr lang="en-GB" sz="3000" b="1" dirty="0" smtClean="0">
                <a:solidFill>
                  <a:srgbClr val="FF0000"/>
                </a:solidFill>
              </a:rPr>
              <a:t>Adolf Hitler </a:t>
            </a:r>
            <a:r>
              <a:rPr lang="en-GB" sz="3000" dirty="0" smtClean="0"/>
              <a:t>was a German army worker sent to spy on this small political party.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Instead Hitler joined and later became leader of the party, changing its name to </a:t>
            </a:r>
            <a:r>
              <a:rPr lang="en-GB" sz="3000" b="1" dirty="0" smtClean="0">
                <a:solidFill>
                  <a:srgbClr val="FF0000"/>
                </a:solidFill>
              </a:rPr>
              <a:t>National Socialist German Workers’ Party</a:t>
            </a:r>
            <a:r>
              <a:rPr lang="en-GB" sz="3000" dirty="0" smtClean="0"/>
              <a:t>.</a:t>
            </a:r>
          </a:p>
        </p:txBody>
      </p:sp>
      <p:pic>
        <p:nvPicPr>
          <p:cNvPr id="13314" name="Picture 2" descr="Image result for Adolf Hitle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06575"/>
            <a:ext cx="3161351" cy="45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151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Revolts against </a:t>
            </a:r>
            <a:r>
              <a:rPr lang="en-GB" sz="4000" b="1" dirty="0" smtClean="0">
                <a:solidFill>
                  <a:schemeClr val="bg1"/>
                </a:solidFill>
              </a:rPr>
              <a:t>Weimar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318" y="1524000"/>
            <a:ext cx="4059382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/>
              <a:t>Hitler was a powerful </a:t>
            </a:r>
            <a:r>
              <a:rPr lang="en-GB" sz="3000" b="1" dirty="0" smtClean="0">
                <a:solidFill>
                  <a:srgbClr val="FF0000"/>
                </a:solidFill>
              </a:rPr>
              <a:t>speaker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and he soon began to win supporters.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Hitler used these new members – including members of the </a:t>
            </a:r>
            <a:r>
              <a:rPr lang="en-GB" sz="3000" b="1" dirty="0" smtClean="0">
                <a:solidFill>
                  <a:srgbClr val="FF0000"/>
                </a:solidFill>
              </a:rPr>
              <a:t>Freikorps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– as part of a plan to violently overthrow the Weimar government.</a:t>
            </a:r>
          </a:p>
        </p:txBody>
      </p:sp>
      <p:pic>
        <p:nvPicPr>
          <p:cNvPr id="14338" name="Picture 2" descr="Image result for Freikorp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945" y="2307064"/>
            <a:ext cx="3905250" cy="303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151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676400"/>
            <a:ext cx="84191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In today’s class, I am learning to:</a:t>
            </a:r>
          </a:p>
          <a:p>
            <a:endParaRPr lang="en-GB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u="sng" dirty="0" smtClean="0"/>
              <a:t>Describe</a:t>
            </a:r>
            <a:r>
              <a:rPr lang="en-GB" sz="4000" dirty="0" smtClean="0"/>
              <a:t> left-wing attempts to overthrow the Weimar Republic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u="sng" dirty="0" smtClean="0"/>
              <a:t>Describe</a:t>
            </a:r>
            <a:r>
              <a:rPr lang="en-GB" sz="4000" dirty="0" smtClean="0"/>
              <a:t> right-wing attempts to overthrow the Weimar Republic</a:t>
            </a:r>
            <a:endParaRPr lang="en-GB" sz="4000" dirty="0"/>
          </a:p>
        </p:txBody>
      </p:sp>
      <p:pic>
        <p:nvPicPr>
          <p:cNvPr id="6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Revolts against Weimar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41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Revolts against </a:t>
            </a:r>
            <a:r>
              <a:rPr lang="en-GB" sz="4000" b="1" dirty="0" smtClean="0">
                <a:solidFill>
                  <a:schemeClr val="bg1"/>
                </a:solidFill>
              </a:rPr>
              <a:t>Weimar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/>
              <a:t>Hitler had powerful supporters too, including politician </a:t>
            </a:r>
            <a:r>
              <a:rPr lang="en-GB" sz="3000" b="1" dirty="0" smtClean="0">
                <a:solidFill>
                  <a:srgbClr val="FF0000"/>
                </a:solidFill>
              </a:rPr>
              <a:t>Gustav von Kahr </a:t>
            </a:r>
            <a:r>
              <a:rPr lang="en-GB" sz="3000" dirty="0" smtClean="0"/>
              <a:t>and Bavarian army leader </a:t>
            </a:r>
            <a:r>
              <a:rPr lang="en-GB" sz="3000" b="1" dirty="0" smtClean="0">
                <a:solidFill>
                  <a:srgbClr val="FF0000"/>
                </a:solidFill>
              </a:rPr>
              <a:t>Otto von Lossow</a:t>
            </a:r>
            <a:r>
              <a:rPr lang="en-GB" sz="3000" dirty="0" smtClean="0"/>
              <a:t>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Germany’s wartime leader – and national hero - </a:t>
            </a:r>
            <a:r>
              <a:rPr lang="en-GB" sz="3000" b="1" dirty="0" smtClean="0">
                <a:solidFill>
                  <a:srgbClr val="FF0000"/>
                </a:solidFill>
              </a:rPr>
              <a:t>Erich von Ludendorff </a:t>
            </a:r>
            <a:r>
              <a:rPr lang="en-GB" sz="3000" dirty="0" smtClean="0"/>
              <a:t>was also a backer of Hitler and the Nazis.</a:t>
            </a:r>
          </a:p>
        </p:txBody>
      </p:sp>
      <p:pic>
        <p:nvPicPr>
          <p:cNvPr id="15362" name="Picture 2" descr="Image result for Erich von Ludendorf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1523999"/>
            <a:ext cx="3028950" cy="464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151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Revolts against </a:t>
            </a:r>
            <a:r>
              <a:rPr lang="en-GB" sz="4000" b="1" dirty="0" smtClean="0">
                <a:solidFill>
                  <a:schemeClr val="bg1"/>
                </a:solidFill>
              </a:rPr>
              <a:t>Weimar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/>
              <a:t>On </a:t>
            </a:r>
            <a:r>
              <a:rPr lang="en-GB" sz="3000" b="1" dirty="0" smtClean="0"/>
              <a:t>8 November 1923</a:t>
            </a:r>
            <a:r>
              <a:rPr lang="en-GB" sz="3000" dirty="0" smtClean="0"/>
              <a:t>, Hitler led a group of 600 men to a </a:t>
            </a:r>
            <a:r>
              <a:rPr lang="en-GB" sz="3000" b="1" dirty="0" smtClean="0">
                <a:solidFill>
                  <a:srgbClr val="FF0000"/>
                </a:solidFill>
              </a:rPr>
              <a:t>Beer Hall </a:t>
            </a:r>
            <a:r>
              <a:rPr lang="en-GB" sz="3000" dirty="0" smtClean="0"/>
              <a:t>in Munich where Karr and Lossow were holding a meeting.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They stormed the meeting, surrounding the room, and Hitler took the stage with a gun. He said </a:t>
            </a:r>
            <a:r>
              <a:rPr lang="en-GB" sz="3000" b="1" dirty="0" smtClean="0">
                <a:solidFill>
                  <a:srgbClr val="FF0000"/>
                </a:solidFill>
              </a:rPr>
              <a:t>‘the National Revolution has begun’</a:t>
            </a:r>
            <a:r>
              <a:rPr lang="en-GB" sz="3000" dirty="0"/>
              <a:t>.</a:t>
            </a:r>
            <a:endParaRPr lang="en-GB" sz="3000" b="1" dirty="0" smtClean="0"/>
          </a:p>
        </p:txBody>
      </p:sp>
      <p:pic>
        <p:nvPicPr>
          <p:cNvPr id="16386" name="Picture 2" descr="Image result for beer hall putsch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569" y="2362200"/>
            <a:ext cx="3800210" cy="299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893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Revolts against </a:t>
            </a:r>
            <a:r>
              <a:rPr lang="en-GB" sz="4000" b="1" dirty="0" smtClean="0">
                <a:solidFill>
                  <a:schemeClr val="bg1"/>
                </a:solidFill>
              </a:rPr>
              <a:t>Weimar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/>
              <a:t>Karr and Lossow </a:t>
            </a:r>
            <a:r>
              <a:rPr lang="en-GB" sz="3000" b="1" dirty="0" smtClean="0">
                <a:solidFill>
                  <a:srgbClr val="FF0000"/>
                </a:solidFill>
              </a:rPr>
              <a:t>refused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to back Hitler.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Hitler then brought them and Ludendorff onto the </a:t>
            </a:r>
            <a:r>
              <a:rPr lang="en-GB" sz="3000" b="1" dirty="0" smtClean="0">
                <a:solidFill>
                  <a:srgbClr val="FF0000"/>
                </a:solidFill>
              </a:rPr>
              <a:t>stage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to make it look like they supported him.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Eventually Karr and Lossow managed to get out of the hall. They </a:t>
            </a:r>
            <a:r>
              <a:rPr lang="en-GB" sz="3000" b="1" dirty="0" smtClean="0">
                <a:solidFill>
                  <a:srgbClr val="FF0000"/>
                </a:solidFill>
              </a:rPr>
              <a:t>blamed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Hitler for organising the rebellion</a:t>
            </a:r>
          </a:p>
        </p:txBody>
      </p:sp>
      <p:pic>
        <p:nvPicPr>
          <p:cNvPr id="17410" name="Picture 2" descr="Image result for beer hall putsch hitler speech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3847151" cy="264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74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Revolts against </a:t>
            </a:r>
            <a:r>
              <a:rPr lang="en-GB" sz="4000" b="1" dirty="0" smtClean="0">
                <a:solidFill>
                  <a:schemeClr val="bg1"/>
                </a:solidFill>
              </a:rPr>
              <a:t>Weimar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/>
              <a:t>Hitler then led his men on a </a:t>
            </a:r>
            <a:r>
              <a:rPr lang="en-GB" sz="3000" b="1" dirty="0" smtClean="0">
                <a:solidFill>
                  <a:srgbClr val="FF0000"/>
                </a:solidFill>
              </a:rPr>
              <a:t>march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to the centre of Munich, to try and win public support.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The </a:t>
            </a:r>
            <a:r>
              <a:rPr lang="en-GB" sz="3000" b="1" dirty="0" smtClean="0">
                <a:solidFill>
                  <a:srgbClr val="FF0000"/>
                </a:solidFill>
              </a:rPr>
              <a:t>Bavarian Army </a:t>
            </a:r>
            <a:r>
              <a:rPr lang="en-GB" sz="3000" dirty="0" smtClean="0"/>
              <a:t>and </a:t>
            </a:r>
            <a:r>
              <a:rPr lang="en-GB" sz="3000" b="1" dirty="0" smtClean="0">
                <a:solidFill>
                  <a:srgbClr val="FF0000"/>
                </a:solidFill>
              </a:rPr>
              <a:t>police force </a:t>
            </a:r>
            <a:r>
              <a:rPr lang="en-GB" sz="3000" dirty="0" smtClean="0"/>
              <a:t>was sent to end the revolt. There was a shoot out between the two groups, with Nazis and police officers being </a:t>
            </a:r>
            <a:r>
              <a:rPr lang="en-GB" sz="3000" b="1" dirty="0" smtClean="0">
                <a:solidFill>
                  <a:srgbClr val="FF0000"/>
                </a:solidFill>
              </a:rPr>
              <a:t>killed</a:t>
            </a:r>
            <a:r>
              <a:rPr lang="en-GB" sz="3000" dirty="0" smtClean="0"/>
              <a:t>.</a:t>
            </a:r>
          </a:p>
        </p:txBody>
      </p:sp>
      <p:pic>
        <p:nvPicPr>
          <p:cNvPr id="18434" name="Picture 2" descr="Image result for beer hall putsch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340" y="2286000"/>
            <a:ext cx="3726811" cy="2667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339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Revolts against </a:t>
            </a:r>
            <a:r>
              <a:rPr lang="en-GB" sz="4000" b="1" dirty="0" smtClean="0">
                <a:solidFill>
                  <a:schemeClr val="bg1"/>
                </a:solidFill>
              </a:rPr>
              <a:t>Weimar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745" y="1456521"/>
            <a:ext cx="459278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/>
              <a:t>Hitler was injured during the failed Putsch. After the revolt he was </a:t>
            </a:r>
            <a:r>
              <a:rPr lang="en-GB" sz="3000" b="1" dirty="0" smtClean="0">
                <a:solidFill>
                  <a:srgbClr val="FF0000"/>
                </a:solidFill>
              </a:rPr>
              <a:t>arrested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and put on </a:t>
            </a:r>
            <a:r>
              <a:rPr lang="en-GB" sz="3000" b="1" dirty="0" smtClean="0">
                <a:solidFill>
                  <a:srgbClr val="FF0000"/>
                </a:solidFill>
              </a:rPr>
              <a:t>trial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(along with other leaders). 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Hitler used his court appearances to build a national profile. Each day he gave passionate speeches that were reported in German </a:t>
            </a:r>
            <a:r>
              <a:rPr lang="en-GB" sz="3000" b="1" dirty="0" smtClean="0">
                <a:solidFill>
                  <a:srgbClr val="FF0000"/>
                </a:solidFill>
              </a:rPr>
              <a:t>newspapers</a:t>
            </a:r>
            <a:r>
              <a:rPr lang="en-GB" sz="3000" dirty="0" smtClean="0"/>
              <a:t>.</a:t>
            </a:r>
          </a:p>
        </p:txBody>
      </p:sp>
      <p:pic>
        <p:nvPicPr>
          <p:cNvPr id="19458" name="Picture 2" descr="Image result for beer hall putsch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44" y="2514600"/>
            <a:ext cx="3812955" cy="256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161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Revolts against </a:t>
            </a:r>
            <a:r>
              <a:rPr lang="en-GB" sz="4000" b="1" dirty="0" smtClean="0">
                <a:solidFill>
                  <a:schemeClr val="bg1"/>
                </a:solidFill>
              </a:rPr>
              <a:t>Weimar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/>
              <a:t>Hitler was found guilty but sentenced to only five years in </a:t>
            </a:r>
            <a:r>
              <a:rPr lang="en-GB" sz="3000" b="1" dirty="0" smtClean="0">
                <a:solidFill>
                  <a:srgbClr val="FF0000"/>
                </a:solidFill>
              </a:rPr>
              <a:t>Landsberg Prison </a:t>
            </a:r>
            <a:r>
              <a:rPr lang="en-GB" sz="3000" dirty="0" smtClean="0"/>
              <a:t>and </a:t>
            </a:r>
            <a:r>
              <a:rPr lang="en-GB" sz="3000" dirty="0"/>
              <a:t>served only </a:t>
            </a:r>
            <a:r>
              <a:rPr lang="en-GB" sz="3000" b="1" dirty="0">
                <a:solidFill>
                  <a:srgbClr val="FF0000"/>
                </a:solidFill>
              </a:rPr>
              <a:t>nine </a:t>
            </a:r>
            <a:r>
              <a:rPr lang="en-GB" sz="3000" b="1" dirty="0" smtClean="0">
                <a:solidFill>
                  <a:srgbClr val="FF0000"/>
                </a:solidFill>
              </a:rPr>
              <a:t>months</a:t>
            </a:r>
            <a:r>
              <a:rPr lang="en-GB" sz="3000" dirty="0" smtClean="0"/>
              <a:t>.</a:t>
            </a:r>
            <a:endParaRPr lang="en-GB" sz="3000" dirty="0"/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This was a hugely lenient sentence (especially compared to Spartacist leaders). Many powerful Germans sympathised with Hitler’s views.</a:t>
            </a:r>
          </a:p>
        </p:txBody>
      </p:sp>
      <p:pic>
        <p:nvPicPr>
          <p:cNvPr id="20484" name="Picture 4" descr="Image result for landsberg prison hitler cel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968" y="2514600"/>
            <a:ext cx="3718474" cy="282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27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599" y="5105400"/>
            <a:ext cx="8571551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/>
              <a:t>After the Weimar Republic was established it faced challenges from many left-wing and right-wing groups, each of which wanted to run the government.</a:t>
            </a:r>
          </a:p>
        </p:txBody>
      </p:sp>
      <p:pic>
        <p:nvPicPr>
          <p:cNvPr id="6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Revolts against Weimar</a:t>
            </a:r>
            <a:endParaRPr lang="en-GB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weimar governmen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36" y="1447800"/>
            <a:ext cx="44862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641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Revolts against </a:t>
            </a:r>
            <a:r>
              <a:rPr lang="en-GB" sz="4000" b="1" dirty="0" smtClean="0">
                <a:solidFill>
                  <a:schemeClr val="bg1"/>
                </a:solidFill>
              </a:rPr>
              <a:t>Weimar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463" y="1524000"/>
            <a:ext cx="4059382" cy="50552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b="1" dirty="0" smtClean="0">
                <a:solidFill>
                  <a:srgbClr val="FF0000"/>
                </a:solidFill>
              </a:rPr>
              <a:t>Left-wing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000" dirty="0" smtClean="0"/>
              <a:t>May want to see big changes in society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000" dirty="0" smtClean="0"/>
              <a:t>More likely to want the people to choose how their country will be run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000" dirty="0" smtClean="0"/>
              <a:t>Wants income equality (no rich and poor)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2278" y="1524000"/>
            <a:ext cx="4059382" cy="51706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b="1" dirty="0" smtClean="0">
                <a:solidFill>
                  <a:srgbClr val="FF0000"/>
                </a:solidFill>
              </a:rPr>
              <a:t>Right-wing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000" dirty="0" smtClean="0"/>
              <a:t>Often prefers to stop major changes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000" dirty="0"/>
              <a:t>May want a single strong leader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000" dirty="0" smtClean="0"/>
              <a:t>Might be nationalist (strongly supporting their own country)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000" dirty="0" smtClean="0"/>
              <a:t>Might be against high taxes</a:t>
            </a:r>
          </a:p>
        </p:txBody>
      </p:sp>
    </p:spTree>
    <p:extLst>
      <p:ext uri="{BB962C8B-B14F-4D97-AF65-F5344CB8AC3E}">
        <p14:creationId xmlns:p14="http://schemas.microsoft.com/office/powerpoint/2010/main" val="388261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Revolts against </a:t>
            </a:r>
            <a:r>
              <a:rPr lang="en-GB" sz="4000" b="1" dirty="0" smtClean="0">
                <a:solidFill>
                  <a:schemeClr val="bg1"/>
                </a:solidFill>
              </a:rPr>
              <a:t>Weimar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/>
              <a:t>One of the major problems that the Weimar Republic faced was that it did</a:t>
            </a:r>
            <a:r>
              <a:rPr lang="en-GB" sz="3000" b="1" dirty="0" smtClean="0">
                <a:solidFill>
                  <a:srgbClr val="FF0000"/>
                </a:solidFill>
              </a:rPr>
              <a:t> not fully please anyone</a:t>
            </a:r>
            <a:r>
              <a:rPr lang="en-GB" sz="3000" dirty="0" smtClean="0"/>
              <a:t>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The </a:t>
            </a:r>
            <a:r>
              <a:rPr lang="en-GB" sz="3000" b="1" dirty="0" smtClean="0">
                <a:solidFill>
                  <a:srgbClr val="FF0000"/>
                </a:solidFill>
              </a:rPr>
              <a:t>Left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wanted to see more radical changes (about income, for example).</a:t>
            </a:r>
          </a:p>
          <a:p>
            <a:pPr algn="ctr">
              <a:spcAft>
                <a:spcPts val="900"/>
              </a:spcAft>
            </a:pPr>
            <a:r>
              <a:rPr lang="en-GB" sz="3000" dirty="0"/>
              <a:t>T</a:t>
            </a:r>
            <a:r>
              <a:rPr lang="en-GB" sz="3000" dirty="0" smtClean="0"/>
              <a:t>he </a:t>
            </a:r>
            <a:r>
              <a:rPr lang="en-GB" sz="3000" b="1" dirty="0" smtClean="0">
                <a:solidFill>
                  <a:srgbClr val="FF0000"/>
                </a:solidFill>
              </a:rPr>
              <a:t>Right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wanted a return to something more like a Kaiser-style government.</a:t>
            </a:r>
          </a:p>
        </p:txBody>
      </p:sp>
      <p:pic>
        <p:nvPicPr>
          <p:cNvPr id="2050" name="Picture 2" descr="Image result for signs left righ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1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prstClr val="white"/>
                </a:solidFill>
              </a:rPr>
              <a:t>Revolts against Weimar</a:t>
            </a:r>
            <a:endParaRPr lang="en-GB" sz="4000" b="1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209" y="1828800"/>
            <a:ext cx="847898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7200" b="1" dirty="0" smtClean="0">
                <a:solidFill>
                  <a:prstClr val="black"/>
                </a:solidFill>
              </a:rPr>
              <a:t>Left-wing revolts</a:t>
            </a:r>
          </a:p>
          <a:p>
            <a:pPr algn="ctr">
              <a:spcAft>
                <a:spcPts val="900"/>
              </a:spcAft>
            </a:pPr>
            <a:endParaRPr lang="en-GB" sz="4400" b="1" dirty="0">
              <a:solidFill>
                <a:prstClr val="black"/>
              </a:solidFill>
            </a:endParaRPr>
          </a:p>
          <a:p>
            <a:pPr algn="ctr">
              <a:spcAft>
                <a:spcPts val="900"/>
              </a:spcAft>
            </a:pPr>
            <a:r>
              <a:rPr lang="en-GB" sz="7200" b="1" dirty="0" smtClean="0">
                <a:solidFill>
                  <a:srgbClr val="FF0000"/>
                </a:solidFill>
              </a:rPr>
              <a:t>The Spartacist Revolt</a:t>
            </a:r>
          </a:p>
        </p:txBody>
      </p:sp>
    </p:spTree>
    <p:extLst>
      <p:ext uri="{BB962C8B-B14F-4D97-AF65-F5344CB8AC3E}">
        <p14:creationId xmlns:p14="http://schemas.microsoft.com/office/powerpoint/2010/main" val="221014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Revolts against </a:t>
            </a:r>
            <a:r>
              <a:rPr lang="en-GB" sz="4000" b="1" dirty="0" smtClean="0">
                <a:solidFill>
                  <a:schemeClr val="bg1"/>
                </a:solidFill>
              </a:rPr>
              <a:t>Weimar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b="1" dirty="0" smtClean="0">
                <a:solidFill>
                  <a:srgbClr val="FF0000"/>
                </a:solidFill>
              </a:rPr>
              <a:t>The Spartacist Revolt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The Spartacists were a </a:t>
            </a:r>
            <a:r>
              <a:rPr lang="en-GB" sz="3000" b="1" dirty="0" smtClean="0">
                <a:solidFill>
                  <a:srgbClr val="FF0000"/>
                </a:solidFill>
              </a:rPr>
              <a:t>Communist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(Far Left) group that wanted to see more radical change in Germany.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This included a </a:t>
            </a:r>
            <a:r>
              <a:rPr lang="en-GB" sz="3000" b="1" dirty="0" smtClean="0">
                <a:solidFill>
                  <a:srgbClr val="FF0000"/>
                </a:solidFill>
              </a:rPr>
              <a:t>Revolution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like in </a:t>
            </a:r>
            <a:r>
              <a:rPr lang="en-GB" sz="3000" b="1" dirty="0" smtClean="0">
                <a:solidFill>
                  <a:srgbClr val="FF0000"/>
                </a:solidFill>
              </a:rPr>
              <a:t>Russia</a:t>
            </a:r>
            <a:r>
              <a:rPr lang="en-GB" sz="3000" dirty="0" smtClean="0"/>
              <a:t>, </a:t>
            </a:r>
            <a:r>
              <a:rPr lang="en-GB" sz="3000" dirty="0" smtClean="0"/>
              <a:t>and giving full power and control to workers’ and soldiers’ groups.</a:t>
            </a:r>
          </a:p>
        </p:txBody>
      </p:sp>
      <p:pic>
        <p:nvPicPr>
          <p:cNvPr id="3074" name="Picture 2" descr="Image result for german communist party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8" y="1761115"/>
            <a:ext cx="3991819" cy="380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1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Revolts against </a:t>
            </a:r>
            <a:r>
              <a:rPr lang="en-GB" sz="4000" b="1" dirty="0" smtClean="0">
                <a:solidFill>
                  <a:schemeClr val="bg1"/>
                </a:solidFill>
              </a:rPr>
              <a:t>Weimar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/>
              <a:t>The new Chancellor of Germany – </a:t>
            </a:r>
            <a:r>
              <a:rPr lang="en-GB" sz="3000" b="1" dirty="0" smtClean="0">
                <a:solidFill>
                  <a:srgbClr val="FF0000"/>
                </a:solidFill>
              </a:rPr>
              <a:t>Friedrich Ebert </a:t>
            </a:r>
            <a:r>
              <a:rPr lang="en-GB" sz="3000" dirty="0" smtClean="0"/>
              <a:t>– was a member of the </a:t>
            </a:r>
            <a:r>
              <a:rPr lang="en-GB" sz="3000" b="1" dirty="0" smtClean="0">
                <a:solidFill>
                  <a:srgbClr val="FF0000"/>
                </a:solidFill>
              </a:rPr>
              <a:t>Social Democratic Party</a:t>
            </a:r>
            <a:r>
              <a:rPr lang="en-GB" sz="3000" dirty="0"/>
              <a:t> </a:t>
            </a:r>
            <a:r>
              <a:rPr lang="en-GB" sz="3000" dirty="0" smtClean="0"/>
              <a:t>(SDP).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He believed that all parties should be represented in the Reichstag. Ebert was very opposed to a Communist system of government.</a:t>
            </a:r>
          </a:p>
        </p:txBody>
      </p:sp>
      <p:pic>
        <p:nvPicPr>
          <p:cNvPr id="4098" name="Picture 2" descr="Image result for friedrich eber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1905000"/>
            <a:ext cx="2990850" cy="411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1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Revolts against </a:t>
            </a:r>
            <a:r>
              <a:rPr lang="en-GB" sz="4000" b="1" dirty="0" smtClean="0">
                <a:solidFill>
                  <a:schemeClr val="bg1"/>
                </a:solidFill>
              </a:rPr>
              <a:t>Weimar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/>
              <a:t>Ebert worried that the Communists would try and overthrow his government.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As a result he reached a secret deal with </a:t>
            </a:r>
            <a:r>
              <a:rPr lang="en-GB" sz="3000" b="1" dirty="0" smtClean="0">
                <a:solidFill>
                  <a:srgbClr val="FF0000"/>
                </a:solidFill>
              </a:rPr>
              <a:t>Wilhelm Groener </a:t>
            </a:r>
            <a:r>
              <a:rPr lang="en-GB" sz="3000" dirty="0" smtClean="0"/>
              <a:t>(the head of Germany’s army) to support the new government, in exchange for the army’s leaders keeping their jobs.</a:t>
            </a:r>
          </a:p>
        </p:txBody>
      </p:sp>
      <p:pic>
        <p:nvPicPr>
          <p:cNvPr id="5122" name="Picture 2" descr="Image result for Wilhelm Groene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91" y="1722293"/>
            <a:ext cx="2895600" cy="406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1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1046</Words>
  <Application>Microsoft Office PowerPoint</Application>
  <PresentationFormat>On-screen Show (4:3)</PresentationFormat>
  <Paragraphs>94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Marr, Matthew</dc:creator>
  <cp:lastModifiedBy>School User</cp:lastModifiedBy>
  <cp:revision>43</cp:revision>
  <dcterms:created xsi:type="dcterms:W3CDTF">2006-08-16T00:00:00Z</dcterms:created>
  <dcterms:modified xsi:type="dcterms:W3CDTF">2018-06-12T11:10:38Z</dcterms:modified>
</cp:coreProperties>
</file>