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258" r:id="rId5"/>
    <p:sldId id="257" r:id="rId6"/>
    <p:sldId id="261" r:id="rId7"/>
    <p:sldId id="262" r:id="rId8"/>
    <p:sldId id="263" r:id="rId9"/>
    <p:sldId id="274" r:id="rId10"/>
    <p:sldId id="264" r:id="rId11"/>
    <p:sldId id="265" r:id="rId12"/>
    <p:sldId id="273" r:id="rId13"/>
    <p:sldId id="266" r:id="rId14"/>
    <p:sldId id="275" r:id="rId15"/>
    <p:sldId id="277" r:id="rId16"/>
    <p:sldId id="278" r:id="rId17"/>
    <p:sldId id="279" r:id="rId18"/>
    <p:sldId id="276" r:id="rId19"/>
    <p:sldId id="269" r:id="rId20"/>
    <p:sldId id="267" r:id="rId21"/>
    <p:sldId id="268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DE00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B9A6F-D572-4123-99A5-1F6B5A3E4BCC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738E6-F37B-4DD5-906F-4886FCF24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7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53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2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6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5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07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60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6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1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6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6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7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53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26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6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5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07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60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6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10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62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6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7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source=images&amp;cd=&amp;cad=rja&amp;uact=8&amp;ved=2ahUKEwiJ1_SXoPvaAhULbFAKHRRaAjgQjRx6BAgBEAU&amp;url=https://commons.wikimedia.org/wiki/File:Nazi_swastika_clean.svg&amp;psig=AOvVaw20L9t6CwcXVtNtbcquXOlo&amp;ust=152604536992709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google.co.uk/url?sa=i&amp;source=images&amp;cd=&amp;cad=rja&amp;uact=8&amp;ved=2ahUKEwjPrr3WnfvaAhVRZ1AKHYwqCIIQjRx6BAgBEAU&amp;url=http://tvtropes.org/pmwiki/pmwiki.php/UsefulNotes/NaziGermany&amp;psig=AOvVaw3C5JD4KabACEQX1kWsRxg4&amp;ust=152604468938891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google.co.uk/url?sa=i&amp;source=images&amp;cd=&amp;cad=rja&amp;uact=8&amp;ved=2ahUKEwiM7_rs1LzbAhWMchQKHTB6A7QQjRx6BAgBEAU&amp;url=http://franklinschoolpta.org/election-clipart-voting-elections-clipart-1/&amp;psig=AOvVaw3vFurEcNVf818Ih5eRFuvH&amp;ust=1528292898013460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hyperlink" Target="https://www.google.co.uk/url?sa=i&amp;source=images&amp;cd=&amp;cad=rja&amp;uact=8&amp;ved=2ahUKEwiYtIyC1bzbAhXDwxQKHbEUApcQjRx6BAgBEAU&amp;url=http://skepticism.org/timeline/august-history/8032-death-paul-von-hindenburg-president-weimar-republic-germany.html&amp;psig=AOvVaw1MfSO6H1tHQ_DKS34zoEJj&amp;ust=1528292921657456" TargetMode="External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.uk/url?sa=i&amp;source=images&amp;cd=&amp;cad=rja&amp;uact=8&amp;ved=2ahUKEwiz2_z61LzbAhXEwBQKHY8QD3oQjRx6BAgBEAU&amp;url=http://alphahistory.com/weimarrepublic/ebert-birth-weimar-republic/&amp;psig=AOvVaw1MfSO6H1tHQ_DKS34zoEJj&amp;ust=1528292921657456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hyperlink" Target="https://www.google.co.uk/url?sa=i&amp;source=images&amp;cd=&amp;cad=rja&amp;uact=8&amp;ved=2ahUKEwjiu4mX1bzbAhWG8RQKHfEfA6MQjRx6BAgBEAU&amp;url=https://commons.wikimedia.org/wiki/File:P_religion_world.svg&amp;psig=AOvVaw3Xb8icMvFoCyfm5BmzNLVu&amp;ust=1528292979983375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hyperlink" Target="https://www.google.co.uk/url?sa=i&amp;source=images&amp;cd=&amp;cad=rja&amp;uact=8&amp;ved=2ahUKEwjigtCw1bzbAhXGShQKHW48BwsQjRx6BAgBEAU&amp;url=http://www.clipartpanda.com/clipart_images/clip-art-speech-6841740&amp;psig=AOvVaw3M4_MXItovlrnSnoU6hftf&amp;ust=1528293015638917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co.uk/url?sa=i&amp;source=images&amp;cd=&amp;cad=rja&amp;uact=8&amp;ved=2ahUKEwiWtKzY1bzbAhVQlxQKHdK9AHkQjRx6BAgBEAU&amp;url=http://clipartstation.com/democracy-clipart-8/&amp;psig=AOvVaw02QOsjclJHPepEOahYBnCQ&amp;ust=1528293120188716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s://www.google.co.uk/url?sa=i&amp;source=images&amp;cd=&amp;cad=rja&amp;uact=8&amp;ved=2ahUKEwjGsbXp1bzbAhUIvRQKHbJ9AosQjRx6BAgBEAU&amp;url=http://www.clipartpanda.com/clipart_images/3d-framed-tick-clipart-20954940&amp;psig=AOvVaw37qCTQn1bNO13-UbN1ykpW&amp;ust=1528293151493553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www.google.co.uk/url?sa=i&amp;source=images&amp;cd=&amp;cad=rja&amp;uact=8&amp;ved=&amp;url=https://de.wikipedia.org/wiki/Datei:No-Symbol.png&amp;psig=AOvVaw0O-763MpFJ_llYZRIwrO5i&amp;ust=1528293177402128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hyperlink" Target="https://www.google.co.uk/url?sa=i&amp;source=images&amp;cd=&amp;cad=rja&amp;uact=8&amp;ved=2ahUKEwiB3bya1rzbAhULsBQKHTplBTAQjRx6BAgBEAU&amp;url=https://en.wikipedia.org/wiki/Communist_Party_of_Germany&amp;psig=AOvVaw1-to973Q9OFMg0OXOlfCVj&amp;ust=1528293261779729" TargetMode="External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www.google.co.uk/url?sa=i&amp;source=images&amp;cd=&amp;cad=rja&amp;uact=8&amp;ved=2ahUKEwjt25iP1rzbAhUHXBQKHadSBlIQjRx6BAgBEAU&amp;url=https://en.wikipedia.org/wiki/File:Nazi_swastika_clean.svg&amp;psig=AOvVaw2hkvgTDMJXFbcqZxwaZFVA&amp;ust=1528293237898008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s://www.google.co.uk/url?sa=i&amp;source=images&amp;cd=&amp;cad=rja&amp;uact=8&amp;ved=2ahUKEwjjrba71rzbAhVKtxQKHb33AywQjRx6BAgBEAU&amp;url=https://prussiabrony22.deviantart.com/art/Kaiser-Wilhelm-II-537876831&amp;psig=AOvVaw2TPxY23tkD1kXara5PFiTo&amp;ust=1528293319390757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google.co.uk/url?sa=i&amp;source=images&amp;cd=&amp;cad=rja&amp;uact=8&amp;ved=2ahUKEwi3qe_l07zbAhWQWsAKHYUyBdUQjRx6BAgBEAU&amp;url=http://www.gojimo.com/need-know-weimar-republic/&amp;psig=AOvVaw11reVznuXO7WovPeDNMJFD&amp;ust=1528292598034055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.uk/url?sa=i&amp;source=images&amp;cd=&amp;cad=rja&amp;uact=8&amp;ved=2ahUKEwjyn4Dy07zbAhVICsAKHWxzCXkQjRx6BAgBEAU&amp;url=https://www.imdb.com/name/nm0435118/&amp;psig=AOvVaw2JPcNY6-N_y-4yVAVbQ-wd&amp;ust=1528292639276221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google.co.uk/url?sa=i&amp;source=images&amp;cd=&amp;cad=rja&amp;uact=8&amp;ved=2ahUKEwjrz9am1LzbAhVFuBQKHfAiDpUQjRx6BAgBEAU&amp;url=http://web.nli.org.il/sites/NLI/English/collections/personalsites/Israel-Germany/Weimar-Republic/Pages/Weimar-Constitution.aspx&amp;psig=AOvVaw2Io-pCTdpRSkYFW7iCEMPH&amp;ust=152829274382673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google.co.uk/url?sa=i&amp;source=images&amp;cd=&amp;cad=rja&amp;uact=8&amp;ved=2ahUKEwjIlNjG1LzbAhUCVhQKHVtWD7MQjRx6BAgBEAU&amp;url=http://cliparts101.com/free_clipart/81156/No_monarchy&amp;psig=AOvVaw32bR1S1RdqbpAUElA7KEzi&amp;ust=1528292814079763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google.co.uk/url?sa=i&amp;source=images&amp;cd=&amp;cad=rja&amp;uact=8&amp;ved=2ahUKEwjAoPrR1LzbAhVGPRQKHWBVATcQjRx6BAgBEAU&amp;url=http://www.stickpng.com/img/miscellaneous/symbols/vote-ballot-clipart&amp;psig=AOvVaw2ydeTyvL3CSe2Hocup2OJP&amp;ust=1528292841723055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.uk/url?sa=i&amp;source=images&amp;cd=&amp;cad=rja&amp;uact=8&amp;ved=2ahUKEwjc-Nbf1LzbAhVBPxQKHaLNCDYQjRx6BAgBEAU&amp;url=https://de.wikipedia.org/wiki/Reichstag_(Weimarer_Republik)&amp;psig=AOvVaw2fWK_kKK8cs7-AVd24YqUH&amp;ust=1528292862178161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726" y="286572"/>
            <a:ext cx="7162800" cy="987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200" b="1" dirty="0" smtClean="0"/>
              <a:t>Hitler</a:t>
            </a:r>
            <a:r>
              <a:rPr lang="en-GB" sz="5200" dirty="0" smtClean="0"/>
              <a:t> and </a:t>
            </a:r>
            <a:r>
              <a:rPr lang="en-GB" sz="5200" b="1" dirty="0" smtClean="0"/>
              <a:t>Nazi Germany</a:t>
            </a:r>
            <a:endParaRPr lang="en-GB" sz="5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1727" y="1676400"/>
            <a:ext cx="6477000" cy="4597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FF0000"/>
                </a:solidFill>
              </a:rPr>
              <a:t>The </a:t>
            </a:r>
          </a:p>
          <a:p>
            <a:pPr algn="ctr"/>
            <a:r>
              <a:rPr lang="en-GB" sz="8800" b="1" dirty="0" smtClean="0">
                <a:solidFill>
                  <a:srgbClr val="FF0000"/>
                </a:solidFill>
              </a:rPr>
              <a:t>Weimar Republic</a:t>
            </a:r>
            <a:endParaRPr lang="en-GB" sz="8800" b="1" dirty="0">
              <a:solidFill>
                <a:srgbClr val="FF0000"/>
              </a:solidFill>
            </a:endParaRPr>
          </a:p>
        </p:txBody>
      </p:sp>
      <p:pic>
        <p:nvPicPr>
          <p:cNvPr id="1033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47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nazi german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78" y="3830477"/>
            <a:ext cx="1806243" cy="24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mage result for nazi swastik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20" y="1676400"/>
            <a:ext cx="1848174" cy="18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7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745182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dirty="0" smtClean="0">
                <a:solidFill>
                  <a:srgbClr val="FF0000"/>
                </a:solidFill>
              </a:rPr>
              <a:t>Reichstag elections 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Elected using a system known as </a:t>
            </a:r>
            <a:r>
              <a:rPr lang="en-GB" sz="3000" b="1" dirty="0" smtClean="0">
                <a:solidFill>
                  <a:srgbClr val="FF0000"/>
                </a:solidFill>
              </a:rPr>
              <a:t>proportional representation (PR)</a:t>
            </a:r>
            <a:endParaRPr lang="en-GB" sz="3000" dirty="0" smtClean="0">
              <a:solidFill>
                <a:srgbClr val="FF0000"/>
              </a:solidFill>
            </a:endParaRP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This meant that parties got </a:t>
            </a:r>
            <a:r>
              <a:rPr lang="en-GB" sz="3000" b="1" dirty="0" smtClean="0">
                <a:solidFill>
                  <a:srgbClr val="FF0000"/>
                </a:solidFill>
              </a:rPr>
              <a:t>Reichstag members </a:t>
            </a:r>
            <a:r>
              <a:rPr lang="en-GB" sz="3000" dirty="0" smtClean="0"/>
              <a:t>based on the number of votes they got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PR helped smaller parties get elected </a:t>
            </a:r>
          </a:p>
        </p:txBody>
      </p:sp>
      <p:pic>
        <p:nvPicPr>
          <p:cNvPr id="7170" name="Picture 2" descr="Image result for elections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80" y="1752600"/>
            <a:ext cx="3267075" cy="42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1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dirty="0" smtClean="0">
                <a:solidFill>
                  <a:srgbClr val="FF0000"/>
                </a:solidFill>
              </a:rPr>
              <a:t>The President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Had the power to </a:t>
            </a:r>
            <a:r>
              <a:rPr lang="en-GB" sz="3000" b="1" dirty="0" smtClean="0">
                <a:solidFill>
                  <a:srgbClr val="FF0000"/>
                </a:solidFill>
              </a:rPr>
              <a:t>appoint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members of the government (such as the Chancellor)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Could </a:t>
            </a:r>
            <a:r>
              <a:rPr lang="en-GB" sz="3000" b="1" dirty="0" smtClean="0">
                <a:solidFill>
                  <a:srgbClr val="FF0000"/>
                </a:solidFill>
              </a:rPr>
              <a:t>dissolve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the Reichstag and call new elections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b="1" dirty="0" smtClean="0">
                <a:solidFill>
                  <a:srgbClr val="FF0000"/>
                </a:solidFill>
              </a:rPr>
              <a:t>Article 48 </a:t>
            </a:r>
            <a:r>
              <a:rPr lang="en-GB" sz="3000" dirty="0" smtClean="0"/>
              <a:t>– could pass laws in an emergency</a:t>
            </a:r>
          </a:p>
        </p:txBody>
      </p:sp>
      <p:pic>
        <p:nvPicPr>
          <p:cNvPr id="8194" name="Picture 2" descr="Image result for weimar republic presiden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6" y="1524000"/>
            <a:ext cx="2095644" cy="29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weimar republic presiden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45" y="3505200"/>
            <a:ext cx="2103580" cy="288935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4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The Weimar </a:t>
            </a:r>
            <a:r>
              <a:rPr lang="en-GB" sz="4000" b="1" dirty="0" smtClean="0">
                <a:solidFill>
                  <a:prstClr val="white"/>
                </a:solidFill>
              </a:rPr>
              <a:t>Republic</a:t>
            </a:r>
            <a:endParaRPr lang="en-GB" sz="40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09" y="1828800"/>
            <a:ext cx="847898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7200" b="1" dirty="0" smtClean="0">
                <a:solidFill>
                  <a:prstClr val="black"/>
                </a:solidFill>
              </a:rPr>
              <a:t>Weimar Constitution</a:t>
            </a:r>
          </a:p>
          <a:p>
            <a:pPr algn="ctr">
              <a:spcAft>
                <a:spcPts val="900"/>
              </a:spcAft>
            </a:pPr>
            <a:endParaRPr lang="en-GB" sz="4400" b="1" dirty="0">
              <a:solidFill>
                <a:prstClr val="black"/>
              </a:solidFill>
            </a:endParaRPr>
          </a:p>
          <a:p>
            <a:pPr algn="ctr">
              <a:spcAft>
                <a:spcPts val="900"/>
              </a:spcAft>
            </a:pPr>
            <a:r>
              <a:rPr lang="en-GB" sz="7200" b="1" dirty="0" smtClean="0">
                <a:solidFill>
                  <a:prstClr val="black"/>
                </a:solidFill>
              </a:rPr>
              <a:t>Part 2 – </a:t>
            </a:r>
            <a:r>
              <a:rPr lang="en-GB" sz="7200" b="1" dirty="0" smtClean="0">
                <a:solidFill>
                  <a:srgbClr val="FF0000"/>
                </a:solidFill>
              </a:rPr>
              <a:t>Civil rights</a:t>
            </a:r>
          </a:p>
        </p:txBody>
      </p:sp>
    </p:spTree>
    <p:extLst>
      <p:ext uri="{BB962C8B-B14F-4D97-AF65-F5344CB8AC3E}">
        <p14:creationId xmlns:p14="http://schemas.microsoft.com/office/powerpoint/2010/main" val="35685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dirty="0"/>
              <a:t>Part </a:t>
            </a:r>
            <a:r>
              <a:rPr lang="en-GB" sz="3000" b="1" dirty="0" smtClean="0"/>
              <a:t>2 </a:t>
            </a:r>
            <a:r>
              <a:rPr lang="en-GB" sz="3000" b="1" dirty="0"/>
              <a:t>– </a:t>
            </a:r>
            <a:r>
              <a:rPr lang="en-GB" sz="3000" b="1" dirty="0" smtClean="0">
                <a:solidFill>
                  <a:srgbClr val="FF0000"/>
                </a:solidFill>
              </a:rPr>
              <a:t>Civil rights</a:t>
            </a:r>
            <a:endParaRPr lang="en-GB" sz="3000" b="1" dirty="0">
              <a:solidFill>
                <a:srgbClr val="FF0000"/>
              </a:solidFill>
            </a:endParaRPr>
          </a:p>
          <a:p>
            <a:pPr algn="ctr">
              <a:spcAft>
                <a:spcPts val="900"/>
              </a:spcAft>
            </a:pPr>
            <a:r>
              <a:rPr lang="en-GB" sz="3000" dirty="0"/>
              <a:t>The </a:t>
            </a:r>
            <a:r>
              <a:rPr lang="en-GB" sz="3000" dirty="0" smtClean="0"/>
              <a:t>second part </a:t>
            </a:r>
            <a:r>
              <a:rPr lang="en-GB" sz="3000" dirty="0"/>
              <a:t>of the Constitution described </a:t>
            </a:r>
            <a:r>
              <a:rPr lang="en-GB" sz="3000" dirty="0" smtClean="0"/>
              <a:t>all of the various rights that were to be given to Germans.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As well as being able to vote, Germans were free to choose their own </a:t>
            </a:r>
            <a:r>
              <a:rPr lang="en-GB" sz="3000" b="1" dirty="0" smtClean="0">
                <a:solidFill>
                  <a:srgbClr val="FF0000"/>
                </a:solidFill>
              </a:rPr>
              <a:t>religion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(or none), without any government action.</a:t>
            </a:r>
          </a:p>
        </p:txBody>
      </p:sp>
      <p:pic>
        <p:nvPicPr>
          <p:cNvPr id="9218" name="Picture 2" descr="Image result for relig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96" y="2057400"/>
            <a:ext cx="37338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Germans had </a:t>
            </a:r>
            <a:r>
              <a:rPr lang="en-GB" sz="3000" b="1" dirty="0" smtClean="0">
                <a:solidFill>
                  <a:srgbClr val="FF0000"/>
                </a:solidFill>
              </a:rPr>
              <a:t>free speech</a:t>
            </a:r>
            <a:r>
              <a:rPr lang="en-GB" sz="3000" dirty="0" smtClean="0"/>
              <a:t>, including the right to protest and criticise their government.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They could also choose to </a:t>
            </a:r>
            <a:r>
              <a:rPr lang="en-GB" sz="3000" b="1" dirty="0" smtClean="0">
                <a:solidFill>
                  <a:srgbClr val="FF0000"/>
                </a:solidFill>
              </a:rPr>
              <a:t>join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or </a:t>
            </a:r>
            <a:r>
              <a:rPr lang="en-GB" sz="3000" b="1" dirty="0" smtClean="0">
                <a:solidFill>
                  <a:srgbClr val="FF0000"/>
                </a:solidFill>
              </a:rPr>
              <a:t>set up </a:t>
            </a:r>
            <a:r>
              <a:rPr lang="en-GB" sz="3000" dirty="0" smtClean="0"/>
              <a:t>any group (as long as that group does not break criminal law).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Germans were also entitled to </a:t>
            </a:r>
            <a:r>
              <a:rPr lang="en-GB" sz="3000" b="1" dirty="0" smtClean="0">
                <a:solidFill>
                  <a:srgbClr val="FF0000"/>
                </a:solidFill>
              </a:rPr>
              <a:t>privacy</a:t>
            </a:r>
            <a:r>
              <a:rPr lang="en-GB" sz="3000" dirty="0" smtClean="0"/>
              <a:t>.</a:t>
            </a:r>
          </a:p>
        </p:txBody>
      </p:sp>
      <p:pic>
        <p:nvPicPr>
          <p:cNvPr id="10242" name="Picture 2" descr="Image result for free speech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62614"/>
            <a:ext cx="3026797" cy="40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4403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Germans were required to attend </a:t>
            </a:r>
            <a:r>
              <a:rPr lang="en-GB" sz="3000" b="1" dirty="0" smtClean="0">
                <a:solidFill>
                  <a:srgbClr val="FF0000"/>
                </a:solidFill>
              </a:rPr>
              <a:t>primary school</a:t>
            </a:r>
            <a:r>
              <a:rPr lang="en-GB" sz="3000" dirty="0" smtClean="0"/>
              <a:t>, although free education was available up until the age of 18.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All Germans were to be treated equally, regardless of their </a:t>
            </a:r>
            <a:r>
              <a:rPr lang="en-GB" sz="3000" b="1" dirty="0" smtClean="0">
                <a:solidFill>
                  <a:srgbClr val="FF0000"/>
                </a:solidFill>
              </a:rPr>
              <a:t>gender</a:t>
            </a:r>
            <a:r>
              <a:rPr lang="en-GB" sz="3000" dirty="0" smtClean="0"/>
              <a:t>. This included in jobs such as the civil service.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75" y="2133600"/>
            <a:ext cx="3200400" cy="33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83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</a:rPr>
              <a:t>The Weimar </a:t>
            </a:r>
            <a:r>
              <a:rPr lang="en-GB" sz="4000" b="1" dirty="0" smtClean="0">
                <a:solidFill>
                  <a:prstClr val="white"/>
                </a:solidFill>
              </a:rPr>
              <a:t>Republic</a:t>
            </a:r>
            <a:endParaRPr lang="en-GB" sz="40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09" y="1828800"/>
            <a:ext cx="847898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7200" b="1" dirty="0" smtClean="0">
                <a:solidFill>
                  <a:prstClr val="black"/>
                </a:solidFill>
              </a:rPr>
              <a:t>Weimar Constitution</a:t>
            </a:r>
          </a:p>
          <a:p>
            <a:pPr algn="ctr">
              <a:spcAft>
                <a:spcPts val="900"/>
              </a:spcAft>
            </a:pPr>
            <a:endParaRPr lang="en-GB" sz="4400" b="1" dirty="0">
              <a:solidFill>
                <a:prstClr val="black"/>
              </a:solidFill>
            </a:endParaRPr>
          </a:p>
          <a:p>
            <a:pPr algn="ctr">
              <a:spcAft>
                <a:spcPts val="900"/>
              </a:spcAft>
            </a:pPr>
            <a:r>
              <a:rPr lang="en-GB" sz="7200" dirty="0" smtClean="0">
                <a:solidFill>
                  <a:prstClr val="black"/>
                </a:solidFill>
              </a:rPr>
              <a:t>A real democracy?</a:t>
            </a:r>
            <a:endParaRPr lang="en-GB" sz="7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1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3641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The Weimar system of government was very </a:t>
            </a:r>
            <a:r>
              <a:rPr lang="en-GB" sz="3000" b="1" dirty="0" smtClean="0">
                <a:solidFill>
                  <a:srgbClr val="FF0000"/>
                </a:solidFill>
              </a:rPr>
              <a:t>different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from life under the </a:t>
            </a:r>
            <a:r>
              <a:rPr lang="en-GB" sz="3000" b="1" dirty="0" smtClean="0">
                <a:solidFill>
                  <a:srgbClr val="FF0000"/>
                </a:solidFill>
              </a:rPr>
              <a:t>Kaiser</a:t>
            </a:r>
            <a:r>
              <a:rPr lang="en-GB" sz="3000" dirty="0" smtClean="0"/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Some people said it was a genuine democracy, although others disagreed.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Either way, Weimar faced various problems due to the Constitution. </a:t>
            </a:r>
          </a:p>
        </p:txBody>
      </p:sp>
      <p:pic>
        <p:nvPicPr>
          <p:cNvPr id="12290" name="Picture 2" descr="Image result for democracy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91" y="1981200"/>
            <a:ext cx="40616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4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dirty="0" smtClean="0"/>
              <a:t>Democracy? </a:t>
            </a:r>
            <a:r>
              <a:rPr lang="en-GB" sz="3000" b="1" dirty="0" smtClean="0">
                <a:solidFill>
                  <a:srgbClr val="00B050"/>
                </a:solidFill>
              </a:rPr>
              <a:t>Yes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All Germans given an equal vote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Reichstag and President both elected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Small parties elected, meaning more voices heard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Various rights guaranteed in law</a:t>
            </a:r>
          </a:p>
        </p:txBody>
      </p:sp>
      <p:pic>
        <p:nvPicPr>
          <p:cNvPr id="13314" name="Picture 2" descr="Image result for tick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18623"/>
            <a:ext cx="358139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42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dirty="0" smtClean="0"/>
              <a:t>Democracy? </a:t>
            </a:r>
            <a:r>
              <a:rPr lang="en-GB" sz="3000" b="1" dirty="0" smtClean="0">
                <a:solidFill>
                  <a:srgbClr val="FF0000"/>
                </a:solidFill>
              </a:rPr>
              <a:t>No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Voting rights not completely equal (age)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Government appointed by President, not elected by the people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President could pass laws without Reichstag support (in an emergency)</a:t>
            </a:r>
          </a:p>
        </p:txBody>
      </p:sp>
      <p:pic>
        <p:nvPicPr>
          <p:cNvPr id="14338" name="Picture 2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4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76400"/>
            <a:ext cx="84191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In today’s class, I am learning to: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u="sng" dirty="0" smtClean="0"/>
              <a:t>Describe</a:t>
            </a:r>
            <a:r>
              <a:rPr lang="en-GB" sz="4000" dirty="0" smtClean="0"/>
              <a:t> </a:t>
            </a:r>
            <a:r>
              <a:rPr lang="en-GB" sz="4000" smtClean="0"/>
              <a:t>key features of </a:t>
            </a:r>
            <a:r>
              <a:rPr lang="en-GB" sz="4000" dirty="0" smtClean="0"/>
              <a:t>the new Weimar Constitution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u="sng" dirty="0" smtClean="0"/>
              <a:t>Explain</a:t>
            </a:r>
            <a:r>
              <a:rPr lang="en-GB" sz="4000" dirty="0" smtClean="0"/>
              <a:t> why the new Weimar Republic faced problems</a:t>
            </a:r>
            <a:endParaRPr lang="en-GB" sz="4000" dirty="0"/>
          </a:p>
        </p:txBody>
      </p:sp>
      <p:pic>
        <p:nvPicPr>
          <p:cNvPr id="6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The Weimar 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41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One problem with the system was that using PR for elections meant that no-one ever won a </a:t>
            </a:r>
            <a:r>
              <a:rPr lang="en-GB" sz="3000" b="1" dirty="0" smtClean="0">
                <a:solidFill>
                  <a:srgbClr val="FF0000"/>
                </a:solidFill>
              </a:rPr>
              <a:t>majority</a:t>
            </a:r>
            <a:r>
              <a:rPr lang="en-GB" sz="3000" dirty="0" smtClean="0"/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This led to </a:t>
            </a:r>
            <a:r>
              <a:rPr lang="en-GB" sz="3000" b="1" dirty="0" smtClean="0">
                <a:solidFill>
                  <a:srgbClr val="FF0000"/>
                </a:solidFill>
              </a:rPr>
              <a:t>coalitions</a:t>
            </a:r>
            <a:r>
              <a:rPr lang="en-GB" sz="3000" dirty="0" smtClean="0"/>
              <a:t>, and they often fell apart because they could not agree on what to do so. Germans were very frustrated by this.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79" y="2209800"/>
            <a:ext cx="3097496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42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Making it easier for smaller parties to get elected was democratic – but it also meant that </a:t>
            </a:r>
            <a:r>
              <a:rPr lang="en-GB" sz="3000" b="1" dirty="0" smtClean="0">
                <a:solidFill>
                  <a:srgbClr val="FF0000"/>
                </a:solidFill>
              </a:rPr>
              <a:t>extremist parties</a:t>
            </a:r>
            <a:r>
              <a:rPr lang="en-GB" sz="3000" dirty="0" smtClean="0"/>
              <a:t> were more likely to be represented.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This meant that groups like the Nazis – with only a small support – could begin to build a national profile.</a:t>
            </a:r>
          </a:p>
        </p:txBody>
      </p:sp>
      <p:pic>
        <p:nvPicPr>
          <p:cNvPr id="16386" name="Picture 2" descr="Image result for nazi swastik symbo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25" y="1524000"/>
            <a:ext cx="2438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weimar republic communist part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36" y="4307424"/>
            <a:ext cx="2990375" cy="19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42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Many Germans did not </a:t>
            </a:r>
            <a:r>
              <a:rPr lang="en-GB" sz="3000" b="1" dirty="0" smtClean="0">
                <a:solidFill>
                  <a:srgbClr val="FF0000"/>
                </a:solidFill>
              </a:rPr>
              <a:t>trust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the new democratic system.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Some of them </a:t>
            </a:r>
            <a:r>
              <a:rPr lang="en-GB" sz="3000" b="1" dirty="0" smtClean="0">
                <a:solidFill>
                  <a:srgbClr val="FF0000"/>
                </a:solidFill>
              </a:rPr>
              <a:t>blamed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the Weimar Republic for war defeat and signing the Treaty of Versailles.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Others wanted the return of the </a:t>
            </a:r>
            <a:r>
              <a:rPr lang="en-GB" sz="3000" b="1" dirty="0" smtClean="0">
                <a:solidFill>
                  <a:srgbClr val="FF0000"/>
                </a:solidFill>
              </a:rPr>
              <a:t>Kaiser</a:t>
            </a:r>
            <a:r>
              <a:rPr lang="en-GB" sz="3000" dirty="0" smtClean="0"/>
              <a:t>, whilst others did not think they had enough power.</a:t>
            </a:r>
          </a:p>
        </p:txBody>
      </p:sp>
      <p:pic>
        <p:nvPicPr>
          <p:cNvPr id="17410" name="Picture 2" descr="Image result for kaiser wilhelm i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25782"/>
            <a:ext cx="2895600" cy="39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4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9" y="5105400"/>
            <a:ext cx="8571551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After the end of World War One, a different type of German government was needed. This new system was known as the Weimar Republic.</a:t>
            </a:r>
          </a:p>
        </p:txBody>
      </p:sp>
      <p:pic>
        <p:nvPicPr>
          <p:cNvPr id="6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weimar republic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24" y="1447800"/>
            <a:ext cx="53721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4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After the </a:t>
            </a:r>
            <a:r>
              <a:rPr lang="en-GB" sz="3000" b="1" dirty="0" smtClean="0">
                <a:solidFill>
                  <a:srgbClr val="FF0000"/>
                </a:solidFill>
              </a:rPr>
              <a:t>Kaiser’s</a:t>
            </a:r>
            <a:r>
              <a:rPr lang="en-GB" sz="3000" dirty="0" smtClean="0"/>
              <a:t> </a:t>
            </a:r>
            <a:r>
              <a:rPr lang="en-GB" sz="3000" b="1" dirty="0" smtClean="0">
                <a:solidFill>
                  <a:srgbClr val="FF0000"/>
                </a:solidFill>
              </a:rPr>
              <a:t>abdication</a:t>
            </a:r>
            <a:r>
              <a:rPr lang="en-GB" sz="3000" dirty="0" smtClean="0"/>
              <a:t>, Germany needed a new system of government.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A group of experts and politicians met in the German town of </a:t>
            </a:r>
            <a:r>
              <a:rPr lang="en-GB" sz="3000" b="1" dirty="0" smtClean="0">
                <a:solidFill>
                  <a:srgbClr val="FF0000"/>
                </a:solidFill>
              </a:rPr>
              <a:t>Weimar</a:t>
            </a:r>
            <a:r>
              <a:rPr lang="en-GB" sz="3000" dirty="0" smtClean="0"/>
              <a:t>. Here they designed a proposed new </a:t>
            </a:r>
            <a:r>
              <a:rPr lang="en-GB" sz="3000" b="1" dirty="0" smtClean="0">
                <a:solidFill>
                  <a:srgbClr val="FF0000"/>
                </a:solidFill>
              </a:rPr>
              <a:t>constitution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for the country.</a:t>
            </a:r>
          </a:p>
        </p:txBody>
      </p:sp>
      <p:pic>
        <p:nvPicPr>
          <p:cNvPr id="2050" name="Picture 2" descr="Image result for kaiser wilhelm i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21365"/>
            <a:ext cx="2990375" cy="44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1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The new constitution was split into two parts:</a:t>
            </a:r>
          </a:p>
          <a:p>
            <a:pPr marL="457200" indent="-457200" algn="ctr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b="1" dirty="0" smtClean="0"/>
              <a:t>Part 1 </a:t>
            </a:r>
            <a:r>
              <a:rPr lang="en-GB" sz="3000" dirty="0" smtClean="0"/>
              <a:t>– dealt with Germany’s system of </a:t>
            </a:r>
            <a:r>
              <a:rPr lang="en-GB" sz="3000" b="1" dirty="0" smtClean="0">
                <a:solidFill>
                  <a:srgbClr val="FF0000"/>
                </a:solidFill>
              </a:rPr>
              <a:t>government</a:t>
            </a:r>
          </a:p>
          <a:p>
            <a:pPr marL="457200" indent="-457200" algn="ctr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b="1" dirty="0" smtClean="0"/>
              <a:t>Part 2</a:t>
            </a:r>
            <a:r>
              <a:rPr lang="en-GB" sz="3000" dirty="0" smtClean="0"/>
              <a:t> – dealt with the </a:t>
            </a:r>
            <a:r>
              <a:rPr lang="en-GB" sz="3000" b="1" dirty="0" smtClean="0">
                <a:solidFill>
                  <a:srgbClr val="FF0000"/>
                </a:solidFill>
              </a:rPr>
              <a:t>civil rights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that all Germans would have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It was formally introduced in </a:t>
            </a:r>
            <a:r>
              <a:rPr lang="en-GB" sz="3000" b="1" dirty="0" smtClean="0"/>
              <a:t>August 1919</a:t>
            </a:r>
            <a:r>
              <a:rPr lang="en-GB" sz="3000" dirty="0" smtClean="0"/>
              <a:t>.</a:t>
            </a:r>
          </a:p>
        </p:txBody>
      </p:sp>
      <p:pic>
        <p:nvPicPr>
          <p:cNvPr id="3074" name="Picture 2" descr="Image result for weimar constitut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4999"/>
            <a:ext cx="3091686" cy="40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4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09" y="1828800"/>
            <a:ext cx="847898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7200" b="1" dirty="0" smtClean="0"/>
              <a:t>Weimar Constitution</a:t>
            </a:r>
          </a:p>
          <a:p>
            <a:pPr algn="ctr">
              <a:spcAft>
                <a:spcPts val="900"/>
              </a:spcAft>
            </a:pPr>
            <a:endParaRPr lang="en-GB" sz="4400" b="1" dirty="0"/>
          </a:p>
          <a:p>
            <a:pPr algn="ctr">
              <a:spcAft>
                <a:spcPts val="900"/>
              </a:spcAft>
            </a:pPr>
            <a:r>
              <a:rPr lang="en-GB" sz="7200" b="1" dirty="0" smtClean="0"/>
              <a:t>Part 1 – </a:t>
            </a:r>
            <a:r>
              <a:rPr lang="en-GB" sz="7200" b="1" dirty="0" smtClean="0">
                <a:solidFill>
                  <a:srgbClr val="FF0000"/>
                </a:solidFill>
              </a:rPr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58954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dirty="0" smtClean="0"/>
              <a:t>Part 1 – </a:t>
            </a:r>
            <a:r>
              <a:rPr lang="en-GB" sz="3000" b="1" dirty="0" smtClean="0">
                <a:solidFill>
                  <a:srgbClr val="FF0000"/>
                </a:solidFill>
              </a:rPr>
              <a:t>Government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 first part of the Constitution described how Germany’s government was to be run.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 country would now be a </a:t>
            </a:r>
            <a:r>
              <a:rPr lang="en-GB" sz="3000" b="1" dirty="0" smtClean="0">
                <a:solidFill>
                  <a:srgbClr val="FF0000"/>
                </a:solidFill>
              </a:rPr>
              <a:t>Republic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(without a monarchy), meaning the people would vote for their government.</a:t>
            </a:r>
          </a:p>
        </p:txBody>
      </p:sp>
      <p:pic>
        <p:nvPicPr>
          <p:cNvPr id="4098" name="Picture 2" descr="Image result for no monarchy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69" y="2222257"/>
            <a:ext cx="3543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2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u="sng" dirty="0" smtClean="0"/>
              <a:t>All</a:t>
            </a:r>
            <a:r>
              <a:rPr lang="en-GB" sz="3000" dirty="0" smtClean="0"/>
              <a:t> Germans (men and women) who were age </a:t>
            </a:r>
            <a:r>
              <a:rPr lang="en-GB" sz="3000" b="1" dirty="0" smtClean="0">
                <a:solidFill>
                  <a:srgbClr val="FF0000"/>
                </a:solidFill>
              </a:rPr>
              <a:t>20+</a:t>
            </a:r>
            <a:r>
              <a:rPr lang="en-GB" sz="3000" dirty="0" smtClean="0"/>
              <a:t> had the right to </a:t>
            </a:r>
            <a:r>
              <a:rPr lang="en-GB" sz="3000" b="1" dirty="0" smtClean="0">
                <a:solidFill>
                  <a:srgbClr val="FF0000"/>
                </a:solidFill>
              </a:rPr>
              <a:t>vote</a:t>
            </a:r>
            <a:r>
              <a:rPr lang="en-GB" sz="3000" dirty="0"/>
              <a:t> </a:t>
            </a:r>
            <a:r>
              <a:rPr lang="en-GB" sz="3000" dirty="0" smtClean="0"/>
              <a:t>to</a:t>
            </a:r>
            <a:r>
              <a:rPr lang="en-GB" sz="3000" dirty="0"/>
              <a:t> </a:t>
            </a:r>
            <a:r>
              <a:rPr lang="en-GB" sz="3000" dirty="0" smtClean="0"/>
              <a:t>choose members of the </a:t>
            </a:r>
            <a:r>
              <a:rPr lang="en-GB" sz="3000" b="1" dirty="0" smtClean="0">
                <a:solidFill>
                  <a:srgbClr val="FF0000"/>
                </a:solidFill>
              </a:rPr>
              <a:t>Reichstag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(national parliament).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People aged </a:t>
            </a:r>
            <a:r>
              <a:rPr lang="en-GB" sz="3000" b="1" dirty="0" smtClean="0">
                <a:solidFill>
                  <a:srgbClr val="FF0000"/>
                </a:solidFill>
              </a:rPr>
              <a:t>35+</a:t>
            </a:r>
            <a:r>
              <a:rPr lang="en-GB" sz="3000" dirty="0" smtClean="0"/>
              <a:t> were</a:t>
            </a:r>
            <a:r>
              <a:rPr lang="en-GB" sz="3000" dirty="0"/>
              <a:t> </a:t>
            </a:r>
            <a:r>
              <a:rPr lang="en-GB" sz="3000" dirty="0" smtClean="0"/>
              <a:t>also able to vote for the country‘s </a:t>
            </a:r>
            <a:r>
              <a:rPr lang="en-GB" sz="3000" b="1" dirty="0" smtClean="0">
                <a:solidFill>
                  <a:srgbClr val="FF0000"/>
                </a:solidFill>
              </a:rPr>
              <a:t>President</a:t>
            </a:r>
            <a:r>
              <a:rPr lang="en-GB" sz="3000" dirty="0"/>
              <a:t> </a:t>
            </a:r>
            <a:r>
              <a:rPr lang="en-GB" sz="3000" dirty="0" smtClean="0"/>
              <a:t>(every seven years).</a:t>
            </a:r>
          </a:p>
        </p:txBody>
      </p:sp>
      <p:pic>
        <p:nvPicPr>
          <p:cNvPr id="5122" name="Picture 2" descr="Image result for vote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3051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4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Weimar </a:t>
            </a:r>
            <a:r>
              <a:rPr lang="en-GB" sz="4000" b="1" dirty="0" smtClean="0">
                <a:solidFill>
                  <a:schemeClr val="bg1"/>
                </a:solidFill>
              </a:rPr>
              <a:t>Republic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4403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dirty="0" smtClean="0">
                <a:solidFill>
                  <a:srgbClr val="FF0000"/>
                </a:solidFill>
              </a:rPr>
              <a:t>The Reichstag 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The Reichstag had the power to </a:t>
            </a:r>
            <a:r>
              <a:rPr lang="en-GB" sz="3000" b="1" dirty="0" smtClean="0">
                <a:solidFill>
                  <a:srgbClr val="FF0000"/>
                </a:solidFill>
              </a:rPr>
              <a:t>pass laws </a:t>
            </a:r>
            <a:r>
              <a:rPr lang="en-GB" sz="3000" dirty="0" smtClean="0"/>
              <a:t>and decide how </a:t>
            </a:r>
            <a:r>
              <a:rPr lang="en-GB" sz="3000" b="1" dirty="0" smtClean="0">
                <a:solidFill>
                  <a:srgbClr val="FF0000"/>
                </a:solidFill>
              </a:rPr>
              <a:t>money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would be spent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It could </a:t>
            </a:r>
            <a:r>
              <a:rPr lang="en-GB" sz="3000" b="1" dirty="0" smtClean="0">
                <a:solidFill>
                  <a:srgbClr val="FF0000"/>
                </a:solidFill>
              </a:rPr>
              <a:t>remove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members of the government (such as the Chancellor) from their jobs</a:t>
            </a:r>
          </a:p>
        </p:txBody>
      </p:sp>
      <p:pic>
        <p:nvPicPr>
          <p:cNvPr id="6146" name="Picture 2" descr="Image result for reichstag weimarer republi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17" y="2514600"/>
            <a:ext cx="373719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4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781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Marr, Matthew</dc:creator>
  <cp:lastModifiedBy>School User</cp:lastModifiedBy>
  <cp:revision>43</cp:revision>
  <dcterms:created xsi:type="dcterms:W3CDTF">2006-08-16T00:00:00Z</dcterms:created>
  <dcterms:modified xsi:type="dcterms:W3CDTF">2018-06-19T10:50:54Z</dcterms:modified>
</cp:coreProperties>
</file>