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71" r:id="rId9"/>
    <p:sldId id="266" r:id="rId10"/>
    <p:sldId id="265" r:id="rId11"/>
    <p:sldId id="267" r:id="rId12"/>
    <p:sldId id="272" r:id="rId13"/>
    <p:sldId id="268" r:id="rId14"/>
    <p:sldId id="273" r:id="rId15"/>
    <p:sldId id="274" r:id="rId16"/>
    <p:sldId id="275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DE00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9A6F-D572-4123-99A5-1F6B5A3E4BC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38E6-F37B-4DD5-906F-4886FCF24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source=images&amp;cd=&amp;cad=rja&amp;uact=8&amp;ved=2ahUKEwiJ1_SXoPvaAhULbFAKHRRaAjgQjRx6BAgBEAU&amp;url=https://commons.wikimedia.org/wiki/File:Nazi_swastika_clean.svg&amp;psig=AOvVaw20L9t6CwcXVtNtbcquXOlo&amp;ust=152604536992709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google.co.uk/url?sa=i&amp;source=images&amp;cd=&amp;cad=rja&amp;uact=8&amp;ved=2ahUKEwjPrr3WnfvaAhVRZ1AKHYwqCIIQjRx6BAgBEAU&amp;url=http://tvtropes.org/pmwiki/pmwiki.php/UsefulNotes/NaziGermany&amp;psig=AOvVaw3C5JD4KabACEQX1kWsRxg4&amp;ust=152604468938891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google.co.uk/url?sa=i&amp;source=imgres&amp;cd=&amp;cad=rja&amp;uact=8&amp;ved=2ahUKEwj8r6G6uZ7bAhWCYlAKHWF7CW0QjRx6BAgBEAU&amp;url=https://en.wikipedia.org/wiki/Treaty_of_Versailles&amp;psig=AOvVaw2zFgZ6bsx2ZcJvOMWA6hBD&amp;ust=1527254752914799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hyperlink" Target="https://www.google.co.uk/url?sa=i&amp;source=images&amp;cd=&amp;cad=rja&amp;uact=8&amp;ved=2ahUKEwi03YLZup7bAhVSZ1AKHWwEBM0QjRx6BAgBEAU&amp;url=https://www.historyonthenet.com/world-war-one-the-treaty-of-versailles/&amp;psig=AOvVaw3_wGNvLCQyXa2XMpUtIp2_&amp;ust=152725508233326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.uk/url?sa=i&amp;source=imgres&amp;cd=&amp;cad=rja&amp;uact=8&amp;ved=2ahUKEwjNiJ7fuZ7bAhXMKlAKHVynDL0QjRx6BAgBEAU&amp;url=http://www.historyguru.net/german-history-blog/why-did-the-weimar-republic-fail&amp;psig=AOvVaw0_wdEPzV1xueGvmXtCjYRY&amp;ust=1527254830798780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.uk/url?sa=i&amp;source=images&amp;cd=&amp;cad=rja&amp;uact=8&amp;ved=2ahUKEwiTmICGuZ7bAhWCZVAKHYrKBV8QjRx6BAgBEAU&amp;url=https://en.wikipedia.org/wiki/Paris_Peace_Conference,_1919&amp;psig=AOvVaw2pkPNKopg_Wf3q5WF_TzKD&amp;ust=152725464030363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.uk/url?sa=i&amp;source=images&amp;cd=&amp;cad=rja&amp;uact=8&amp;ved=2ahUKEwiX-rKauZ7bAhXLaFAKHbehCUcQjRx6BAgBEAU&amp;url=https://en.wikipedia.org/wiki/Paris_Peace_Conference,_1919&amp;psig=AOvVaw2pkPNKopg_Wf3q5WF_TzKD&amp;ust=1527254640303630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.uk/url?sa=i&amp;source=images&amp;cd=&amp;cad=rja&amp;uact=8&amp;ved=2ahUKEwjWruukuZ7bAhUBYVAKHXcfB1sQjRx6BAgBEAU&amp;url=https://wayfaringamanda.wordpress.com/2012/04/19/palace-of-versailles/&amp;psig=AOvVaw3B-u9KeQho15VCEyrGO6_y&amp;ust=1527254705447160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.uk/url?sa=i&amp;source=images&amp;cd=&amp;cad=rja&amp;uact=8&amp;ved=2ahUKEwjGkqmxuZ7bAhXKZVAKHSmMBNsQjRx6BAgBEAU&amp;url=https://en.wikipedia.org/wiki/Treaty_of_Versailles&amp;psig=AOvVaw1v6D-cYZa7NJhJxrvWgO4K&amp;ust=1527254733026757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.uk/url?sa=i&amp;source=images&amp;cd=&amp;cad=rja&amp;uact=8&amp;ved=2ahUKEwjPrZKlu57bAhXLalAKHVqgAKgQjRx6BAgBEAU&amp;url=https://www.historyonthenet.com/dan-carlin-of-hardcore-history-on-why-the-german-military-was-better-in-ww1-than-ww2/&amp;psig=AOvVaw1sBBqfYsu7GKm3jk3WL53q&amp;ust=1527255244330312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hyperlink" Target="https://www.google.co.uk/url?sa=i&amp;source=images&amp;cd=&amp;cad=rja&amp;uact=8&amp;ved=2ahUKEwiYk__mup7bAhUGbFAKHdRXAgQQjRx6BAgBEAU&amp;url=https://www.ushmm.org/outreach/en/media_nm.php?MediaId%3D1620&amp;psig=AOvVaw3_wGNvLCQyXa2XMpUtIp2_&amp;ust=152725508233326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source=images&amp;cd=&amp;cad=rja&amp;uact=8&amp;ved=2ahUKEwiU-tDFnfvaAhVCb1AKHW3NC5MQjRx6BAgBEAU&amp;url=https://www.biography.com/people/adolf-hitler-9340144&amp;psig=AOvVaw3433Io98swqYqt-NfDg-DV&amp;ust=152604466513030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.uk/url?sa=i&amp;source=imgres&amp;cd=&amp;cad=rja&amp;uact=8&amp;ved=2ahUKEwje0ei6uZ7bAhUCKFAKHQX2DxUQjRx6BAgBEAU&amp;url=https://www.argunners.com/irony-treaty-versailles/&amp;psig=AOvVaw3M9Jt2nAeXJbj9jks6vbsI&amp;ust=1527254754262211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726" y="286572"/>
            <a:ext cx="7162800" cy="987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200" b="1" dirty="0" smtClean="0"/>
              <a:t>Hitler</a:t>
            </a:r>
            <a:r>
              <a:rPr lang="en-GB" sz="5200" dirty="0" smtClean="0"/>
              <a:t> and </a:t>
            </a:r>
            <a:r>
              <a:rPr lang="en-GB" sz="5200" b="1" dirty="0" smtClean="0"/>
              <a:t>Nazi Germany</a:t>
            </a:r>
            <a:endParaRPr lang="en-GB" sz="5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727" y="1676400"/>
            <a:ext cx="6477000" cy="45970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The </a:t>
            </a:r>
          </a:p>
          <a:p>
            <a:pPr algn="ctr"/>
            <a:r>
              <a:rPr lang="en-GB" sz="8800" b="1" dirty="0" smtClean="0">
                <a:solidFill>
                  <a:srgbClr val="FF0000"/>
                </a:solidFill>
              </a:rPr>
              <a:t>Treaty of Versailles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1033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47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nazi german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78" y="3830477"/>
            <a:ext cx="1806243" cy="24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nazi swastik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0" y="1676400"/>
            <a:ext cx="1848174" cy="18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7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Costs of war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As Germany was forced to accept blame for starting the war, it had to pay the full costs of war.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involved paying </a:t>
            </a:r>
            <a:r>
              <a:rPr lang="en-GB" sz="3000" b="1" dirty="0" smtClean="0">
                <a:solidFill>
                  <a:srgbClr val="FF0000"/>
                </a:solidFill>
              </a:rPr>
              <a:t>reparations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the winning countries – a figure that was initially set at </a:t>
            </a:r>
            <a:r>
              <a:rPr lang="en-GB" sz="3000" b="1" dirty="0" smtClean="0">
                <a:solidFill>
                  <a:srgbClr val="FF0000"/>
                </a:solidFill>
              </a:rPr>
              <a:t>132 billion gold marks</a:t>
            </a:r>
            <a:r>
              <a:rPr lang="en-GB" sz="3000" dirty="0" smtClean="0"/>
              <a:t>.</a:t>
            </a:r>
            <a:endParaRPr lang="en-GB" sz="3000" dirty="0"/>
          </a:p>
        </p:txBody>
      </p:sp>
      <p:pic>
        <p:nvPicPr>
          <p:cNvPr id="5122" name="Picture 2" descr="Image result for treaty of versaill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2206"/>
            <a:ext cx="3535624" cy="36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Germans were outraged at the conditions of the Treaty and called it a </a:t>
            </a:r>
            <a:r>
              <a:rPr lang="en-GB" sz="3000" b="1" dirty="0" smtClean="0">
                <a:solidFill>
                  <a:srgbClr val="FF0000"/>
                </a:solidFill>
              </a:rPr>
              <a:t>‘diktat’</a:t>
            </a:r>
            <a:r>
              <a:rPr lang="en-GB" sz="3000" dirty="0" smtClean="0"/>
              <a:t>, meaning they were being forced to accept it.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were angry for different reasons, including military concerns, the loss of land and also the costs of defeat.</a:t>
            </a:r>
          </a:p>
        </p:txBody>
      </p:sp>
      <p:pic>
        <p:nvPicPr>
          <p:cNvPr id="6146" name="Picture 2" descr="Thousands of people gather in front of a building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85" y="2514600"/>
            <a:ext cx="3787566" cy="24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General concerns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Germans were angry because they had been </a:t>
            </a:r>
            <a:r>
              <a:rPr lang="en-GB" sz="3000" b="1" dirty="0" smtClean="0">
                <a:solidFill>
                  <a:srgbClr val="FF0000"/>
                </a:solidFill>
              </a:rPr>
              <a:t>forced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accept the Treaty, without any chance to negotiate.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Many Germans felt they were being unfairly </a:t>
            </a:r>
            <a:r>
              <a:rPr lang="en-GB" sz="3000" b="1" dirty="0" smtClean="0">
                <a:solidFill>
                  <a:srgbClr val="FF0000"/>
                </a:solidFill>
              </a:rPr>
              <a:t>punished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for the actions of their leaders.</a:t>
            </a:r>
            <a:endParaRPr lang="en-GB" sz="3000" dirty="0"/>
          </a:p>
        </p:txBody>
      </p:sp>
      <p:pic>
        <p:nvPicPr>
          <p:cNvPr id="15362" name="Picture 2" descr="[versailles_cannonfodder.jpg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2" y="1752600"/>
            <a:ext cx="3660325" cy="44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4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Military worries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Many Germans were worried that their weakened military left them open to </a:t>
            </a:r>
            <a:r>
              <a:rPr lang="en-GB" sz="3000" b="1" dirty="0" smtClean="0">
                <a:solidFill>
                  <a:srgbClr val="FF0000"/>
                </a:solidFill>
              </a:rPr>
              <a:t>attack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from countries such as France or Russia.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also felt </a:t>
            </a:r>
            <a:r>
              <a:rPr lang="en-GB" sz="3000" b="1" dirty="0" smtClean="0">
                <a:solidFill>
                  <a:srgbClr val="FF0000"/>
                </a:solidFill>
              </a:rPr>
              <a:t>humiliated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by being forced to accept a smaller military.</a:t>
            </a:r>
            <a:endParaRPr lang="en-GB" sz="3000" dirty="0"/>
          </a:p>
        </p:txBody>
      </p:sp>
      <p:pic>
        <p:nvPicPr>
          <p:cNvPr id="13314" name="Picture 2" descr="C:\Users\sa10marrm.SAYR\AppData\Local\Microsoft\Windows\Temporary Internet Files\Content.IE5\6GU7KZ3D\507px-france_flag_map-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537855"/>
            <a:ext cx="2209800" cy="22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10marrm.SAYR\AppData\Local\Microsoft\Windows\Temporary Internet Files\Content.IE5\JP3ANHN5\map-of-russia-in-russian-flag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a10marrm.SAYR\AppData\Local\Microsoft\Windows\Temporary Internet Files\Content.IE5\CLKU64RB\Russian_Flag_with_map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15" y="4191000"/>
            <a:ext cx="3352800" cy="19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Blame for war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Most Germans did not believe that their country was </a:t>
            </a:r>
            <a:r>
              <a:rPr lang="en-GB" sz="3000" b="1" dirty="0" smtClean="0">
                <a:solidFill>
                  <a:srgbClr val="FF0000"/>
                </a:solidFill>
              </a:rPr>
              <a:t>solely responsible </a:t>
            </a:r>
            <a:r>
              <a:rPr lang="en-GB" sz="3000" dirty="0" smtClean="0"/>
              <a:t>for the war taking place. 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were therefore very angry at the idea they should accept official responsibility for this.</a:t>
            </a:r>
            <a:endParaRPr lang="en-GB" sz="3000" dirty="0"/>
          </a:p>
        </p:txBody>
      </p:sp>
      <p:pic>
        <p:nvPicPr>
          <p:cNvPr id="14338" name="Picture 2" descr="C:\Users\sa10marrm.SAYR\AppData\Local\Microsoft\Windows\Temporary Internet Files\Content.IE5\6GU7KZ3D\blame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84" y="2481921"/>
            <a:ext cx="3795712" cy="25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4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8213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Territory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Germans were angry that </a:t>
            </a:r>
            <a:r>
              <a:rPr lang="en-GB" sz="3000" b="1" dirty="0" smtClean="0">
                <a:solidFill>
                  <a:srgbClr val="FF0000"/>
                </a:solidFill>
              </a:rPr>
              <a:t>land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they believed was rightly German had been taken. The loss of land made it harder to rebuild their </a:t>
            </a:r>
            <a:r>
              <a:rPr lang="en-GB" sz="3000" b="1" dirty="0" smtClean="0">
                <a:solidFill>
                  <a:srgbClr val="FF0000"/>
                </a:solidFill>
              </a:rPr>
              <a:t>economy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Germans living in these areas were also furious and confused at being forced to accept a </a:t>
            </a:r>
            <a:r>
              <a:rPr lang="en-GB" sz="3000" b="1" dirty="0" smtClean="0">
                <a:solidFill>
                  <a:srgbClr val="FF0000"/>
                </a:solidFill>
              </a:rPr>
              <a:t>change of country</a:t>
            </a:r>
            <a:r>
              <a:rPr lang="en-GB" sz="3000" dirty="0" smtClean="0"/>
              <a:t>.</a:t>
            </a:r>
            <a:endParaRPr lang="en-GB" sz="3000" dirty="0"/>
          </a:p>
        </p:txBody>
      </p:sp>
      <p:pic>
        <p:nvPicPr>
          <p:cNvPr id="9218" name="Picture 2" descr="Image result for treaty of versailles territor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66" y="2514600"/>
            <a:ext cx="3425685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4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War costs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Germans did not want to have to pay the </a:t>
            </a:r>
            <a:r>
              <a:rPr lang="en-GB" sz="3000" b="1" dirty="0" smtClean="0">
                <a:solidFill>
                  <a:srgbClr val="FF0000"/>
                </a:solidFill>
              </a:rPr>
              <a:t>full costs </a:t>
            </a:r>
            <a:r>
              <a:rPr lang="en-GB" sz="3000" dirty="0" smtClean="0"/>
              <a:t>of the war, especially if they believed the war was not their fault.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was made worse by ongoing </a:t>
            </a:r>
            <a:r>
              <a:rPr lang="en-GB" sz="3000" b="1" dirty="0" smtClean="0">
                <a:solidFill>
                  <a:srgbClr val="FF0000"/>
                </a:solidFill>
              </a:rPr>
              <a:t>poverty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problems in Germany, who had to pay their own war costs.</a:t>
            </a:r>
            <a:endParaRPr lang="en-GB" sz="3000" dirty="0"/>
          </a:p>
        </p:txBody>
      </p:sp>
      <p:pic>
        <p:nvPicPr>
          <p:cNvPr id="8194" name="Picture 2" descr="C:\Users\sa10marrm.SAYR\AppData\Local\Microsoft\Windows\Temporary Internet Files\Content.IE5\JP3ANHN5\money-clipart7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48" y="2317507"/>
            <a:ext cx="367350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4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4403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As a result of signing the Treaty, the new German government became very unpopular with many Germans.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They complained about the </a:t>
            </a:r>
            <a:r>
              <a:rPr lang="en-GB" sz="3000" b="1" dirty="0" smtClean="0">
                <a:solidFill>
                  <a:srgbClr val="FF0000"/>
                </a:solidFill>
              </a:rPr>
              <a:t>November Criminals</a:t>
            </a:r>
            <a:r>
              <a:rPr lang="en-GB" sz="3000" dirty="0" smtClean="0"/>
              <a:t>, who had </a:t>
            </a:r>
            <a:r>
              <a:rPr lang="en-GB" sz="3000" b="1" dirty="0" smtClean="0">
                <a:solidFill>
                  <a:srgbClr val="FF0000"/>
                </a:solidFill>
              </a:rPr>
              <a:t>“stabbed them in the back”</a:t>
            </a:r>
            <a:r>
              <a:rPr lang="en-GB" sz="3000" dirty="0" smtClean="0"/>
              <a:t>. Hitler would later exploit these views.</a:t>
            </a:r>
          </a:p>
        </p:txBody>
      </p:sp>
      <p:pic>
        <p:nvPicPr>
          <p:cNvPr id="7170" name="Picture 2" descr="Image result for treaty of versailles november criminal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10000" cy="25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4191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In today’s class, I am learning to: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Describe</a:t>
            </a:r>
            <a:r>
              <a:rPr lang="en-GB" sz="4000" dirty="0" smtClean="0"/>
              <a:t> the conditions included in the Treaty of Versailles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u="sng" dirty="0" smtClean="0"/>
              <a:t>Explain</a:t>
            </a:r>
            <a:r>
              <a:rPr lang="en-GB" sz="4000" dirty="0" smtClean="0"/>
              <a:t> why Germans were opposed to the Treaty</a:t>
            </a:r>
            <a:endParaRPr lang="en-GB" sz="4000" dirty="0"/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The Treaty of Versailles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527" y="4953000"/>
            <a:ext cx="8571551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Germany’s </a:t>
            </a:r>
            <a:r>
              <a:rPr lang="en-GB" sz="3000" b="1" dirty="0" smtClean="0"/>
              <a:t>November 1918 </a:t>
            </a:r>
            <a:r>
              <a:rPr lang="en-GB" sz="3000" dirty="0" smtClean="0"/>
              <a:t>surrender was only a temporary agreement – a more formal </a:t>
            </a:r>
            <a:r>
              <a:rPr lang="en-GB" sz="3000" dirty="0" smtClean="0"/>
              <a:t>deal was </a:t>
            </a:r>
            <a:r>
              <a:rPr lang="en-GB" sz="3000" dirty="0" smtClean="0"/>
              <a:t>needed to officially end the war.</a:t>
            </a:r>
          </a:p>
        </p:txBody>
      </p:sp>
      <p:pic>
        <p:nvPicPr>
          <p:cNvPr id="6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pic>
        <p:nvPicPr>
          <p:cNvPr id="1026" name="Picture 2" descr="Image result for paris peace conferen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" y="1752600"/>
            <a:ext cx="789133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4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676400"/>
            <a:ext cx="459278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In </a:t>
            </a:r>
            <a:r>
              <a:rPr lang="en-GB" sz="3000" b="1" dirty="0" smtClean="0"/>
              <a:t>January 1919</a:t>
            </a:r>
            <a:r>
              <a:rPr lang="en-GB" sz="3000" dirty="0" smtClean="0"/>
              <a:t>, the winning sides began a </a:t>
            </a:r>
            <a:r>
              <a:rPr lang="en-GB" sz="3000" b="1" dirty="0" smtClean="0">
                <a:solidFill>
                  <a:srgbClr val="FF0000"/>
                </a:solidFill>
              </a:rPr>
              <a:t>Peace Conference </a:t>
            </a:r>
            <a:r>
              <a:rPr lang="en-GB" sz="3000" dirty="0" smtClean="0"/>
              <a:t>in Paris.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involved the </a:t>
            </a:r>
            <a:r>
              <a:rPr lang="en-GB" sz="3000" dirty="0" smtClean="0"/>
              <a:t>sides </a:t>
            </a:r>
            <a:r>
              <a:rPr lang="en-GB" sz="3000" dirty="0" smtClean="0"/>
              <a:t>meeting to discuss what </a:t>
            </a:r>
            <a:r>
              <a:rPr lang="en-GB" sz="3000" b="1" dirty="0" smtClean="0">
                <a:solidFill>
                  <a:srgbClr val="FF0000"/>
                </a:solidFill>
              </a:rPr>
              <a:t>punishments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they intended to inflict on Germany.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Germany was </a:t>
            </a:r>
            <a:r>
              <a:rPr lang="en-GB" sz="3000" u="sng" dirty="0" smtClean="0"/>
              <a:t>not</a:t>
            </a:r>
            <a:r>
              <a:rPr lang="en-GB" sz="3000" dirty="0" smtClean="0"/>
              <a:t> a part of these discussions.</a:t>
            </a:r>
          </a:p>
        </p:txBody>
      </p:sp>
      <p:pic>
        <p:nvPicPr>
          <p:cNvPr id="2050" name="Picture 2" descr="Image result for paris peace conferen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4718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1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A final deal was agreed by </a:t>
            </a:r>
            <a:r>
              <a:rPr lang="en-GB" sz="3000" b="1" dirty="0" smtClean="0"/>
              <a:t>June 1919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This agreement – signed at Versailles Palace in Paris – became known as the </a:t>
            </a:r>
            <a:r>
              <a:rPr lang="en-GB" sz="3000" b="1" dirty="0" smtClean="0">
                <a:solidFill>
                  <a:srgbClr val="FF0000"/>
                </a:solidFill>
              </a:rPr>
              <a:t>Treaty of Versailles</a:t>
            </a:r>
            <a:r>
              <a:rPr lang="en-GB" sz="3000" dirty="0" smtClean="0"/>
              <a:t>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Germany was </a:t>
            </a:r>
            <a:r>
              <a:rPr lang="en-GB" sz="3000" b="1" dirty="0" smtClean="0">
                <a:solidFill>
                  <a:srgbClr val="FF0000"/>
                </a:solidFill>
              </a:rPr>
              <a:t>forced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to sign the deal – or face the prospect of the war being restarted.</a:t>
            </a:r>
          </a:p>
        </p:txBody>
      </p:sp>
      <p:pic>
        <p:nvPicPr>
          <p:cNvPr id="3074" name="Picture 2" descr="Image result for paris versailles palac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76" y="2541162"/>
            <a:ext cx="3866675" cy="257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2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dirty="0" smtClean="0"/>
              <a:t>The final treaty included </a:t>
            </a:r>
            <a:r>
              <a:rPr lang="en-GB" sz="3000" b="1" dirty="0" smtClean="0">
                <a:solidFill>
                  <a:srgbClr val="FF0000"/>
                </a:solidFill>
              </a:rPr>
              <a:t>440 articles</a:t>
            </a:r>
            <a:r>
              <a:rPr lang="en-GB" sz="3000" dirty="0" smtClean="0"/>
              <a:t>, outlining various punishments for Germany. These covered:</a:t>
            </a:r>
          </a:p>
          <a:p>
            <a:pPr algn="ctr">
              <a:spcAft>
                <a:spcPts val="900"/>
              </a:spcAft>
            </a:pPr>
            <a:endParaRPr lang="en-GB" sz="2000" dirty="0" smtClean="0"/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Germany’s military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 territory/land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Blame for the war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/>
              <a:t>The costs of </a:t>
            </a:r>
            <a:r>
              <a:rPr lang="en-GB" sz="3000" dirty="0" smtClean="0"/>
              <a:t>war</a:t>
            </a:r>
            <a:endParaRPr lang="en-GB" sz="3000" dirty="0"/>
          </a:p>
        </p:txBody>
      </p:sp>
      <p:pic>
        <p:nvPicPr>
          <p:cNvPr id="4098" name="Picture 2" descr="Image result for treaty of versaill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199"/>
            <a:ext cx="2971800" cy="45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German military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Germany’s army was limited to only </a:t>
            </a:r>
            <a:r>
              <a:rPr lang="en-GB" sz="3000" b="1" dirty="0" smtClean="0">
                <a:solidFill>
                  <a:srgbClr val="FF0000"/>
                </a:solidFill>
              </a:rPr>
              <a:t>100,000 soldiers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Army </a:t>
            </a:r>
            <a:r>
              <a:rPr lang="en-GB" sz="3000" b="1" dirty="0" smtClean="0">
                <a:solidFill>
                  <a:srgbClr val="FF0000"/>
                </a:solidFill>
              </a:rPr>
              <a:t>conscription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was banned in Germany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Germany was not allowed </a:t>
            </a:r>
            <a:r>
              <a:rPr lang="en-GB" sz="3000" b="1" dirty="0" smtClean="0">
                <a:solidFill>
                  <a:srgbClr val="FF0000"/>
                </a:solidFill>
              </a:rPr>
              <a:t>submarines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or an </a:t>
            </a:r>
            <a:r>
              <a:rPr lang="en-GB" sz="3000" b="1" dirty="0" smtClean="0">
                <a:solidFill>
                  <a:srgbClr val="FF0000"/>
                </a:solidFill>
              </a:rPr>
              <a:t>air force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Size of </a:t>
            </a:r>
            <a:r>
              <a:rPr lang="en-GB" sz="3000" b="1" dirty="0" smtClean="0">
                <a:solidFill>
                  <a:srgbClr val="FF0000"/>
                </a:solidFill>
              </a:rPr>
              <a:t>navy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was limited</a:t>
            </a:r>
          </a:p>
        </p:txBody>
      </p:sp>
      <p:pic>
        <p:nvPicPr>
          <p:cNvPr id="12290" name="Picture 2" descr="Image result for german army world war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2352568"/>
            <a:ext cx="3770951" cy="306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745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German territory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The </a:t>
            </a:r>
            <a:r>
              <a:rPr lang="en-GB" sz="3000" b="1" dirty="0" smtClean="0">
                <a:solidFill>
                  <a:srgbClr val="FF0000"/>
                </a:solidFill>
              </a:rPr>
              <a:t>Alsace-Lorraine </a:t>
            </a:r>
            <a:r>
              <a:rPr lang="en-GB" sz="3000" dirty="0" smtClean="0"/>
              <a:t>area was given to France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Germany was divided to create the </a:t>
            </a:r>
            <a:r>
              <a:rPr lang="en-GB" sz="3000" b="1" dirty="0" smtClean="0">
                <a:solidFill>
                  <a:srgbClr val="FF0000"/>
                </a:solidFill>
              </a:rPr>
              <a:t>Polish Corridor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The </a:t>
            </a:r>
            <a:r>
              <a:rPr lang="en-GB" sz="3000" b="1" dirty="0" smtClean="0">
                <a:solidFill>
                  <a:srgbClr val="FF0000"/>
                </a:solidFill>
              </a:rPr>
              <a:t>Sudetenland</a:t>
            </a:r>
            <a:r>
              <a:rPr lang="en-GB" sz="3000" dirty="0" smtClean="0">
                <a:solidFill>
                  <a:srgbClr val="FF0000"/>
                </a:solidFill>
              </a:rPr>
              <a:t> </a:t>
            </a:r>
            <a:r>
              <a:rPr lang="en-GB" sz="3000" dirty="0" smtClean="0"/>
              <a:t>was given to Czechoslovakia</a:t>
            </a:r>
          </a:p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3000" dirty="0" smtClean="0"/>
              <a:t>Germany also lost all of their </a:t>
            </a:r>
            <a:r>
              <a:rPr lang="en-GB" sz="3000" b="1" dirty="0" smtClean="0">
                <a:solidFill>
                  <a:srgbClr val="FF0000"/>
                </a:solidFill>
              </a:rPr>
              <a:t>overseas territories</a:t>
            </a:r>
          </a:p>
        </p:txBody>
      </p:sp>
      <p:pic>
        <p:nvPicPr>
          <p:cNvPr id="10242" name="Picture 2" descr="Image result for treaty of versailles territor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01" y="2654527"/>
            <a:ext cx="3730832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7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age result for hitl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4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3476"/>
            <a:ext cx="9515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83476"/>
            <a:ext cx="6477000" cy="7831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The Treaty of Versailles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18" y="1524000"/>
            <a:ext cx="45927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3000" b="1" u="sng" dirty="0" smtClean="0"/>
              <a:t>Blame for the war</a:t>
            </a:r>
            <a:endParaRPr lang="en-GB" sz="3000" b="1" u="sng" dirty="0"/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One of the most controversial sections of the Treaty was Article 231.</a:t>
            </a:r>
          </a:p>
          <a:p>
            <a:pPr algn="ctr">
              <a:spcAft>
                <a:spcPts val="900"/>
              </a:spcAft>
            </a:pPr>
            <a:r>
              <a:rPr lang="en-GB" sz="3000" dirty="0" smtClean="0"/>
              <a:t>The so-called </a:t>
            </a:r>
            <a:r>
              <a:rPr lang="en-GB" sz="3000" b="1" dirty="0" smtClean="0">
                <a:solidFill>
                  <a:srgbClr val="FF0000"/>
                </a:solidFill>
              </a:rPr>
              <a:t>‘War guilt clause’ </a:t>
            </a:r>
            <a:r>
              <a:rPr lang="en-GB" sz="3000" dirty="0" smtClean="0"/>
              <a:t>forced to officially accept the blame for starting the war, and any subsequent problems it caused.</a:t>
            </a:r>
          </a:p>
        </p:txBody>
      </p:sp>
      <p:pic>
        <p:nvPicPr>
          <p:cNvPr id="11266" name="Picture 2" descr="Image result for treaty of versaill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743200"/>
            <a:ext cx="3847150" cy="2217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55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673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Marr, Matthew</dc:creator>
  <cp:lastModifiedBy>School User</cp:lastModifiedBy>
  <cp:revision>28</cp:revision>
  <dcterms:created xsi:type="dcterms:W3CDTF">2006-08-16T00:00:00Z</dcterms:created>
  <dcterms:modified xsi:type="dcterms:W3CDTF">2018-06-07T14:21:03Z</dcterms:modified>
</cp:coreProperties>
</file>