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1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DE00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9A6F-D572-4123-99A5-1F6B5A3E4BC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738E6-F37B-4DD5-906F-4886FCF24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7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source=images&amp;cd=&amp;cad=rja&amp;uact=8&amp;ved=2ahUKEwiJ1_SXoPvaAhULbFAKHRRaAjgQjRx6BAgBEAU&amp;url=https://commons.wikimedia.org/wiki/File:Nazi_swastika_clean.svg&amp;psig=AOvVaw20L9t6CwcXVtNtbcquXOlo&amp;ust=152604536992709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source=images&amp;cd=&amp;cad=rja&amp;uact=8&amp;ved=2ahUKEwjPrr3WnfvaAhVRZ1AKHYwqCIIQjRx6BAgBEAU&amp;url=http://tvtropes.org/pmwiki/pmwiki.php/UsefulNotes/NaziGermany&amp;psig=AOvVaw3C5JD4KabACEQX1kWsRxg4&amp;ust=152604468938891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.uk/url?sa=i&amp;source=images&amp;cd=&amp;cad=rja&amp;uact=8&amp;ved=2ahUKEwiCxIbjuJ7bAhXBUlAKHYMJCdsQjRx6BAgBEAU&amp;url=http://alphahistory.com/weimarrepublic/ebert-birth-weimar-republic/&amp;psig=AOvVaw0okfG5VyLvyFDIgRvUBXSN&amp;ust=1527254567252284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sa=i&amp;source=images&amp;cd=&amp;cad=rja&amp;uact=8&amp;ved=2ahUKEwip8OL0uJ7bAhVEZFAKHfQNC30QjRx6BAgBEAU&amp;url=https://www.tutor2u.net/history/reference/spartacist-revolt-1919&amp;psig=AOvVaw20lIwOx0X_jwesIWg139Hp&amp;ust=1527254597985187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o.uk/url?sa=i&amp;source=images&amp;cd=&amp;cad=rja&amp;uact=8&amp;ved=2ahUKEwib2p79tp7bAhXK8RQKHVN0CVEQjRx6BAgBEAU&amp;url=https://www.historyonthenet.com/the-start-of-world-war-1-the-outbreak-of-the-great-war/&amp;psig=AOvVaw1iPL91wEbcqQD_R2SRKQIX&amp;ust=1527254085894767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.uk/url?sa=i&amp;source=images&amp;cd=&amp;cad=rja&amp;uact=8&amp;ved=2ahUKEwibm_Wvt57bAhVMbhQKHfXjBqkQjRx6BAgBEAU&amp;url=https://sites.google.com/a/boiseschools.org/mr-olswanger/us-history/unit-4&amp;psig=AOvVaw1iPL91wEbcqQD_R2SRKQIX&amp;ust=1527254085894767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.uk/url?sa=i&amp;source=images&amp;cd=&amp;cad=rja&amp;uact=8&amp;ved=2ahUKEwiakI31t57bAhVMthQKHbLLBHwQjRx6BAgBEAU&amp;url=https://www.indiamart.com/proddetail/fresh-turnip-16446422491.html&amp;psig=AOvVaw3ks88G7I7bpL9SgEhEpVEA&amp;ust=1527254324686805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https://www.google.co.uk/url?sa=i&amp;source=images&amp;cd=&amp;cad=rja&amp;uact=8&amp;ved=2ahUKEwiG9uKAuJ7bAhUBthQKHekMBcwQjRx6BAgBEAU&amp;url=https://worldwariivideos.wordpress.com/2011/08/12/usa-army/&amp;psig=AOvVaw1TJ_tSjfai8ed6gdcR0nLI&amp;ust=1527254361032312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.uk/url?sa=i&amp;source=images&amp;cd=&amp;cad=rja&amp;uact=8&amp;ved=2ahUKEwjBrMC3uJ7bAhULa1AKHeW7CzUQjRx6BAgBEAU&amp;url=https://www.quora.com/How-significant-was-the-British-blockade-against-Germany-in-WW1&amp;psig=AOvVaw29dQ5OpNAYf5wx8KkyiEha&amp;ust=1527254388753539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.uk/url?sa=i&amp;source=images&amp;cd=&amp;cad=rja&amp;uact=8&amp;ved=2ahUKEwjf2qDKuJ7bAhXHJlAKHdsbALYQjRx6BAgBEAU&amp;url=https://www.pinterest.co.uk/pin/463237511655382971/&amp;psig=AOvVaw3GgFLCi_LOsi2gHOshxlWk&amp;ust=1527254509488098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.uk/url?sa=i&amp;source=images&amp;cd=&amp;cad=rja&amp;uact=8&amp;ved=2ahUKEwimnI7XuJ7bAhUEZ1AKHe_aCNMQjRx6BAgBEAU&amp;url=https://www.tes.com/lessons/Y91RKG0dokcw4A/whii-10-winning-the-war&amp;psig=AOvVaw3-pobPTNXe_pBTTfY5wJix&amp;ust=1527254539708679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726" y="286572"/>
            <a:ext cx="7162800" cy="987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200" b="1" dirty="0" smtClean="0"/>
              <a:t>Hitler</a:t>
            </a:r>
            <a:r>
              <a:rPr lang="en-GB" sz="5200" dirty="0" smtClean="0"/>
              <a:t> and </a:t>
            </a:r>
            <a:r>
              <a:rPr lang="en-GB" sz="5200" b="1" dirty="0" smtClean="0"/>
              <a:t>Nazi Germany</a:t>
            </a:r>
            <a:endParaRPr lang="en-GB" sz="5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727" y="1676400"/>
            <a:ext cx="6477000" cy="459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FF0000"/>
                </a:solidFill>
              </a:rPr>
              <a:t>The end of World War One</a:t>
            </a:r>
            <a:endParaRPr lang="en-GB" sz="8800" b="1" dirty="0">
              <a:solidFill>
                <a:srgbClr val="FF0000"/>
              </a:solidFill>
            </a:endParaRPr>
          </a:p>
        </p:txBody>
      </p:sp>
      <p:pic>
        <p:nvPicPr>
          <p:cNvPr id="1033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47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nazi german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78" y="3830477"/>
            <a:ext cx="1806243" cy="24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nazi swasti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20" y="1676400"/>
            <a:ext cx="1848174" cy="18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end of World War </a:t>
            </a:r>
            <a:r>
              <a:rPr lang="en-GB" sz="4000" b="1" dirty="0" smtClean="0">
                <a:solidFill>
                  <a:schemeClr val="bg1"/>
                </a:solidFill>
              </a:rPr>
              <a:t>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Eventually a civilian government – led by </a:t>
            </a:r>
            <a:r>
              <a:rPr lang="en-GB" sz="3000" b="1" dirty="0" smtClean="0">
                <a:solidFill>
                  <a:srgbClr val="FF0000"/>
                </a:solidFill>
              </a:rPr>
              <a:t>Friedrich Ebert </a:t>
            </a:r>
            <a:r>
              <a:rPr lang="en-GB" sz="3000" dirty="0" smtClean="0"/>
              <a:t>– was formed.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Ebert opposed a Communist takeover and reached secret deals with the </a:t>
            </a:r>
            <a:r>
              <a:rPr lang="en-GB" sz="3000" b="1" dirty="0" smtClean="0">
                <a:solidFill>
                  <a:srgbClr val="FF0000"/>
                </a:solidFill>
              </a:rPr>
              <a:t>German military</a:t>
            </a:r>
            <a:r>
              <a:rPr lang="en-GB" sz="3000" dirty="0" smtClean="0"/>
              <a:t> to stop attempts to overthrow the new government.</a:t>
            </a:r>
          </a:p>
        </p:txBody>
      </p:sp>
      <p:pic>
        <p:nvPicPr>
          <p:cNvPr id="8194" name="Picture 2" descr="Image result for Friedrich Ebe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4188"/>
            <a:ext cx="2990375" cy="42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9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end of World War </a:t>
            </a:r>
            <a:r>
              <a:rPr lang="en-GB" sz="4000" b="1" dirty="0" smtClean="0">
                <a:solidFill>
                  <a:schemeClr val="bg1"/>
                </a:solidFill>
              </a:rPr>
              <a:t>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Ebert’s government faced </a:t>
            </a:r>
            <a:r>
              <a:rPr lang="en-GB" sz="3000" b="1" dirty="0" smtClean="0">
                <a:solidFill>
                  <a:srgbClr val="FF0000"/>
                </a:solidFill>
              </a:rPr>
              <a:t>challenges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from left-wing groups that tried to overthrow them.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These attempts were defeated and eventually the new German government brought forward plans to introduce a </a:t>
            </a:r>
            <a:r>
              <a:rPr lang="en-GB" sz="3000" b="1" dirty="0" smtClean="0">
                <a:solidFill>
                  <a:srgbClr val="FF0000"/>
                </a:solidFill>
              </a:rPr>
              <a:t>new political system </a:t>
            </a:r>
            <a:r>
              <a:rPr lang="en-GB" sz="3000" dirty="0" smtClean="0"/>
              <a:t>in Germany.</a:t>
            </a:r>
          </a:p>
        </p:txBody>
      </p:sp>
      <p:pic>
        <p:nvPicPr>
          <p:cNvPr id="9218" name="Picture 2" descr="Image result for spartacist revol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33" y="2514600"/>
            <a:ext cx="387519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9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end of World War </a:t>
            </a:r>
            <a:r>
              <a:rPr lang="en-GB" sz="4000" b="1" dirty="0" smtClean="0">
                <a:solidFill>
                  <a:schemeClr val="bg1"/>
                </a:solidFill>
              </a:rPr>
              <a:t>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/>
              <a:t>November 1918 </a:t>
            </a:r>
            <a:r>
              <a:rPr lang="en-GB" sz="3000" dirty="0" smtClean="0"/>
              <a:t>was only a temporary end to the war. </a:t>
            </a:r>
            <a:r>
              <a:rPr lang="en-GB" sz="3000" dirty="0" smtClean="0"/>
              <a:t>In </a:t>
            </a:r>
            <a:r>
              <a:rPr lang="en-GB" sz="3000" b="1" dirty="0" smtClean="0"/>
              <a:t>1919</a:t>
            </a:r>
            <a:r>
              <a:rPr lang="en-GB" sz="3000" dirty="0" smtClean="0"/>
              <a:t> the </a:t>
            </a:r>
            <a:r>
              <a:rPr lang="en-GB" sz="3000" b="1" dirty="0" smtClean="0">
                <a:solidFill>
                  <a:srgbClr val="FF0000"/>
                </a:solidFill>
              </a:rPr>
              <a:t>Treaty of Versailles</a:t>
            </a:r>
            <a:r>
              <a:rPr lang="en-GB" sz="3000" dirty="0" smtClean="0"/>
              <a:t> was signed, formally ending the war, and giving various </a:t>
            </a:r>
            <a:r>
              <a:rPr lang="en-GB" sz="3000" b="1" dirty="0" smtClean="0">
                <a:solidFill>
                  <a:srgbClr val="FF0000"/>
                </a:solidFill>
              </a:rPr>
              <a:t>punishments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to Germany.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These sanctions included a </a:t>
            </a:r>
            <a:r>
              <a:rPr lang="en-GB" sz="3000" b="1" dirty="0" smtClean="0">
                <a:solidFill>
                  <a:srgbClr val="FF0000"/>
                </a:solidFill>
              </a:rPr>
              <a:t>reduced military </a:t>
            </a:r>
            <a:r>
              <a:rPr lang="en-GB" sz="3000" dirty="0" smtClean="0"/>
              <a:t>and paying the </a:t>
            </a:r>
            <a:r>
              <a:rPr lang="en-GB" sz="3000" b="1" dirty="0" smtClean="0">
                <a:solidFill>
                  <a:srgbClr val="FF0000"/>
                </a:solidFill>
              </a:rPr>
              <a:t>costs of war</a:t>
            </a:r>
            <a:r>
              <a:rPr lang="en-GB" sz="3000" dirty="0" smtClean="0"/>
              <a:t>.</a:t>
            </a:r>
            <a:endParaRPr lang="en-GB" sz="3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524000"/>
            <a:ext cx="361882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0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8419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In today’s class, I am learning to: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 smtClean="0"/>
              <a:t>Describe</a:t>
            </a:r>
            <a:r>
              <a:rPr lang="en-GB" sz="4000" dirty="0" smtClean="0"/>
              <a:t> events at the end of World War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 smtClean="0"/>
              <a:t>Describe</a:t>
            </a:r>
            <a:r>
              <a:rPr lang="en-GB" sz="4000" dirty="0" smtClean="0"/>
              <a:t> how Germany was affected by these events</a:t>
            </a:r>
            <a:endParaRPr lang="en-GB" sz="4000" dirty="0"/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The end of World War One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9" y="5105400"/>
            <a:ext cx="8571551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World War One lasted from </a:t>
            </a:r>
            <a:r>
              <a:rPr lang="en-GB" sz="3000" b="1" dirty="0" smtClean="0"/>
              <a:t>1914-1918</a:t>
            </a:r>
            <a:r>
              <a:rPr lang="en-GB" sz="3000" dirty="0" smtClean="0"/>
              <a:t>. It profoundly changed Europe and Germany’s loss had an especially big effect on the country.</a:t>
            </a:r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end of World War </a:t>
            </a:r>
            <a:r>
              <a:rPr lang="en-GB" sz="4000" b="1" dirty="0" smtClean="0">
                <a:solidFill>
                  <a:schemeClr val="bg1"/>
                </a:solidFill>
              </a:rPr>
              <a:t>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world war 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56" y="1392382"/>
            <a:ext cx="6096000" cy="35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4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The end of World War 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4403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When the war started it was expected to not last long and be </a:t>
            </a:r>
            <a:r>
              <a:rPr lang="en-GB" sz="3000" b="1" dirty="0" smtClean="0">
                <a:solidFill>
                  <a:srgbClr val="FF0000"/>
                </a:solidFill>
              </a:rPr>
              <a:t>‘over by Christmas’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However instead the battles lasted longer than predicted, and they led to the </a:t>
            </a:r>
            <a:r>
              <a:rPr lang="en-GB" sz="3000" b="1" dirty="0" smtClean="0">
                <a:solidFill>
                  <a:srgbClr val="FF0000"/>
                </a:solidFill>
              </a:rPr>
              <a:t>deaths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of millions of people and the </a:t>
            </a:r>
            <a:r>
              <a:rPr lang="en-GB" sz="3000" b="1" dirty="0" smtClean="0">
                <a:solidFill>
                  <a:srgbClr val="FF0000"/>
                </a:solidFill>
              </a:rPr>
              <a:t>suffering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of many others.</a:t>
            </a:r>
          </a:p>
        </p:txBody>
      </p:sp>
      <p:pic>
        <p:nvPicPr>
          <p:cNvPr id="2052" name="Picture 4" descr="Image result for world war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78" y="2362200"/>
            <a:ext cx="400427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1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The end of World War 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Some Germans believed that a </a:t>
            </a:r>
            <a:r>
              <a:rPr lang="en-GB" sz="3000" b="1" dirty="0" smtClean="0">
                <a:solidFill>
                  <a:srgbClr val="FF0000"/>
                </a:solidFill>
              </a:rPr>
              <a:t>peace deal </a:t>
            </a:r>
            <a:r>
              <a:rPr lang="en-GB" sz="3000" dirty="0" smtClean="0"/>
              <a:t>should be agreed, but others wanted to fight on until they achieved victory.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Many people faced </a:t>
            </a:r>
            <a:r>
              <a:rPr lang="en-GB" sz="3000" b="1" dirty="0" smtClean="0">
                <a:solidFill>
                  <a:srgbClr val="FF0000"/>
                </a:solidFill>
              </a:rPr>
              <a:t>extreme poverty </a:t>
            </a:r>
            <a:r>
              <a:rPr lang="en-GB" sz="3000" dirty="0" smtClean="0"/>
              <a:t>in the war years. Winter 1917 was known as the ‘turnip winter’ due to a lack of food.</a:t>
            </a:r>
          </a:p>
        </p:txBody>
      </p:sp>
      <p:pic>
        <p:nvPicPr>
          <p:cNvPr id="3076" name="Picture 4" descr="Image result for turni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099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8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end of World War </a:t>
            </a:r>
            <a:r>
              <a:rPr lang="en-GB" sz="4000" b="1" dirty="0" smtClean="0">
                <a:solidFill>
                  <a:schemeClr val="bg1"/>
                </a:solidFill>
              </a:rPr>
              <a:t>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By </a:t>
            </a:r>
            <a:r>
              <a:rPr lang="en-GB" sz="3000" b="1" dirty="0" smtClean="0"/>
              <a:t>1918</a:t>
            </a:r>
            <a:r>
              <a:rPr lang="en-GB" sz="3000" dirty="0" smtClean="0"/>
              <a:t> it was becoming likely that Germany would </a:t>
            </a:r>
            <a:r>
              <a:rPr lang="en-GB" sz="3000" b="1" dirty="0" smtClean="0">
                <a:solidFill>
                  <a:srgbClr val="FF0000"/>
                </a:solidFill>
              </a:rPr>
              <a:t>lose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the war.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Although </a:t>
            </a:r>
            <a:r>
              <a:rPr lang="en-GB" sz="3000" b="1" dirty="0" smtClean="0">
                <a:solidFill>
                  <a:srgbClr val="FF0000"/>
                </a:solidFill>
              </a:rPr>
              <a:t>Russia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had stopped fighting (and agreed a peace deal with Germany), the </a:t>
            </a:r>
            <a:r>
              <a:rPr lang="en-GB" sz="3000" b="1" dirty="0" smtClean="0">
                <a:solidFill>
                  <a:srgbClr val="FF0000"/>
                </a:solidFill>
              </a:rPr>
              <a:t>USA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had entered the war.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USA’s strengths would be hard to beat.</a:t>
            </a:r>
          </a:p>
        </p:txBody>
      </p:sp>
      <p:pic>
        <p:nvPicPr>
          <p:cNvPr id="4098" name="Picture 2" descr="Image result for usa world war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209800"/>
            <a:ext cx="383374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9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end of World War </a:t>
            </a:r>
            <a:r>
              <a:rPr lang="en-GB" sz="4000" b="1" dirty="0" smtClean="0">
                <a:solidFill>
                  <a:schemeClr val="bg1"/>
                </a:solidFill>
              </a:rPr>
              <a:t>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4403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Britain’s </a:t>
            </a:r>
            <a:r>
              <a:rPr lang="en-GB" sz="3000" b="1" dirty="0" smtClean="0">
                <a:solidFill>
                  <a:srgbClr val="FF0000"/>
                </a:solidFill>
              </a:rPr>
              <a:t>naval blockade </a:t>
            </a:r>
            <a:r>
              <a:rPr lang="en-GB" sz="3000" dirty="0" smtClean="0"/>
              <a:t>of Germany had starved the country of food and other resources. This led to the public </a:t>
            </a:r>
            <a:r>
              <a:rPr lang="en-GB" sz="3000" b="1" dirty="0" smtClean="0">
                <a:solidFill>
                  <a:srgbClr val="FF0000"/>
                </a:solidFill>
              </a:rPr>
              <a:t>protests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Some navy sailors also </a:t>
            </a:r>
            <a:r>
              <a:rPr lang="en-GB" sz="3000" b="1" dirty="0" smtClean="0">
                <a:solidFill>
                  <a:srgbClr val="FF0000"/>
                </a:solidFill>
              </a:rPr>
              <a:t>mutinied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(refused to follow orders) because they believed it would lead to their certain deaths.</a:t>
            </a:r>
          </a:p>
        </p:txBody>
      </p:sp>
      <p:pic>
        <p:nvPicPr>
          <p:cNvPr id="5122" name="Picture 2" descr="Image result for world war 1 britain naval blockad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5" y="2459182"/>
            <a:ext cx="3928806" cy="24938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9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end of World War </a:t>
            </a:r>
            <a:r>
              <a:rPr lang="en-GB" sz="4000" b="1" dirty="0" smtClean="0">
                <a:solidFill>
                  <a:schemeClr val="bg1"/>
                </a:solidFill>
              </a:rPr>
              <a:t>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165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Germany’s leader – </a:t>
            </a:r>
            <a:r>
              <a:rPr lang="en-GB" sz="3000" b="1" dirty="0" smtClean="0">
                <a:solidFill>
                  <a:srgbClr val="FF0000"/>
                </a:solidFill>
              </a:rPr>
              <a:t>Kaiser Wilhelm II </a:t>
            </a:r>
            <a:r>
              <a:rPr lang="en-GB" sz="3000" dirty="0" smtClean="0"/>
              <a:t>– at first passed some power to the German </a:t>
            </a:r>
            <a:r>
              <a:rPr lang="en-GB" sz="3000" b="1" dirty="0" smtClean="0">
                <a:solidFill>
                  <a:srgbClr val="FF0000"/>
                </a:solidFill>
              </a:rPr>
              <a:t>Reichstag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(Parliament).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failed to stop public protests so eventually the Kaiser </a:t>
            </a:r>
            <a:r>
              <a:rPr lang="en-GB" sz="3000" b="1" dirty="0" smtClean="0">
                <a:solidFill>
                  <a:srgbClr val="FF0000"/>
                </a:solidFill>
              </a:rPr>
              <a:t>abdicated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(gave up power). This left Germany without an organised government.</a:t>
            </a:r>
          </a:p>
        </p:txBody>
      </p:sp>
      <p:pic>
        <p:nvPicPr>
          <p:cNvPr id="6146" name="Picture 2" descr="Image result for Kaiser Wilhelm I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754188"/>
            <a:ext cx="3129726" cy="42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9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end of World War </a:t>
            </a:r>
            <a:r>
              <a:rPr lang="en-GB" sz="4000" b="1" dirty="0" smtClean="0">
                <a:solidFill>
                  <a:schemeClr val="bg1"/>
                </a:solidFill>
              </a:rPr>
              <a:t>One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165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Germany </a:t>
            </a:r>
            <a:r>
              <a:rPr lang="en-GB" sz="3000" b="1" dirty="0" smtClean="0">
                <a:solidFill>
                  <a:srgbClr val="FF0000"/>
                </a:solidFill>
              </a:rPr>
              <a:t>surrendered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on </a:t>
            </a:r>
            <a:r>
              <a:rPr lang="en-GB" sz="3000" b="1" dirty="0" smtClean="0"/>
              <a:t>11 November 1918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Across Germany arguments and protests took place to decide the country’s future.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Some people wanted a </a:t>
            </a:r>
            <a:r>
              <a:rPr lang="en-GB" sz="3000" b="1" dirty="0" smtClean="0">
                <a:solidFill>
                  <a:srgbClr val="FF0000"/>
                </a:solidFill>
              </a:rPr>
              <a:t>Communist/Soviet</a:t>
            </a:r>
            <a:r>
              <a:rPr lang="en-GB" sz="3000" dirty="0" smtClean="0"/>
              <a:t> type of government, but many opposed this and wanted less extreme changes.</a:t>
            </a:r>
          </a:p>
        </p:txBody>
      </p:sp>
      <p:pic>
        <p:nvPicPr>
          <p:cNvPr id="7170" name="Picture 2" descr="Image result for world war 1 germany surrend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200400" cy="432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9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502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Marr, Matthew</dc:creator>
  <cp:lastModifiedBy>StJoAcMarrM</cp:lastModifiedBy>
  <cp:revision>25</cp:revision>
  <dcterms:created xsi:type="dcterms:W3CDTF">2006-08-16T00:00:00Z</dcterms:created>
  <dcterms:modified xsi:type="dcterms:W3CDTF">2019-04-18T09:03:24Z</dcterms:modified>
</cp:coreProperties>
</file>