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74" r:id="rId6"/>
    <p:sldId id="275" r:id="rId7"/>
    <p:sldId id="263" r:id="rId8"/>
    <p:sldId id="260" r:id="rId9"/>
    <p:sldId id="264" r:id="rId10"/>
    <p:sldId id="265" r:id="rId11"/>
    <p:sldId id="276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Marr" initials="M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9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C7F0-CCD6-4A9C-A832-6A7AEA44E6A4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E153-84D9-4A33-868E-16ACFC7F2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81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C7F0-CCD6-4A9C-A832-6A7AEA44E6A4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E153-84D9-4A33-868E-16ACFC7F2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87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C7F0-CCD6-4A9C-A832-6A7AEA44E6A4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E153-84D9-4A33-868E-16ACFC7F2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32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C7F0-CCD6-4A9C-A832-6A7AEA44E6A4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E153-84D9-4A33-868E-16ACFC7F2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58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C7F0-CCD6-4A9C-A832-6A7AEA44E6A4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E153-84D9-4A33-868E-16ACFC7F2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5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C7F0-CCD6-4A9C-A832-6A7AEA44E6A4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E153-84D9-4A33-868E-16ACFC7F2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5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C7F0-CCD6-4A9C-A832-6A7AEA44E6A4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E153-84D9-4A33-868E-16ACFC7F2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78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C7F0-CCD6-4A9C-A832-6A7AEA44E6A4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E153-84D9-4A33-868E-16ACFC7F2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9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C7F0-CCD6-4A9C-A832-6A7AEA44E6A4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E153-84D9-4A33-868E-16ACFC7F2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77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C7F0-CCD6-4A9C-A832-6A7AEA44E6A4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E153-84D9-4A33-868E-16ACFC7F2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83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C7F0-CCD6-4A9C-A832-6A7AEA44E6A4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E153-84D9-4A33-868E-16ACFC7F2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4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4C7F0-CCD6-4A9C-A832-6A7AEA44E6A4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E153-84D9-4A33-868E-16ACFC7F2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59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.uk/url?sa=i&amp;rct=j&amp;q=&amp;esrc=s&amp;source=images&amp;cd=&amp;cad=rja&amp;uact=8&amp;ved=0ahUKEwjY7q-DwdjSAhXBVhQKHcdvCVIQjRwIBw&amp;url=http%3A%2F%2Fwww.bbc.co.uk%2Fhistory%2Fbritish%2Fabolition%2Fslavery_business_gallery_09.shtml&amp;psig=AFQjCNFNUQ0vxlYAw55QfQpsOwRh-cZaIg&amp;ust=148966723126602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9" name="WordArt 45"/>
          <p:cNvSpPr>
            <a:spLocks noChangeArrowheads="1" noChangeShapeType="1" noTextEdit="1"/>
          </p:cNvSpPr>
          <p:nvPr/>
        </p:nvSpPr>
        <p:spPr bwMode="auto">
          <a:xfrm>
            <a:off x="5977217" y="442886"/>
            <a:ext cx="5667387" cy="57877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Atlantic</a:t>
            </a:r>
          </a:p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Slave</a:t>
            </a:r>
          </a:p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Trade</a:t>
            </a:r>
          </a:p>
          <a:p>
            <a:pPr algn="ctr"/>
            <a:endParaRPr lang="en-GB" sz="1600" b="1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1770-</a:t>
            </a:r>
          </a:p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1807</a:t>
            </a:r>
            <a:endParaRPr lang="en-GB" sz="3600" b="1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9" y="3556001"/>
            <a:ext cx="4373211" cy="2850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9" y="357483"/>
            <a:ext cx="4373211" cy="29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269315" y="1325567"/>
            <a:ext cx="57297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Glasgow</a:t>
            </a:r>
          </a:p>
          <a:p>
            <a:pPr algn="ctr"/>
            <a:endParaRPr lang="en-GB" sz="32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Many of the </a:t>
            </a:r>
            <a:r>
              <a:rPr lang="en-GB" sz="3200" b="1" u="sng" dirty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m</a:t>
            </a:r>
            <a:r>
              <a:rPr lang="en-GB" sz="32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erchants</a:t>
            </a:r>
            <a:r>
              <a:rPr lang="en-GB" sz="32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that built parts of Glasgow did so using money from tobacco and sugar (slave products).</a:t>
            </a:r>
          </a:p>
          <a:p>
            <a:pPr algn="ctr"/>
            <a:endParaRPr lang="en-GB" sz="32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A small number of </a:t>
            </a:r>
            <a:r>
              <a:rPr lang="en-GB" sz="32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slave ships </a:t>
            </a:r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also left from the city </a:t>
            </a:r>
            <a:r>
              <a:rPr lang="en-GB" sz="3200" dirty="0">
                <a:latin typeface="Palatino Linotype" panose="02040502050505030304" pitchFamily="18" charset="0"/>
                <a:cs typeface="Consolas" panose="020B0609020204030204" pitchFamily="49" charset="0"/>
              </a:rPr>
              <a:t>t</a:t>
            </a:r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oo, although none after 1766.</a:t>
            </a:r>
            <a:endParaRPr lang="en-GB" sz="32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1464907" y="231557"/>
            <a:ext cx="9283958" cy="641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Atlantic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Slave</a:t>
            </a:r>
            <a:r>
              <a:rPr lang="en-GB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Trade 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1770-1807</a:t>
            </a:r>
            <a:endParaRPr lang="en-GB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35" y="231557"/>
            <a:ext cx="1068954" cy="6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4" y="231558"/>
            <a:ext cx="1026782" cy="696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2" y="1887751"/>
            <a:ext cx="4861498" cy="39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78104" y="1326290"/>
            <a:ext cx="48929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Manchester</a:t>
            </a:r>
          </a:p>
          <a:p>
            <a:pPr algn="ctr"/>
            <a:endParaRPr lang="en-GB" sz="30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Manchester benefitted from the slave trade but did not sell slaves.</a:t>
            </a:r>
          </a:p>
          <a:p>
            <a:pPr algn="ctr"/>
            <a:endParaRPr lang="en-GB" sz="30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A big industry in Manchester was mills that produced cloth. This was largely thanks to cotton from slave colonies. </a:t>
            </a:r>
            <a:endParaRPr lang="en-GB" sz="30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1464907" y="231557"/>
            <a:ext cx="9283958" cy="641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Atlantic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Slave</a:t>
            </a:r>
            <a:r>
              <a:rPr lang="en-GB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Trade 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1770-1807</a:t>
            </a:r>
            <a:endParaRPr lang="en-GB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35" y="231557"/>
            <a:ext cx="1068954" cy="6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4" y="231558"/>
            <a:ext cx="1026782" cy="696875"/>
          </a:xfrm>
          <a:prstGeom prst="rect">
            <a:avLst/>
          </a:prstGeom>
        </p:spPr>
      </p:pic>
      <p:pic>
        <p:nvPicPr>
          <p:cNvPr id="1026" name="Picture 2" descr="http://www.sciencemuseum.org.uk/on-line/energyhall/images/M484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4500"/>
            <a:ext cx="5385183" cy="403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78104" y="1804085"/>
            <a:ext cx="5131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Many British </a:t>
            </a:r>
            <a:r>
              <a:rPr lang="en-GB" sz="30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merchants</a:t>
            </a:r>
            <a:r>
              <a:rPr lang="en-GB" sz="3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made a great deal of money from the slave trade too.</a:t>
            </a:r>
          </a:p>
          <a:p>
            <a:pPr algn="ctr"/>
            <a:endParaRPr lang="en-GB" sz="30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This was either from directly </a:t>
            </a:r>
            <a:r>
              <a:rPr lang="en-GB" sz="30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selling slaves</a:t>
            </a:r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, or from </a:t>
            </a:r>
            <a:r>
              <a:rPr lang="en-GB" sz="30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trading</a:t>
            </a:r>
            <a:r>
              <a:rPr lang="en-GB" sz="3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in the goods and products that slaves were used to grow.</a:t>
            </a:r>
            <a:endParaRPr lang="en-GB" sz="30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1464907" y="231557"/>
            <a:ext cx="9283958" cy="641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Atlantic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Slave</a:t>
            </a:r>
            <a:r>
              <a:rPr lang="en-GB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Trade 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1770-1807</a:t>
            </a:r>
            <a:endParaRPr lang="en-GB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35" y="231557"/>
            <a:ext cx="1068954" cy="6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4" y="231558"/>
            <a:ext cx="1026782" cy="696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12" y="1730847"/>
            <a:ext cx="4746335" cy="40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269315" y="1325567"/>
            <a:ext cx="57297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Thomas Leyland</a:t>
            </a:r>
          </a:p>
          <a:p>
            <a:pPr algn="ctr"/>
            <a:endParaRPr lang="en-GB" sz="32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Leyland was Liverpool’s richest man.</a:t>
            </a:r>
          </a:p>
          <a:p>
            <a:pPr algn="ctr"/>
            <a:endParaRPr lang="en-GB" sz="24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He was a small-time merchant but expanded his business to </a:t>
            </a:r>
            <a:r>
              <a:rPr lang="en-GB" sz="32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sell slaves</a:t>
            </a:r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.</a:t>
            </a:r>
          </a:p>
          <a:p>
            <a:pPr algn="ctr"/>
            <a:endParaRPr lang="en-GB" sz="24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Leyland fiercely argued </a:t>
            </a:r>
            <a:r>
              <a:rPr lang="en-GB" sz="32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against</a:t>
            </a:r>
            <a:r>
              <a:rPr lang="en-GB" sz="32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abolishing slavery.</a:t>
            </a:r>
            <a:endParaRPr lang="en-GB" sz="32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1464907" y="231557"/>
            <a:ext cx="9283958" cy="641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Atlantic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Slave</a:t>
            </a:r>
            <a:r>
              <a:rPr lang="en-GB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Trade 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1770-1807</a:t>
            </a:r>
            <a:endParaRPr lang="en-GB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35" y="231557"/>
            <a:ext cx="1068954" cy="6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4" y="231558"/>
            <a:ext cx="1026782" cy="696875"/>
          </a:xfrm>
          <a:prstGeom prst="rect">
            <a:avLst/>
          </a:prstGeom>
        </p:spPr>
      </p:pic>
      <p:pic>
        <p:nvPicPr>
          <p:cNvPr id="1026" name="Picture 2" descr="Image result for thomas ley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1" y="1577459"/>
            <a:ext cx="5056110" cy="44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7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1629" y="1515760"/>
            <a:ext cx="51318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Sir James Stirling of </a:t>
            </a:r>
            <a:r>
              <a:rPr lang="en-GB" sz="3000" b="1" u="sng" dirty="0" err="1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Keir</a:t>
            </a:r>
            <a:r>
              <a:rPr lang="en-GB" sz="30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came from Perth. His family owned slave plantations in Jamaica.</a:t>
            </a:r>
          </a:p>
          <a:p>
            <a:pPr algn="ctr"/>
            <a:endParaRPr lang="en-GB" sz="30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0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Richard Oswald </a:t>
            </a:r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was a Scottish merchant who set up one of the most active slave trading posts in Africa. He owned slave ships too.</a:t>
            </a:r>
            <a:endParaRPr lang="en-GB" sz="30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1464907" y="231557"/>
            <a:ext cx="9283958" cy="641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Atlantic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Slave</a:t>
            </a:r>
            <a:r>
              <a:rPr lang="en-GB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Trade 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1770-1807</a:t>
            </a:r>
            <a:endParaRPr lang="en-GB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35" y="231557"/>
            <a:ext cx="1068954" cy="6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4" y="231558"/>
            <a:ext cx="1026782" cy="696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61" y="1326292"/>
            <a:ext cx="3056320" cy="3682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04" y="3929449"/>
            <a:ext cx="3187749" cy="27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45"/>
          <p:cNvSpPr>
            <a:spLocks noChangeArrowheads="1" noChangeShapeType="1" noTextEdit="1"/>
          </p:cNvSpPr>
          <p:nvPr/>
        </p:nvSpPr>
        <p:spPr bwMode="auto">
          <a:xfrm>
            <a:off x="5977217" y="442886"/>
            <a:ext cx="5667387" cy="57877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British</a:t>
            </a:r>
          </a:p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Cities and </a:t>
            </a:r>
          </a:p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People</a:t>
            </a:r>
            <a:endParaRPr lang="en-GB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9" y="3556001"/>
            <a:ext cx="4373211" cy="28509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9" y="357483"/>
            <a:ext cx="4373211" cy="29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47444" y="1366897"/>
            <a:ext cx="116069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Consolas" panose="020B0609020204030204" pitchFamily="49" charset="0"/>
              </a:rPr>
              <a:t>LEARNING INTENTIONS</a:t>
            </a:r>
          </a:p>
          <a:p>
            <a:pPr algn="ctr"/>
            <a:endParaRPr lang="en-GB" sz="36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Describe how British cities benefitted from the Atlantic Slave Trade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Describe examples of British merchants who benefitted from the slave trade</a:t>
            </a:r>
            <a:endParaRPr lang="en-GB" sz="36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4" name="WordArt 45"/>
          <p:cNvSpPr>
            <a:spLocks noChangeArrowheads="1" noChangeShapeType="1" noTextEdit="1"/>
          </p:cNvSpPr>
          <p:nvPr/>
        </p:nvSpPr>
        <p:spPr bwMode="auto">
          <a:xfrm>
            <a:off x="1464907" y="231557"/>
            <a:ext cx="9283958" cy="641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Atlantic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Slave</a:t>
            </a:r>
            <a:r>
              <a:rPr lang="en-GB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Trade 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1770-1807</a:t>
            </a:r>
            <a:endParaRPr lang="en-GB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35" y="231557"/>
            <a:ext cx="1068954" cy="696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4" y="231558"/>
            <a:ext cx="1026782" cy="6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5681" y="5185467"/>
            <a:ext cx="11761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Although slavery took place in the Americas, European countries were at the heart of the trade, including Britain. Many British cities and people became very rich due to slavery.</a:t>
            </a:r>
            <a:endParaRPr lang="en-GB" sz="30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1464907" y="231557"/>
            <a:ext cx="9283958" cy="641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Atlantic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Slave</a:t>
            </a:r>
            <a:r>
              <a:rPr lang="en-GB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Trade 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1770-1807</a:t>
            </a:r>
            <a:endParaRPr lang="en-GB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35" y="231557"/>
            <a:ext cx="1068954" cy="6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4" y="231558"/>
            <a:ext cx="1026782" cy="696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92" y="1420769"/>
            <a:ext cx="4737786" cy="35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78104" y="1326290"/>
            <a:ext cx="51318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Many different parts of Britain benefitted from slavery, but three cities in particular:</a:t>
            </a:r>
          </a:p>
          <a:p>
            <a:pPr algn="ctr"/>
            <a:endParaRPr lang="en-GB" sz="30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0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London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0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Bristol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0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Liverpool</a:t>
            </a:r>
          </a:p>
          <a:p>
            <a:pPr algn="ctr"/>
            <a:endParaRPr lang="en-GB" sz="30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In Scotland, </a:t>
            </a:r>
            <a:r>
              <a:rPr lang="en-GB" sz="30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Glasgow</a:t>
            </a:r>
            <a:r>
              <a:rPr lang="en-GB" sz="3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had a role too.</a:t>
            </a:r>
            <a:endParaRPr lang="en-GB" sz="30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1464907" y="231557"/>
            <a:ext cx="9283958" cy="641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Atlantic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Slave</a:t>
            </a:r>
            <a:r>
              <a:rPr lang="en-GB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Trade 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1770-1807</a:t>
            </a:r>
            <a:endParaRPr lang="en-GB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35" y="231557"/>
            <a:ext cx="1068954" cy="6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4" y="231558"/>
            <a:ext cx="1026782" cy="69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22" y="1389492"/>
            <a:ext cx="4238498" cy="49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656173" y="1325567"/>
            <a:ext cx="53429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London</a:t>
            </a:r>
          </a:p>
          <a:p>
            <a:pPr algn="ctr"/>
            <a:endParaRPr lang="en-GB" sz="32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For 1663-1698, London was the </a:t>
            </a:r>
            <a:r>
              <a:rPr lang="en-GB" sz="32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only</a:t>
            </a:r>
            <a:r>
              <a:rPr lang="en-GB" sz="32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British city allowed to trade African slaves.</a:t>
            </a:r>
          </a:p>
          <a:p>
            <a:pPr algn="ctr"/>
            <a:endParaRPr lang="en-GB" sz="32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Even after other cities were allowed to do so too, London continued to be a </a:t>
            </a:r>
            <a:r>
              <a:rPr lang="en-GB" sz="32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major port </a:t>
            </a:r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for slave ships.</a:t>
            </a:r>
            <a:endParaRPr lang="en-GB" sz="32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1464907" y="231557"/>
            <a:ext cx="9283958" cy="641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Atlantic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Slave</a:t>
            </a:r>
            <a:r>
              <a:rPr lang="en-GB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Trade 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1770-1807</a:t>
            </a:r>
            <a:endParaRPr lang="en-GB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35" y="231557"/>
            <a:ext cx="1068954" cy="6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4" y="231558"/>
            <a:ext cx="1026782" cy="696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0" y="1790185"/>
            <a:ext cx="6203608" cy="41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78103" y="1326290"/>
            <a:ext cx="53542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The slave trade also helped people set up businesses in London which still exist today.</a:t>
            </a:r>
          </a:p>
          <a:p>
            <a:pPr algn="ctr"/>
            <a:endParaRPr lang="en-GB" sz="30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000" b="1" u="sng" dirty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F</a:t>
            </a:r>
            <a:r>
              <a:rPr lang="en-GB" sz="30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inance organisations </a:t>
            </a:r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such as Lloyd’s, Barclays Bank, Barings Bank and the Bank of England helped provide finance to merchants, or were set up using slave trade money. </a:t>
            </a:r>
            <a:endParaRPr lang="en-GB" sz="30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1464907" y="231557"/>
            <a:ext cx="9283958" cy="641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Atlantic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Slave</a:t>
            </a:r>
            <a:r>
              <a:rPr lang="en-GB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Trade 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1770-1807</a:t>
            </a:r>
            <a:endParaRPr lang="en-GB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35" y="231557"/>
            <a:ext cx="1068954" cy="6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4" y="231558"/>
            <a:ext cx="1026782" cy="696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45" y="1704450"/>
            <a:ext cx="5572827" cy="37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269315" y="1325567"/>
            <a:ext cx="57297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Bristol</a:t>
            </a:r>
          </a:p>
          <a:p>
            <a:pPr algn="ctr"/>
            <a:endParaRPr lang="en-GB" sz="32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Many </a:t>
            </a:r>
            <a:r>
              <a:rPr lang="en-GB" sz="32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slave ships </a:t>
            </a:r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left from Bristol. The city also sold </a:t>
            </a:r>
            <a:r>
              <a:rPr lang="en-GB" sz="32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products</a:t>
            </a:r>
            <a:r>
              <a:rPr lang="en-GB" sz="32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grown by slaves.</a:t>
            </a:r>
          </a:p>
          <a:p>
            <a:pPr algn="ctr"/>
            <a:endParaRPr lang="en-GB" sz="32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Many buildings and </a:t>
            </a:r>
            <a:r>
              <a:rPr lang="en-GB" sz="32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industries</a:t>
            </a:r>
            <a:r>
              <a:rPr lang="en-GB" sz="32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2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(sugar-refining, glass making) were set up based on Bristol’s slavery role.</a:t>
            </a:r>
            <a:endParaRPr lang="en-GB" sz="32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1464907" y="231557"/>
            <a:ext cx="9283958" cy="641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Atlantic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Slave</a:t>
            </a:r>
            <a:r>
              <a:rPr lang="en-GB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Trade 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1770-1807</a:t>
            </a:r>
            <a:endParaRPr lang="en-GB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35" y="231557"/>
            <a:ext cx="1068954" cy="6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4" y="231558"/>
            <a:ext cx="1026782" cy="696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5" y="2143382"/>
            <a:ext cx="5520611" cy="354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78104" y="1326290"/>
            <a:ext cx="48929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Liverpool</a:t>
            </a:r>
          </a:p>
          <a:p>
            <a:pPr algn="ctr"/>
            <a:endParaRPr lang="en-GB" sz="30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Liverpool was the </a:t>
            </a:r>
            <a:r>
              <a:rPr lang="en-GB" sz="30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main British port </a:t>
            </a:r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for slave ships.</a:t>
            </a:r>
          </a:p>
          <a:p>
            <a:pPr algn="ctr"/>
            <a:endParaRPr lang="en-GB" sz="30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As a result it had a huge </a:t>
            </a:r>
            <a:r>
              <a:rPr lang="en-GB" sz="30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shipbuilding</a:t>
            </a:r>
            <a:r>
              <a:rPr lang="en-GB" sz="3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industry.</a:t>
            </a:r>
          </a:p>
          <a:p>
            <a:pPr algn="ctr"/>
            <a:endParaRPr lang="en-GB" sz="30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  <a:p>
            <a:pPr algn="ctr"/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Liverpool also sold many of the </a:t>
            </a:r>
            <a:r>
              <a:rPr lang="en-GB" sz="3000" b="1" u="sng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products</a:t>
            </a:r>
            <a:r>
              <a:rPr lang="en-GB" sz="3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000" dirty="0" smtClean="0">
                <a:latin typeface="Palatino Linotype" panose="02040502050505030304" pitchFamily="18" charset="0"/>
                <a:cs typeface="Consolas" panose="020B0609020204030204" pitchFamily="49" charset="0"/>
              </a:rPr>
              <a:t>that were grown by slaves.</a:t>
            </a:r>
            <a:endParaRPr lang="en-GB" sz="3000" dirty="0"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1464907" y="231557"/>
            <a:ext cx="9283958" cy="641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Atlantic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Slave</a:t>
            </a:r>
            <a:r>
              <a:rPr lang="en-GB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</a:t>
            </a:r>
            <a:r>
              <a:rPr lang="en-GB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Trade 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1770-1807</a:t>
            </a:r>
            <a:endParaRPr lang="en-GB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Palatino Linotype" panose="02040502050505030304" pitchFamily="18" charset="0"/>
              <a:cs typeface="Consolas" panose="020B0609020204030204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35" y="231557"/>
            <a:ext cx="1068954" cy="6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4" y="231558"/>
            <a:ext cx="1026782" cy="696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72" y="2297862"/>
            <a:ext cx="5909058" cy="275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506</Words>
  <Application>Microsoft Office PowerPoint</Application>
  <PresentationFormat>Custom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Marr</dc:creator>
  <cp:lastModifiedBy>School User</cp:lastModifiedBy>
  <cp:revision>28</cp:revision>
  <dcterms:created xsi:type="dcterms:W3CDTF">2013-07-26T08:56:39Z</dcterms:created>
  <dcterms:modified xsi:type="dcterms:W3CDTF">2017-03-15T12:27:16Z</dcterms:modified>
</cp:coreProperties>
</file>