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0"/>
  </p:notesMasterIdLst>
  <p:sldIdLst>
    <p:sldId id="256" r:id="rId2"/>
    <p:sldId id="263" r:id="rId3"/>
    <p:sldId id="257" r:id="rId4"/>
    <p:sldId id="258" r:id="rId5"/>
    <p:sldId id="270" r:id="rId6"/>
    <p:sldId id="269" r:id="rId7"/>
    <p:sldId id="259" r:id="rId8"/>
    <p:sldId id="260" r:id="rId9"/>
    <p:sldId id="261" r:id="rId10"/>
    <p:sldId id="262" r:id="rId11"/>
    <p:sldId id="264" r:id="rId12"/>
    <p:sldId id="265" r:id="rId13"/>
    <p:sldId id="273" r:id="rId14"/>
    <p:sldId id="271" r:id="rId15"/>
    <p:sldId id="268" r:id="rId16"/>
    <p:sldId id="266" r:id="rId17"/>
    <p:sldId id="267"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906" y="9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2DD9F9-8F42-49D8-BEF9-9B01D74C3F3A}" type="datetimeFigureOut">
              <a:rPr lang="en-GB" smtClean="0"/>
              <a:t>13/03/2020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9ED39A-3346-48EE-8624-C2EA5CC161B7}" type="slidenum">
              <a:rPr lang="en-GB" smtClean="0"/>
              <a:t>‹#›</a:t>
            </a:fld>
            <a:endParaRPr lang="en-GB"/>
          </a:p>
        </p:txBody>
      </p:sp>
    </p:spTree>
    <p:extLst>
      <p:ext uri="{BB962C8B-B14F-4D97-AF65-F5344CB8AC3E}">
        <p14:creationId xmlns:p14="http://schemas.microsoft.com/office/powerpoint/2010/main" val="3584144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39ED39A-3346-48EE-8624-C2EA5CC161B7}" type="slidenum">
              <a:rPr lang="en-GB" smtClean="0"/>
              <a:t>6</a:t>
            </a:fld>
            <a:endParaRPr lang="en-GB"/>
          </a:p>
        </p:txBody>
      </p:sp>
    </p:spTree>
    <p:extLst>
      <p:ext uri="{BB962C8B-B14F-4D97-AF65-F5344CB8AC3E}">
        <p14:creationId xmlns:p14="http://schemas.microsoft.com/office/powerpoint/2010/main" val="2974462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140825E-4A15-4D39-8176-1F07E904CB3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76109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40825E-4A15-4D39-8176-1F07E904CB3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873082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40825E-4A15-4D39-8176-1F07E904CB3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92785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40825E-4A15-4D39-8176-1F07E904CB3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318506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1152811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140825E-4A15-4D39-8176-1F07E904CB30}"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1839998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140825E-4A15-4D39-8176-1F07E904CB30}" type="datetimeFigureOut">
              <a:rPr lang="en-US" smtClean="0"/>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79651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140825E-4A15-4D39-8176-1F07E904CB30}" type="datetimeFigureOut">
              <a:rPr lang="en-US" smtClean="0"/>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164384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0825E-4A15-4D39-8176-1F07E904CB30}" type="datetimeFigureOut">
              <a:rPr lang="en-US" smtClean="0"/>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953452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1766817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646504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11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825E-4A15-4D39-8176-1F07E904CB30}" type="datetimeFigureOut">
              <a:rPr lang="en-US" smtClean="0"/>
              <a:t>3/13/2020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E4AAA4-6363-4581-962D-1ACCC2D600C5}" type="slidenum">
              <a:rPr lang="en-US" smtClean="0"/>
              <a:t>‹#›</a:t>
            </a:fld>
            <a:endParaRPr lang="en-US"/>
          </a:p>
        </p:txBody>
      </p:sp>
    </p:spTree>
    <p:extLst>
      <p:ext uri="{BB962C8B-B14F-4D97-AF65-F5344CB8AC3E}">
        <p14:creationId xmlns:p14="http://schemas.microsoft.com/office/powerpoint/2010/main" val="253180833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techinsider.io/most-powerful-world-leaders-2015-11"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echinsider.io/most-powerful-world-leaders-2015-11"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techinsider.io/most-powerful-world-leaders-2015-11" TargetMode="External"/><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solidFill>
                  <a:srgbClr val="FF0000"/>
                </a:solidFill>
                <a:effectLst>
                  <a:outerShdw blurRad="38100" dist="38100" dir="2700000" algn="tl">
                    <a:srgbClr val="000000">
                      <a:alpha val="43137"/>
                    </a:srgbClr>
                  </a:outerShdw>
                </a:effectLst>
                <a:latin typeface="Comic Sans MS" panose="030F0702030302020204" pitchFamily="66" charset="0"/>
              </a:rPr>
              <a:t>Higher Politics</a:t>
            </a:r>
            <a:endParaRPr lang="en-US" sz="5400"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Subtitle 2"/>
          <p:cNvSpPr>
            <a:spLocks noGrp="1"/>
          </p:cNvSpPr>
          <p:nvPr>
            <p:ph type="subTitle" idx="1"/>
          </p:nvPr>
        </p:nvSpPr>
        <p:spPr>
          <a:xfrm>
            <a:off x="1371600" y="3600450"/>
            <a:ext cx="6400800" cy="1752600"/>
          </a:xfrm>
        </p:spPr>
        <p:txBody>
          <a:bodyPr/>
          <a:lstStyle/>
          <a:p>
            <a:r>
              <a:rPr lang="en-US" dirty="0" smtClean="0">
                <a:solidFill>
                  <a:schemeClr val="bg1">
                    <a:lumMod val="65000"/>
                  </a:schemeClr>
                </a:solidFill>
                <a:effectLst>
                  <a:outerShdw blurRad="38100" dist="38100" dir="2700000" algn="tl">
                    <a:srgbClr val="000000">
                      <a:alpha val="43137"/>
                    </a:srgbClr>
                  </a:outerShdw>
                </a:effectLst>
                <a:latin typeface="Comic Sans MS" panose="030F0702030302020204" pitchFamily="66" charset="0"/>
              </a:rPr>
              <a:t>Assignment</a:t>
            </a:r>
            <a:endParaRPr lang="en-US" dirty="0">
              <a:solidFill>
                <a:schemeClr val="bg1">
                  <a:lumMod val="65000"/>
                </a:schemeClr>
              </a:solidFill>
              <a:effectLst>
                <a:outerShdw blurRad="38100" dist="38100" dir="2700000" algn="tl">
                  <a:srgbClr val="000000">
                    <a:alpha val="43137"/>
                  </a:srgbClr>
                </a:outerShdw>
              </a:effectLst>
              <a:latin typeface="Comic Sans MS" panose="030F0702030302020204" pitchFamily="66" charset="0"/>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628893" y="4587438"/>
            <a:ext cx="2287013" cy="1762562"/>
          </a:xfrm>
          <a:prstGeom prst="rect">
            <a:avLst/>
          </a:prstGeom>
        </p:spPr>
      </p:pic>
      <p:pic>
        <p:nvPicPr>
          <p:cNvPr id="5" name="Picture 2" descr="C:\Users\fs2642c\AppData\Local\Microsoft\Windows\Temporary Internet Files\Content.IE5\F6N0OR46\Writing_and_politics[1].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79802" y="271574"/>
            <a:ext cx="1370781" cy="137078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MC900383586[1]"/>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565376" y="4269554"/>
            <a:ext cx="1612448" cy="2166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C:\Users\fs2642c\AppData\Local\Microsoft\Windows\Temporary Internet Files\Content.IE5\F6N0OR46\large-pencil-holder-66.6-16293[1].gif"/>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7559040" y="271573"/>
            <a:ext cx="1042633" cy="186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0609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Resource Sheet</a:t>
            </a:r>
            <a:endParaRPr lang="en-US"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457200" y="1431085"/>
            <a:ext cx="8229600" cy="4525963"/>
          </a:xfrm>
        </p:spPr>
        <p:txBody>
          <a:bodyPr/>
          <a:lstStyle/>
          <a:p>
            <a:pPr marL="0" indent="0">
              <a:buNone/>
            </a:pPr>
            <a:r>
              <a:rPr lang="en-US" sz="2800" dirty="0">
                <a:latin typeface="Comic Sans MS" panose="030F0702030302020204" pitchFamily="66" charset="0"/>
              </a:rPr>
              <a:t>Evidence of what you have found out (marker will refer to it </a:t>
            </a:r>
            <a:r>
              <a:rPr lang="en-US" sz="2800" dirty="0" smtClean="0">
                <a:latin typeface="Comic Sans MS" panose="030F0702030302020204" pitchFamily="66" charset="0"/>
              </a:rPr>
              <a:t>-at </a:t>
            </a:r>
            <a:r>
              <a:rPr lang="en-US" sz="2800" dirty="0">
                <a:latin typeface="Comic Sans MS" panose="030F0702030302020204" pitchFamily="66" charset="0"/>
              </a:rPr>
              <a:t>least 2 </a:t>
            </a:r>
            <a:r>
              <a:rPr lang="en-US" sz="2800" dirty="0" smtClean="0">
                <a:latin typeface="Comic Sans MS" panose="030F0702030302020204" pitchFamily="66" charset="0"/>
              </a:rPr>
              <a:t>different sources)</a:t>
            </a:r>
          </a:p>
          <a:p>
            <a:pPr marL="0" indent="0">
              <a:buNone/>
            </a:pPr>
            <a:endParaRPr lang="en-US" dirty="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25212184"/>
              </p:ext>
            </p:extLst>
          </p:nvPr>
        </p:nvGraphicFramePr>
        <p:xfrm>
          <a:off x="94128" y="2891118"/>
          <a:ext cx="8832148" cy="3621742"/>
        </p:xfrm>
        <a:graphic>
          <a:graphicData uri="http://schemas.openxmlformats.org/drawingml/2006/table">
            <a:tbl>
              <a:tblPr firstRow="1" bandRow="1">
                <a:tableStyleId>{5940675A-B579-460E-94D1-54222C63F5DA}</a:tableStyleId>
              </a:tblPr>
              <a:tblGrid>
                <a:gridCol w="4416074">
                  <a:extLst>
                    <a:ext uri="{9D8B030D-6E8A-4147-A177-3AD203B41FA5}">
                      <a16:colId xmlns:a16="http://schemas.microsoft.com/office/drawing/2014/main" val="20000"/>
                    </a:ext>
                  </a:extLst>
                </a:gridCol>
                <a:gridCol w="4416074">
                  <a:extLst>
                    <a:ext uri="{9D8B030D-6E8A-4147-A177-3AD203B41FA5}">
                      <a16:colId xmlns:a16="http://schemas.microsoft.com/office/drawing/2014/main" val="20001"/>
                    </a:ext>
                  </a:extLst>
                </a:gridCol>
              </a:tblGrid>
              <a:tr h="768150">
                <a:tc>
                  <a:txBody>
                    <a:bodyPr/>
                    <a:lstStyle/>
                    <a:p>
                      <a:r>
                        <a:rPr lang="en-US" dirty="0" smtClean="0">
                          <a:latin typeface="Comic Sans MS" panose="030F0702030302020204" pitchFamily="66" charset="0"/>
                        </a:rPr>
                        <a:t>Bullet points/ headings</a:t>
                      </a:r>
                      <a:endParaRPr lang="en-US" dirty="0">
                        <a:latin typeface="Comic Sans MS" panose="030F0702030302020204"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omic Sans MS" panose="030F0702030302020204" pitchFamily="66" charset="0"/>
                        </a:rPr>
                        <a:t>Evidence /data (electoral stats/results/polls)/ graphs</a:t>
                      </a:r>
                    </a:p>
                  </a:txBody>
                  <a:tcPr/>
                </a:tc>
                <a:extLst>
                  <a:ext uri="{0D108BD9-81ED-4DB2-BD59-A6C34878D82A}">
                    <a16:rowId xmlns:a16="http://schemas.microsoft.com/office/drawing/2014/main" val="10000"/>
                  </a:ext>
                </a:extLst>
              </a:tr>
              <a:tr h="424261">
                <a:tc>
                  <a:txBody>
                    <a:bodyPr/>
                    <a:lstStyle/>
                    <a:p>
                      <a:r>
                        <a:rPr lang="en-US" dirty="0" smtClean="0">
                          <a:latin typeface="Comic Sans MS" panose="030F0702030302020204" pitchFamily="66" charset="0"/>
                        </a:rPr>
                        <a:t>Mind maps</a:t>
                      </a:r>
                      <a:endParaRPr lang="en-US" dirty="0">
                        <a:latin typeface="Comic Sans MS" panose="030F0702030302020204" pitchFamily="66" charset="0"/>
                      </a:endParaRPr>
                    </a:p>
                  </a:txBody>
                  <a:tcPr/>
                </a:tc>
                <a:tc>
                  <a:txBody>
                    <a:bodyPr/>
                    <a:lstStyle/>
                    <a:p>
                      <a:r>
                        <a:rPr lang="en-US" dirty="0" smtClean="0">
                          <a:latin typeface="Comic Sans MS" panose="030F0702030302020204" pitchFamily="66" charset="0"/>
                        </a:rPr>
                        <a:t>Survey results</a:t>
                      </a:r>
                    </a:p>
                  </a:txBody>
                  <a:tcPr/>
                </a:tc>
                <a:extLst>
                  <a:ext uri="{0D108BD9-81ED-4DB2-BD59-A6C34878D82A}">
                    <a16:rowId xmlns:a16="http://schemas.microsoft.com/office/drawing/2014/main" val="10001"/>
                  </a:ext>
                </a:extLst>
              </a:tr>
              <a:tr h="424261">
                <a:tc>
                  <a:txBody>
                    <a:bodyPr/>
                    <a:lstStyle/>
                    <a:p>
                      <a:r>
                        <a:rPr lang="en-US" dirty="0" smtClean="0">
                          <a:latin typeface="Comic Sans MS" panose="030F0702030302020204" pitchFamily="66" charset="0"/>
                        </a:rPr>
                        <a:t>Interview questions</a:t>
                      </a:r>
                      <a:endParaRPr lang="en-US" dirty="0">
                        <a:latin typeface="Comic Sans MS" panose="030F0702030302020204" pitchFamily="66" charset="0"/>
                      </a:endParaRPr>
                    </a:p>
                  </a:txBody>
                  <a:tcPr/>
                </a:tc>
                <a:tc>
                  <a:txBody>
                    <a:bodyPr/>
                    <a:lstStyle/>
                    <a:p>
                      <a:r>
                        <a:rPr lang="en-US" dirty="0" smtClean="0">
                          <a:latin typeface="Comic Sans MS" panose="030F0702030302020204" pitchFamily="66" charset="0"/>
                        </a:rPr>
                        <a:t>Questionnaire results</a:t>
                      </a:r>
                    </a:p>
                  </a:txBody>
                  <a:tcPr/>
                </a:tc>
                <a:extLst>
                  <a:ext uri="{0D108BD9-81ED-4DB2-BD59-A6C34878D82A}">
                    <a16:rowId xmlns:a16="http://schemas.microsoft.com/office/drawing/2014/main" val="10002"/>
                  </a:ext>
                </a:extLst>
              </a:tr>
              <a:tr h="424261">
                <a:tc>
                  <a:txBody>
                    <a:bodyPr/>
                    <a:lstStyle/>
                    <a:p>
                      <a:r>
                        <a:rPr lang="en-US" dirty="0" smtClean="0">
                          <a:latin typeface="Comic Sans MS" panose="030F0702030302020204" pitchFamily="66" charset="0"/>
                        </a:rPr>
                        <a:t>Summary notes</a:t>
                      </a:r>
                      <a:endParaRPr lang="en-US" dirty="0">
                        <a:latin typeface="Comic Sans MS" panose="030F0702030302020204" pitchFamily="66" charset="0"/>
                      </a:endParaRPr>
                    </a:p>
                  </a:txBody>
                  <a:tcPr/>
                </a:tc>
                <a:tc>
                  <a:txBody>
                    <a:bodyPr/>
                    <a:lstStyle/>
                    <a:p>
                      <a:r>
                        <a:rPr lang="en-US" dirty="0" smtClean="0">
                          <a:latin typeface="Comic Sans MS" panose="030F0702030302020204" pitchFamily="66" charset="0"/>
                        </a:rPr>
                        <a:t>Quotes</a:t>
                      </a:r>
                      <a:r>
                        <a:rPr lang="en-US" baseline="0" dirty="0" smtClean="0">
                          <a:latin typeface="Comic Sans MS" panose="030F0702030302020204" pitchFamily="66" charset="0"/>
                        </a:rPr>
                        <a:t> from texts etc.</a:t>
                      </a:r>
                      <a:endParaRPr lang="en-US" dirty="0" smtClean="0">
                        <a:latin typeface="Comic Sans MS" panose="030F0702030302020204" pitchFamily="66" charset="0"/>
                      </a:endParaRPr>
                    </a:p>
                  </a:txBody>
                  <a:tcPr/>
                </a:tc>
                <a:extLst>
                  <a:ext uri="{0D108BD9-81ED-4DB2-BD59-A6C34878D82A}">
                    <a16:rowId xmlns:a16="http://schemas.microsoft.com/office/drawing/2014/main" val="10003"/>
                  </a:ext>
                </a:extLst>
              </a:tr>
              <a:tr h="424261">
                <a:tc>
                  <a:txBody>
                    <a:bodyPr/>
                    <a:lstStyle/>
                    <a:p>
                      <a:r>
                        <a:rPr lang="en-US" dirty="0" smtClean="0">
                          <a:latin typeface="Comic Sans MS" panose="030F0702030302020204" pitchFamily="66" charset="0"/>
                        </a:rPr>
                        <a:t>Newspaper articles</a:t>
                      </a:r>
                      <a:endParaRPr lang="en-US" dirty="0">
                        <a:latin typeface="Comic Sans MS" panose="030F0702030302020204" pitchFamily="66" charset="0"/>
                      </a:endParaRPr>
                    </a:p>
                  </a:txBody>
                  <a:tcPr/>
                </a:tc>
                <a:tc>
                  <a:txBody>
                    <a:bodyPr/>
                    <a:lstStyle/>
                    <a:p>
                      <a:r>
                        <a:rPr lang="en-US" dirty="0" smtClean="0">
                          <a:latin typeface="Comic Sans MS" panose="030F0702030302020204" pitchFamily="66" charset="0"/>
                        </a:rPr>
                        <a:t>Extracts from books</a:t>
                      </a:r>
                    </a:p>
                  </a:txBody>
                  <a:tcPr/>
                </a:tc>
                <a:extLst>
                  <a:ext uri="{0D108BD9-81ED-4DB2-BD59-A6C34878D82A}">
                    <a16:rowId xmlns:a16="http://schemas.microsoft.com/office/drawing/2014/main" val="10004"/>
                  </a:ext>
                </a:extLst>
              </a:tr>
              <a:tr h="732287">
                <a:tc>
                  <a:txBody>
                    <a:bodyPr/>
                    <a:lstStyle/>
                    <a:p>
                      <a:r>
                        <a:rPr lang="en-US" dirty="0" smtClean="0">
                          <a:latin typeface="Comic Sans MS" panose="030F0702030302020204" pitchFamily="66" charset="0"/>
                        </a:rPr>
                        <a:t>Notes from a video/ radio programme</a:t>
                      </a:r>
                      <a:endParaRPr lang="en-US" dirty="0">
                        <a:latin typeface="Comic Sans MS" panose="030F0702030302020204" pitchFamily="66" charset="0"/>
                      </a:endParaRPr>
                    </a:p>
                  </a:txBody>
                  <a:tcPr/>
                </a:tc>
                <a:tc>
                  <a:txBody>
                    <a:bodyPr/>
                    <a:lstStyle/>
                    <a:p>
                      <a:r>
                        <a:rPr lang="en-US" dirty="0" smtClean="0">
                          <a:latin typeface="Comic Sans MS" panose="030F0702030302020204" pitchFamily="66" charset="0"/>
                        </a:rPr>
                        <a:t>Internet search results</a:t>
                      </a:r>
                    </a:p>
                  </a:txBody>
                  <a:tcPr/>
                </a:tc>
                <a:extLst>
                  <a:ext uri="{0D108BD9-81ED-4DB2-BD59-A6C34878D82A}">
                    <a16:rowId xmlns:a16="http://schemas.microsoft.com/office/drawing/2014/main" val="10005"/>
                  </a:ext>
                </a:extLst>
              </a:tr>
              <a:tr h="424261">
                <a:tc>
                  <a:txBody>
                    <a:bodyPr/>
                    <a:lstStyle/>
                    <a:p>
                      <a:r>
                        <a:rPr lang="en-US" dirty="0" smtClean="0">
                          <a:latin typeface="Comic Sans MS" panose="030F0702030302020204" pitchFamily="66" charset="0"/>
                        </a:rPr>
                        <a:t>Quotes from sources</a:t>
                      </a:r>
                      <a:endParaRPr lang="en-US" dirty="0">
                        <a:latin typeface="Comic Sans MS" panose="030F0702030302020204" pitchFamily="66" charset="0"/>
                      </a:endParaRPr>
                    </a:p>
                  </a:txBody>
                  <a:tcPr/>
                </a:tc>
                <a:tc>
                  <a:txBody>
                    <a:bodyPr/>
                    <a:lstStyle/>
                    <a:p>
                      <a:endParaRPr lang="en-US" dirty="0" smtClean="0">
                        <a:latin typeface="Comic Sans MS" panose="030F0702030302020204" pitchFamily="66" charset="0"/>
                      </a:endParaRPr>
                    </a:p>
                  </a:txBody>
                  <a:tcPr/>
                </a:tc>
                <a:extLst>
                  <a:ext uri="{0D108BD9-81ED-4DB2-BD59-A6C34878D82A}">
                    <a16:rowId xmlns:a16="http://schemas.microsoft.com/office/drawing/2014/main" val="10006"/>
                  </a:ext>
                </a:extLst>
              </a:tr>
            </a:tbl>
          </a:graphicData>
        </a:graphic>
      </p:graphicFrame>
      <p:pic>
        <p:nvPicPr>
          <p:cNvPr id="5"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94128" y="141427"/>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084251" y="0"/>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4113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The Write-Up</a:t>
            </a:r>
            <a:endParaRPr lang="en-US"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US" dirty="0" smtClean="0">
                <a:latin typeface="Comic Sans MS" panose="030F0702030302020204" pitchFamily="66" charset="0"/>
              </a:rPr>
              <a:t>Exam conditions </a:t>
            </a:r>
          </a:p>
          <a:p>
            <a:r>
              <a:rPr lang="en-US" dirty="0" smtClean="0">
                <a:latin typeface="Comic Sans MS" panose="030F0702030302020204" pitchFamily="66" charset="0"/>
              </a:rPr>
              <a:t>Marks- </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30</a:t>
            </a:r>
            <a:r>
              <a:rPr lang="en-US" dirty="0" smtClean="0">
                <a:latin typeface="Comic Sans MS" panose="030F0702030302020204" pitchFamily="66" charset="0"/>
              </a:rPr>
              <a:t> in total</a:t>
            </a:r>
          </a:p>
          <a:p>
            <a:r>
              <a:rPr lang="en-US" dirty="0" smtClean="0">
                <a:latin typeface="Comic Sans MS" panose="030F0702030302020204" pitchFamily="66" charset="0"/>
              </a:rPr>
              <a:t>KU – </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10</a:t>
            </a:r>
          </a:p>
          <a:p>
            <a:r>
              <a:rPr lang="en-US" dirty="0" smtClean="0">
                <a:latin typeface="Comic Sans MS" panose="030F0702030302020204" pitchFamily="66" charset="0"/>
              </a:rPr>
              <a:t>Analysis &amp; Synthesis - </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14 </a:t>
            </a:r>
          </a:p>
          <a:p>
            <a:r>
              <a:rPr lang="en-US" dirty="0" smtClean="0">
                <a:latin typeface="Comic Sans MS" panose="030F0702030302020204" pitchFamily="66" charset="0"/>
              </a:rPr>
              <a:t>Referring to political sources – </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2</a:t>
            </a:r>
          </a:p>
          <a:p>
            <a:r>
              <a:rPr lang="en-US" dirty="0" smtClean="0">
                <a:latin typeface="Comic Sans MS" panose="030F0702030302020204" pitchFamily="66" charset="0"/>
              </a:rPr>
              <a:t>Drawing conclusions about your issue- </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4</a:t>
            </a:r>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28600" y="274638"/>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882545" y="274638"/>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9300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The Write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U</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p</a:t>
            </a:r>
            <a:endParaRPr lang="en-US"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405980" y="1344705"/>
            <a:ext cx="8280820" cy="5378823"/>
          </a:xfrm>
        </p:spPr>
        <p:txBody>
          <a:bodyPr>
            <a:normAutofit fontScale="85000" lnSpcReduction="20000"/>
          </a:bodyPr>
          <a:lstStyle/>
          <a:p>
            <a:r>
              <a:rPr lang="en-US" dirty="0">
                <a:solidFill>
                  <a:srgbClr val="7030A0"/>
                </a:solidFill>
                <a:effectLst>
                  <a:outerShdw blurRad="38100" dist="38100" dir="2700000" algn="tl">
                    <a:srgbClr val="000000">
                      <a:alpha val="43137"/>
                    </a:srgbClr>
                  </a:outerShdw>
                </a:effectLst>
                <a:latin typeface="Comic Sans MS" panose="030F0702030302020204" pitchFamily="66" charset="0"/>
              </a:rPr>
              <a:t>Knowledge and understanding </a:t>
            </a:r>
            <a:r>
              <a:rPr lang="en-US" dirty="0">
                <a:latin typeface="Comic Sans MS" panose="030F0702030302020204" pitchFamily="66" charset="0"/>
              </a:rPr>
              <a:t>- (10 marks</a:t>
            </a:r>
            <a:r>
              <a:rPr lang="en-US" dirty="0" smtClean="0">
                <a:latin typeface="Comic Sans MS" panose="030F0702030302020204" pitchFamily="66" charset="0"/>
              </a:rPr>
              <a:t>)</a:t>
            </a:r>
            <a:endParaRPr lang="en-US" u="sng" dirty="0" smtClean="0">
              <a:latin typeface="Comic Sans MS" panose="030F0702030302020204" pitchFamily="66" charset="0"/>
            </a:endParaRPr>
          </a:p>
          <a:p>
            <a:r>
              <a:rPr lang="en-US" dirty="0" smtClean="0">
                <a:latin typeface="Comic Sans MS" panose="030F0702030302020204" pitchFamily="66" charset="0"/>
              </a:rPr>
              <a:t>(</a:t>
            </a:r>
            <a:r>
              <a:rPr lang="en-US" dirty="0" smtClean="0">
                <a:solidFill>
                  <a:srgbClr val="00B0F0"/>
                </a:solidFill>
                <a:effectLst>
                  <a:outerShdw blurRad="38100" dist="38100" dir="2700000" algn="tl">
                    <a:srgbClr val="000000">
                      <a:alpha val="43137"/>
                    </a:srgbClr>
                  </a:outerShdw>
                </a:effectLst>
                <a:latin typeface="Comic Sans MS" panose="030F0702030302020204" pitchFamily="66" charset="0"/>
              </a:rPr>
              <a:t>describe</a:t>
            </a:r>
            <a:r>
              <a:rPr lang="en-US" dirty="0">
                <a:latin typeface="Comic Sans MS" panose="030F0702030302020204" pitchFamily="66" charset="0"/>
              </a:rPr>
              <a:t>/ </a:t>
            </a:r>
            <a:r>
              <a:rPr lang="en-US" dirty="0">
                <a:solidFill>
                  <a:srgbClr val="00B050"/>
                </a:solidFill>
                <a:effectLst>
                  <a:outerShdw blurRad="38100" dist="38100" dir="2700000" algn="tl">
                    <a:srgbClr val="000000">
                      <a:alpha val="43137"/>
                    </a:srgbClr>
                  </a:outerShdw>
                </a:effectLst>
                <a:latin typeface="Comic Sans MS" panose="030F0702030302020204" pitchFamily="66" charset="0"/>
              </a:rPr>
              <a:t>develop</a:t>
            </a:r>
            <a:r>
              <a:rPr lang="en-US" dirty="0">
                <a:latin typeface="Comic Sans MS" panose="030F0702030302020204" pitchFamily="66" charset="0"/>
              </a:rPr>
              <a:t>/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explain</a:t>
            </a:r>
            <a:r>
              <a:rPr lang="en-US" dirty="0">
                <a:latin typeface="Comic Sans MS" panose="030F0702030302020204" pitchFamily="66" charset="0"/>
              </a:rPr>
              <a:t>/ </a:t>
            </a:r>
            <a:r>
              <a:rPr lang="en-US" dirty="0">
                <a:solidFill>
                  <a:srgbClr val="0070C0"/>
                </a:solidFill>
                <a:effectLst>
                  <a:outerShdw blurRad="38100" dist="38100" dir="2700000" algn="tl">
                    <a:srgbClr val="000000">
                      <a:alpha val="43137"/>
                    </a:srgbClr>
                  </a:outerShdw>
                </a:effectLst>
                <a:latin typeface="Comic Sans MS" panose="030F0702030302020204" pitchFamily="66" charset="0"/>
              </a:rPr>
              <a:t>exemplify</a:t>
            </a:r>
            <a:r>
              <a:rPr lang="en-US" dirty="0">
                <a:latin typeface="Comic Sans MS" panose="030F0702030302020204" pitchFamily="66" charset="0"/>
              </a:rPr>
              <a:t>) </a:t>
            </a:r>
            <a:endParaRPr lang="en-US" dirty="0" smtClean="0">
              <a:latin typeface="Comic Sans MS" panose="030F0702030302020204" pitchFamily="66" charset="0"/>
            </a:endParaRPr>
          </a:p>
          <a:p>
            <a:pPr marL="0" indent="0">
              <a:buNone/>
            </a:pPr>
            <a:r>
              <a:rPr lang="en-US" b="1" u="sng" dirty="0" smtClean="0">
                <a:solidFill>
                  <a:srgbClr val="7030A0"/>
                </a:solidFill>
                <a:effectLst>
                  <a:outerShdw blurRad="38100" dist="38100" dir="2700000" algn="tl">
                    <a:srgbClr val="000000">
                      <a:alpha val="43137"/>
                    </a:srgbClr>
                  </a:outerShdw>
                </a:effectLst>
                <a:latin typeface="Comic Sans MS" panose="030F0702030302020204" pitchFamily="66" charset="0"/>
              </a:rPr>
              <a:t>Intro:</a:t>
            </a:r>
          </a:p>
          <a:p>
            <a:pPr>
              <a:buFont typeface="Wingdings" panose="05000000000000000000" pitchFamily="2" charset="2"/>
              <a:buChar char="ü"/>
            </a:pPr>
            <a:r>
              <a:rPr lang="en-US" dirty="0" smtClean="0">
                <a:latin typeface="Comic Sans MS" panose="030F0702030302020204" pitchFamily="66" charset="0"/>
              </a:rPr>
              <a:t>Clarify what your issue is</a:t>
            </a:r>
          </a:p>
          <a:p>
            <a:pPr>
              <a:buFont typeface="Wingdings" panose="05000000000000000000" pitchFamily="2" charset="2"/>
              <a:buChar char="ü"/>
            </a:pPr>
            <a:r>
              <a:rPr lang="en-US" dirty="0" smtClean="0">
                <a:latin typeface="Comic Sans MS" panose="030F0702030302020204" pitchFamily="66" charset="0"/>
              </a:rPr>
              <a:t>Provide detailed background to the issue</a:t>
            </a:r>
          </a:p>
          <a:p>
            <a:pPr>
              <a:buFont typeface="Wingdings" panose="05000000000000000000" pitchFamily="2" charset="2"/>
              <a:buChar char="ü"/>
            </a:pPr>
            <a:r>
              <a:rPr lang="en-US" dirty="0" smtClean="0">
                <a:latin typeface="Comic Sans MS" panose="030F0702030302020204" pitchFamily="66" charset="0"/>
              </a:rPr>
              <a:t>Outline your line of argument</a:t>
            </a:r>
          </a:p>
          <a:p>
            <a:pPr>
              <a:buFont typeface="Wingdings" panose="05000000000000000000" pitchFamily="2" charset="2"/>
              <a:buChar char="ü"/>
            </a:pPr>
            <a:r>
              <a:rPr lang="en-US" dirty="0" smtClean="0">
                <a:latin typeface="Comic Sans MS" panose="030F0702030302020204" pitchFamily="66" charset="0"/>
              </a:rPr>
              <a:t>Identify alternative points of view (other factors)</a:t>
            </a:r>
          </a:p>
          <a:p>
            <a:pPr>
              <a:buFont typeface="Wingdings" panose="05000000000000000000" pitchFamily="2" charset="2"/>
              <a:buChar char="ü"/>
            </a:pPr>
            <a:r>
              <a:rPr lang="en-US" dirty="0" smtClean="0">
                <a:latin typeface="Comic Sans MS" panose="030F0702030302020204" pitchFamily="66" charset="0"/>
              </a:rPr>
              <a:t>Why is your issue significant?</a:t>
            </a:r>
          </a:p>
          <a:p>
            <a:pPr>
              <a:buFont typeface="Wingdings" panose="05000000000000000000" pitchFamily="2" charset="2"/>
              <a:buChar char="ü"/>
            </a:pPr>
            <a:r>
              <a:rPr lang="en-US" dirty="0" smtClean="0">
                <a:latin typeface="Comic Sans MS" panose="030F0702030302020204" pitchFamily="66" charset="0"/>
              </a:rPr>
              <a:t>How does your issue relate with related political concepts?</a:t>
            </a:r>
          </a:p>
          <a:p>
            <a:pPr>
              <a:buFont typeface="Wingdings" panose="05000000000000000000" pitchFamily="2" charset="2"/>
              <a:buChar char="ü"/>
            </a:pPr>
            <a:r>
              <a:rPr lang="en-US" dirty="0" smtClean="0">
                <a:solidFill>
                  <a:srgbClr val="FF0000"/>
                </a:solidFill>
                <a:latin typeface="Comic Sans MS" panose="030F0702030302020204" pitchFamily="66" charset="0"/>
              </a:rPr>
              <a:t>Plus you need knowledge points in each paragraph </a:t>
            </a:r>
            <a:endParaRPr lang="en-US" dirty="0">
              <a:solidFill>
                <a:srgbClr val="FF0000"/>
              </a:solidFill>
              <a:latin typeface="Comic Sans MS" panose="030F0702030302020204" pitchFamily="66" charset="0"/>
            </a:endParaRPr>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21024" y="24842"/>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154056" y="-118502"/>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1514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93" y="0"/>
            <a:ext cx="9117107" cy="6858000"/>
          </a:xfrm>
        </p:spPr>
        <p:txBody>
          <a:bodyPr>
            <a:normAutofit fontScale="62500" lnSpcReduction="20000"/>
          </a:bodyPr>
          <a:lstStyle/>
          <a:p>
            <a:pPr marL="0" indent="0">
              <a:buNone/>
            </a:pPr>
            <a:r>
              <a:rPr lang="en-GB" b="1" u="sng" dirty="0" smtClean="0">
                <a:effectLst>
                  <a:outerShdw blurRad="38100" dist="38100" dir="2700000" algn="tl">
                    <a:srgbClr val="000000">
                      <a:alpha val="43137"/>
                    </a:srgbClr>
                  </a:outerShdw>
                </a:effectLst>
              </a:rPr>
              <a:t>This assignment will focus on </a:t>
            </a:r>
            <a:r>
              <a:rPr lang="en-GB" dirty="0" smtClean="0"/>
              <a:t>the issue of Representative Democracy and whether they far outweigh the benefits of Direct Democracy. </a:t>
            </a:r>
            <a:r>
              <a:rPr lang="en-GB" b="1" dirty="0" smtClean="0">
                <a:solidFill>
                  <a:srgbClr val="7030A0"/>
                </a:solidFill>
              </a:rPr>
              <a:t>Democracy can be defined as government of the people, by the people, for the people and comes from the Greek word ‘Demos’ meaning ‘The People’. Citizens are at the heart of democracy, and much like Ancient Athens, an effective government is considered to be one which regularly consults the people on important issues. Winston Churchill describes democracy as ‘by far the worst form of government, apart from every other kind’ showing that Democracy is a key part of our modern society and the best way to govern</a:t>
            </a:r>
            <a:r>
              <a:rPr lang="en-GB" dirty="0" smtClean="0"/>
              <a:t>. </a:t>
            </a:r>
            <a:r>
              <a:rPr lang="en-GB" b="1" u="sng" dirty="0" smtClean="0"/>
              <a:t>It can be argued that</a:t>
            </a:r>
            <a:r>
              <a:rPr lang="en-GB" dirty="0" smtClean="0"/>
              <a:t> the advantages of representative democracy  do outweigh those of direct democracy because in a densely populated modern society, Representative democracy is far more practicable and provides a division of labour in society. </a:t>
            </a:r>
            <a:r>
              <a:rPr lang="en-GB" b="1" u="sng" dirty="0" smtClean="0"/>
              <a:t>However, it may be argued that </a:t>
            </a:r>
            <a:r>
              <a:rPr lang="en-GB" dirty="0" smtClean="0"/>
              <a:t>it means the public have to rely on self serving politicians and caused apathy or disengagement in some citizens. </a:t>
            </a:r>
            <a:r>
              <a:rPr lang="en-GB" b="1" u="sng" dirty="0" smtClean="0"/>
              <a:t>This is a very significant issue because</a:t>
            </a:r>
            <a:r>
              <a:rPr lang="en-GB" dirty="0" smtClean="0"/>
              <a:t> recently the UK has offered citizens the opportunity to participate in Direct Democracy, such as the EU Referendum in June 2016 and the Scottish Independence Referendum in 2014, and it is clear that citizens felt included, involved and engaged in these votes. Therefore many people now argue that further opportunities should be given to citizens to participate directly; the potential use of e-voting in the 21</a:t>
            </a:r>
            <a:r>
              <a:rPr lang="en-GB" baseline="30000" dirty="0" smtClean="0"/>
              <a:t>st</a:t>
            </a:r>
            <a:r>
              <a:rPr lang="en-GB" dirty="0" smtClean="0"/>
              <a:t> century has also led to debate in the media over the ease of citizen participation however some have claimed this could lead to electoral fraud. </a:t>
            </a:r>
            <a:r>
              <a:rPr lang="en-GB" b="1" u="sng" dirty="0" smtClean="0"/>
              <a:t>The issue of representative and direct democracy links with</a:t>
            </a:r>
            <a:r>
              <a:rPr lang="en-GB" dirty="0" smtClean="0"/>
              <a:t> almost every other political concept in our modern society as the type of democracy utilised in society can often lead to debate over a leader’s legitimacy or indeed the legitimacy of a decision. An example of this would be the fact that in 2011 the UK public voted in a referendum to keep the FPTP voting system and successive Conservative governments have used this to defend disproportionate election results and the fact they have formed governments without achieving 50% of the vote.</a:t>
            </a:r>
          </a:p>
        </p:txBody>
      </p:sp>
    </p:spTree>
    <p:extLst>
      <p:ext uri="{BB962C8B-B14F-4D97-AF65-F5344CB8AC3E}">
        <p14:creationId xmlns:p14="http://schemas.microsoft.com/office/powerpoint/2010/main" val="6610275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Paragraph Plan</a:t>
            </a:r>
            <a:endParaRPr lang="en-GB"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201706" y="954741"/>
            <a:ext cx="8686800" cy="5715000"/>
          </a:xfrm>
        </p:spPr>
        <p:txBody>
          <a:bodyPr>
            <a:normAutofit fontScale="77500" lnSpcReduction="20000"/>
          </a:bodyPr>
          <a:lstStyle/>
          <a:p>
            <a:pPr marL="0" indent="0">
              <a:buNone/>
            </a:pPr>
            <a:r>
              <a:rPr lang="en-GB" dirty="0" smtClean="0">
                <a:solidFill>
                  <a:srgbClr val="FF0000"/>
                </a:solidFill>
                <a:latin typeface="Comic Sans MS" panose="030F0702030302020204" pitchFamily="66" charset="0"/>
              </a:rPr>
              <a:t>TS</a:t>
            </a:r>
            <a:r>
              <a:rPr lang="en-GB" dirty="0" smtClean="0">
                <a:latin typeface="Comic Sans MS" panose="030F0702030302020204" pitchFamily="66" charset="0"/>
              </a:rPr>
              <a:t> – Indicate the focus of the paragraph</a:t>
            </a:r>
          </a:p>
          <a:p>
            <a:pPr marL="0" indent="0">
              <a:buNone/>
            </a:pPr>
            <a:r>
              <a:rPr lang="en-GB" dirty="0" smtClean="0">
                <a:solidFill>
                  <a:srgbClr val="0070C0"/>
                </a:solidFill>
                <a:latin typeface="Comic Sans MS" panose="030F0702030302020204" pitchFamily="66" charset="0"/>
              </a:rPr>
              <a:t>K </a:t>
            </a:r>
            <a:r>
              <a:rPr lang="en-GB" dirty="0" smtClean="0">
                <a:latin typeface="Comic Sans MS" panose="030F0702030302020204" pitchFamily="66" charset="0"/>
              </a:rPr>
              <a:t>– Start with your facts. They should be relevant, detailed, factual and accurate. You should include statistical data where possible</a:t>
            </a:r>
          </a:p>
          <a:p>
            <a:pPr marL="0" indent="0">
              <a:buNone/>
            </a:pPr>
            <a:r>
              <a:rPr lang="en-GB" dirty="0" smtClean="0">
                <a:solidFill>
                  <a:srgbClr val="00B050"/>
                </a:solidFill>
                <a:latin typeface="Comic Sans MS" panose="030F0702030302020204" pitchFamily="66" charset="0"/>
              </a:rPr>
              <a:t>S: </a:t>
            </a:r>
            <a:r>
              <a:rPr lang="en-GB" dirty="0" smtClean="0">
                <a:latin typeface="Comic Sans MS" panose="030F0702030302020204" pitchFamily="66" charset="0"/>
              </a:rPr>
              <a:t>If you have a source introduce it here i.e.</a:t>
            </a:r>
          </a:p>
          <a:p>
            <a:pPr marL="0" indent="0">
              <a:buNone/>
            </a:pPr>
            <a:r>
              <a:rPr lang="en-GB" dirty="0" smtClean="0">
                <a:latin typeface="Comic Sans MS" panose="030F0702030302020204" pitchFamily="66" charset="0"/>
              </a:rPr>
              <a:t>An article in The Guardian stated that ‘Barack Obama was…’ draw out the meaning – </a:t>
            </a:r>
            <a:r>
              <a:rPr lang="en-GB" u="sng" dirty="0" smtClean="0">
                <a:latin typeface="Comic Sans MS" panose="030F0702030302020204" pitchFamily="66" charset="0"/>
              </a:rPr>
              <a:t>‘</a:t>
            </a:r>
            <a:r>
              <a:rPr lang="en-GB" u="sng" dirty="0" smtClean="0">
                <a:solidFill>
                  <a:srgbClr val="FF0000"/>
                </a:solidFill>
                <a:latin typeface="Comic Sans MS" panose="030F0702030302020204" pitchFamily="66" charset="0"/>
              </a:rPr>
              <a:t>this shows that…’</a:t>
            </a:r>
          </a:p>
          <a:p>
            <a:pPr marL="0" indent="0">
              <a:buNone/>
            </a:pPr>
            <a:r>
              <a:rPr lang="en-GB" dirty="0" smtClean="0">
                <a:solidFill>
                  <a:srgbClr val="7030A0"/>
                </a:solidFill>
                <a:latin typeface="Comic Sans MS" panose="030F0702030302020204" pitchFamily="66" charset="0"/>
              </a:rPr>
              <a:t>A/S: </a:t>
            </a:r>
            <a:r>
              <a:rPr lang="en-GB" dirty="0" smtClean="0">
                <a:latin typeface="Comic Sans MS" panose="030F0702030302020204" pitchFamily="66" charset="0"/>
              </a:rPr>
              <a:t>It may be argued that…</a:t>
            </a:r>
          </a:p>
          <a:p>
            <a:pPr marL="0" indent="0">
              <a:buNone/>
            </a:pPr>
            <a:r>
              <a:rPr lang="en-GB" dirty="0" smtClean="0">
                <a:latin typeface="Comic Sans MS" panose="030F0702030302020204" pitchFamily="66" charset="0"/>
              </a:rPr>
              <a:t>This shows that…</a:t>
            </a:r>
          </a:p>
          <a:p>
            <a:pPr marL="0" indent="0">
              <a:buNone/>
            </a:pPr>
            <a:r>
              <a:rPr lang="en-GB" dirty="0" smtClean="0">
                <a:latin typeface="Comic Sans MS" panose="030F0702030302020204" pitchFamily="66" charset="0"/>
              </a:rPr>
              <a:t>This has caused/ The impact of this is that…</a:t>
            </a:r>
          </a:p>
          <a:p>
            <a:pPr marL="0" indent="0">
              <a:buNone/>
            </a:pPr>
            <a:r>
              <a:rPr lang="en-GB" dirty="0" smtClean="0">
                <a:latin typeface="Comic Sans MS" panose="030F0702030302020204" pitchFamily="66" charset="0"/>
              </a:rPr>
              <a:t>Counterarguments – </a:t>
            </a:r>
          </a:p>
          <a:p>
            <a:pPr marL="0" indent="0">
              <a:buNone/>
            </a:pPr>
            <a:r>
              <a:rPr lang="en-GB" dirty="0" smtClean="0">
                <a:latin typeface="Comic Sans MS" panose="030F0702030302020204" pitchFamily="66" charset="0"/>
              </a:rPr>
              <a:t>‘However, it may be argued that…’</a:t>
            </a:r>
          </a:p>
          <a:p>
            <a:pPr marL="0" indent="0">
              <a:buNone/>
            </a:pPr>
            <a:endParaRPr lang="en-GB" dirty="0" smtClean="0">
              <a:latin typeface="Comic Sans MS" panose="030F0702030302020204" pitchFamily="66" charset="0"/>
            </a:endParaRPr>
          </a:p>
          <a:p>
            <a:pPr marL="0" indent="0">
              <a:buNone/>
            </a:pPr>
            <a:r>
              <a:rPr lang="en-GB" b="1" dirty="0" smtClean="0">
                <a:solidFill>
                  <a:srgbClr val="FF33CC"/>
                </a:solidFill>
                <a:latin typeface="Comic Sans MS" panose="030F0702030302020204" pitchFamily="66" charset="0"/>
              </a:rPr>
              <a:t>C: </a:t>
            </a:r>
            <a:r>
              <a:rPr lang="en-GB" dirty="0" smtClean="0">
                <a:latin typeface="Comic Sans MS" panose="030F0702030302020204" pitchFamily="66" charset="0"/>
              </a:rPr>
              <a:t>Mini Conclusion – </a:t>
            </a:r>
            <a:r>
              <a:rPr lang="en-GB" b="1" dirty="0" smtClean="0">
                <a:solidFill>
                  <a:srgbClr val="FF0000"/>
                </a:solidFill>
                <a:latin typeface="Comic Sans MS" panose="030F0702030302020204" pitchFamily="66" charset="0"/>
              </a:rPr>
              <a:t>Sum Up</a:t>
            </a:r>
          </a:p>
          <a:p>
            <a:pPr marL="0" indent="0">
              <a:buNone/>
            </a:pPr>
            <a:r>
              <a:rPr lang="en-GB" dirty="0" smtClean="0">
                <a:latin typeface="Comic Sans MS" panose="030F0702030302020204" pitchFamily="66" charset="0"/>
              </a:rPr>
              <a:t>Overall, it can be argued that…</a:t>
            </a:r>
            <a:endParaRPr lang="en-GB" dirty="0">
              <a:latin typeface="Comic Sans MS" panose="030F0702030302020204" pitchFamily="66" charset="0"/>
            </a:endParaRPr>
          </a:p>
        </p:txBody>
      </p:sp>
    </p:spTree>
    <p:extLst>
      <p:ext uri="{BB962C8B-B14F-4D97-AF65-F5344CB8AC3E}">
        <p14:creationId xmlns:p14="http://schemas.microsoft.com/office/powerpoint/2010/main" val="166177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The Write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U</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p</a:t>
            </a:r>
            <a:endParaRPr lang="en-US"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457200" y="1600200"/>
            <a:ext cx="8229600" cy="4961965"/>
          </a:xfrm>
        </p:spPr>
        <p:txBody>
          <a:bodyPr>
            <a:normAutofit fontScale="85000" lnSpcReduction="10000"/>
          </a:bodyPr>
          <a:lstStyle/>
          <a:p>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Analysis </a:t>
            </a:r>
            <a:r>
              <a:rPr lang="en-US" dirty="0" smtClean="0">
                <a:latin typeface="Comic Sans MS" panose="030F0702030302020204" pitchFamily="66" charset="0"/>
              </a:rPr>
              <a:t>– </a:t>
            </a:r>
            <a:r>
              <a:rPr lang="en-US" dirty="0">
                <a:latin typeface="Comic Sans MS" panose="030F0702030302020204" pitchFamily="66" charset="0"/>
              </a:rPr>
              <a:t>(</a:t>
            </a:r>
            <a:r>
              <a:rPr lang="en-US" dirty="0" smtClean="0">
                <a:latin typeface="Comic Sans MS" panose="030F0702030302020204" pitchFamily="66" charset="0"/>
              </a:rPr>
              <a:t>14 </a:t>
            </a:r>
            <a:r>
              <a:rPr lang="en-US" dirty="0">
                <a:latin typeface="Comic Sans MS" panose="030F0702030302020204" pitchFamily="66" charset="0"/>
              </a:rPr>
              <a:t>marks</a:t>
            </a:r>
            <a:r>
              <a:rPr lang="en-US" dirty="0" smtClean="0">
                <a:latin typeface="Comic Sans MS" panose="030F0702030302020204" pitchFamily="66" charset="0"/>
              </a:rPr>
              <a:t>)</a:t>
            </a:r>
          </a:p>
          <a:p>
            <a:pPr fontAlgn="t"/>
            <a:r>
              <a:rPr lang="en-US" b="1" dirty="0" smtClean="0">
                <a:solidFill>
                  <a:srgbClr val="00B050"/>
                </a:solidFill>
                <a:effectLst>
                  <a:outerShdw blurRad="38100" dist="38100" dir="2700000" algn="tl">
                    <a:srgbClr val="000000">
                      <a:alpha val="43137"/>
                    </a:srgbClr>
                  </a:outerShdw>
                </a:effectLst>
                <a:latin typeface="Comic Sans MS" panose="030F0702030302020204" pitchFamily="66" charset="0"/>
              </a:rPr>
              <a:t>Use </a:t>
            </a:r>
            <a:r>
              <a:rPr lang="en-US" b="1" dirty="0">
                <a:solidFill>
                  <a:srgbClr val="00B050"/>
                </a:solidFill>
                <a:effectLst>
                  <a:outerShdw blurRad="38100" dist="38100" dir="2700000" algn="tl">
                    <a:srgbClr val="000000">
                      <a:alpha val="43137"/>
                    </a:srgbClr>
                  </a:outerShdw>
                </a:effectLst>
                <a:latin typeface="Comic Sans MS" panose="030F0702030302020204" pitchFamily="66" charset="0"/>
              </a:rPr>
              <a:t>the KU (above) to breakdown the </a:t>
            </a:r>
            <a:r>
              <a:rPr lang="en-US" b="1" dirty="0" smtClean="0">
                <a:solidFill>
                  <a:srgbClr val="00B050"/>
                </a:solidFill>
                <a:effectLst>
                  <a:outerShdw blurRad="38100" dist="38100" dir="2700000" algn="tl">
                    <a:srgbClr val="000000">
                      <a:alpha val="43137"/>
                    </a:srgbClr>
                  </a:outerShdw>
                </a:effectLst>
                <a:latin typeface="Comic Sans MS" panose="030F0702030302020204" pitchFamily="66" charset="0"/>
              </a:rPr>
              <a:t>issue i.e.</a:t>
            </a:r>
            <a:endParaRPr lang="en-US" dirty="0">
              <a:solidFill>
                <a:srgbClr val="00B050"/>
              </a:solidFill>
              <a:effectLst>
                <a:outerShdw blurRad="38100" dist="38100" dir="2700000" algn="tl">
                  <a:srgbClr val="000000">
                    <a:alpha val="43137"/>
                  </a:srgbClr>
                </a:outerShdw>
              </a:effectLst>
              <a:latin typeface="Comic Sans MS" panose="030F0702030302020204" pitchFamily="66" charset="0"/>
            </a:endParaRPr>
          </a:p>
          <a:p>
            <a:pPr>
              <a:buFont typeface="Wingdings" panose="05000000000000000000" pitchFamily="2" charset="2"/>
              <a:buChar char="ü"/>
            </a:pPr>
            <a:r>
              <a:rPr lang="en-US" dirty="0" smtClean="0">
                <a:latin typeface="Comic Sans MS" panose="030F0702030302020204" pitchFamily="66" charset="0"/>
              </a:rPr>
              <a:t>Analytical comments i.e. ‘It can be argued that…’</a:t>
            </a:r>
          </a:p>
          <a:p>
            <a:pPr>
              <a:buFont typeface="Wingdings" panose="05000000000000000000" pitchFamily="2" charset="2"/>
              <a:buChar char="ü"/>
            </a:pPr>
            <a:r>
              <a:rPr lang="en-US" dirty="0" smtClean="0">
                <a:latin typeface="Comic Sans MS" panose="030F0702030302020204" pitchFamily="66" charset="0"/>
              </a:rPr>
              <a:t>Linking factors with explanation to the central issue</a:t>
            </a:r>
          </a:p>
          <a:p>
            <a:pPr>
              <a:buFont typeface="Wingdings" panose="05000000000000000000" pitchFamily="2" charset="2"/>
              <a:buChar char="ü"/>
            </a:pPr>
            <a:r>
              <a:rPr lang="en-US" dirty="0" smtClean="0">
                <a:latin typeface="Comic Sans MS" panose="030F0702030302020204" pitchFamily="66" charset="0"/>
              </a:rPr>
              <a:t>Implications/ political consequences</a:t>
            </a:r>
          </a:p>
          <a:p>
            <a:pPr>
              <a:buFont typeface="Wingdings" panose="05000000000000000000" pitchFamily="2" charset="2"/>
              <a:buChar char="ü"/>
            </a:pPr>
            <a:r>
              <a:rPr lang="en-US" dirty="0" smtClean="0">
                <a:latin typeface="Comic Sans MS" panose="030F0702030302020204" pitchFamily="66" charset="0"/>
              </a:rPr>
              <a:t>Making comparisons between different interpretations </a:t>
            </a:r>
          </a:p>
          <a:p>
            <a:pPr>
              <a:buFont typeface="Wingdings" panose="05000000000000000000" pitchFamily="2" charset="2"/>
              <a:buChar char="ü"/>
            </a:pPr>
            <a:r>
              <a:rPr lang="en-US" dirty="0" smtClean="0">
                <a:latin typeface="Comic Sans MS" panose="030F0702030302020204" pitchFamily="66" charset="0"/>
              </a:rPr>
              <a:t>Backing up analysis with supporting evidence</a:t>
            </a:r>
            <a:endParaRPr lang="en-US" dirty="0">
              <a:latin typeface="Comic Sans MS" panose="030F0702030302020204" pitchFamily="66" charset="0"/>
            </a:endParaRPr>
          </a:p>
          <a:p>
            <a:endParaRPr lang="en-US" dirty="0"/>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28600" y="274638"/>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030462" y="24842"/>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38623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The Write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U</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p</a:t>
            </a:r>
            <a:endParaRPr lang="en-US"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US" dirty="0">
                <a:latin typeface="Comic Sans MS" panose="030F0702030302020204" pitchFamily="66" charset="0"/>
              </a:rPr>
              <a:t>R</a:t>
            </a:r>
            <a:r>
              <a:rPr lang="en-US" dirty="0" smtClean="0">
                <a:latin typeface="Comic Sans MS" panose="030F0702030302020204" pitchFamily="66" charset="0"/>
              </a:rPr>
              <a:t>efer to at least 2 political sources </a:t>
            </a:r>
            <a:r>
              <a:rPr lang="en-US" dirty="0" smtClean="0">
                <a:solidFill>
                  <a:srgbClr val="FF0000"/>
                </a:solidFill>
                <a:latin typeface="Comic Sans MS" panose="030F0702030302020204" pitchFamily="66" charset="0"/>
              </a:rPr>
              <a:t>(2 marks)</a:t>
            </a:r>
          </a:p>
          <a:p>
            <a:r>
              <a:rPr lang="en-US" dirty="0" smtClean="0">
                <a:latin typeface="Comic Sans MS" panose="030F0702030302020204" pitchFamily="66" charset="0"/>
              </a:rPr>
              <a:t>i.e. text book, programme, article used etc.</a:t>
            </a:r>
            <a:endParaRPr lang="en-US" dirty="0"/>
          </a:p>
          <a:p>
            <a:r>
              <a:rPr lang="en-US" dirty="0" smtClean="0">
                <a:latin typeface="Comic Sans MS" panose="030F0702030302020204" pitchFamily="66" charset="0"/>
              </a:rPr>
              <a:t>Referring to political sources &amp; communications ideas from them accurately ‘This means that…’</a:t>
            </a:r>
            <a:endParaRPr lang="en-US" dirty="0">
              <a:latin typeface="Comic Sans MS" panose="030F0702030302020204" pitchFamily="66" charset="0"/>
            </a:endParaRPr>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28600" y="274638"/>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030462" y="24842"/>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414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The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W</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rite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U</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p</a:t>
            </a:r>
            <a:endParaRPr lang="en-US"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Drawing </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conclusions</a:t>
            </a:r>
            <a:r>
              <a:rPr lang="en-US" dirty="0" smtClean="0">
                <a:effectLst>
                  <a:outerShdw blurRad="38100" dist="38100" dir="2700000" algn="tl">
                    <a:srgbClr val="000000">
                      <a:alpha val="43137"/>
                    </a:srgbClr>
                  </a:outerShdw>
                </a:effectLst>
                <a:latin typeface="Comic Sans MS" panose="030F0702030302020204" pitchFamily="66" charset="0"/>
              </a:rPr>
              <a:t> </a:t>
            </a:r>
            <a:r>
              <a:rPr lang="en-US" dirty="0" smtClean="0">
                <a:latin typeface="Comic Sans MS" panose="030F0702030302020204" pitchFamily="66" charset="0"/>
              </a:rPr>
              <a:t>(4 marks)</a:t>
            </a:r>
          </a:p>
          <a:p>
            <a:r>
              <a:rPr lang="en-US" dirty="0" smtClean="0">
                <a:latin typeface="Comic Sans MS" panose="030F0702030302020204" pitchFamily="66" charset="0"/>
              </a:rPr>
              <a:t>Overall weigh up the evidence/arguments</a:t>
            </a:r>
          </a:p>
          <a:p>
            <a:r>
              <a:rPr lang="en-US" dirty="0" smtClean="0">
                <a:latin typeface="Comic Sans MS" panose="030F0702030302020204" pitchFamily="66" charset="0"/>
              </a:rPr>
              <a:t>Evaluate the evidence- what does it tell you about the issue</a:t>
            </a:r>
          </a:p>
          <a:p>
            <a:r>
              <a:rPr lang="en-US" dirty="0" smtClean="0">
                <a:latin typeface="Comic Sans MS" panose="030F0702030302020204" pitchFamily="66" charset="0"/>
              </a:rPr>
              <a:t>Key reasons why you came to this view</a:t>
            </a:r>
          </a:p>
          <a:p>
            <a:r>
              <a:rPr lang="en-US" dirty="0" smtClean="0">
                <a:latin typeface="Comic Sans MS" panose="030F0702030302020204" pitchFamily="66" charset="0"/>
              </a:rPr>
              <a:t>Argue your case</a:t>
            </a:r>
          </a:p>
          <a:p>
            <a:r>
              <a:rPr lang="en-US" dirty="0" smtClean="0">
                <a:latin typeface="Comic Sans MS" panose="030F0702030302020204" pitchFamily="66" charset="0"/>
              </a:rPr>
              <a:t>Can do mini conclusions also </a:t>
            </a:r>
            <a:endParaRPr lang="en-US" dirty="0">
              <a:latin typeface="Comic Sans MS" panose="030F0702030302020204" pitchFamily="66" charset="0"/>
            </a:endParaRPr>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28600" y="274638"/>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030462" y="24842"/>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40890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071" y="-169115"/>
            <a:ext cx="8229600" cy="1143000"/>
          </a:xfrm>
        </p:spPr>
        <p:txBody>
          <a:bodyPr/>
          <a:lstStyle/>
          <a:p>
            <a:r>
              <a:rPr lang="en-GB" b="1" dirty="0" smtClean="0">
                <a:solidFill>
                  <a:srgbClr val="00B050"/>
                </a:solidFill>
                <a:effectLst>
                  <a:outerShdw blurRad="38100" dist="38100" dir="2700000" algn="tl">
                    <a:srgbClr val="000000">
                      <a:alpha val="43137"/>
                    </a:srgbClr>
                  </a:outerShdw>
                </a:effectLst>
                <a:latin typeface="Comic Sans MS" panose="030F0702030302020204" pitchFamily="66" charset="0"/>
              </a:rPr>
              <a:t>Conclusion Plan</a:t>
            </a:r>
            <a:endParaRPr lang="en-GB" b="1" dirty="0">
              <a:solidFill>
                <a:srgbClr val="00B05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228599" y="833718"/>
            <a:ext cx="8700247" cy="5930153"/>
          </a:xfrm>
        </p:spPr>
        <p:txBody>
          <a:bodyPr>
            <a:normAutofit fontScale="92500" lnSpcReduction="20000"/>
          </a:bodyPr>
          <a:lstStyle/>
          <a:p>
            <a:pPr marL="0" indent="0">
              <a:buNone/>
            </a:pPr>
            <a:r>
              <a:rPr lang="en-GB" b="1" dirty="0" smtClean="0">
                <a:solidFill>
                  <a:srgbClr val="FF33CC"/>
                </a:solidFill>
                <a:effectLst>
                  <a:outerShdw blurRad="38100" dist="38100" dir="2700000" algn="tl">
                    <a:srgbClr val="000000">
                      <a:alpha val="43137"/>
                    </a:srgbClr>
                  </a:outerShdw>
                </a:effectLst>
                <a:latin typeface="Comic Sans MS" panose="030F0702030302020204" pitchFamily="66" charset="0"/>
              </a:rPr>
              <a:t>1) In conclusion…</a:t>
            </a:r>
            <a:r>
              <a:rPr lang="en-GB" dirty="0" smtClean="0">
                <a:latin typeface="Comic Sans MS" panose="030F0702030302020204" pitchFamily="66" charset="0"/>
              </a:rPr>
              <a:t> state that the question cannot be answered in very simple terms i.e.</a:t>
            </a:r>
          </a:p>
          <a:p>
            <a:pPr marL="0" indent="0">
              <a:buNone/>
            </a:pPr>
            <a:r>
              <a:rPr lang="en-GB" dirty="0" smtClean="0">
                <a:latin typeface="Comic Sans MS" panose="030F0702030302020204" pitchFamily="66" charset="0"/>
              </a:rPr>
              <a:t>‘</a:t>
            </a:r>
            <a:r>
              <a:rPr lang="en-GB" i="1" dirty="0" smtClean="0">
                <a:latin typeface="Comic Sans MS" panose="030F0702030302020204" pitchFamily="66" charset="0"/>
              </a:rPr>
              <a:t>The instability in Northern Ireland government cannot be attributed to only one factor.’</a:t>
            </a:r>
          </a:p>
          <a:p>
            <a:pPr marL="0" indent="0">
              <a:buNone/>
            </a:pPr>
            <a:r>
              <a:rPr lang="en-GB" b="1" dirty="0" smtClean="0">
                <a:solidFill>
                  <a:srgbClr val="FF33CC"/>
                </a:solidFill>
                <a:effectLst>
                  <a:outerShdw blurRad="38100" dist="38100" dir="2700000" algn="tl">
                    <a:srgbClr val="000000">
                      <a:alpha val="43137"/>
                    </a:srgbClr>
                  </a:outerShdw>
                </a:effectLst>
                <a:latin typeface="Comic Sans MS" panose="030F0702030302020204" pitchFamily="66" charset="0"/>
              </a:rPr>
              <a:t>2) Recap all factors</a:t>
            </a:r>
            <a:r>
              <a:rPr lang="en-GB" dirty="0" smtClean="0">
                <a:latin typeface="Comic Sans MS" panose="030F0702030302020204" pitchFamily="66" charset="0"/>
              </a:rPr>
              <a:t>/ arguments with a quick explanation i.e.</a:t>
            </a:r>
          </a:p>
          <a:p>
            <a:pPr marL="0" indent="0">
              <a:buNone/>
            </a:pPr>
            <a:r>
              <a:rPr lang="en-GB" i="1" dirty="0" smtClean="0">
                <a:latin typeface="Comic Sans MS" panose="030F0702030302020204" pitchFamily="66" charset="0"/>
              </a:rPr>
              <a:t>‘It could be argued that Obama’s foreign policy gained him support and the death of Bin Laden gained him popularity’</a:t>
            </a:r>
          </a:p>
          <a:p>
            <a:pPr marL="0" indent="0">
              <a:buNone/>
            </a:pPr>
            <a:r>
              <a:rPr lang="en-GB" dirty="0" smtClean="0">
                <a:latin typeface="Comic Sans MS" panose="030F0702030302020204" pitchFamily="66" charset="0"/>
              </a:rPr>
              <a:t>3) </a:t>
            </a:r>
            <a:r>
              <a:rPr lang="en-GB" b="1" dirty="0" smtClean="0">
                <a:solidFill>
                  <a:srgbClr val="FF33CC"/>
                </a:solidFill>
                <a:effectLst>
                  <a:outerShdw blurRad="38100" dist="38100" dir="2700000" algn="tl">
                    <a:srgbClr val="000000">
                      <a:alpha val="43137"/>
                    </a:srgbClr>
                  </a:outerShdw>
                </a:effectLst>
                <a:latin typeface="Comic Sans MS" panose="030F0702030302020204" pitchFamily="66" charset="0"/>
              </a:rPr>
              <a:t>Make your final judgement</a:t>
            </a:r>
          </a:p>
          <a:p>
            <a:pPr marL="0" indent="0">
              <a:buNone/>
            </a:pPr>
            <a:r>
              <a:rPr lang="en-GB" dirty="0" smtClean="0">
                <a:latin typeface="Comic Sans MS" panose="030F0702030302020204" pitchFamily="66" charset="0"/>
              </a:rPr>
              <a:t>Give </a:t>
            </a:r>
            <a:r>
              <a:rPr lang="en-GB" u="sng" dirty="0" smtClean="0">
                <a:latin typeface="Comic Sans MS" panose="030F0702030302020204" pitchFamily="66" charset="0"/>
              </a:rPr>
              <a:t>two pieces </a:t>
            </a:r>
            <a:r>
              <a:rPr lang="en-GB" dirty="0" smtClean="0">
                <a:latin typeface="Comic Sans MS" panose="030F0702030302020204" pitchFamily="66" charset="0"/>
              </a:rPr>
              <a:t>of supporting evidence i.e.</a:t>
            </a:r>
          </a:p>
          <a:p>
            <a:pPr marL="0" indent="0">
              <a:buNone/>
            </a:pPr>
            <a:r>
              <a:rPr lang="en-GB" i="1" dirty="0" smtClean="0">
                <a:latin typeface="Comic Sans MS" panose="030F0702030302020204" pitchFamily="66" charset="0"/>
              </a:rPr>
              <a:t>It could be argued that Donald Trump </a:t>
            </a:r>
            <a:r>
              <a:rPr lang="en-GB" i="1" dirty="0" smtClean="0">
                <a:effectLst>
                  <a:outerShdw blurRad="38100" dist="38100" dir="2700000" algn="tl">
                    <a:srgbClr val="000000">
                      <a:alpha val="43137"/>
                    </a:srgbClr>
                  </a:outerShdw>
                </a:effectLst>
                <a:latin typeface="Comic Sans MS" panose="030F0702030302020204" pitchFamily="66" charset="0"/>
              </a:rPr>
              <a:t>is</a:t>
            </a:r>
            <a:r>
              <a:rPr lang="en-GB" i="1" dirty="0" smtClean="0">
                <a:latin typeface="Comic Sans MS" panose="030F0702030302020204" pitchFamily="66" charset="0"/>
              </a:rPr>
              <a:t> largely viewed as an illegitimate President because…</a:t>
            </a:r>
          </a:p>
          <a:p>
            <a:pPr marL="0" indent="0">
              <a:buNone/>
            </a:pPr>
            <a:r>
              <a:rPr lang="en-GB" i="1" dirty="0" smtClean="0">
                <a:latin typeface="Comic Sans MS" panose="030F0702030302020204" pitchFamily="66" charset="0"/>
              </a:rPr>
              <a:t>This is also due to …. Which has led to …</a:t>
            </a:r>
            <a:endParaRPr lang="en-GB" i="1" dirty="0">
              <a:latin typeface="Comic Sans MS" panose="030F0702030302020204" pitchFamily="66" charset="0"/>
            </a:endParaRPr>
          </a:p>
        </p:txBody>
      </p:sp>
    </p:spTree>
    <p:extLst>
      <p:ext uri="{BB962C8B-B14F-4D97-AF65-F5344CB8AC3E}">
        <p14:creationId xmlns:p14="http://schemas.microsoft.com/office/powerpoint/2010/main" val="192718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solidFill>
                  <a:srgbClr val="FF0000"/>
                </a:solidFill>
                <a:effectLst>
                  <a:outerShdw blurRad="38100" dist="38100" dir="2700000" algn="tl">
                    <a:srgbClr val="000000">
                      <a:alpha val="43137"/>
                    </a:srgbClr>
                  </a:outerShdw>
                </a:effectLst>
                <a:latin typeface="Comic Sans MS" panose="030F0702030302020204" pitchFamily="66" charset="0"/>
              </a:rPr>
              <a:t>O</a:t>
            </a:r>
            <a:r>
              <a:rPr lang="en-US" sz="4800" dirty="0" smtClean="0">
                <a:solidFill>
                  <a:srgbClr val="FF0000"/>
                </a:solidFill>
                <a:effectLst>
                  <a:outerShdw blurRad="38100" dist="38100" dir="2700000" algn="tl">
                    <a:srgbClr val="000000">
                      <a:alpha val="43137"/>
                    </a:srgbClr>
                  </a:outerShdw>
                </a:effectLst>
                <a:latin typeface="Comic Sans MS" panose="030F0702030302020204" pitchFamily="66" charset="0"/>
              </a:rPr>
              <a:t>verview</a:t>
            </a:r>
            <a:endParaRPr lang="en-US" sz="4800"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US" sz="3600" dirty="0" smtClean="0">
                <a:latin typeface="Comic Sans MS" panose="030F0702030302020204" pitchFamily="66" charset="0"/>
              </a:rPr>
              <a:t>Not a report</a:t>
            </a:r>
            <a:endParaRPr lang="en-US" sz="3600" dirty="0">
              <a:latin typeface="Comic Sans MS" panose="030F0702030302020204" pitchFamily="66" charset="0"/>
            </a:endParaRPr>
          </a:p>
          <a:p>
            <a:r>
              <a:rPr lang="en-US" sz="3600" dirty="0" smtClean="0">
                <a:solidFill>
                  <a:srgbClr val="FF0000"/>
                </a:solidFill>
                <a:effectLst>
                  <a:outerShdw blurRad="38100" dist="38100" dir="2700000" algn="tl">
                    <a:srgbClr val="000000">
                      <a:alpha val="43137"/>
                    </a:srgbClr>
                  </a:outerShdw>
                </a:effectLst>
                <a:latin typeface="Comic Sans MS" panose="030F0702030302020204" pitchFamily="66" charset="0"/>
              </a:rPr>
              <a:t>30 </a:t>
            </a:r>
            <a:r>
              <a:rPr lang="en-US" sz="3600" dirty="0" smtClean="0">
                <a:latin typeface="Comic Sans MS" panose="030F0702030302020204" pitchFamily="66" charset="0"/>
              </a:rPr>
              <a:t>mark essay</a:t>
            </a:r>
            <a:endParaRPr lang="en-US" sz="3600" dirty="0">
              <a:latin typeface="Comic Sans MS" panose="030F0702030302020204" pitchFamily="66" charset="0"/>
            </a:endParaRPr>
          </a:p>
          <a:p>
            <a:r>
              <a:rPr lang="en-US" sz="3600" dirty="0" smtClean="0">
                <a:latin typeface="Comic Sans MS" panose="030F0702030302020204" pitchFamily="66" charset="0"/>
              </a:rPr>
              <a:t>It should be easier than the exam- its your chance to pick up marks- if you are prepared for it!</a:t>
            </a:r>
          </a:p>
          <a:p>
            <a:r>
              <a:rPr lang="en-US" sz="3600" dirty="0" smtClean="0">
                <a:latin typeface="Comic Sans MS" panose="030F0702030302020204" pitchFamily="66" charset="0"/>
              </a:rPr>
              <a:t>250 word resource sheet, 1.5hr write up</a:t>
            </a:r>
            <a:endParaRPr lang="en-US" sz="3600" dirty="0">
              <a:latin typeface="Comic Sans MS" panose="030F0702030302020204" pitchFamily="66" charset="0"/>
            </a:endParaRPr>
          </a:p>
        </p:txBody>
      </p:sp>
      <p:pic>
        <p:nvPicPr>
          <p:cNvPr id="4" name="Picture 2" descr="C:\Users\fs2642c\AppData\Local\Microsoft\Windows\Temporary Internet Files\Content.IE5\F6N0OR46\large-pencil-holder-66.6-16293[1].gif"/>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747299" y="274638"/>
            <a:ext cx="1042633" cy="18645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fs2642c\AppData\Local\Microsoft\Windows\Temporary Internet Files\Content.IE5\F6N0OR46\Writing_and_politics[1].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30630" y="253229"/>
            <a:ext cx="1219110" cy="1219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87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0000"/>
                </a:solidFill>
                <a:effectLst>
                  <a:outerShdw blurRad="38100" dist="38100" dir="2700000" algn="tl">
                    <a:srgbClr val="000000">
                      <a:alpha val="43137"/>
                    </a:srgbClr>
                  </a:outerShdw>
                </a:effectLst>
                <a:latin typeface="Comic Sans MS" panose="030F0702030302020204" pitchFamily="66" charset="0"/>
              </a:rPr>
              <a:t>Stages</a:t>
            </a:r>
            <a:endParaRPr lang="en-US" sz="5400"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p:txBody>
          <a:bodyPr/>
          <a:lstStyle/>
          <a:p>
            <a:pPr marL="0" indent="0">
              <a:buNone/>
            </a:pPr>
            <a:r>
              <a:rPr lang="en-US" dirty="0" smtClean="0">
                <a:latin typeface="Comic Sans MS" panose="030F0702030302020204" pitchFamily="66" charset="0"/>
              </a:rPr>
              <a:t>1. Choose topic</a:t>
            </a:r>
          </a:p>
          <a:p>
            <a:pPr marL="0" indent="0">
              <a:buNone/>
            </a:pPr>
            <a:r>
              <a:rPr lang="en-US" dirty="0" smtClean="0">
                <a:latin typeface="Comic Sans MS" panose="030F0702030302020204" pitchFamily="66" charset="0"/>
              </a:rPr>
              <a:t>2. Carry out research</a:t>
            </a:r>
          </a:p>
          <a:p>
            <a:pPr marL="0" indent="0">
              <a:buNone/>
            </a:pPr>
            <a:r>
              <a:rPr lang="en-US" dirty="0" smtClean="0">
                <a:latin typeface="Comic Sans MS" panose="030F0702030302020204" pitchFamily="66" charset="0"/>
              </a:rPr>
              <a:t>3. Collate and analyse</a:t>
            </a:r>
            <a:r>
              <a:rPr lang="en-US" dirty="0">
                <a:latin typeface="Comic Sans MS" panose="030F0702030302020204" pitchFamily="66" charset="0"/>
              </a:rPr>
              <a:t> </a:t>
            </a:r>
            <a:r>
              <a:rPr lang="en-US" dirty="0" smtClean="0">
                <a:latin typeface="Comic Sans MS" panose="030F0702030302020204" pitchFamily="66" charset="0"/>
              </a:rPr>
              <a:t>your evidence</a:t>
            </a:r>
          </a:p>
          <a:p>
            <a:pPr marL="0" indent="0">
              <a:buNone/>
            </a:pPr>
            <a:r>
              <a:rPr lang="en-US" dirty="0" smtClean="0">
                <a:latin typeface="Comic Sans MS" panose="030F0702030302020204" pitchFamily="66" charset="0"/>
              </a:rPr>
              <a:t>4. Create your resource sheet</a:t>
            </a:r>
          </a:p>
          <a:p>
            <a:pPr marL="0" indent="0">
              <a:buNone/>
            </a:pPr>
            <a:r>
              <a:rPr lang="en-US" dirty="0" smtClean="0">
                <a:latin typeface="Comic Sans MS" panose="030F0702030302020204" pitchFamily="66" charset="0"/>
              </a:rPr>
              <a:t>5. Carry out the write-up</a:t>
            </a:r>
          </a:p>
          <a:p>
            <a:pPr marL="0" indent="0">
              <a:buNone/>
            </a:pPr>
            <a:r>
              <a:rPr lang="en-US" dirty="0" smtClean="0">
                <a:latin typeface="Comic Sans MS" panose="030F0702030302020204" pitchFamily="66" charset="0"/>
              </a:rPr>
              <a:t>6. Your work will be collected in, sent away and marked</a:t>
            </a:r>
            <a:endParaRPr lang="en-US" dirty="0">
              <a:latin typeface="Comic Sans MS" panose="030F0702030302020204" pitchFamily="66" charset="0"/>
            </a:endParaRPr>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30630" y="198528"/>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fs2642c\AppData\Local\Microsoft\Windows\Temporary Internet Files\Content.IE5\F6N0OR46\large-pencil-holder-66.6-16293[1].gif"/>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920137" y="543580"/>
            <a:ext cx="741228" cy="1325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070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Choose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T</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opic</a:t>
            </a:r>
            <a:endParaRPr lang="en-US"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457200" y="1600200"/>
            <a:ext cx="8229600" cy="4961965"/>
          </a:xfrm>
        </p:spPr>
        <p:txBody>
          <a:bodyPr>
            <a:normAutofit fontScale="92500" lnSpcReduction="20000"/>
          </a:bodyPr>
          <a:lstStyle/>
          <a:p>
            <a:r>
              <a:rPr lang="en-US" dirty="0" smtClean="0">
                <a:latin typeface="Comic Sans MS" panose="030F0702030302020204" pitchFamily="66" charset="0"/>
              </a:rPr>
              <a:t>Any </a:t>
            </a:r>
            <a:r>
              <a:rPr lang="en-US" dirty="0" smtClean="0">
                <a:solidFill>
                  <a:srgbClr val="92D050"/>
                </a:solidFill>
                <a:effectLst>
                  <a:outerShdw blurRad="38100" dist="38100" dir="2700000" algn="tl">
                    <a:srgbClr val="000000">
                      <a:alpha val="43137"/>
                    </a:srgbClr>
                  </a:outerShdw>
                </a:effectLst>
                <a:latin typeface="Comic Sans MS" panose="030F0702030302020204" pitchFamily="66" charset="0"/>
              </a:rPr>
              <a:t>political</a:t>
            </a:r>
            <a:r>
              <a:rPr lang="en-US" dirty="0" smtClean="0">
                <a:latin typeface="Comic Sans MS" panose="030F0702030302020204" pitchFamily="66" charset="0"/>
              </a:rPr>
              <a:t> issue/topic- at least </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two sides</a:t>
            </a:r>
            <a:r>
              <a:rPr lang="en-US" dirty="0" smtClean="0">
                <a:latin typeface="Comic Sans MS" panose="030F0702030302020204" pitchFamily="66" charset="0"/>
              </a:rPr>
              <a:t> or different points of view or arguments for/against</a:t>
            </a:r>
          </a:p>
          <a:p>
            <a:r>
              <a:rPr lang="en-US" dirty="0" smtClean="0">
                <a:solidFill>
                  <a:srgbClr val="92D050"/>
                </a:solidFill>
                <a:effectLst>
                  <a:outerShdw blurRad="38100" dist="38100" dir="2700000" algn="tl">
                    <a:srgbClr val="000000">
                      <a:alpha val="43137"/>
                    </a:srgbClr>
                  </a:outerShdw>
                </a:effectLst>
                <a:latin typeface="Comic Sans MS" panose="030F0702030302020204" pitchFamily="66" charset="0"/>
              </a:rPr>
              <a:t>Area of interest </a:t>
            </a:r>
            <a:r>
              <a:rPr lang="en-US" dirty="0" smtClean="0">
                <a:latin typeface="Comic Sans MS" panose="030F0702030302020204" pitchFamily="66" charset="0"/>
              </a:rPr>
              <a:t>to you personally or something you feel strongly about</a:t>
            </a:r>
          </a:p>
          <a:p>
            <a:r>
              <a:rPr lang="en-US" dirty="0" smtClean="0">
                <a:latin typeface="Comic Sans MS" panose="030F0702030302020204" pitchFamily="66" charset="0"/>
              </a:rPr>
              <a:t>Can collect </a:t>
            </a:r>
            <a:r>
              <a:rPr lang="en-US" dirty="0" smtClean="0">
                <a:solidFill>
                  <a:srgbClr val="7030A0"/>
                </a:solidFill>
                <a:effectLst>
                  <a:outerShdw blurRad="38100" dist="38100" dir="2700000" algn="tl">
                    <a:srgbClr val="000000">
                      <a:alpha val="43137"/>
                    </a:srgbClr>
                  </a:outerShdw>
                </a:effectLst>
                <a:latin typeface="Comic Sans MS" panose="030F0702030302020204" pitchFamily="66" charset="0"/>
              </a:rPr>
              <a:t>evidence on</a:t>
            </a:r>
          </a:p>
          <a:p>
            <a:r>
              <a:rPr lang="en-US" dirty="0" smtClean="0">
                <a:latin typeface="Comic Sans MS" panose="030F0702030302020204" pitchFamily="66" charset="0"/>
              </a:rPr>
              <a:t>Possibly have some </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background knowledge</a:t>
            </a:r>
            <a:r>
              <a:rPr lang="en-US" dirty="0" smtClean="0">
                <a:latin typeface="Comic Sans MS" panose="030F0702030302020204" pitchFamily="66" charset="0"/>
              </a:rPr>
              <a:t> already</a:t>
            </a:r>
            <a:endParaRPr lang="en-US" dirty="0">
              <a:latin typeface="Comic Sans MS" panose="030F0702030302020204" pitchFamily="66" charset="0"/>
            </a:endParaRPr>
          </a:p>
          <a:p>
            <a:r>
              <a:rPr lang="en-US" dirty="0" smtClean="0">
                <a:solidFill>
                  <a:srgbClr val="7030A0"/>
                </a:solidFill>
                <a:effectLst>
                  <a:outerShdw blurRad="38100" dist="38100" dir="2700000" algn="tl">
                    <a:srgbClr val="000000">
                      <a:alpha val="43137"/>
                    </a:srgbClr>
                  </a:outerShdw>
                </a:effectLst>
                <a:latin typeface="Comic Sans MS" panose="030F0702030302020204" pitchFamily="66" charset="0"/>
              </a:rPr>
              <a:t>Think of a question around your issue</a:t>
            </a:r>
          </a:p>
          <a:p>
            <a:r>
              <a:rPr lang="en-US" dirty="0" smtClean="0">
                <a:effectLst>
                  <a:outerShdw blurRad="38100" dist="38100" dir="2700000" algn="tl">
                    <a:srgbClr val="000000">
                      <a:alpha val="43137"/>
                    </a:srgbClr>
                  </a:outerShdw>
                </a:effectLst>
                <a:latin typeface="Comic Sans MS" panose="030F0702030302020204" pitchFamily="66" charset="0"/>
              </a:rPr>
              <a:t>MOST IMPORTANT – it must be open to argument i.e. have two or more sides to argue</a:t>
            </a:r>
            <a:endParaRPr lang="en-US" dirty="0">
              <a:effectLst>
                <a:outerShdw blurRad="38100" dist="38100" dir="2700000" algn="tl">
                  <a:srgbClr val="000000">
                    <a:alpha val="43137"/>
                  </a:srgbClr>
                </a:outerShdw>
              </a:effectLst>
              <a:latin typeface="Comic Sans MS" panose="030F0702030302020204" pitchFamily="66" charset="0"/>
            </a:endParaRPr>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30630" y="253229"/>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954916" y="198415"/>
            <a:ext cx="744537" cy="132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111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220"/>
            <a:ext cx="8229600" cy="1143000"/>
          </a:xfrm>
        </p:spPr>
        <p:txBody>
          <a:bodyPr/>
          <a:lstStyle/>
          <a:p>
            <a:r>
              <a:rPr lang="en-GB" b="1" dirty="0" smtClean="0">
                <a:solidFill>
                  <a:srgbClr val="FF0000"/>
                </a:solidFill>
                <a:latin typeface="Comic Sans MS" panose="030F0702030302020204" pitchFamily="66" charset="0"/>
              </a:rPr>
              <a:t>Topical/ Issues of Interest</a:t>
            </a:r>
            <a:endParaRPr lang="en-GB" b="1" dirty="0">
              <a:solidFill>
                <a:srgbClr val="FF0000"/>
              </a:solidFill>
              <a:latin typeface="Comic Sans MS" panose="030F0702030302020204" pitchFamily="66" charset="0"/>
            </a:endParaRPr>
          </a:p>
        </p:txBody>
      </p:sp>
      <p:sp>
        <p:nvSpPr>
          <p:cNvPr id="3" name="Content Placeholder 2"/>
          <p:cNvSpPr>
            <a:spLocks noGrp="1"/>
          </p:cNvSpPr>
          <p:nvPr>
            <p:ph idx="1"/>
          </p:nvPr>
        </p:nvSpPr>
        <p:spPr>
          <a:xfrm>
            <a:off x="107577" y="838200"/>
            <a:ext cx="3428999" cy="5997388"/>
          </a:xfrm>
        </p:spPr>
        <p:txBody>
          <a:bodyPr>
            <a:normAutofit fontScale="92500" lnSpcReduction="20000"/>
          </a:bodyPr>
          <a:lstStyle/>
          <a:p>
            <a:r>
              <a:rPr lang="en-GB" dirty="0" err="1" smtClean="0">
                <a:latin typeface="Comic Sans MS" panose="030F0702030302020204" pitchFamily="66" charset="0"/>
              </a:rPr>
              <a:t>Brexit</a:t>
            </a:r>
            <a:endParaRPr lang="en-GB" dirty="0" smtClean="0">
              <a:latin typeface="Comic Sans MS" panose="030F0702030302020204" pitchFamily="66" charset="0"/>
            </a:endParaRPr>
          </a:p>
          <a:p>
            <a:r>
              <a:rPr lang="en-GB" dirty="0" smtClean="0">
                <a:latin typeface="Comic Sans MS" panose="030F0702030302020204" pitchFamily="66" charset="0"/>
              </a:rPr>
              <a:t>US Presidents</a:t>
            </a:r>
          </a:p>
          <a:p>
            <a:r>
              <a:rPr lang="en-GB" dirty="0" smtClean="0">
                <a:latin typeface="Comic Sans MS" panose="030F0702030302020204" pitchFamily="66" charset="0"/>
              </a:rPr>
              <a:t>UK Prime Ministers</a:t>
            </a:r>
          </a:p>
          <a:p>
            <a:r>
              <a:rPr lang="en-GB" dirty="0" smtClean="0">
                <a:latin typeface="Comic Sans MS" panose="030F0702030302020204" pitchFamily="66" charset="0"/>
              </a:rPr>
              <a:t>Popularity/ unpopularity of leaders and parties</a:t>
            </a:r>
          </a:p>
          <a:p>
            <a:r>
              <a:rPr lang="en-GB" dirty="0" smtClean="0">
                <a:latin typeface="Comic Sans MS" panose="030F0702030302020204" pitchFamily="66" charset="0"/>
              </a:rPr>
              <a:t>Voting systems </a:t>
            </a:r>
          </a:p>
          <a:p>
            <a:r>
              <a:rPr lang="en-GB" dirty="0" smtClean="0">
                <a:latin typeface="Comic Sans MS" panose="030F0702030302020204" pitchFamily="66" charset="0"/>
              </a:rPr>
              <a:t>Voting behaviour</a:t>
            </a:r>
          </a:p>
          <a:p>
            <a:r>
              <a:rPr lang="en-GB" dirty="0" smtClean="0">
                <a:latin typeface="Comic Sans MS" panose="030F0702030302020204" pitchFamily="66" charset="0"/>
              </a:rPr>
              <a:t>Crime and the Law</a:t>
            </a:r>
          </a:p>
          <a:p>
            <a:r>
              <a:rPr lang="en-GB" dirty="0" smtClean="0">
                <a:latin typeface="Comic Sans MS" panose="030F0702030302020204" pitchFamily="66" charset="0"/>
              </a:rPr>
              <a:t>Democracy</a:t>
            </a:r>
          </a:p>
        </p:txBody>
      </p:sp>
      <p:sp>
        <p:nvSpPr>
          <p:cNvPr id="4" name="Content Placeholder 2"/>
          <p:cNvSpPr txBox="1">
            <a:spLocks/>
          </p:cNvSpPr>
          <p:nvPr/>
        </p:nvSpPr>
        <p:spPr>
          <a:xfrm>
            <a:off x="3536576" y="708210"/>
            <a:ext cx="5455025" cy="63111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200" dirty="0" smtClean="0">
                <a:latin typeface="Comic Sans MS" panose="030F0702030302020204" pitchFamily="66" charset="0"/>
              </a:rPr>
              <a:t>Should Britain pursue a ‘Hard </a:t>
            </a:r>
            <a:r>
              <a:rPr lang="en-GB" sz="2200" dirty="0" err="1" smtClean="0">
                <a:latin typeface="Comic Sans MS" panose="030F0702030302020204" pitchFamily="66" charset="0"/>
              </a:rPr>
              <a:t>Brexit</a:t>
            </a:r>
            <a:r>
              <a:rPr lang="en-GB" sz="2200" dirty="0" smtClean="0">
                <a:latin typeface="Comic Sans MS" panose="030F0702030302020204" pitchFamily="66" charset="0"/>
              </a:rPr>
              <a:t>?’</a:t>
            </a:r>
          </a:p>
          <a:p>
            <a:r>
              <a:rPr lang="en-GB" sz="2200" dirty="0" smtClean="0">
                <a:latin typeface="Comic Sans MS" panose="030F0702030302020204" pitchFamily="66" charset="0"/>
              </a:rPr>
              <a:t>How successful a President was Barack Obama?</a:t>
            </a:r>
          </a:p>
          <a:p>
            <a:r>
              <a:rPr lang="en-GB" sz="2200" dirty="0" smtClean="0">
                <a:latin typeface="Comic Sans MS" panose="030F0702030302020204" pitchFamily="66" charset="0"/>
              </a:rPr>
              <a:t>Did Thatcher improve Britain 1979-90?</a:t>
            </a:r>
          </a:p>
          <a:p>
            <a:r>
              <a:rPr lang="en-GB" sz="2200" dirty="0" smtClean="0">
                <a:latin typeface="Comic Sans MS" panose="030F0702030302020204" pitchFamily="66" charset="0"/>
              </a:rPr>
              <a:t>Why have the Scottish Conservatives grown in popularity?</a:t>
            </a:r>
          </a:p>
          <a:p>
            <a:r>
              <a:rPr lang="en-GB" sz="2200" dirty="0" smtClean="0">
                <a:latin typeface="Comic Sans MS" panose="030F0702030302020204" pitchFamily="66" charset="0"/>
              </a:rPr>
              <a:t>Should the UK abandon FPTP in favour of a PR voting system?</a:t>
            </a:r>
          </a:p>
          <a:p>
            <a:r>
              <a:rPr lang="en-GB" sz="2200" dirty="0" smtClean="0">
                <a:latin typeface="Comic Sans MS" panose="030F0702030302020204" pitchFamily="66" charset="0"/>
              </a:rPr>
              <a:t>To what extent does race influence voting behaviour?</a:t>
            </a:r>
          </a:p>
          <a:p>
            <a:r>
              <a:rPr lang="en-GB" sz="2200" dirty="0" smtClean="0">
                <a:latin typeface="Comic Sans MS" panose="030F0702030302020204" pitchFamily="66" charset="0"/>
              </a:rPr>
              <a:t>Arguments for and against legalisation of drugs in the UK.</a:t>
            </a:r>
          </a:p>
          <a:p>
            <a:r>
              <a:rPr lang="en-GB" sz="2200" dirty="0" smtClean="0">
                <a:latin typeface="Comic Sans MS" panose="030F0702030302020204" pitchFamily="66" charset="0"/>
              </a:rPr>
              <a:t>Do the benefits of Direct Democracy far outweigh those of Representative Democracy?</a:t>
            </a:r>
          </a:p>
          <a:p>
            <a:endParaRPr lang="en-GB" sz="2400" dirty="0" smtClean="0">
              <a:latin typeface="Comic Sans MS" panose="030F0702030302020204" pitchFamily="66" charset="0"/>
            </a:endParaRPr>
          </a:p>
          <a:p>
            <a:endParaRPr lang="en-GB" sz="2400" dirty="0" smtClean="0">
              <a:latin typeface="Comic Sans MS" panose="030F0702030302020204" pitchFamily="66" charset="0"/>
            </a:endParaRPr>
          </a:p>
        </p:txBody>
      </p:sp>
    </p:spTree>
    <p:extLst>
      <p:ext uri="{BB962C8B-B14F-4D97-AF65-F5344CB8AC3E}">
        <p14:creationId xmlns:p14="http://schemas.microsoft.com/office/powerpoint/2010/main" val="2542483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ppt_x"/>
                                          </p:val>
                                        </p:tav>
                                        <p:tav tm="100000">
                                          <p:val>
                                            <p:strVal val="#ppt_x"/>
                                          </p:val>
                                        </p:tav>
                                      </p:tavLst>
                                    </p:anim>
                                    <p:anim calcmode="lin" valueType="num">
                                      <p:cBhvr additive="base">
                                        <p:cTn id="5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4706" t="18824" r="38322" b="9020"/>
          <a:stretch/>
        </p:blipFill>
        <p:spPr bwMode="auto">
          <a:xfrm>
            <a:off x="161365" y="121023"/>
            <a:ext cx="6799818" cy="6589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976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Carry out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esearch</a:t>
            </a:r>
            <a:endParaRPr lang="en-US"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Must have </a:t>
            </a:r>
            <a:r>
              <a:rPr lang="en-US" u="sng" dirty="0" smtClean="0">
                <a:solidFill>
                  <a:srgbClr val="00B0F0"/>
                </a:solidFill>
                <a:effectLst>
                  <a:outerShdw blurRad="38100" dist="38100" dir="2700000" algn="tl">
                    <a:srgbClr val="000000">
                      <a:alpha val="43137"/>
                    </a:srgbClr>
                  </a:outerShdw>
                </a:effectLst>
                <a:latin typeface="Comic Sans MS" panose="030F0702030302020204" pitchFamily="66" charset="0"/>
              </a:rPr>
              <a:t>at least </a:t>
            </a:r>
            <a:r>
              <a:rPr lang="en-US" dirty="0" smtClean="0">
                <a:solidFill>
                  <a:srgbClr val="00B0F0"/>
                </a:solidFill>
                <a:effectLst>
                  <a:outerShdw blurRad="38100" dist="38100" dir="2700000" algn="tl">
                    <a:srgbClr val="000000">
                      <a:alpha val="43137"/>
                    </a:srgbClr>
                  </a:outerShdw>
                </a:effectLst>
                <a:latin typeface="Comic Sans MS" panose="030F0702030302020204" pitchFamily="66" charset="0"/>
              </a:rPr>
              <a:t>2 </a:t>
            </a:r>
            <a:r>
              <a:rPr lang="en-US" dirty="0" smtClean="0">
                <a:latin typeface="Comic Sans MS" panose="030F0702030302020204" pitchFamily="66" charset="0"/>
              </a:rPr>
              <a:t>sources (probably more)</a:t>
            </a:r>
          </a:p>
          <a:p>
            <a:r>
              <a:rPr lang="en-US" dirty="0" smtClean="0">
                <a:latin typeface="Comic Sans MS" panose="030F0702030302020204" pitchFamily="66" charset="0"/>
              </a:rPr>
              <a:t>Consider and discuss suitable sources </a:t>
            </a:r>
            <a:r>
              <a:rPr lang="en-US" dirty="0" err="1" smtClean="0">
                <a:latin typeface="Comic Sans MS" panose="030F0702030302020204" pitchFamily="66" charset="0"/>
              </a:rPr>
              <a:t>e.g</a:t>
            </a:r>
            <a:endParaRPr lang="en-US" dirty="0" smtClean="0">
              <a:latin typeface="Comic Sans MS" panose="030F0702030302020204" pitchFamily="66" charset="0"/>
            </a:endParaRPr>
          </a:p>
          <a:p>
            <a:pPr>
              <a:buFont typeface="Wingdings" panose="05000000000000000000" pitchFamily="2" charset="2"/>
              <a:buChar char="ü"/>
            </a:pPr>
            <a:r>
              <a:rPr lang="en-US" dirty="0" smtClean="0">
                <a:latin typeface="Comic Sans MS" panose="030F0702030302020204" pitchFamily="66" charset="0"/>
              </a:rPr>
              <a:t>Newspaper article</a:t>
            </a:r>
          </a:p>
          <a:p>
            <a:pPr>
              <a:buFont typeface="Wingdings" panose="05000000000000000000" pitchFamily="2" charset="2"/>
              <a:buChar char="ü"/>
            </a:pPr>
            <a:r>
              <a:rPr lang="en-US" dirty="0" smtClean="0">
                <a:latin typeface="Comic Sans MS" panose="030F0702030302020204" pitchFamily="66" charset="0"/>
              </a:rPr>
              <a:t>Statistics </a:t>
            </a:r>
          </a:p>
          <a:p>
            <a:pPr>
              <a:buFont typeface="Wingdings" panose="05000000000000000000" pitchFamily="2" charset="2"/>
              <a:buChar char="ü"/>
            </a:pPr>
            <a:r>
              <a:rPr lang="en-US" dirty="0" err="1" smtClean="0">
                <a:latin typeface="Comic Sans MS" panose="030F0702030302020204" pitchFamily="66" charset="0"/>
              </a:rPr>
              <a:t>YouGov</a:t>
            </a:r>
            <a:r>
              <a:rPr lang="en-US" dirty="0" smtClean="0">
                <a:latin typeface="Comic Sans MS" panose="030F0702030302020204" pitchFamily="66" charset="0"/>
              </a:rPr>
              <a:t> polls</a:t>
            </a:r>
          </a:p>
          <a:p>
            <a:pPr>
              <a:buFont typeface="Wingdings" panose="05000000000000000000" pitchFamily="2" charset="2"/>
              <a:buChar char="ü"/>
            </a:pPr>
            <a:r>
              <a:rPr lang="en-US" dirty="0" smtClean="0">
                <a:latin typeface="Comic Sans MS" panose="030F0702030302020204" pitchFamily="66" charset="0"/>
              </a:rPr>
              <a:t>Quotes </a:t>
            </a:r>
          </a:p>
          <a:p>
            <a:endParaRPr lang="en-US" dirty="0"/>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30630" y="274638"/>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954916" y="271463"/>
            <a:ext cx="744537" cy="132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41998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591"/>
            <a:ext cx="8229600" cy="1143000"/>
          </a:xfrm>
        </p:spPr>
        <p:txBody>
          <a:bodyPr/>
          <a:lstStyle/>
          <a:p>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Collate and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A</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nalyse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E</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vidence</a:t>
            </a:r>
            <a:endParaRPr lang="en-US"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457200" y="1317812"/>
            <a:ext cx="8229600" cy="5540188"/>
          </a:xfrm>
        </p:spPr>
        <p:txBody>
          <a:bodyPr>
            <a:normAutofit fontScale="77500" lnSpcReduction="20000"/>
          </a:bodyPr>
          <a:lstStyle/>
          <a:p>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3</a:t>
            </a:r>
            <a:r>
              <a:rPr lang="en-US" dirty="0" smtClean="0">
                <a:latin typeface="Comic Sans MS" panose="030F0702030302020204" pitchFamily="66" charset="0"/>
              </a:rPr>
              <a:t> or </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4 </a:t>
            </a:r>
            <a:r>
              <a:rPr lang="en-US" dirty="0" smtClean="0">
                <a:latin typeface="Comic Sans MS" panose="030F0702030302020204" pitchFamily="66" charset="0"/>
              </a:rPr>
              <a:t>different arguments or points of view on each side- but don</a:t>
            </a:r>
            <a:r>
              <a:rPr lang="fr-FR" dirty="0" smtClean="0">
                <a:latin typeface="Comic Sans MS" panose="030F0702030302020204" pitchFamily="66" charset="0"/>
              </a:rPr>
              <a:t>’</a:t>
            </a:r>
            <a:r>
              <a:rPr lang="en-US" dirty="0" smtClean="0">
                <a:latin typeface="Comic Sans MS" panose="030F0702030302020204" pitchFamily="66" charset="0"/>
              </a:rPr>
              <a:t>t just list evidence- need to analyse it</a:t>
            </a:r>
            <a:endParaRPr lang="en-US" dirty="0">
              <a:latin typeface="Comic Sans MS" panose="030F0702030302020204" pitchFamily="66" charset="0"/>
            </a:endParaRPr>
          </a:p>
          <a:p>
            <a:r>
              <a:rPr lang="en-US" dirty="0" smtClean="0">
                <a:solidFill>
                  <a:srgbClr val="00B050"/>
                </a:solidFill>
                <a:effectLst>
                  <a:outerShdw blurRad="38100" dist="38100" dir="2700000" algn="tl">
                    <a:srgbClr val="000000">
                      <a:alpha val="43137"/>
                    </a:srgbClr>
                  </a:outerShdw>
                </a:effectLst>
                <a:latin typeface="Comic Sans MS" panose="030F0702030302020204" pitchFamily="66" charset="0"/>
              </a:rPr>
              <a:t>Analyse</a:t>
            </a:r>
            <a:r>
              <a:rPr lang="en-US" dirty="0" smtClean="0">
                <a:latin typeface="Comic Sans MS" panose="030F0702030302020204" pitchFamily="66" charset="0"/>
              </a:rPr>
              <a:t> the evidence/ arguments/ points of view</a:t>
            </a:r>
          </a:p>
          <a:p>
            <a:r>
              <a:rPr lang="en-US" dirty="0" smtClean="0">
                <a:solidFill>
                  <a:srgbClr val="7030A0"/>
                </a:solidFill>
                <a:effectLst>
                  <a:outerShdw blurRad="38100" dist="38100" dir="2700000" algn="tl">
                    <a:srgbClr val="000000">
                      <a:alpha val="43137"/>
                    </a:srgbClr>
                  </a:outerShdw>
                </a:effectLst>
                <a:latin typeface="Comic Sans MS" panose="030F0702030302020204" pitchFamily="66" charset="0"/>
              </a:rPr>
              <a:t>Break down</a:t>
            </a:r>
            <a:r>
              <a:rPr lang="en-US" dirty="0" smtClean="0">
                <a:latin typeface="Comic Sans MS" panose="030F0702030302020204" pitchFamily="66" charset="0"/>
              </a:rPr>
              <a:t> the issue and look at the key points/ arguments</a:t>
            </a:r>
          </a:p>
          <a:p>
            <a:r>
              <a:rPr lang="en-US" dirty="0" smtClean="0">
                <a:latin typeface="Comic Sans MS" panose="030F0702030302020204" pitchFamily="66" charset="0"/>
              </a:rPr>
              <a:t>I.e. what each point tells you about the issue/ what links it has with the issue or other relevant issues</a:t>
            </a:r>
          </a:p>
          <a:p>
            <a:r>
              <a:rPr lang="en-US" dirty="0" smtClean="0">
                <a:solidFill>
                  <a:srgbClr val="00B050"/>
                </a:solidFill>
                <a:effectLst>
                  <a:outerShdw blurRad="38100" dist="38100" dir="2700000" algn="tl">
                    <a:srgbClr val="000000">
                      <a:alpha val="43137"/>
                    </a:srgbClr>
                  </a:outerShdw>
                </a:effectLst>
                <a:latin typeface="Comic Sans MS" panose="030F0702030302020204" pitchFamily="66" charset="0"/>
              </a:rPr>
              <a:t>Implications/ consequences</a:t>
            </a:r>
          </a:p>
          <a:p>
            <a:r>
              <a:rPr lang="en-US" dirty="0" smtClean="0">
                <a:latin typeface="Comic Sans MS" panose="030F0702030302020204" pitchFamily="66" charset="0"/>
              </a:rPr>
              <a:t>What are the </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key</a:t>
            </a:r>
            <a:r>
              <a:rPr lang="en-US" dirty="0" smtClean="0">
                <a:effectLst>
                  <a:outerShdw blurRad="38100" dist="38100" dir="2700000" algn="tl">
                    <a:srgbClr val="000000">
                      <a:alpha val="43137"/>
                    </a:srgbClr>
                  </a:outerShdw>
                </a:effectLst>
                <a:latin typeface="Comic Sans MS" panose="030F0702030302020204" pitchFamily="66" charset="0"/>
              </a:rPr>
              <a:t> </a:t>
            </a:r>
            <a:r>
              <a:rPr lang="en-US" dirty="0" smtClean="0">
                <a:latin typeface="Comic Sans MS" panose="030F0702030302020204" pitchFamily="66" charset="0"/>
              </a:rPr>
              <a:t>points</a:t>
            </a:r>
          </a:p>
          <a:p>
            <a:r>
              <a:rPr lang="en-US" dirty="0" smtClean="0">
                <a:latin typeface="Comic Sans MS" panose="030F0702030302020204" pitchFamily="66" charset="0"/>
              </a:rPr>
              <a:t>Contrasts/ similarities/ differences</a:t>
            </a:r>
          </a:p>
          <a:p>
            <a:r>
              <a:rPr lang="en-US" dirty="0" smtClean="0">
                <a:latin typeface="Comic Sans MS" panose="030F0702030302020204" pitchFamily="66" charset="0"/>
              </a:rPr>
              <a:t>Different interpretations</a:t>
            </a:r>
          </a:p>
          <a:p>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Synthesis</a:t>
            </a:r>
            <a:r>
              <a:rPr lang="en-US" dirty="0" smtClean="0">
                <a:latin typeface="Comic Sans MS" panose="030F0702030302020204" pitchFamily="66" charset="0"/>
              </a:rPr>
              <a:t> – linking things from different sources </a:t>
            </a:r>
          </a:p>
        </p:txBody>
      </p:sp>
      <p:pic>
        <p:nvPicPr>
          <p:cNvPr id="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205276" y="4924146"/>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812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Create your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R</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esource Sheet</a:t>
            </a:r>
            <a:endParaRPr lang="en-US"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US" dirty="0" smtClean="0">
                <a:latin typeface="Comic Sans MS" panose="030F0702030302020204" pitchFamily="66" charset="0"/>
              </a:rPr>
              <a:t>Not a plan (</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history</a:t>
            </a:r>
            <a:r>
              <a:rPr lang="en-US" dirty="0" smtClean="0">
                <a:latin typeface="Comic Sans MS" panose="030F0702030302020204" pitchFamily="66" charset="0"/>
              </a:rPr>
              <a:t>)</a:t>
            </a:r>
          </a:p>
          <a:p>
            <a:r>
              <a:rPr lang="en-US" dirty="0" smtClean="0">
                <a:latin typeface="Comic Sans MS" panose="030F0702030302020204" pitchFamily="66" charset="0"/>
              </a:rPr>
              <a:t>Not a collection of sources </a:t>
            </a:r>
            <a:endParaRPr lang="en-US" dirty="0">
              <a:latin typeface="Comic Sans MS" panose="030F0702030302020204" pitchFamily="66" charset="0"/>
            </a:endParaRPr>
          </a:p>
          <a:p>
            <a:r>
              <a:rPr lang="en-US" dirty="0" smtClean="0">
                <a:latin typeface="Comic Sans MS" panose="030F0702030302020204" pitchFamily="66" charset="0"/>
              </a:rPr>
              <a:t>Only 1 side</a:t>
            </a:r>
          </a:p>
          <a:p>
            <a:r>
              <a:rPr lang="en-US" dirty="0">
                <a:latin typeface="Comic Sans MS" panose="030F0702030302020204" pitchFamily="66" charset="0"/>
              </a:rPr>
              <a:t>N</a:t>
            </a:r>
            <a:r>
              <a:rPr lang="en-US" dirty="0" smtClean="0">
                <a:latin typeface="Comic Sans MS" panose="030F0702030302020204" pitchFamily="66" charset="0"/>
              </a:rPr>
              <a:t>ot detailed points for you to copy out (</a:t>
            </a:r>
            <a:r>
              <a:rPr lang="en-US" dirty="0" smtClean="0">
                <a:solidFill>
                  <a:srgbClr val="FF0000"/>
                </a:solidFill>
                <a:effectLst>
                  <a:outerShdw blurRad="38100" dist="38100" dir="2700000" algn="tl">
                    <a:srgbClr val="000000">
                      <a:alpha val="43137"/>
                    </a:srgbClr>
                  </a:outerShdw>
                </a:effectLst>
                <a:latin typeface="Comic Sans MS" panose="030F0702030302020204" pitchFamily="66" charset="0"/>
              </a:rPr>
              <a:t>will cost you marks</a:t>
            </a:r>
            <a:r>
              <a:rPr lang="en-US" dirty="0" smtClean="0">
                <a:latin typeface="Comic Sans MS" panose="030F0702030302020204" pitchFamily="66" charset="0"/>
              </a:rPr>
              <a:t>)</a:t>
            </a:r>
          </a:p>
          <a:p>
            <a:endParaRPr lang="en-US" dirty="0"/>
          </a:p>
        </p:txBody>
      </p:sp>
      <p:pic>
        <p:nvPicPr>
          <p:cNvPr id="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205276" y="4924146"/>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C:\Users\fs2642c\AppData\Local\Microsoft\Windows\Temporary Internet Files\Content.IE5\F6N0OR46\Writing_and_politics[1].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57200" y="5173942"/>
            <a:ext cx="1219110" cy="1219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062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1125</TotalTime>
  <Words>1315</Words>
  <Application>Microsoft Office PowerPoint</Application>
  <PresentationFormat>On-screen Show (4:3)</PresentationFormat>
  <Paragraphs>137</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Comic Sans MS</vt:lpstr>
      <vt:lpstr>Wingdings</vt:lpstr>
      <vt:lpstr>Office Theme</vt:lpstr>
      <vt:lpstr>Higher Politics</vt:lpstr>
      <vt:lpstr>Overview</vt:lpstr>
      <vt:lpstr>Stages</vt:lpstr>
      <vt:lpstr>Choose Topic</vt:lpstr>
      <vt:lpstr>Topical/ Issues of Interest</vt:lpstr>
      <vt:lpstr>PowerPoint Presentation</vt:lpstr>
      <vt:lpstr>Carry out Research</vt:lpstr>
      <vt:lpstr>Collate and Analyse Evidence</vt:lpstr>
      <vt:lpstr>Create your Resource Sheet</vt:lpstr>
      <vt:lpstr>Resource Sheet</vt:lpstr>
      <vt:lpstr>The Write-Up</vt:lpstr>
      <vt:lpstr>The Write Up</vt:lpstr>
      <vt:lpstr>PowerPoint Presentation</vt:lpstr>
      <vt:lpstr>Paragraph Plan</vt:lpstr>
      <vt:lpstr>The Write Up</vt:lpstr>
      <vt:lpstr>The Write Up</vt:lpstr>
      <vt:lpstr>The Write Up</vt:lpstr>
      <vt:lpstr>Conclusion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Higher Politics</dc:title>
  <dc:creator>andy creamer</dc:creator>
  <cp:lastModifiedBy>StJoAcDevanneyR</cp:lastModifiedBy>
  <cp:revision>39</cp:revision>
  <dcterms:created xsi:type="dcterms:W3CDTF">2015-03-10T20:43:53Z</dcterms:created>
  <dcterms:modified xsi:type="dcterms:W3CDTF">2020-03-13T10:48:34Z</dcterms:modified>
</cp:coreProperties>
</file>