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7" r:id="rId24"/>
    <p:sldId id="279" r:id="rId25"/>
    <p:sldId id="280" r:id="rId26"/>
    <p:sldId id="281" r:id="rId27"/>
    <p:sldId id="282" r:id="rId28"/>
    <p:sldId id="283" r:id="rId29"/>
    <p:sldId id="284" r:id="rId30"/>
    <p:sldId id="285" r:id="rId31"/>
    <p:sldId id="286" r:id="rId32"/>
    <p:sldId id="288" r:id="rId33"/>
    <p:sldId id="291" r:id="rId34"/>
    <p:sldId id="289" r:id="rId35"/>
    <p:sldId id="290"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0B4E2-0F75-42F3-A1EB-E4DCB9D0C5E0}" type="datetimeFigureOut">
              <a:rPr lang="en-GB" smtClean="0"/>
              <a:t>12/03/2020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8E3BE-3DEE-4CB8-8AA4-42B2AD7A18A2}" type="slidenum">
              <a:rPr lang="en-GB" smtClean="0"/>
              <a:t>‹#›</a:t>
            </a:fld>
            <a:endParaRPr lang="en-GB"/>
          </a:p>
        </p:txBody>
      </p:sp>
    </p:spTree>
    <p:extLst>
      <p:ext uri="{BB962C8B-B14F-4D97-AF65-F5344CB8AC3E}">
        <p14:creationId xmlns:p14="http://schemas.microsoft.com/office/powerpoint/2010/main" val="376804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https://www.youtube.com/watch?v=pyLVEcbPxi0 - </a:t>
            </a:r>
            <a:r>
              <a:rPr lang="en-GB" dirty="0" err="1"/>
              <a:t>Newsnight</a:t>
            </a:r>
            <a:endParaRPr lang="en-GB" dirty="0"/>
          </a:p>
        </p:txBody>
      </p:sp>
      <p:sp>
        <p:nvSpPr>
          <p:cNvPr id="4" name="Slide Number Placeholder 3"/>
          <p:cNvSpPr>
            <a:spLocks noGrp="1"/>
          </p:cNvSpPr>
          <p:nvPr>
            <p:ph type="sldNum" sz="quarter" idx="10"/>
          </p:nvPr>
        </p:nvSpPr>
        <p:spPr/>
        <p:txBody>
          <a:bodyPr/>
          <a:lstStyle/>
          <a:p>
            <a:fld id="{6148E3BE-3DEE-4CB8-8AA4-42B2AD7A18A2}" type="slidenum">
              <a:rPr lang="en-GB" smtClean="0"/>
              <a:t>9</a:t>
            </a:fld>
            <a:endParaRPr lang="en-GB"/>
          </a:p>
        </p:txBody>
      </p:sp>
    </p:spTree>
    <p:extLst>
      <p:ext uri="{BB962C8B-B14F-4D97-AF65-F5344CB8AC3E}">
        <p14:creationId xmlns:p14="http://schemas.microsoft.com/office/powerpoint/2010/main" val="269698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 </a:t>
            </a:r>
            <a:r>
              <a:rPr lang="en-GB" dirty="0"/>
              <a:t>bring back clause 4</a:t>
            </a:r>
          </a:p>
        </p:txBody>
      </p:sp>
      <p:sp>
        <p:nvSpPr>
          <p:cNvPr id="4" name="Slide Number Placeholder 3"/>
          <p:cNvSpPr>
            <a:spLocks noGrp="1"/>
          </p:cNvSpPr>
          <p:nvPr>
            <p:ph type="sldNum" sz="quarter" idx="10"/>
          </p:nvPr>
        </p:nvSpPr>
        <p:spPr/>
        <p:txBody>
          <a:bodyPr/>
          <a:lstStyle/>
          <a:p>
            <a:fld id="{6148E3BE-3DEE-4CB8-8AA4-42B2AD7A18A2}" type="slidenum">
              <a:rPr lang="en-GB" smtClean="0"/>
              <a:t>10</a:t>
            </a:fld>
            <a:endParaRPr lang="en-GB"/>
          </a:p>
        </p:txBody>
      </p:sp>
    </p:spTree>
    <p:extLst>
      <p:ext uri="{BB962C8B-B14F-4D97-AF65-F5344CB8AC3E}">
        <p14:creationId xmlns:p14="http://schemas.microsoft.com/office/powerpoint/2010/main" val="346639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https://www.newstatesman.com/2015/12/archive-tony-blair-tough-crime-tough-causes-crime </a:t>
            </a:r>
          </a:p>
        </p:txBody>
      </p:sp>
      <p:sp>
        <p:nvSpPr>
          <p:cNvPr id="4" name="Slide Number Placeholder 3"/>
          <p:cNvSpPr>
            <a:spLocks noGrp="1"/>
          </p:cNvSpPr>
          <p:nvPr>
            <p:ph type="sldNum" sz="quarter" idx="10"/>
          </p:nvPr>
        </p:nvSpPr>
        <p:spPr/>
        <p:txBody>
          <a:bodyPr/>
          <a:lstStyle/>
          <a:p>
            <a:fld id="{6148E3BE-3DEE-4CB8-8AA4-42B2AD7A18A2}" type="slidenum">
              <a:rPr lang="en-GB" smtClean="0"/>
              <a:t>13</a:t>
            </a:fld>
            <a:endParaRPr lang="en-GB"/>
          </a:p>
        </p:txBody>
      </p:sp>
    </p:spTree>
    <p:extLst>
      <p:ext uri="{BB962C8B-B14F-4D97-AF65-F5344CB8AC3E}">
        <p14:creationId xmlns:p14="http://schemas.microsoft.com/office/powerpoint/2010/main" val="165528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648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086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717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652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37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8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482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048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996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368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99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EBA80-1C9C-4C4E-99B5-F21CBDA58D8D}"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9033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source=images&amp;cd=&amp;cad=rja&amp;uact=8&amp;ved=0ahUKEwiA6tL4kJHZAhWFLlAKHUZpDekQjRwIBw&amp;url=http://www.klztlaw.com/criminal.php&amp;psig=AOvVaw2NL3gqzU__XhnWAIUMsJ3q&amp;ust=1518001090907921"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newstatesman.com/2015/12/archive-tony-blair-tough-crime-tough-causes-cri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ages&amp;cd=&amp;cad=rja&amp;uact=8&amp;ved=0ahUKEwjT-LfokpHZAhXJhrQKHWSzBl4QjRwIBw&amp;url=http://www.skibbereeneagle.ie/uncategorized/britain-in-iraq/&amp;psig=AOvVaw2a7mvEQb0nDd8hLXRsee3Q&amp;ust=1518001607530607" TargetMode="Externa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www.google.co.uk/url?sa=i&amp;rct=j&amp;q=&amp;esrc=s&amp;source=images&amp;cd=&amp;cad=rja&amp;uact=8&amp;ved=0ahUKEwjQgtPxkpHZAhVEKVAKHQogDrcQjRwIBw&amp;url=http://www.iandaviesphotography.co.uk/stop-the-war-marches-london.html&amp;psig=AOvVaw3140NdbiqPhpf1Snv7X3gE&amp;ust=151800162672457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bbc.co.uk/news/uk-politics-1978459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url?sa=i&amp;rct=j&amp;q=&amp;esrc=s&amp;source=images&amp;cd=&amp;cad=rja&amp;uact=8&amp;ved=0ahUKEwjTo56ek5HZAhVSK1AKHVtDB6EQjRwIBw&amp;url=https://wideawakegentile.wordpress.com/2014/03/26/robin-cook-assassinated-british-revolutionary/&amp;psig=AOvVaw2SuDb3THDb7t8DP-N6D2JB&amp;ust=1518001717785123"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uk/url?sa=i&amp;rct=j&amp;q=&amp;esrc=s&amp;source=images&amp;cd=&amp;cad=rja&amp;uact=8&amp;ved=0ahUKEwjIp8bOk5HZAhUEmbQKHUAKCGQQjRwIBw&amp;url=http://uk.businessinsider.com/haunting-photos-from-september-11th-attacks-2016-9&amp;psig=AOvVaw09-EqWTWX6hH3IOV26Hftt&amp;ust=151800182256844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4jdDelJHZAhXFI1AKHUy3BxcQjRwIBw&amp;url=http://www.dailymail.co.uk/news/article-3676847/I-responsibility-mistakes-Tony-Blair-says-decision-war-Iraq-taken-good-faith.html&amp;psig=AOvVaw2xpOKCb7joKvuOIEvsErM8&amp;ust=1518002126116863" TargetMode="External"/><Relationship Id="rId2" Type="http://schemas.openxmlformats.org/officeDocument/2006/relationships/hyperlink" Target="https://www.youtube.com/watch?v=M3Bd_LysMiM"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google.co.uk/url?sa=i&amp;rct=j&amp;q=&amp;esrc=s&amp;source=images&amp;cd=&amp;cad=rja&amp;uact=8&amp;ved=0ahUKEwj9yvjolJHZAhWHbVAKHUYiBcYQjRwIBw&amp;url=https://www.mirror.co.uk/news/uk-news/tony-blair-looking-reasons-join-8349028&amp;psig=AOvVaw2xpOKCb7joKvuOIEvsErM8&amp;ust=1518002126116863" TargetMode="Externa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Pg9aEV9bcx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source=images&amp;cd=&amp;cad=rja&amp;uact=8&amp;ved=2ahUKEwit6cu6wo7ZAhWPY1AKHbWQCEsQjRx6BAgAEAY&amp;url=http://www.bbc.co.uk/news/av/election-2015-32284588/general-election-2015-the-economy-explained&amp;psig=AOvVaw3VWxcqCVH7zAmm_zgCvszo&amp;ust=1517911316228663"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417638"/>
          </a:xfrm>
        </p:spPr>
        <p:txBody>
          <a:bodyPr>
            <a:normAutofit fontScale="90000"/>
          </a:bodyPr>
          <a:lstStyle/>
          <a:p>
            <a:r>
              <a:rPr lang="en-GB" b="1" dirty="0">
                <a:solidFill>
                  <a:srgbClr val="FF0000"/>
                </a:solidFill>
                <a:effectLst>
                  <a:outerShdw blurRad="38100" dist="38100" dir="2700000" algn="tl">
                    <a:srgbClr val="000000">
                      <a:alpha val="43137"/>
                    </a:srgbClr>
                  </a:outerShdw>
                </a:effectLst>
                <a:latin typeface="Comic Sans MS" panose="030F0702030302020204" pitchFamily="66" charset="0"/>
              </a:rPr>
              <a:t>Lesson Five: Labour Under Blair – New Labour and Policy Reform</a:t>
            </a:r>
            <a:endParaRPr lang="en-GB" dirty="0"/>
          </a:p>
        </p:txBody>
      </p:sp>
      <p:sp>
        <p:nvSpPr>
          <p:cNvPr id="6" name="Content Placeholder 5"/>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370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effectLst>
                  <a:outerShdw blurRad="38100" dist="38100" dir="2700000" algn="tl">
                    <a:srgbClr val="000000">
                      <a:alpha val="43137"/>
                    </a:srgbClr>
                  </a:outerShdw>
                </a:effectLst>
              </a:rPr>
              <a:t>What Impact Did All this Have?</a:t>
            </a:r>
          </a:p>
        </p:txBody>
      </p:sp>
      <p:sp>
        <p:nvSpPr>
          <p:cNvPr id="3" name="Content Placeholder 2"/>
          <p:cNvSpPr>
            <a:spLocks noGrp="1"/>
          </p:cNvSpPr>
          <p:nvPr>
            <p:ph idx="1"/>
          </p:nvPr>
        </p:nvSpPr>
        <p:spPr>
          <a:xfrm>
            <a:off x="539552" y="2060848"/>
            <a:ext cx="7957645" cy="3416300"/>
          </a:xfrm>
        </p:spPr>
        <p:txBody>
          <a:bodyPr>
            <a:noAutofit/>
          </a:bodyPr>
          <a:lstStyle/>
          <a:p>
            <a:r>
              <a:rPr lang="en-GB" sz="2800" dirty="0"/>
              <a:t>In your notes, write down the evidence that shows that Labour’s new economic policy was working for them in terms of election success.</a:t>
            </a:r>
          </a:p>
        </p:txBody>
      </p:sp>
    </p:spTree>
    <p:extLst>
      <p:ext uri="{BB962C8B-B14F-4D97-AF65-F5344CB8AC3E}">
        <p14:creationId xmlns:p14="http://schemas.microsoft.com/office/powerpoint/2010/main" val="215818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dirty="0"/>
              <a:t>New Labour: Law and Order</a:t>
            </a:r>
          </a:p>
        </p:txBody>
      </p:sp>
      <p:sp>
        <p:nvSpPr>
          <p:cNvPr id="3" name="Subtitle 2"/>
          <p:cNvSpPr>
            <a:spLocks noGrp="1"/>
          </p:cNvSpPr>
          <p:nvPr>
            <p:ph type="subTitle" idx="1"/>
          </p:nvPr>
        </p:nvSpPr>
        <p:spPr/>
        <p:txBody>
          <a:bodyPr/>
          <a:lstStyle/>
          <a:p>
            <a:endParaRPr lang="en-GB" dirty="0"/>
          </a:p>
        </p:txBody>
      </p:sp>
      <p:pic>
        <p:nvPicPr>
          <p:cNvPr id="1026" name="Picture 2" descr="Image result for crime and la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6991350"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96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836712"/>
            <a:ext cx="8086725" cy="4032448"/>
          </a:xfrm>
        </p:spPr>
        <p:txBody>
          <a:bodyPr>
            <a:normAutofit fontScale="90000"/>
          </a:bodyPr>
          <a:lstStyle/>
          <a:p>
            <a:r>
              <a:rPr lang="en-GB" dirty="0"/>
              <a:t>Starter Task:</a:t>
            </a:r>
            <a:br>
              <a:rPr lang="en-GB" dirty="0"/>
            </a:br>
            <a:r>
              <a:rPr lang="en-GB" dirty="0"/>
              <a:t/>
            </a:r>
            <a:br>
              <a:rPr lang="en-GB" dirty="0"/>
            </a:br>
            <a:r>
              <a:rPr lang="en-GB" dirty="0"/>
              <a:t>What is more important, protection of society </a:t>
            </a:r>
            <a:r>
              <a:rPr lang="en-GB" b="1" u="sng" dirty="0"/>
              <a:t>or</a:t>
            </a:r>
            <a:r>
              <a:rPr lang="en-GB" dirty="0"/>
              <a:t> protection of people’s individual rights?</a:t>
            </a:r>
          </a:p>
        </p:txBody>
      </p:sp>
    </p:spTree>
    <p:extLst>
      <p:ext uri="{BB962C8B-B14F-4D97-AF65-F5344CB8AC3E}">
        <p14:creationId xmlns:p14="http://schemas.microsoft.com/office/powerpoint/2010/main" val="3100199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0"/>
            <a:ext cx="8229600" cy="1143000"/>
          </a:xfrm>
        </p:spPr>
        <p:txBody>
          <a:bodyPr/>
          <a:lstStyle/>
          <a:p>
            <a:r>
              <a:rPr lang="en-GB" dirty="0"/>
              <a:t>Old Labour into New Labour</a:t>
            </a:r>
          </a:p>
        </p:txBody>
      </p:sp>
      <p:sp>
        <p:nvSpPr>
          <p:cNvPr id="3" name="Content Placeholder 2"/>
          <p:cNvSpPr>
            <a:spLocks noGrp="1"/>
          </p:cNvSpPr>
          <p:nvPr>
            <p:ph idx="1"/>
          </p:nvPr>
        </p:nvSpPr>
        <p:spPr>
          <a:xfrm>
            <a:off x="539552" y="908720"/>
            <a:ext cx="8065294" cy="5256584"/>
          </a:xfrm>
        </p:spPr>
        <p:txBody>
          <a:bodyPr>
            <a:normAutofit fontScale="77500" lnSpcReduction="20000"/>
          </a:bodyPr>
          <a:lstStyle/>
          <a:p>
            <a:r>
              <a:rPr lang="en-GB" sz="2800" dirty="0"/>
              <a:t>There is a fine line between </a:t>
            </a:r>
            <a:r>
              <a:rPr lang="en-GB" sz="2800" b="1" dirty="0"/>
              <a:t>freedom of the individual </a:t>
            </a:r>
            <a:r>
              <a:rPr lang="en-GB" sz="2800" dirty="0"/>
              <a:t>and </a:t>
            </a:r>
            <a:r>
              <a:rPr lang="en-GB" sz="2800" b="1" dirty="0"/>
              <a:t>protection of society</a:t>
            </a:r>
          </a:p>
          <a:p>
            <a:r>
              <a:rPr lang="en-GB" sz="2800" dirty="0"/>
              <a:t>Old Labour certainly rejected state interventions which eroded people’s freedoms, but New Labour were going to take a different tack</a:t>
            </a:r>
          </a:p>
          <a:p>
            <a:r>
              <a:rPr lang="en-GB" sz="2800" dirty="0"/>
              <a:t>Also, </a:t>
            </a:r>
            <a:r>
              <a:rPr lang="en-GB" sz="2800" b="1" dirty="0">
                <a:solidFill>
                  <a:srgbClr val="C00000"/>
                </a:solidFill>
              </a:rPr>
              <a:t>Old Labour had traditionally held a more compassionate attitude towards criminality </a:t>
            </a:r>
            <a:r>
              <a:rPr lang="en-GB" sz="2800" dirty="0"/>
              <a:t>– looking at the sociological influence behind crime, as well as economic factors which may result in criminal tendencies. </a:t>
            </a:r>
          </a:p>
          <a:p>
            <a:r>
              <a:rPr lang="en-GB" sz="2800" dirty="0"/>
              <a:t>They had often sought to explain crime and criminals as ‘</a:t>
            </a:r>
            <a:r>
              <a:rPr lang="en-GB" sz="2800" b="1" i="1" dirty="0">
                <a:solidFill>
                  <a:srgbClr val="C00000"/>
                </a:solidFill>
              </a:rPr>
              <a:t>victims of Thatcher</a:t>
            </a:r>
            <a:r>
              <a:rPr lang="en-GB" sz="2800" dirty="0"/>
              <a:t>’ </a:t>
            </a:r>
          </a:p>
          <a:p>
            <a:r>
              <a:rPr lang="en-GB" sz="2800" dirty="0"/>
              <a:t>Parts of New Labour’s political philosophy did link crime with social exclusion, but a heavier conservative influence than Old Labour resulted in Blair paving </a:t>
            </a:r>
            <a:r>
              <a:rPr lang="en-GB" sz="2800" b="1" dirty="0">
                <a:solidFill>
                  <a:srgbClr val="FF0000"/>
                </a:solidFill>
              </a:rPr>
              <a:t>a “Third Way” </a:t>
            </a:r>
            <a:r>
              <a:rPr lang="en-GB" sz="2800" dirty="0"/>
              <a:t>in relation to crime.</a:t>
            </a:r>
          </a:p>
          <a:p>
            <a:pPr marL="0" indent="0" algn="ctr">
              <a:buNone/>
            </a:pPr>
            <a:endParaRPr lang="en-GB" sz="3400" b="1" u="sng" dirty="0">
              <a:solidFill>
                <a:srgbClr val="FF0000"/>
              </a:solidFill>
              <a:effectLst>
                <a:outerShdw blurRad="38100" dist="38100" dir="2700000" algn="tl">
                  <a:srgbClr val="000000">
                    <a:alpha val="43137"/>
                  </a:srgbClr>
                </a:outerShdw>
              </a:effectLst>
            </a:endParaRPr>
          </a:p>
          <a:p>
            <a:pPr marL="0" indent="0" algn="ctr">
              <a:buNone/>
            </a:pPr>
            <a:r>
              <a:rPr lang="en-GB" sz="3400" b="1" u="sng" dirty="0">
                <a:solidFill>
                  <a:srgbClr val="FF0000"/>
                </a:solidFill>
                <a:effectLst>
                  <a:outerShdw blurRad="38100" dist="38100" dir="2700000" algn="tl">
                    <a:srgbClr val="000000">
                      <a:alpha val="43137"/>
                    </a:srgbClr>
                  </a:outerShdw>
                </a:effectLst>
              </a:rPr>
              <a:t>“Tough on crime, tough on the causes of crime”</a:t>
            </a:r>
          </a:p>
        </p:txBody>
      </p:sp>
      <p:sp>
        <p:nvSpPr>
          <p:cNvPr id="4" name="Rectangle 3"/>
          <p:cNvSpPr/>
          <p:nvPr/>
        </p:nvSpPr>
        <p:spPr>
          <a:xfrm>
            <a:off x="467544" y="6271500"/>
            <a:ext cx="8352928" cy="369332"/>
          </a:xfrm>
          <a:prstGeom prst="rect">
            <a:avLst/>
          </a:prstGeom>
        </p:spPr>
        <p:txBody>
          <a:bodyPr wrap="square">
            <a:spAutoFit/>
          </a:bodyPr>
          <a:lstStyle/>
          <a:p>
            <a:r>
              <a:rPr lang="en-GB" dirty="0">
                <a:hlinkClick r:id="rId3"/>
              </a:rPr>
              <a:t>Tony Blair's Original 1993 Article on Crime</a:t>
            </a:r>
            <a:r>
              <a:rPr lang="en-GB" dirty="0"/>
              <a:t> </a:t>
            </a:r>
          </a:p>
        </p:txBody>
      </p:sp>
    </p:spTree>
    <p:extLst>
      <p:ext uri="{BB962C8B-B14F-4D97-AF65-F5344CB8AC3E}">
        <p14:creationId xmlns:p14="http://schemas.microsoft.com/office/powerpoint/2010/main" val="338373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Why the change?</a:t>
            </a:r>
          </a:p>
        </p:txBody>
      </p:sp>
      <p:sp>
        <p:nvSpPr>
          <p:cNvPr id="3" name="Content Placeholder 2"/>
          <p:cNvSpPr>
            <a:spLocks noGrp="1"/>
          </p:cNvSpPr>
          <p:nvPr>
            <p:ph idx="1"/>
          </p:nvPr>
        </p:nvSpPr>
        <p:spPr>
          <a:xfrm>
            <a:off x="395536" y="1412776"/>
            <a:ext cx="8424936" cy="5040560"/>
          </a:xfrm>
        </p:spPr>
        <p:txBody>
          <a:bodyPr>
            <a:normAutofit/>
          </a:bodyPr>
          <a:lstStyle/>
          <a:p>
            <a:r>
              <a:rPr lang="en-GB" sz="3200" b="1" dirty="0">
                <a:solidFill>
                  <a:srgbClr val="FF0000"/>
                </a:solidFill>
              </a:rPr>
              <a:t>Labour MPs were hearing a greater number of complaints from their constituents about crime </a:t>
            </a:r>
            <a:r>
              <a:rPr lang="en-GB" sz="3200" dirty="0"/>
              <a:t>than about benefits, housing and unemployment. </a:t>
            </a:r>
          </a:p>
          <a:p>
            <a:r>
              <a:rPr lang="en-GB" sz="3200" dirty="0"/>
              <a:t>Blair realised that the </a:t>
            </a:r>
            <a:r>
              <a:rPr lang="en-GB" sz="3200" b="1" dirty="0">
                <a:solidFill>
                  <a:srgbClr val="FF0000"/>
                </a:solidFill>
              </a:rPr>
              <a:t>victims of crime were not just the middle classes</a:t>
            </a:r>
            <a:r>
              <a:rPr lang="en-GB" sz="3200" dirty="0"/>
              <a:t>.  </a:t>
            </a:r>
          </a:p>
          <a:p>
            <a:r>
              <a:rPr lang="en-GB" sz="3200" dirty="0"/>
              <a:t>In fact the opposite, victims were most likely to be people in poorer areas</a:t>
            </a:r>
          </a:p>
          <a:p>
            <a:r>
              <a:rPr lang="en-GB" sz="3200" b="1" dirty="0"/>
              <a:t>So what did they actually do?</a:t>
            </a:r>
          </a:p>
          <a:p>
            <a:endParaRPr lang="en-GB" dirty="0"/>
          </a:p>
          <a:p>
            <a:endParaRPr lang="en-GB" dirty="0"/>
          </a:p>
          <a:p>
            <a:endParaRPr lang="en-GB" dirty="0"/>
          </a:p>
        </p:txBody>
      </p:sp>
    </p:spTree>
    <p:extLst>
      <p:ext uri="{BB962C8B-B14F-4D97-AF65-F5344CB8AC3E}">
        <p14:creationId xmlns:p14="http://schemas.microsoft.com/office/powerpoint/2010/main" val="7562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GB" dirty="0"/>
              <a:t>Do you agree with the following policies or disagree with them in principle?</a:t>
            </a:r>
          </a:p>
        </p:txBody>
      </p:sp>
      <p:sp>
        <p:nvSpPr>
          <p:cNvPr id="3" name="Content Placeholder 2"/>
          <p:cNvSpPr>
            <a:spLocks noGrp="1"/>
          </p:cNvSpPr>
          <p:nvPr>
            <p:ph idx="1"/>
          </p:nvPr>
        </p:nvSpPr>
        <p:spPr>
          <a:xfrm>
            <a:off x="35496" y="1628800"/>
            <a:ext cx="8879928" cy="4700269"/>
          </a:xfrm>
        </p:spPr>
        <p:txBody>
          <a:bodyPr>
            <a:normAutofit fontScale="92500" lnSpcReduction="20000"/>
          </a:bodyPr>
          <a:lstStyle/>
          <a:p>
            <a:r>
              <a:rPr lang="en-GB" sz="2800" b="1" dirty="0">
                <a:solidFill>
                  <a:srgbClr val="FF0000"/>
                </a:solidFill>
              </a:rPr>
              <a:t>Anti-Social Behaviour Orders </a:t>
            </a:r>
            <a:r>
              <a:rPr lang="en-GB" sz="2800" dirty="0"/>
              <a:t>(ASBOs) were introduced by New Labour</a:t>
            </a:r>
          </a:p>
          <a:p>
            <a:r>
              <a:rPr lang="en-GB" sz="2800" b="1" dirty="0">
                <a:solidFill>
                  <a:srgbClr val="FF0000"/>
                </a:solidFill>
              </a:rPr>
              <a:t>Child curfew order </a:t>
            </a:r>
            <a:r>
              <a:rPr lang="en-GB" sz="2800" dirty="0"/>
              <a:t>– Councils could apply to keep children under 10 off the street at night, later extended to 15 years of age</a:t>
            </a:r>
          </a:p>
          <a:p>
            <a:r>
              <a:rPr lang="en-GB" sz="2800" b="1" dirty="0">
                <a:solidFill>
                  <a:srgbClr val="FF0000"/>
                </a:solidFill>
              </a:rPr>
              <a:t>Crime and Disorder Act 1998 </a:t>
            </a:r>
            <a:r>
              <a:rPr lang="en-GB" sz="2800" dirty="0"/>
              <a:t>abolished the presumption that children under 14 did not know the difference between right and wrong, leaving England and Wales with a </a:t>
            </a:r>
            <a:r>
              <a:rPr lang="en-GB" sz="2800" dirty="0">
                <a:solidFill>
                  <a:srgbClr val="FF0000"/>
                </a:solidFill>
              </a:rPr>
              <a:t>actual age of criminal responsibility of 10 </a:t>
            </a:r>
            <a:r>
              <a:rPr lang="en-GB" sz="2800" dirty="0"/>
              <a:t>- one of the lowest in the western world</a:t>
            </a:r>
          </a:p>
          <a:p>
            <a:r>
              <a:rPr lang="en-GB" sz="2800" b="1" dirty="0">
                <a:solidFill>
                  <a:srgbClr val="FF0000"/>
                </a:solidFill>
              </a:rPr>
              <a:t>The prison population </a:t>
            </a:r>
            <a:r>
              <a:rPr lang="en-GB" sz="2800" dirty="0"/>
              <a:t>in 2005 rose to over 76,000, mostly due to the increasing length of sentences, about 20,000 more than it had been</a:t>
            </a:r>
          </a:p>
          <a:p>
            <a:endParaRPr lang="en-GB" dirty="0"/>
          </a:p>
          <a:p>
            <a:endParaRPr lang="en-GB" dirty="0"/>
          </a:p>
        </p:txBody>
      </p:sp>
    </p:spTree>
    <p:extLst>
      <p:ext uri="{BB962C8B-B14F-4D97-AF65-F5344CB8AC3E}">
        <p14:creationId xmlns:p14="http://schemas.microsoft.com/office/powerpoint/2010/main" val="23320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a:t>
            </a:r>
          </a:p>
        </p:txBody>
      </p:sp>
      <p:sp>
        <p:nvSpPr>
          <p:cNvPr id="3" name="Content Placeholder 2"/>
          <p:cNvSpPr>
            <a:spLocks noGrp="1"/>
          </p:cNvSpPr>
          <p:nvPr>
            <p:ph idx="1"/>
          </p:nvPr>
        </p:nvSpPr>
        <p:spPr>
          <a:xfrm>
            <a:off x="539552" y="1700808"/>
            <a:ext cx="8065294" cy="4106720"/>
          </a:xfrm>
        </p:spPr>
        <p:txBody>
          <a:bodyPr>
            <a:normAutofit/>
          </a:bodyPr>
          <a:lstStyle/>
          <a:p>
            <a:r>
              <a:rPr lang="en-GB" sz="3200" dirty="0"/>
              <a:t>New Labour’s approach yielded massive success, with the party now being seen by the voters as </a:t>
            </a:r>
            <a:r>
              <a:rPr lang="en-GB" sz="3200" b="1" u="sng" dirty="0"/>
              <a:t>‘</a:t>
            </a:r>
            <a:r>
              <a:rPr lang="en-GB" sz="3200" b="1" u="sng" dirty="0">
                <a:solidFill>
                  <a:srgbClr val="FF0000"/>
                </a:solidFill>
              </a:rPr>
              <a:t>the party of law and order’,</a:t>
            </a:r>
            <a:r>
              <a:rPr lang="en-GB" sz="3200" b="1" dirty="0"/>
              <a:t> </a:t>
            </a:r>
            <a:r>
              <a:rPr lang="en-GB" sz="3200" dirty="0"/>
              <a:t>topping opinion polls on who could be trusted on crime</a:t>
            </a:r>
          </a:p>
          <a:p>
            <a:r>
              <a:rPr lang="en-GB" sz="3200" i="1" dirty="0"/>
              <a:t>However their popularity in this area was not too remain as strong as time wore on.</a:t>
            </a:r>
          </a:p>
          <a:p>
            <a:endParaRPr lang="en-GB" dirty="0"/>
          </a:p>
          <a:p>
            <a:endParaRPr lang="en-GB" dirty="0"/>
          </a:p>
          <a:p>
            <a:endParaRPr lang="en-GB" dirty="0"/>
          </a:p>
        </p:txBody>
      </p:sp>
    </p:spTree>
    <p:extLst>
      <p:ext uri="{BB962C8B-B14F-4D97-AF65-F5344CB8AC3E}">
        <p14:creationId xmlns:p14="http://schemas.microsoft.com/office/powerpoint/2010/main" val="83718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Anti -Terror Legislation </a:t>
            </a:r>
          </a:p>
        </p:txBody>
      </p:sp>
      <p:sp>
        <p:nvSpPr>
          <p:cNvPr id="3" name="Content Placeholder 2"/>
          <p:cNvSpPr>
            <a:spLocks noGrp="1"/>
          </p:cNvSpPr>
          <p:nvPr>
            <p:ph idx="1"/>
          </p:nvPr>
        </p:nvSpPr>
        <p:spPr>
          <a:xfrm>
            <a:off x="323528" y="1412776"/>
            <a:ext cx="8312655" cy="4641368"/>
          </a:xfrm>
        </p:spPr>
        <p:txBody>
          <a:bodyPr>
            <a:normAutofit fontScale="70000" lnSpcReduction="20000"/>
          </a:bodyPr>
          <a:lstStyle/>
          <a:p>
            <a:r>
              <a:rPr lang="en-GB" dirty="0"/>
              <a:t>Blair's stance on crime was really just a </a:t>
            </a:r>
            <a:r>
              <a:rPr lang="en-GB" b="1" dirty="0">
                <a:solidFill>
                  <a:srgbClr val="FF0000"/>
                </a:solidFill>
              </a:rPr>
              <a:t>morphing of Thatcherism.</a:t>
            </a:r>
          </a:p>
          <a:p>
            <a:r>
              <a:rPr lang="en-GB" dirty="0"/>
              <a:t>The public bought into this to begin with, but trouble was around the corner</a:t>
            </a:r>
          </a:p>
          <a:p>
            <a:r>
              <a:rPr lang="en-GB" u="sng" dirty="0">
                <a:solidFill>
                  <a:srgbClr val="FF0000"/>
                </a:solidFill>
              </a:rPr>
              <a:t>After 9/11, Blair sought to introduce a whole range of anti-terror legislation,</a:t>
            </a:r>
            <a:r>
              <a:rPr lang="en-GB" dirty="0"/>
              <a:t> a lot of which became very unpopular. Proposals included:</a:t>
            </a:r>
          </a:p>
          <a:p>
            <a:pPr lvl="1"/>
            <a:r>
              <a:rPr lang="en-GB" dirty="0"/>
              <a:t>- Detaining terror suspects for 92 days without charge</a:t>
            </a:r>
          </a:p>
          <a:p>
            <a:pPr lvl="1"/>
            <a:r>
              <a:rPr lang="en-GB" dirty="0"/>
              <a:t>- ID cards for every UK citizen</a:t>
            </a:r>
          </a:p>
          <a:p>
            <a:pPr lvl="1"/>
            <a:r>
              <a:rPr lang="en-GB" dirty="0"/>
              <a:t>- Control Orders (House arrest for terror suspects instead of a trial in court)</a:t>
            </a:r>
          </a:p>
          <a:p>
            <a:endParaRPr lang="en-GB" dirty="0"/>
          </a:p>
          <a:p>
            <a:r>
              <a:rPr lang="en-GB" b="1" dirty="0">
                <a:solidFill>
                  <a:srgbClr val="FF0000"/>
                </a:solidFill>
              </a:rPr>
              <a:t>New Labour were weakened in 2005 when they lost their first ever vote in the Commons (on detention of terror suspects) , which paved the way for further defeats.</a:t>
            </a:r>
          </a:p>
          <a:p>
            <a:endParaRPr lang="en-GB" dirty="0"/>
          </a:p>
        </p:txBody>
      </p:sp>
    </p:spTree>
    <p:extLst>
      <p:ext uri="{BB962C8B-B14F-4D97-AF65-F5344CB8AC3E}">
        <p14:creationId xmlns:p14="http://schemas.microsoft.com/office/powerpoint/2010/main" val="88474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Conclusion </a:t>
            </a:r>
          </a:p>
        </p:txBody>
      </p:sp>
      <p:sp>
        <p:nvSpPr>
          <p:cNvPr id="3" name="Content Placeholder 2"/>
          <p:cNvSpPr>
            <a:spLocks noGrp="1"/>
          </p:cNvSpPr>
          <p:nvPr>
            <p:ph idx="1"/>
          </p:nvPr>
        </p:nvSpPr>
        <p:spPr>
          <a:xfrm>
            <a:off x="260132" y="1124744"/>
            <a:ext cx="8312655" cy="5528304"/>
          </a:xfrm>
        </p:spPr>
        <p:txBody>
          <a:bodyPr>
            <a:normAutofit fontScale="85000" lnSpcReduction="10000"/>
          </a:bodyPr>
          <a:lstStyle/>
          <a:p>
            <a:r>
              <a:rPr lang="en-GB" dirty="0"/>
              <a:t>New Labour adopted a ‘</a:t>
            </a:r>
            <a:r>
              <a:rPr lang="en-GB" b="1" dirty="0">
                <a:solidFill>
                  <a:srgbClr val="FF0000"/>
                </a:solidFill>
              </a:rPr>
              <a:t>third way</a:t>
            </a:r>
            <a:r>
              <a:rPr lang="en-GB" dirty="0"/>
              <a:t>’ approach to crime. </a:t>
            </a:r>
          </a:p>
          <a:p>
            <a:r>
              <a:rPr lang="en-GB" b="1" dirty="0">
                <a:solidFill>
                  <a:srgbClr val="FF0000"/>
                </a:solidFill>
              </a:rPr>
              <a:t>There new ‘tough’ approach to crime, coupled with the traditional sympathetic view of criminals as victims of their circumstances, was hugely popular</a:t>
            </a:r>
          </a:p>
          <a:p>
            <a:r>
              <a:rPr lang="en-GB" dirty="0"/>
              <a:t>Arguably, Blair would not have achieved such a big margin of victory in 1997 without changing Labour’s stance</a:t>
            </a:r>
          </a:p>
          <a:p>
            <a:r>
              <a:rPr lang="en-GB" dirty="0"/>
              <a:t>However his instincts of </a:t>
            </a:r>
            <a:r>
              <a:rPr lang="en-GB" b="1" dirty="0">
                <a:solidFill>
                  <a:srgbClr val="FF0000"/>
                </a:solidFill>
              </a:rPr>
              <a:t>community protection over individual freedoms started to become his undoing as New Labour were defeated on several occasions over his anti-terror laws</a:t>
            </a:r>
            <a:r>
              <a:rPr lang="en-GB" dirty="0"/>
              <a:t>, weakening them in the eyes of the public </a:t>
            </a:r>
          </a:p>
        </p:txBody>
      </p:sp>
    </p:spTree>
    <p:extLst>
      <p:ext uri="{BB962C8B-B14F-4D97-AF65-F5344CB8AC3E}">
        <p14:creationId xmlns:p14="http://schemas.microsoft.com/office/powerpoint/2010/main" val="15669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lstStyle/>
          <a:p>
            <a:r>
              <a:rPr lang="en-GB" dirty="0"/>
              <a:t>New Labour and the War in Iraq</a:t>
            </a:r>
          </a:p>
        </p:txBody>
      </p:sp>
      <p:sp>
        <p:nvSpPr>
          <p:cNvPr id="3" name="Subtitle 2"/>
          <p:cNvSpPr>
            <a:spLocks noGrp="1"/>
          </p:cNvSpPr>
          <p:nvPr>
            <p:ph type="subTitle" idx="1"/>
          </p:nvPr>
        </p:nvSpPr>
        <p:spPr/>
        <p:txBody>
          <a:bodyPr/>
          <a:lstStyle/>
          <a:p>
            <a:endParaRPr lang="en-GB" dirty="0"/>
          </a:p>
        </p:txBody>
      </p:sp>
      <p:pic>
        <p:nvPicPr>
          <p:cNvPr id="2050" name="Picture 2" descr="Image result for britain war in ira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4381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top the war marc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3530" y="3356992"/>
            <a:ext cx="4933515" cy="328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03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503236"/>
            <a:ext cx="3566160" cy="1087569"/>
          </a:xfrm>
        </p:spPr>
        <p:txBody>
          <a:bodyPr/>
          <a:lstStyle/>
          <a:p>
            <a:r>
              <a:rPr lang="en-GB" sz="3000" dirty="0">
                <a:solidFill>
                  <a:schemeClr val="tx1"/>
                </a:solidFill>
                <a:latin typeface="Comic Sans MS" pitchFamily="66" charset="0"/>
              </a:rPr>
              <a:t>What you will learn…</a:t>
            </a:r>
            <a:endParaRPr lang="en-GB" dirty="0">
              <a:solidFill>
                <a:schemeClr val="tx1"/>
              </a:solidFill>
              <a:latin typeface="Comic Sans MS" pitchFamily="66" charset="0"/>
            </a:endParaRPr>
          </a:p>
        </p:txBody>
      </p:sp>
      <p:sp>
        <p:nvSpPr>
          <p:cNvPr id="2" name="Content Placeholder 1"/>
          <p:cNvSpPr>
            <a:spLocks noGrp="1"/>
          </p:cNvSpPr>
          <p:nvPr>
            <p:ph sz="half" idx="2"/>
          </p:nvPr>
        </p:nvSpPr>
        <p:spPr>
          <a:xfrm>
            <a:off x="0" y="1556792"/>
            <a:ext cx="5508103" cy="4968552"/>
          </a:xfrm>
        </p:spPr>
        <p:txBody>
          <a:bodyPr>
            <a:normAutofit/>
          </a:bodyPr>
          <a:lstStyle/>
          <a:p>
            <a:pPr>
              <a:lnSpc>
                <a:spcPct val="90000"/>
              </a:lnSpc>
              <a:buFont typeface="Arial" charset="0"/>
              <a:buChar char="•"/>
            </a:pPr>
            <a:r>
              <a:rPr lang="en-GB" sz="2800" dirty="0">
                <a:latin typeface="Comic Sans MS" pitchFamily="66" charset="0"/>
              </a:rPr>
              <a:t>The changes within the Labour Party following Tony Blair’s successful leadership bid.</a:t>
            </a:r>
          </a:p>
          <a:p>
            <a:r>
              <a:rPr lang="en-GB" sz="2800" dirty="0">
                <a:latin typeface="Comic Sans MS" pitchFamily="66" charset="0"/>
              </a:rPr>
              <a:t>Specific policy changes that led to the 1997 Landslide victory</a:t>
            </a:r>
          </a:p>
          <a:p>
            <a:r>
              <a:rPr lang="en-GB" sz="2800" dirty="0">
                <a:latin typeface="Comic Sans MS" pitchFamily="66" charset="0"/>
              </a:rPr>
              <a:t>Specific policies that contributed to both the rise and then fall of New Labour.</a:t>
            </a:r>
          </a:p>
          <a:p>
            <a:pPr marL="571500" indent="-571500"/>
            <a:endParaRPr lang="en-GB" dirty="0">
              <a:latin typeface="Comic Sans MS" pitchFamily="66" charset="0"/>
            </a:endParaRPr>
          </a:p>
          <a:p>
            <a:endParaRPr lang="en-GB" dirty="0"/>
          </a:p>
        </p:txBody>
      </p:sp>
      <p:sp>
        <p:nvSpPr>
          <p:cNvPr id="10" name="Text Placeholder 9"/>
          <p:cNvSpPr>
            <a:spLocks noGrp="1"/>
          </p:cNvSpPr>
          <p:nvPr>
            <p:ph type="body" sz="quarter" idx="3"/>
          </p:nvPr>
        </p:nvSpPr>
        <p:spPr>
          <a:xfrm>
            <a:off x="4595806" y="503236"/>
            <a:ext cx="3981391" cy="1012413"/>
          </a:xfrm>
        </p:spPr>
        <p:txBody>
          <a:bodyPr>
            <a:noAutofit/>
          </a:bodyPr>
          <a:lstStyle/>
          <a:p>
            <a:r>
              <a:rPr lang="en-GB" sz="3000" dirty="0">
                <a:solidFill>
                  <a:schemeClr val="tx1"/>
                </a:solidFill>
                <a:latin typeface="Comic Sans MS" pitchFamily="66" charset="0"/>
              </a:rPr>
              <a:t>Success Criteria – I can…</a:t>
            </a:r>
          </a:p>
        </p:txBody>
      </p:sp>
      <p:sp>
        <p:nvSpPr>
          <p:cNvPr id="3" name="Content Placeholder 2"/>
          <p:cNvSpPr>
            <a:spLocks noGrp="1"/>
          </p:cNvSpPr>
          <p:nvPr>
            <p:ph sz="quarter" idx="4"/>
          </p:nvPr>
        </p:nvSpPr>
        <p:spPr>
          <a:xfrm>
            <a:off x="5292080" y="1412776"/>
            <a:ext cx="3744416" cy="4713387"/>
          </a:xfrm>
        </p:spPr>
        <p:txBody>
          <a:bodyPr>
            <a:normAutofit/>
          </a:bodyPr>
          <a:lstStyle/>
          <a:p>
            <a:r>
              <a:rPr lang="en-GB" sz="2800" b="1" dirty="0">
                <a:solidFill>
                  <a:srgbClr val="FF0000"/>
                </a:solidFill>
                <a:latin typeface="Comic Sans MS" panose="030F0702030302020204" pitchFamily="66" charset="0"/>
              </a:rPr>
              <a:t>Describe </a:t>
            </a:r>
            <a:r>
              <a:rPr lang="en-GB" sz="2800" b="1" dirty="0">
                <a:latin typeface="Comic Sans MS" panose="030F0702030302020204" pitchFamily="66" charset="0"/>
              </a:rPr>
              <a:t>the transition to “New Labour” under Blair.</a:t>
            </a:r>
          </a:p>
          <a:p>
            <a:r>
              <a:rPr lang="en-GB" sz="2800" b="1" dirty="0">
                <a:solidFill>
                  <a:srgbClr val="FF0000"/>
                </a:solidFill>
                <a:latin typeface="Comic Sans MS" panose="030F0702030302020204" pitchFamily="66" charset="0"/>
              </a:rPr>
              <a:t>Explain</a:t>
            </a:r>
            <a:r>
              <a:rPr lang="en-GB" sz="2800" b="1" dirty="0">
                <a:latin typeface="Comic Sans MS" panose="030F0702030302020204" pitchFamily="66" charset="0"/>
              </a:rPr>
              <a:t> the impact of these changes.</a:t>
            </a:r>
          </a:p>
          <a:p>
            <a:r>
              <a:rPr lang="en-GB" sz="2800" b="1" dirty="0">
                <a:solidFill>
                  <a:srgbClr val="FF0000"/>
                </a:solidFill>
                <a:latin typeface="Comic Sans MS" panose="030F0702030302020204" pitchFamily="66" charset="0"/>
              </a:rPr>
              <a:t>Detail</a:t>
            </a:r>
            <a:r>
              <a:rPr lang="en-GB" sz="2800" b="1" dirty="0">
                <a:latin typeface="Comic Sans MS" panose="030F0702030302020204" pitchFamily="66" charset="0"/>
              </a:rPr>
              <a:t> specific New Labour policies.</a:t>
            </a:r>
          </a:p>
        </p:txBody>
      </p:sp>
      <p:pic>
        <p:nvPicPr>
          <p:cNvPr id="10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66909">
            <a:off x="8161987" y="5381192"/>
            <a:ext cx="968170" cy="146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875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538"/>
            <a:ext cx="9144000" cy="4613023"/>
          </a:xfrm>
        </p:spPr>
        <p:txBody>
          <a:bodyPr>
            <a:normAutofit fontScale="90000"/>
          </a:bodyPr>
          <a:lstStyle/>
          <a:p>
            <a:r>
              <a:rPr lang="en-GB" sz="5400" dirty="0"/>
              <a:t>The distinguished nineteenth century politician Lord Palmerston once said Britain had </a:t>
            </a:r>
            <a:r>
              <a:rPr lang="en-GB" sz="5400" b="1" u="sng" dirty="0"/>
              <a:t>“no permanent allies - only permanent interests.”</a:t>
            </a:r>
            <a:r>
              <a:rPr lang="en-GB" dirty="0"/>
              <a:t/>
            </a:r>
            <a:br>
              <a:rPr lang="en-GB" dirty="0"/>
            </a:br>
            <a:endParaRPr lang="en-GB" dirty="0"/>
          </a:p>
        </p:txBody>
      </p:sp>
      <p:sp>
        <p:nvSpPr>
          <p:cNvPr id="3" name="Subtitle 2"/>
          <p:cNvSpPr>
            <a:spLocks noGrp="1"/>
          </p:cNvSpPr>
          <p:nvPr>
            <p:ph type="subTitle" idx="1"/>
          </p:nvPr>
        </p:nvSpPr>
        <p:spPr>
          <a:xfrm>
            <a:off x="971600" y="4437112"/>
            <a:ext cx="6921151" cy="1645920"/>
          </a:xfrm>
        </p:spPr>
        <p:txBody>
          <a:bodyPr/>
          <a:lstStyle/>
          <a:p>
            <a:r>
              <a:rPr lang="en-GB" dirty="0">
                <a:solidFill>
                  <a:srgbClr val="FF0000"/>
                </a:solidFill>
              </a:rPr>
              <a:t>What do you think he meant by this statement?</a:t>
            </a:r>
          </a:p>
        </p:txBody>
      </p:sp>
    </p:spTree>
    <p:extLst>
      <p:ext uri="{BB962C8B-B14F-4D97-AF65-F5344CB8AC3E}">
        <p14:creationId xmlns:p14="http://schemas.microsoft.com/office/powerpoint/2010/main" val="3663716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Foreign Policy </a:t>
            </a:r>
          </a:p>
        </p:txBody>
      </p:sp>
      <p:sp>
        <p:nvSpPr>
          <p:cNvPr id="3" name="Content Placeholder 2"/>
          <p:cNvSpPr>
            <a:spLocks noGrp="1"/>
          </p:cNvSpPr>
          <p:nvPr>
            <p:ph idx="1"/>
          </p:nvPr>
        </p:nvSpPr>
        <p:spPr>
          <a:xfrm>
            <a:off x="539552" y="1556792"/>
            <a:ext cx="8065294" cy="4562541"/>
          </a:xfrm>
        </p:spPr>
        <p:txBody>
          <a:bodyPr>
            <a:normAutofit fontScale="85000" lnSpcReduction="20000"/>
          </a:bodyPr>
          <a:lstStyle/>
          <a:p>
            <a:r>
              <a:rPr lang="en-GB" sz="2800" dirty="0"/>
              <a:t>Answer the following questions as you watch the </a:t>
            </a:r>
            <a:r>
              <a:rPr lang="en-GB" sz="2800" dirty="0">
                <a:hlinkClick r:id="rId2"/>
              </a:rPr>
              <a:t>video clip </a:t>
            </a:r>
            <a:endParaRPr lang="en-GB" sz="2800" dirty="0"/>
          </a:p>
          <a:p>
            <a:pPr marL="514350" indent="-514350">
              <a:buFont typeface="+mj-lt"/>
              <a:buAutoNum type="arabicPeriod"/>
            </a:pPr>
            <a:endParaRPr lang="en-GB" sz="2800" dirty="0"/>
          </a:p>
          <a:p>
            <a:pPr marL="514350" indent="-514350">
              <a:buFont typeface="+mj-lt"/>
              <a:buAutoNum type="arabicPeriod"/>
            </a:pPr>
            <a:r>
              <a:rPr lang="en-GB" sz="2800" dirty="0"/>
              <a:t>What did Tony Blair say the question facing the international community was?</a:t>
            </a:r>
          </a:p>
          <a:p>
            <a:pPr marL="514350" indent="-514350">
              <a:buFont typeface="+mj-lt"/>
              <a:buAutoNum type="arabicPeriod"/>
            </a:pPr>
            <a:r>
              <a:rPr lang="en-GB" sz="2800" dirty="0"/>
              <a:t>What name was given to the type of government New Labour were in relation to foreign policy?</a:t>
            </a:r>
          </a:p>
          <a:p>
            <a:pPr marL="514350" indent="-514350">
              <a:buFont typeface="+mj-lt"/>
              <a:buAutoNum type="arabicPeriod"/>
            </a:pPr>
            <a:r>
              <a:rPr lang="en-GB" sz="2800" dirty="0"/>
              <a:t>What concept does Jack Straw say we need to put into practice?</a:t>
            </a:r>
          </a:p>
          <a:p>
            <a:pPr marL="514350" indent="-514350">
              <a:buFont typeface="+mj-lt"/>
              <a:buAutoNum type="arabicPeriod"/>
            </a:pPr>
            <a:r>
              <a:rPr lang="en-GB" sz="2800" dirty="0"/>
              <a:t>What moment turned many people off of New Labour?</a:t>
            </a:r>
          </a:p>
          <a:p>
            <a:pPr marL="514350" indent="-514350">
              <a:buFont typeface="+mj-lt"/>
              <a:buAutoNum type="arabicPeriod"/>
            </a:pPr>
            <a:r>
              <a:rPr lang="en-GB" sz="2800" dirty="0"/>
              <a:t>How many conflicts  did New Labour become involved with?</a:t>
            </a:r>
          </a:p>
          <a:p>
            <a:endParaRPr lang="en-GB" dirty="0"/>
          </a:p>
        </p:txBody>
      </p:sp>
    </p:spTree>
    <p:extLst>
      <p:ext uri="{BB962C8B-B14F-4D97-AF65-F5344CB8AC3E}">
        <p14:creationId xmlns:p14="http://schemas.microsoft.com/office/powerpoint/2010/main" val="2362010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563"/>
            <a:ext cx="8229600" cy="706090"/>
          </a:xfrm>
        </p:spPr>
        <p:txBody>
          <a:bodyPr>
            <a:normAutofit fontScale="90000"/>
          </a:bodyPr>
          <a:lstStyle/>
          <a:p>
            <a:r>
              <a:rPr lang="en-GB" dirty="0"/>
              <a:t>Ethical Foreign Policy </a:t>
            </a:r>
          </a:p>
        </p:txBody>
      </p:sp>
      <p:sp>
        <p:nvSpPr>
          <p:cNvPr id="3" name="Content Placeholder 2"/>
          <p:cNvSpPr>
            <a:spLocks noGrp="1"/>
          </p:cNvSpPr>
          <p:nvPr>
            <p:ph idx="1"/>
          </p:nvPr>
        </p:nvSpPr>
        <p:spPr>
          <a:xfrm>
            <a:off x="0" y="620688"/>
            <a:ext cx="5652120" cy="5688632"/>
          </a:xfrm>
        </p:spPr>
        <p:txBody>
          <a:bodyPr>
            <a:noAutofit/>
          </a:bodyPr>
          <a:lstStyle/>
          <a:p>
            <a:r>
              <a:rPr lang="en-GB" sz="2300" dirty="0"/>
              <a:t>Robin Cook (</a:t>
            </a:r>
            <a:r>
              <a:rPr lang="en-GB" sz="2300" i="1" dirty="0"/>
              <a:t>the first of Tony Blair’s Foreign Secretaries</a:t>
            </a:r>
            <a:r>
              <a:rPr lang="en-GB" sz="2300" dirty="0"/>
              <a:t>) said Labour would have an ‘</a:t>
            </a:r>
            <a:r>
              <a:rPr lang="en-GB" sz="2300" dirty="0">
                <a:solidFill>
                  <a:srgbClr val="FF0000"/>
                </a:solidFill>
              </a:rPr>
              <a:t>ethical</a:t>
            </a:r>
            <a:r>
              <a:rPr lang="en-GB" sz="2300" dirty="0"/>
              <a:t>’ foreign policy.  </a:t>
            </a:r>
          </a:p>
          <a:p>
            <a:r>
              <a:rPr lang="en-GB" sz="2300" dirty="0"/>
              <a:t>Blair’s would go onto to repeat this ideological vision of the UK’s role in the world</a:t>
            </a:r>
          </a:p>
          <a:p>
            <a:r>
              <a:rPr lang="en-GB" sz="2300" dirty="0"/>
              <a:t>"</a:t>
            </a:r>
            <a:r>
              <a:rPr lang="en-GB" sz="2300" b="1" i="1" dirty="0"/>
              <a:t>Our foreign policy must have an ethical dimension and must support the demands of other peoples for the democratic rights on which we insist for ourselves,</a:t>
            </a:r>
            <a:r>
              <a:rPr lang="en-GB" sz="2300" b="1" dirty="0"/>
              <a:t>" he told assembled journalists.</a:t>
            </a:r>
          </a:p>
          <a:p>
            <a:r>
              <a:rPr lang="en-GB" sz="2300" b="1" dirty="0"/>
              <a:t>The Labour government will put human rights at the heart of our foreign policy.“</a:t>
            </a:r>
          </a:p>
          <a:p>
            <a:r>
              <a:rPr lang="en-GB" sz="2300" dirty="0"/>
              <a:t>Then came the events of September 11 2001.</a:t>
            </a:r>
          </a:p>
        </p:txBody>
      </p:sp>
      <p:pic>
        <p:nvPicPr>
          <p:cNvPr id="4" name="Picture 2" descr="Image result for robin coo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340768"/>
            <a:ext cx="2895645" cy="16288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9/1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7342" y="3573016"/>
            <a:ext cx="3442179" cy="258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04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229600" cy="4525963"/>
          </a:xfrm>
        </p:spPr>
        <p:txBody>
          <a:bodyPr>
            <a:normAutofit fontScale="77500" lnSpcReduction="20000"/>
          </a:bodyPr>
          <a:lstStyle/>
          <a:p>
            <a:r>
              <a:rPr lang="en-GB" dirty="0"/>
              <a:t>Shortly after 9/11, at the Labour Party's annual conference, the Prime Minister Tony Blair gave what most observers conceded was a barnstorming speech </a:t>
            </a:r>
          </a:p>
          <a:p>
            <a:r>
              <a:rPr lang="en-GB" dirty="0"/>
              <a:t>He pledged international action against the Taliban; but he went further, proclaiming a moral duty to </a:t>
            </a:r>
            <a:r>
              <a:rPr lang="en-GB" b="1" u="sng" dirty="0"/>
              <a:t>intervene</a:t>
            </a:r>
            <a:r>
              <a:rPr lang="en-GB" dirty="0"/>
              <a:t> across the world, wherever necessary - in Kosovo or even in Central Africa.</a:t>
            </a:r>
          </a:p>
          <a:p>
            <a:r>
              <a:rPr lang="en-GB" dirty="0"/>
              <a:t>"If Rwanda happened again today, as it did in 1993," he said "when a million people were slaughtered in cold blood, we would have a moral duty to act there also," he declared. </a:t>
            </a:r>
          </a:p>
          <a:p>
            <a:endParaRPr lang="en-GB" dirty="0"/>
          </a:p>
        </p:txBody>
      </p:sp>
      <p:sp>
        <p:nvSpPr>
          <p:cNvPr id="4" name="Rectangle 3"/>
          <p:cNvSpPr/>
          <p:nvPr/>
        </p:nvSpPr>
        <p:spPr>
          <a:xfrm>
            <a:off x="346721" y="4987029"/>
            <a:ext cx="2929135" cy="369332"/>
          </a:xfrm>
          <a:prstGeom prst="rect">
            <a:avLst/>
          </a:prstGeom>
        </p:spPr>
        <p:txBody>
          <a:bodyPr wrap="square">
            <a:spAutoFit/>
          </a:bodyPr>
          <a:lstStyle/>
          <a:p>
            <a:r>
              <a:rPr lang="en-GB" dirty="0">
                <a:hlinkClick r:id="rId2"/>
              </a:rPr>
              <a:t>Tony Blair 2001 speech </a:t>
            </a:r>
            <a:r>
              <a:rPr lang="en-GB" dirty="0"/>
              <a:t> </a:t>
            </a:r>
          </a:p>
        </p:txBody>
      </p:sp>
      <p:pic>
        <p:nvPicPr>
          <p:cNvPr id="3076" name="Picture 4" descr="Image result for Tony Blair war in iraq">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409633"/>
            <a:ext cx="3071265" cy="23611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ony Blair war in iraq">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7904" y="3929179"/>
            <a:ext cx="2467026" cy="2485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10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Labour</a:t>
            </a:r>
          </a:p>
        </p:txBody>
      </p:sp>
      <p:sp>
        <p:nvSpPr>
          <p:cNvPr id="3" name="Content Placeholder 2"/>
          <p:cNvSpPr>
            <a:spLocks noGrp="1"/>
          </p:cNvSpPr>
          <p:nvPr>
            <p:ph idx="1"/>
          </p:nvPr>
        </p:nvSpPr>
        <p:spPr>
          <a:xfrm>
            <a:off x="507492" y="1412776"/>
            <a:ext cx="8065294" cy="5114148"/>
          </a:xfrm>
        </p:spPr>
        <p:txBody>
          <a:bodyPr/>
          <a:lstStyle/>
          <a:p>
            <a:r>
              <a:rPr lang="en-GB" sz="2800" dirty="0"/>
              <a:t>But why did New Labour have such an </a:t>
            </a:r>
            <a:r>
              <a:rPr lang="en-GB" sz="2800" b="1" dirty="0"/>
              <a:t>interventionist </a:t>
            </a:r>
            <a:r>
              <a:rPr lang="en-GB" sz="2800" dirty="0"/>
              <a:t>strategy?</a:t>
            </a:r>
          </a:p>
          <a:p>
            <a:endParaRPr lang="en-GB" sz="2800" dirty="0"/>
          </a:p>
          <a:p>
            <a:r>
              <a:rPr lang="en-GB" sz="2800" b="1" dirty="0">
                <a:solidFill>
                  <a:srgbClr val="FF0000"/>
                </a:solidFill>
              </a:rPr>
              <a:t>So they could influence world affairs</a:t>
            </a:r>
          </a:p>
          <a:p>
            <a:r>
              <a:rPr lang="en-GB" sz="2800" b="1" dirty="0">
                <a:solidFill>
                  <a:srgbClr val="FF0000"/>
                </a:solidFill>
              </a:rPr>
              <a:t>Make the world and more secure place</a:t>
            </a:r>
          </a:p>
          <a:p>
            <a:r>
              <a:rPr lang="en-GB" sz="2800" b="1" dirty="0">
                <a:solidFill>
                  <a:srgbClr val="FF0000"/>
                </a:solidFill>
              </a:rPr>
              <a:t>Moral obligation to help</a:t>
            </a:r>
          </a:p>
          <a:p>
            <a:r>
              <a:rPr lang="en-GB" sz="2800" b="1" dirty="0">
                <a:solidFill>
                  <a:srgbClr val="FF0000"/>
                </a:solidFill>
              </a:rPr>
              <a:t>Support for America</a:t>
            </a:r>
          </a:p>
          <a:p>
            <a:endParaRPr lang="en-GB" dirty="0"/>
          </a:p>
          <a:p>
            <a:endParaRPr lang="en-GB" dirty="0"/>
          </a:p>
        </p:txBody>
      </p:sp>
    </p:spTree>
    <p:extLst>
      <p:ext uri="{BB962C8B-B14F-4D97-AF65-F5344CB8AC3E}">
        <p14:creationId xmlns:p14="http://schemas.microsoft.com/office/powerpoint/2010/main" val="396826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6170"/>
            <a:ext cx="5266928" cy="800542"/>
          </a:xfrm>
        </p:spPr>
        <p:txBody>
          <a:bodyPr/>
          <a:lstStyle/>
          <a:p>
            <a:r>
              <a:rPr lang="en-GB" dirty="0"/>
              <a:t>Kosovo </a:t>
            </a:r>
          </a:p>
        </p:txBody>
      </p:sp>
      <p:sp>
        <p:nvSpPr>
          <p:cNvPr id="3" name="Content Placeholder 2"/>
          <p:cNvSpPr>
            <a:spLocks noGrp="1"/>
          </p:cNvSpPr>
          <p:nvPr>
            <p:ph idx="1"/>
          </p:nvPr>
        </p:nvSpPr>
        <p:spPr>
          <a:xfrm>
            <a:off x="251520" y="980728"/>
            <a:ext cx="5410944" cy="4525963"/>
          </a:xfrm>
        </p:spPr>
        <p:txBody>
          <a:bodyPr>
            <a:normAutofit fontScale="55000" lnSpcReduction="20000"/>
          </a:bodyPr>
          <a:lstStyle/>
          <a:p>
            <a:endParaRPr lang="en-GB" dirty="0"/>
          </a:p>
          <a:p>
            <a:r>
              <a:rPr lang="en-GB" dirty="0"/>
              <a:t>NATO air strikes against Serb forces in Kosovo began in March 1999.</a:t>
            </a:r>
          </a:p>
          <a:p>
            <a:r>
              <a:rPr lang="en-GB" dirty="0"/>
              <a:t>Tony Blair said Britain </a:t>
            </a:r>
            <a:r>
              <a:rPr lang="en-GB" b="1" dirty="0">
                <a:solidFill>
                  <a:srgbClr val="00B050"/>
                </a:solidFill>
              </a:rPr>
              <a:t>fully supported the use of military action</a:t>
            </a:r>
            <a:r>
              <a:rPr lang="en-GB" dirty="0"/>
              <a:t> by NATO*</a:t>
            </a:r>
          </a:p>
          <a:p>
            <a:r>
              <a:rPr lang="en-GB" dirty="0"/>
              <a:t>This was the first time the alliance had ever attacked a sovereign European country. </a:t>
            </a:r>
          </a:p>
          <a:p>
            <a:r>
              <a:rPr lang="en-GB" dirty="0"/>
              <a:t>He said the action was necessary </a:t>
            </a:r>
            <a:r>
              <a:rPr lang="en-GB" i="1" dirty="0">
                <a:solidFill>
                  <a:srgbClr val="00B0F0"/>
                </a:solidFill>
              </a:rPr>
              <a:t>“to prevent Slobodan Milosevic from continuing to perpetrate his vile oppression against the Kosovo Albanian people". </a:t>
            </a:r>
          </a:p>
          <a:p>
            <a:r>
              <a:rPr lang="en-GB" b="1" dirty="0">
                <a:solidFill>
                  <a:srgbClr val="FF0000"/>
                </a:solidFill>
              </a:rPr>
              <a:t>Public supported  – little damage done to New Labour.</a:t>
            </a:r>
          </a:p>
          <a:p>
            <a:endParaRPr lang="en-GB" dirty="0"/>
          </a:p>
          <a:p>
            <a:r>
              <a:rPr lang="en-GB" dirty="0"/>
              <a:t>*In 2000, the UK also intervened in the Civil War in Sierra Leone which did little to harm the UK’s opinion of the Labour Party.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021" y="34140"/>
            <a:ext cx="3200260" cy="363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1625" y="6175673"/>
            <a:ext cx="8959017" cy="646331"/>
          </a:xfrm>
          <a:prstGeom prst="rect">
            <a:avLst/>
          </a:prstGeom>
          <a:noFill/>
        </p:spPr>
        <p:txBody>
          <a:bodyPr wrap="square" rtlCol="0">
            <a:spAutoFit/>
          </a:bodyPr>
          <a:lstStyle/>
          <a:p>
            <a:pPr algn="ctr"/>
            <a:r>
              <a:rPr lang="en-GB" dirty="0">
                <a:solidFill>
                  <a:srgbClr val="FF33CC"/>
                </a:solidFill>
                <a:effectLst>
                  <a:outerShdw blurRad="38100" dist="38100" dir="2700000" algn="tl">
                    <a:srgbClr val="000000">
                      <a:alpha val="43137"/>
                    </a:srgbClr>
                  </a:outerShdw>
                </a:effectLst>
              </a:rPr>
              <a:t>*NATO – North Atlantic Treaty Organisation; the largest military alliance in the world.</a:t>
            </a:r>
          </a:p>
        </p:txBody>
      </p:sp>
    </p:spTree>
    <p:extLst>
      <p:ext uri="{BB962C8B-B14F-4D97-AF65-F5344CB8AC3E}">
        <p14:creationId xmlns:p14="http://schemas.microsoft.com/office/powerpoint/2010/main" val="10233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Afghanistan </a:t>
            </a:r>
          </a:p>
        </p:txBody>
      </p:sp>
      <p:sp>
        <p:nvSpPr>
          <p:cNvPr id="3" name="Content Placeholder 2"/>
          <p:cNvSpPr>
            <a:spLocks noGrp="1"/>
          </p:cNvSpPr>
          <p:nvPr>
            <p:ph idx="1"/>
          </p:nvPr>
        </p:nvSpPr>
        <p:spPr>
          <a:xfrm>
            <a:off x="457200" y="1600200"/>
            <a:ext cx="4330824" cy="4525963"/>
          </a:xfrm>
        </p:spPr>
        <p:txBody>
          <a:bodyPr>
            <a:normAutofit fontScale="70000" lnSpcReduction="20000"/>
          </a:bodyPr>
          <a:lstStyle/>
          <a:p>
            <a:r>
              <a:rPr lang="en-GB" sz="3200" b="1" dirty="0">
                <a:solidFill>
                  <a:srgbClr val="FF0000"/>
                </a:solidFill>
              </a:rPr>
              <a:t>Response to 9/11 attacks </a:t>
            </a:r>
          </a:p>
          <a:p>
            <a:r>
              <a:rPr lang="en-GB" sz="3200" dirty="0"/>
              <a:t>Invasion was to remove the Taliban from power and remove Al Qaeda from the country</a:t>
            </a:r>
          </a:p>
          <a:p>
            <a:r>
              <a:rPr lang="en-GB" sz="3200" dirty="0"/>
              <a:t>A democracy was to be installed </a:t>
            </a:r>
          </a:p>
          <a:p>
            <a:endParaRPr lang="en-GB" sz="3200" dirty="0"/>
          </a:p>
          <a:p>
            <a:r>
              <a:rPr lang="en-GB" sz="3200" b="1" dirty="0">
                <a:solidFill>
                  <a:srgbClr val="FF0000"/>
                </a:solidFill>
              </a:rPr>
              <a:t>Labour gained broad support for invasion from the public, although by 2005 support had started to falter as the war dragged on </a:t>
            </a:r>
          </a:p>
        </p:txBody>
      </p:sp>
      <p:pic>
        <p:nvPicPr>
          <p:cNvPr id="6" name="Picture 5">
            <a:extLst>
              <a:ext uri="{FF2B5EF4-FFF2-40B4-BE49-F238E27FC236}">
                <a16:creationId xmlns:a16="http://schemas.microsoft.com/office/drawing/2014/main" id="{0A14A5F8-D337-4649-88BA-38CEF4381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720" y="1329715"/>
            <a:ext cx="3806427" cy="2539925"/>
          </a:xfrm>
          <a:prstGeom prst="rect">
            <a:avLst/>
          </a:prstGeom>
        </p:spPr>
      </p:pic>
      <p:pic>
        <p:nvPicPr>
          <p:cNvPr id="10" name="Picture 9">
            <a:extLst>
              <a:ext uri="{FF2B5EF4-FFF2-40B4-BE49-F238E27FC236}">
                <a16:creationId xmlns:a16="http://schemas.microsoft.com/office/drawing/2014/main" id="{D24F5E00-0F09-4368-A542-FABDE7D5B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887" y="3869640"/>
            <a:ext cx="3380890" cy="2248292"/>
          </a:xfrm>
          <a:prstGeom prst="rect">
            <a:avLst/>
          </a:prstGeom>
        </p:spPr>
      </p:pic>
    </p:spTree>
    <p:extLst>
      <p:ext uri="{BB962C8B-B14F-4D97-AF65-F5344CB8AC3E}">
        <p14:creationId xmlns:p14="http://schemas.microsoft.com/office/powerpoint/2010/main" val="20866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War in Iraq </a:t>
            </a:r>
          </a:p>
        </p:txBody>
      </p:sp>
      <p:sp>
        <p:nvSpPr>
          <p:cNvPr id="3" name="Content Placeholder 2"/>
          <p:cNvSpPr>
            <a:spLocks noGrp="1"/>
          </p:cNvSpPr>
          <p:nvPr>
            <p:ph idx="1"/>
          </p:nvPr>
        </p:nvSpPr>
        <p:spPr>
          <a:xfrm>
            <a:off x="457200" y="1282750"/>
            <a:ext cx="8312655" cy="4846320"/>
          </a:xfrm>
        </p:spPr>
        <p:txBody>
          <a:bodyPr>
            <a:normAutofit fontScale="70000" lnSpcReduction="20000"/>
          </a:bodyPr>
          <a:lstStyle/>
          <a:p>
            <a:r>
              <a:rPr lang="en-GB" dirty="0"/>
              <a:t>The most controversial foreign policy decision in recent UK history</a:t>
            </a:r>
          </a:p>
          <a:p>
            <a:r>
              <a:rPr lang="en-GB" dirty="0"/>
              <a:t>The </a:t>
            </a:r>
            <a:r>
              <a:rPr lang="en-GB" b="1" dirty="0">
                <a:solidFill>
                  <a:srgbClr val="FF0000"/>
                </a:solidFill>
              </a:rPr>
              <a:t>UK backed a US invasion of Iraq to remove Saddam Hussein based on the premise he had developed WMDs </a:t>
            </a:r>
            <a:r>
              <a:rPr lang="en-GB" dirty="0"/>
              <a:t>and had the capability to use them</a:t>
            </a:r>
          </a:p>
          <a:p>
            <a:r>
              <a:rPr lang="en-GB" dirty="0"/>
              <a:t>A democracy was to be set up here also</a:t>
            </a:r>
          </a:p>
          <a:p>
            <a:endParaRPr lang="en-GB" dirty="0"/>
          </a:p>
          <a:p>
            <a:r>
              <a:rPr lang="en-GB" b="1" u="sng" dirty="0"/>
              <a:t>Research</a:t>
            </a:r>
          </a:p>
          <a:p>
            <a:r>
              <a:rPr lang="en-GB" dirty="0"/>
              <a:t>From watching the documentary and through use of the internet, find out:</a:t>
            </a:r>
          </a:p>
          <a:p>
            <a:r>
              <a:rPr lang="en-GB" dirty="0"/>
              <a:t>1) Why were people so against the war in Iraq? </a:t>
            </a:r>
          </a:p>
          <a:p>
            <a:r>
              <a:rPr lang="en-GB" dirty="0"/>
              <a:t>2) Evidence which shows the public punished New Labour at the polls in 2005</a:t>
            </a:r>
          </a:p>
          <a:p>
            <a:endParaRPr lang="en-GB" dirty="0"/>
          </a:p>
          <a:p>
            <a:endParaRPr lang="en-GB" dirty="0"/>
          </a:p>
        </p:txBody>
      </p:sp>
      <p:sp>
        <p:nvSpPr>
          <p:cNvPr id="4" name="Rectangle 3">
            <a:extLst>
              <a:ext uri="{FF2B5EF4-FFF2-40B4-BE49-F238E27FC236}">
                <a16:creationId xmlns:a16="http://schemas.microsoft.com/office/drawing/2014/main" id="{E9B98500-AF99-48C1-A669-F640CC662CBD}"/>
              </a:ext>
            </a:extLst>
          </p:cNvPr>
          <p:cNvSpPr/>
          <p:nvPr/>
        </p:nvSpPr>
        <p:spPr>
          <a:xfrm>
            <a:off x="899592" y="5817727"/>
            <a:ext cx="4572000" cy="646331"/>
          </a:xfrm>
          <a:prstGeom prst="rect">
            <a:avLst/>
          </a:prstGeom>
        </p:spPr>
        <p:txBody>
          <a:bodyPr>
            <a:spAutoFit/>
          </a:bodyPr>
          <a:lstStyle/>
          <a:p>
            <a:r>
              <a:rPr lang="en-GB" dirty="0">
                <a:hlinkClick r:id="rId2"/>
              </a:rPr>
              <a:t>https://www.youtube.com/watch?v=Pg9aEV9bcxs</a:t>
            </a:r>
            <a:r>
              <a:rPr lang="en-GB" dirty="0"/>
              <a:t> </a:t>
            </a:r>
          </a:p>
        </p:txBody>
      </p:sp>
    </p:spTree>
    <p:extLst>
      <p:ext uri="{BB962C8B-B14F-4D97-AF65-F5344CB8AC3E}">
        <p14:creationId xmlns:p14="http://schemas.microsoft.com/office/powerpoint/2010/main" val="294098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Evidence of how the war in Iraq hurt New Labour </a:t>
            </a:r>
          </a:p>
        </p:txBody>
      </p:sp>
      <p:sp>
        <p:nvSpPr>
          <p:cNvPr id="3" name="Content Placeholder 2"/>
          <p:cNvSpPr>
            <a:spLocks noGrp="1"/>
          </p:cNvSpPr>
          <p:nvPr>
            <p:ph idx="1"/>
          </p:nvPr>
        </p:nvSpPr>
        <p:spPr/>
        <p:txBody>
          <a:bodyPr>
            <a:normAutofit lnSpcReduction="10000"/>
          </a:bodyPr>
          <a:lstStyle/>
          <a:p>
            <a:r>
              <a:rPr lang="en-GB" sz="2800" b="1" dirty="0">
                <a:solidFill>
                  <a:srgbClr val="FF0000"/>
                </a:solidFill>
              </a:rPr>
              <a:t>Loss of support of Muslim community </a:t>
            </a:r>
          </a:p>
          <a:p>
            <a:r>
              <a:rPr lang="en-GB" sz="2800" dirty="0"/>
              <a:t>The biggest shift came in Bethnal Green and Bow, the second largest Muslim seat in the country - making up 40% of the population</a:t>
            </a:r>
          </a:p>
          <a:p>
            <a:r>
              <a:rPr lang="en-GB" sz="2800" dirty="0"/>
              <a:t>Respect Party's George Galloway unseated Oona King in this area in 2005</a:t>
            </a:r>
          </a:p>
          <a:p>
            <a:r>
              <a:rPr lang="en-GB" sz="2800" dirty="0"/>
              <a:t>In total, Labour lost 47 seats and around 5.5% of the vote</a:t>
            </a:r>
          </a:p>
          <a:p>
            <a:r>
              <a:rPr lang="en-GB" sz="2800" b="1" dirty="0">
                <a:solidFill>
                  <a:srgbClr val="FF9900"/>
                </a:solidFill>
              </a:rPr>
              <a:t>Lib Dems, the only major party to oppose the war, seen around a 4% increase</a:t>
            </a:r>
          </a:p>
          <a:p>
            <a:endParaRPr lang="en-GB" dirty="0"/>
          </a:p>
          <a:p>
            <a:endParaRPr lang="en-GB" dirty="0"/>
          </a:p>
          <a:p>
            <a:endParaRPr lang="en-GB" dirty="0"/>
          </a:p>
        </p:txBody>
      </p:sp>
    </p:spTree>
    <p:extLst>
      <p:ext uri="{BB962C8B-B14F-4D97-AF65-F5344CB8AC3E}">
        <p14:creationId xmlns:p14="http://schemas.microsoft.com/office/powerpoint/2010/main" val="172292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4187"/>
            <a:ext cx="7772400" cy="1470025"/>
          </a:xfrm>
        </p:spPr>
        <p:txBody>
          <a:bodyPr/>
          <a:lstStyle/>
          <a:p>
            <a:r>
              <a:rPr lang="en-GB" dirty="0"/>
              <a:t>New Labour and Constitutional Reform </a:t>
            </a:r>
          </a:p>
        </p:txBody>
      </p:sp>
      <p:sp>
        <p:nvSpPr>
          <p:cNvPr id="3" name="Subtitle 2"/>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6B58320B-CAA1-420E-979B-6D484FF55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2348880"/>
            <a:ext cx="6076950" cy="3419475"/>
          </a:xfrm>
          <a:prstGeom prst="rect">
            <a:avLst/>
          </a:prstGeom>
        </p:spPr>
      </p:pic>
    </p:spTree>
    <p:extLst>
      <p:ext uri="{BB962C8B-B14F-4D97-AF65-F5344CB8AC3E}">
        <p14:creationId xmlns:p14="http://schemas.microsoft.com/office/powerpoint/2010/main" val="1590012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88640"/>
            <a:ext cx="6619244" cy="1440160"/>
          </a:xfrm>
        </p:spPr>
        <p:txBody>
          <a:bodyPr/>
          <a:lstStyle/>
          <a:p>
            <a:r>
              <a:rPr lang="en-GB" dirty="0">
                <a:solidFill>
                  <a:srgbClr val="FF0000"/>
                </a:solidFill>
                <a:latin typeface="Comic Sans MS" panose="030F0702030302020204" pitchFamily="66" charset="0"/>
              </a:rPr>
              <a:t>New Labour</a:t>
            </a:r>
          </a:p>
        </p:txBody>
      </p:sp>
      <p:sp>
        <p:nvSpPr>
          <p:cNvPr id="3" name="Subtitle 2"/>
          <p:cNvSpPr>
            <a:spLocks noGrp="1"/>
          </p:cNvSpPr>
          <p:nvPr>
            <p:ph type="subTitle" idx="1"/>
          </p:nvPr>
        </p:nvSpPr>
        <p:spPr>
          <a:xfrm>
            <a:off x="1331640" y="5445224"/>
            <a:ext cx="6400800" cy="838944"/>
          </a:xfrm>
        </p:spPr>
        <p:txBody>
          <a:bodyPr>
            <a:normAutofit/>
          </a:bodyPr>
          <a:lstStyle/>
          <a:p>
            <a:r>
              <a:rPr lang="en-GB" sz="4400" dirty="0">
                <a:solidFill>
                  <a:schemeClr val="tx1"/>
                </a:solidFill>
                <a:latin typeface="Comic Sans MS" panose="030F0702030302020204" pitchFamily="66" charset="0"/>
              </a:rPr>
              <a:t>The Economy</a:t>
            </a:r>
          </a:p>
        </p:txBody>
      </p:sp>
      <p:pic>
        <p:nvPicPr>
          <p:cNvPr id="1026" name="Picture 2" descr="Image result for the econo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62880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57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Devolution </a:t>
            </a:r>
          </a:p>
        </p:txBody>
      </p:sp>
      <p:sp>
        <p:nvSpPr>
          <p:cNvPr id="3" name="Content Placeholder 2"/>
          <p:cNvSpPr>
            <a:spLocks noGrp="1"/>
          </p:cNvSpPr>
          <p:nvPr>
            <p:ph idx="1"/>
          </p:nvPr>
        </p:nvSpPr>
        <p:spPr>
          <a:xfrm>
            <a:off x="279837" y="1417638"/>
            <a:ext cx="8584325" cy="4546775"/>
          </a:xfrm>
        </p:spPr>
        <p:txBody>
          <a:bodyPr>
            <a:normAutofit fontScale="70000" lnSpcReduction="20000"/>
          </a:bodyPr>
          <a:lstStyle/>
          <a:p>
            <a:r>
              <a:rPr lang="en-GB" dirty="0"/>
              <a:t>The feeling was in Scotland after the 1992 election, that the Conservatives did not have Scotland’s best interests at heart</a:t>
            </a:r>
          </a:p>
          <a:p>
            <a:r>
              <a:rPr lang="en-GB" dirty="0"/>
              <a:t>And despite rejecting them at the ballot box in Scotland, the people were still left subject to Conservative rule</a:t>
            </a:r>
          </a:p>
          <a:p>
            <a:r>
              <a:rPr lang="en-GB" b="1" dirty="0">
                <a:solidFill>
                  <a:srgbClr val="FF0000"/>
                </a:solidFill>
              </a:rPr>
              <a:t>In the 1997 election, New Labour promised the Scottish people a referendum on whether they wanted to have their own parliament</a:t>
            </a:r>
          </a:p>
          <a:p>
            <a:r>
              <a:rPr lang="en-GB" dirty="0"/>
              <a:t>The idea behind this was to devolve more power to Scotland </a:t>
            </a:r>
          </a:p>
          <a:p>
            <a:r>
              <a:rPr lang="en-GB" i="1" dirty="0">
                <a:solidFill>
                  <a:srgbClr val="0070C0"/>
                </a:solidFill>
              </a:rPr>
              <a:t>The Conservative party opposed this, saying it would lead to the eventual break up of the UK </a:t>
            </a:r>
          </a:p>
          <a:p>
            <a:r>
              <a:rPr lang="en-GB" dirty="0"/>
              <a:t>The result? Labour increased their vote share by 6% and the Conservatives dropped by around 8%</a:t>
            </a:r>
          </a:p>
          <a:p>
            <a:r>
              <a:rPr lang="en-GB" b="1" dirty="0">
                <a:solidFill>
                  <a:srgbClr val="FF0000"/>
                </a:solidFill>
              </a:rPr>
              <a:t>More significantly, all of the 11 Conservative MPs were ousted, leaving the party with no representation in Scotland </a:t>
            </a:r>
          </a:p>
        </p:txBody>
      </p:sp>
    </p:spTree>
    <p:extLst>
      <p:ext uri="{BB962C8B-B14F-4D97-AF65-F5344CB8AC3E}">
        <p14:creationId xmlns:p14="http://schemas.microsoft.com/office/powerpoint/2010/main" val="172468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079581" cy="1658198"/>
          </a:xfrm>
        </p:spPr>
        <p:txBody>
          <a:bodyPr>
            <a:noAutofit/>
          </a:bodyPr>
          <a:lstStyle/>
          <a:p>
            <a:r>
              <a:rPr lang="en-GB" sz="3600" dirty="0"/>
              <a:t>Evaluate the </a:t>
            </a:r>
            <a:r>
              <a:rPr lang="en-GB" sz="3600" b="1" dirty="0">
                <a:solidFill>
                  <a:srgbClr val="FF0000"/>
                </a:solidFill>
              </a:rPr>
              <a:t>impact</a:t>
            </a:r>
            <a:r>
              <a:rPr lang="en-GB" sz="3600" dirty="0"/>
              <a:t> of the </a:t>
            </a:r>
            <a:r>
              <a:rPr lang="en-GB" sz="3600" b="1" dirty="0">
                <a:solidFill>
                  <a:srgbClr val="FF0000"/>
                </a:solidFill>
              </a:rPr>
              <a:t>dominant ideas</a:t>
            </a:r>
            <a:r>
              <a:rPr lang="en-GB" sz="3600" dirty="0"/>
              <a:t> of a political party on its </a:t>
            </a:r>
            <a:r>
              <a:rPr lang="en-GB" sz="3600" b="1" dirty="0">
                <a:solidFill>
                  <a:srgbClr val="FF0000"/>
                </a:solidFill>
              </a:rPr>
              <a:t>electoral</a:t>
            </a:r>
            <a:br>
              <a:rPr lang="en-GB" sz="3600" b="1" dirty="0">
                <a:solidFill>
                  <a:srgbClr val="FF0000"/>
                </a:solidFill>
              </a:rPr>
            </a:br>
            <a:r>
              <a:rPr lang="en-GB" sz="3600" b="1" dirty="0">
                <a:solidFill>
                  <a:srgbClr val="FF0000"/>
                </a:solidFill>
              </a:rPr>
              <a:t>performance.</a:t>
            </a:r>
          </a:p>
        </p:txBody>
      </p:sp>
      <p:sp>
        <p:nvSpPr>
          <p:cNvPr id="3" name="Content Placeholder 2"/>
          <p:cNvSpPr>
            <a:spLocks noGrp="1"/>
          </p:cNvSpPr>
          <p:nvPr>
            <p:ph idx="1"/>
          </p:nvPr>
        </p:nvSpPr>
        <p:spPr>
          <a:xfrm>
            <a:off x="107504" y="2276872"/>
            <a:ext cx="8832631" cy="4436417"/>
          </a:xfrm>
        </p:spPr>
        <p:txBody>
          <a:bodyPr>
            <a:normAutofit lnSpcReduction="10000"/>
          </a:bodyPr>
          <a:lstStyle/>
          <a:p>
            <a:r>
              <a:rPr lang="en-GB" sz="2600" b="1" dirty="0"/>
              <a:t>Things to evaluate:</a:t>
            </a:r>
          </a:p>
          <a:p>
            <a:endParaRPr lang="en-GB" sz="2600" dirty="0"/>
          </a:p>
          <a:p>
            <a:r>
              <a:rPr lang="en-GB" sz="2600" dirty="0" smtClean="0"/>
              <a:t>Economic </a:t>
            </a:r>
            <a:r>
              <a:rPr lang="en-GB" sz="2600" dirty="0"/>
              <a:t>decisions</a:t>
            </a:r>
          </a:p>
          <a:p>
            <a:r>
              <a:rPr lang="en-GB" sz="2600" dirty="0" smtClean="0"/>
              <a:t>Law </a:t>
            </a:r>
            <a:r>
              <a:rPr lang="en-GB" sz="2600" dirty="0"/>
              <a:t>and Order</a:t>
            </a:r>
          </a:p>
          <a:p>
            <a:r>
              <a:rPr lang="en-GB" sz="2600" dirty="0" smtClean="0"/>
              <a:t>Foreign </a:t>
            </a:r>
            <a:r>
              <a:rPr lang="en-GB" sz="2600" dirty="0"/>
              <a:t>policy </a:t>
            </a:r>
          </a:p>
          <a:p>
            <a:r>
              <a:rPr lang="en-GB" sz="2600" dirty="0" smtClean="0"/>
              <a:t>Devolution </a:t>
            </a:r>
            <a:endParaRPr lang="en-GB" sz="2600" dirty="0"/>
          </a:p>
          <a:p>
            <a:endParaRPr lang="en-GB" sz="2600" dirty="0"/>
          </a:p>
          <a:p>
            <a:r>
              <a:rPr lang="en-GB" sz="2600" b="1" dirty="0"/>
              <a:t>Remember to include an overall conclusion to your essay which should answer the question directly with supporting arguments </a:t>
            </a:r>
            <a:endParaRPr lang="en-GB" sz="2600" dirty="0"/>
          </a:p>
          <a:p>
            <a:pPr>
              <a:buFontTx/>
              <a:buChar char="-"/>
            </a:pPr>
            <a:endParaRPr lang="en-GB" dirty="0"/>
          </a:p>
          <a:p>
            <a:endParaRPr lang="en-GB" dirty="0"/>
          </a:p>
          <a:p>
            <a:endParaRPr lang="en-GB" dirty="0"/>
          </a:p>
        </p:txBody>
      </p:sp>
    </p:spTree>
    <p:extLst>
      <p:ext uri="{BB962C8B-B14F-4D97-AF65-F5344CB8AC3E}">
        <p14:creationId xmlns:p14="http://schemas.microsoft.com/office/powerpoint/2010/main" val="926112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Introduction</a:t>
            </a:r>
            <a:endParaRPr lang="en-GB" dirty="0"/>
          </a:p>
        </p:txBody>
      </p:sp>
      <p:sp>
        <p:nvSpPr>
          <p:cNvPr id="3" name="Content Placeholder 2"/>
          <p:cNvSpPr>
            <a:spLocks noGrp="1"/>
          </p:cNvSpPr>
          <p:nvPr>
            <p:ph idx="1"/>
          </p:nvPr>
        </p:nvSpPr>
        <p:spPr>
          <a:xfrm>
            <a:off x="467544" y="1196752"/>
            <a:ext cx="8229600" cy="4525963"/>
          </a:xfrm>
        </p:spPr>
        <p:txBody>
          <a:bodyPr>
            <a:normAutofit fontScale="77500" lnSpcReduction="20000"/>
          </a:bodyPr>
          <a:lstStyle/>
          <a:p>
            <a:pPr marL="0" indent="0">
              <a:buNone/>
            </a:pPr>
            <a:r>
              <a:rPr lang="en-GB" dirty="0"/>
              <a:t>The dominant ideas of the Labour Party have changed </a:t>
            </a:r>
            <a:r>
              <a:rPr lang="en-GB" dirty="0" smtClean="0"/>
              <a:t>at </a:t>
            </a:r>
            <a:r>
              <a:rPr lang="en-GB" dirty="0"/>
              <a:t>several points in the parties history. Arguably the most significant change in the dominant ideas of the party was when Tony Blair became the leader of the Labour Party in 1994. On becoming leader of the Labour Party Tony Blair launched </a:t>
            </a:r>
            <a:r>
              <a:rPr lang="en-GB" dirty="0">
                <a:solidFill>
                  <a:srgbClr val="FF0000"/>
                </a:solidFill>
              </a:rPr>
              <a:t>‘New Labour’</a:t>
            </a:r>
            <a:r>
              <a:rPr lang="en-GB" dirty="0"/>
              <a:t>. A key part of this change in the </a:t>
            </a:r>
            <a:r>
              <a:rPr lang="en-GB" u="sng" dirty="0"/>
              <a:t>dominant ideas of the party </a:t>
            </a:r>
            <a:r>
              <a:rPr lang="en-GB" dirty="0"/>
              <a:t>was Tony Blair’s attempt to move Labour away from being associated with public ownership and nationalised industries and acceptance of free markets and competition. Labour had been out of Government since 1979 therefore Tony Blair believed a significant change in the </a:t>
            </a:r>
            <a:r>
              <a:rPr lang="en-GB" dirty="0" smtClean="0"/>
              <a:t>party’s </a:t>
            </a:r>
            <a:r>
              <a:rPr lang="en-GB" dirty="0"/>
              <a:t>ideology was required to allow it to appeal to the electorate.  </a:t>
            </a:r>
          </a:p>
          <a:p>
            <a:pPr marL="0" indent="0">
              <a:buNone/>
            </a:pPr>
            <a:endParaRPr lang="en-GB" dirty="0"/>
          </a:p>
        </p:txBody>
      </p:sp>
    </p:spTree>
    <p:extLst>
      <p:ext uri="{BB962C8B-B14F-4D97-AF65-F5344CB8AC3E}">
        <p14:creationId xmlns:p14="http://schemas.microsoft.com/office/powerpoint/2010/main" val="3581638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Paragraph Plan</a:t>
            </a:r>
            <a:endParaRPr lang="en-GB" dirty="0"/>
          </a:p>
        </p:txBody>
      </p:sp>
      <p:sp>
        <p:nvSpPr>
          <p:cNvPr id="3" name="Content Placeholder 2"/>
          <p:cNvSpPr>
            <a:spLocks noGrp="1"/>
          </p:cNvSpPr>
          <p:nvPr>
            <p:ph idx="1"/>
          </p:nvPr>
        </p:nvSpPr>
        <p:spPr/>
        <p:txBody>
          <a:bodyPr/>
          <a:lstStyle/>
          <a:p>
            <a:r>
              <a:rPr lang="en-GB" dirty="0" smtClean="0"/>
              <a:t>Discuss the change in the dominant ideas of the party – what did Tony Blair change and what the changes were.</a:t>
            </a:r>
          </a:p>
          <a:p>
            <a:r>
              <a:rPr lang="en-GB" dirty="0" smtClean="0"/>
              <a:t>Indicate how this impacted upon electoral performance.</a:t>
            </a:r>
            <a:endParaRPr lang="en-GB" dirty="0"/>
          </a:p>
        </p:txBody>
      </p:sp>
    </p:spTree>
    <p:extLst>
      <p:ext uri="{BB962C8B-B14F-4D97-AF65-F5344CB8AC3E}">
        <p14:creationId xmlns:p14="http://schemas.microsoft.com/office/powerpoint/2010/main" val="2849810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Economic decisions</a:t>
            </a:r>
            <a:br>
              <a:rPr lang="en-GB" dirty="0"/>
            </a:br>
            <a:endParaRPr lang="en-GB" dirty="0"/>
          </a:p>
        </p:txBody>
      </p:sp>
      <p:sp>
        <p:nvSpPr>
          <p:cNvPr id="3" name="Content Placeholder 2"/>
          <p:cNvSpPr>
            <a:spLocks noGrp="1"/>
          </p:cNvSpPr>
          <p:nvPr>
            <p:ph idx="1"/>
          </p:nvPr>
        </p:nvSpPr>
        <p:spPr>
          <a:xfrm>
            <a:off x="467544" y="1268760"/>
            <a:ext cx="8229600" cy="4968552"/>
          </a:xfrm>
        </p:spPr>
        <p:txBody>
          <a:bodyPr>
            <a:normAutofit fontScale="92500" lnSpcReduction="10000"/>
          </a:bodyPr>
          <a:lstStyle/>
          <a:p>
            <a:pPr marL="0" indent="0">
              <a:buNone/>
            </a:pPr>
            <a:r>
              <a:rPr lang="en-GB" sz="2400" dirty="0"/>
              <a:t>Blair attempted to change the Labour </a:t>
            </a:r>
            <a:r>
              <a:rPr lang="en-GB" sz="2400" dirty="0" smtClean="0"/>
              <a:t>Party’s </a:t>
            </a:r>
            <a:r>
              <a:rPr lang="en-GB" sz="2400" dirty="0"/>
              <a:t>constitution by scrapping its commitment to nationalisation and public ownership of sections of the </a:t>
            </a:r>
            <a:r>
              <a:rPr lang="en-GB" sz="2400" b="1" dirty="0">
                <a:solidFill>
                  <a:srgbClr val="FF0000"/>
                </a:solidFill>
              </a:rPr>
              <a:t>economy</a:t>
            </a:r>
            <a:r>
              <a:rPr lang="en-GB" sz="2400" dirty="0"/>
              <a:t>. Labour held a special conference and Blair succeeded in scrapping the old Clause IV of the Labour constitution and by doing so he sought to change public perceptions of Labour’s economic credibility</a:t>
            </a:r>
            <a:r>
              <a:rPr lang="en-GB" sz="2400" dirty="0" smtClean="0"/>
              <a:t>. Blair knew that the increased social mobility of the British public had changed their perceptions of the economy with a great increase in the number of people considered “middle class”. </a:t>
            </a:r>
            <a:r>
              <a:rPr lang="en-GB" sz="2400" b="1" dirty="0" smtClean="0">
                <a:solidFill>
                  <a:srgbClr val="FF33CC"/>
                </a:solidFill>
              </a:rPr>
              <a:t>(K) </a:t>
            </a:r>
            <a:r>
              <a:rPr lang="en-GB" sz="2400" dirty="0" smtClean="0"/>
              <a:t>This </a:t>
            </a:r>
            <a:r>
              <a:rPr lang="en-GB" sz="2400" dirty="0"/>
              <a:t>change was referred to as New Labour’s </a:t>
            </a:r>
            <a:r>
              <a:rPr lang="en-GB" sz="2400" b="1" dirty="0">
                <a:solidFill>
                  <a:srgbClr val="FF0000"/>
                </a:solidFill>
              </a:rPr>
              <a:t>Third Way</a:t>
            </a:r>
            <a:r>
              <a:rPr lang="en-GB" sz="2400" dirty="0"/>
              <a:t> approach and was clearly an attempt to attract middle and aspirational ‘new working class’ voters who Labour needed to appeal to and in the past had been deterred from supporting Labour because of its association with high public spending and inefficient nationalised industries</a:t>
            </a:r>
            <a:r>
              <a:rPr lang="en-GB" sz="2400" dirty="0" smtClean="0"/>
              <a:t>. </a:t>
            </a:r>
            <a:r>
              <a:rPr lang="en-GB" sz="2400" dirty="0" smtClean="0">
                <a:solidFill>
                  <a:srgbClr val="00B0F0"/>
                </a:solidFill>
              </a:rPr>
              <a:t>(E)  </a:t>
            </a:r>
            <a:endParaRPr lang="en-GB" sz="2400" dirty="0">
              <a:solidFill>
                <a:srgbClr val="00B0F0"/>
              </a:solidFill>
            </a:endParaRPr>
          </a:p>
        </p:txBody>
      </p:sp>
    </p:spTree>
    <p:extLst>
      <p:ext uri="{BB962C8B-B14F-4D97-AF65-F5344CB8AC3E}">
        <p14:creationId xmlns:p14="http://schemas.microsoft.com/office/powerpoint/2010/main" val="2403298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GB" dirty="0"/>
              <a:t>Immediately after the change to Clause IV and the launch of New Labour the party saw an </a:t>
            </a:r>
            <a:r>
              <a:rPr lang="en-GB" b="1" dirty="0">
                <a:solidFill>
                  <a:srgbClr val="FF0000"/>
                </a:solidFill>
              </a:rPr>
              <a:t>increase in support in opinion polls</a:t>
            </a:r>
            <a:r>
              <a:rPr lang="en-GB" dirty="0"/>
              <a:t>. Labour then saw itself surpass the Conservatives in public rating on economic competence and this helped secure its landslide victory in 1997</a:t>
            </a:r>
            <a:r>
              <a:rPr lang="en-GB" dirty="0" smtClean="0"/>
              <a:t>.</a:t>
            </a:r>
            <a:r>
              <a:rPr lang="en-GB" dirty="0" smtClean="0">
                <a:solidFill>
                  <a:srgbClr val="FF33CC"/>
                </a:solidFill>
              </a:rPr>
              <a:t> (K) </a:t>
            </a:r>
            <a:r>
              <a:rPr lang="en-GB" dirty="0"/>
              <a:t>The success of Tony Blair’s vision was symbolised in Labour actually defeating the Conservatives in the C1 category of voters in 1997 — a middle class category — as well as heavily defeating the Conservatives in in the C2 category most usually associated with the ‘new working class’ voters. </a:t>
            </a:r>
            <a:r>
              <a:rPr lang="en-GB" dirty="0" smtClean="0">
                <a:solidFill>
                  <a:srgbClr val="00B0F0"/>
                </a:solidFill>
              </a:rPr>
              <a:t>(E)</a:t>
            </a:r>
            <a:r>
              <a:rPr lang="en-GB" dirty="0" smtClean="0"/>
              <a:t> </a:t>
            </a:r>
            <a:endParaRPr lang="en-GB" dirty="0"/>
          </a:p>
          <a:p>
            <a:pPr marL="0" indent="0">
              <a:buNone/>
            </a:pPr>
            <a:endParaRPr lang="en-GB" dirty="0"/>
          </a:p>
        </p:txBody>
      </p:sp>
      <p:sp>
        <p:nvSpPr>
          <p:cNvPr id="4" name="Title 1"/>
          <p:cNvSpPr txBox="1">
            <a:spLocks/>
          </p:cNvSpPr>
          <p:nvPr/>
        </p:nvSpPr>
        <p:spPr>
          <a:xfrm>
            <a:off x="466436" y="188640"/>
            <a:ext cx="8229600" cy="108012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Economic decisions</a:t>
            </a:r>
            <a:br>
              <a:rPr lang="en-GB" dirty="0" smtClean="0"/>
            </a:br>
            <a:endParaRPr lang="en-GB" dirty="0"/>
          </a:p>
        </p:txBody>
      </p:sp>
    </p:spTree>
    <p:extLst>
      <p:ext uri="{BB962C8B-B14F-4D97-AF65-F5344CB8AC3E}">
        <p14:creationId xmlns:p14="http://schemas.microsoft.com/office/powerpoint/2010/main" val="4137150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a:t>
            </a:r>
            <a:endParaRPr lang="en-GB" dirty="0"/>
          </a:p>
        </p:txBody>
      </p:sp>
      <p:sp>
        <p:nvSpPr>
          <p:cNvPr id="3" name="Content Placeholder 2"/>
          <p:cNvSpPr>
            <a:spLocks noGrp="1"/>
          </p:cNvSpPr>
          <p:nvPr>
            <p:ph idx="1"/>
          </p:nvPr>
        </p:nvSpPr>
        <p:spPr/>
        <p:txBody>
          <a:bodyPr/>
          <a:lstStyle/>
          <a:p>
            <a:r>
              <a:rPr lang="en-GB" b="1" dirty="0"/>
              <a:t>Remember to include an </a:t>
            </a:r>
            <a:r>
              <a:rPr lang="en-GB" b="1" u="sng" dirty="0"/>
              <a:t>overall conclusion</a:t>
            </a:r>
            <a:r>
              <a:rPr lang="en-GB" b="1" dirty="0"/>
              <a:t> to your essay which should answer the question directly with supporting arguments </a:t>
            </a:r>
            <a:endParaRPr lang="en-GB" dirty="0"/>
          </a:p>
          <a:p>
            <a:endParaRPr lang="en-GB" dirty="0"/>
          </a:p>
        </p:txBody>
      </p:sp>
    </p:spTree>
    <p:extLst>
      <p:ext uri="{BB962C8B-B14F-4D97-AF65-F5344CB8AC3E}">
        <p14:creationId xmlns:p14="http://schemas.microsoft.com/office/powerpoint/2010/main" val="1629282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a:xfrm>
            <a:off x="539552" y="1484784"/>
            <a:ext cx="8016765" cy="4896544"/>
          </a:xfrm>
        </p:spPr>
        <p:txBody>
          <a:bodyPr>
            <a:noAutofit/>
          </a:bodyPr>
          <a:lstStyle/>
          <a:p>
            <a:r>
              <a:rPr lang="en-GB" sz="2600" dirty="0"/>
              <a:t>Labour had long been blamed for the economic woes of the county during the 1970s</a:t>
            </a:r>
          </a:p>
          <a:p>
            <a:r>
              <a:rPr lang="en-GB" sz="2600" dirty="0"/>
              <a:t>The Conservatives quickly became the party of economic credibility and with a booming financial sector replacing old style industry, the country had witnessed a huge upturn in fortunes</a:t>
            </a:r>
          </a:p>
          <a:p>
            <a:r>
              <a:rPr lang="en-GB" sz="2600" b="1" dirty="0">
                <a:solidFill>
                  <a:srgbClr val="FF0000"/>
                </a:solidFill>
              </a:rPr>
              <a:t>Labour had to win back economic credibility </a:t>
            </a:r>
            <a:r>
              <a:rPr lang="en-GB" sz="2600" dirty="0"/>
              <a:t>before they were ever going to be able to persuade the public to vote them into government again</a:t>
            </a:r>
          </a:p>
          <a:p>
            <a:endParaRPr lang="en-GB" sz="2600" dirty="0"/>
          </a:p>
        </p:txBody>
      </p:sp>
    </p:spTree>
    <p:extLst>
      <p:ext uri="{BB962C8B-B14F-4D97-AF65-F5344CB8AC3E}">
        <p14:creationId xmlns:p14="http://schemas.microsoft.com/office/powerpoint/2010/main" val="126496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CC3300"/>
                </a:solidFill>
              </a:rPr>
              <a:t>‘</a:t>
            </a:r>
            <a:r>
              <a:rPr lang="en-GB" b="1" dirty="0">
                <a:solidFill>
                  <a:srgbClr val="CC3300"/>
                </a:solidFill>
              </a:rPr>
              <a:t>Old’ Labour – Economic Policies  </a:t>
            </a:r>
          </a:p>
        </p:txBody>
      </p:sp>
      <p:sp>
        <p:nvSpPr>
          <p:cNvPr id="3" name="Content Placeholder 2"/>
          <p:cNvSpPr>
            <a:spLocks noGrp="1"/>
          </p:cNvSpPr>
          <p:nvPr>
            <p:ph idx="1"/>
          </p:nvPr>
        </p:nvSpPr>
        <p:spPr>
          <a:xfrm>
            <a:off x="107504" y="1412776"/>
            <a:ext cx="8773511" cy="4824536"/>
          </a:xfrm>
        </p:spPr>
        <p:txBody>
          <a:bodyPr>
            <a:noAutofit/>
          </a:bodyPr>
          <a:lstStyle/>
          <a:p>
            <a:pPr marL="0" indent="0">
              <a:buNone/>
            </a:pPr>
            <a:r>
              <a:rPr lang="en-GB" sz="2800" dirty="0"/>
              <a:t>We are going to fit these into two main strands: </a:t>
            </a:r>
          </a:p>
          <a:p>
            <a:endParaRPr lang="en-GB" sz="2800" dirty="0"/>
          </a:p>
          <a:p>
            <a:pPr marL="0" indent="0">
              <a:buNone/>
            </a:pPr>
            <a:r>
              <a:rPr lang="en-GB" sz="2800" dirty="0"/>
              <a:t>1) </a:t>
            </a:r>
            <a:r>
              <a:rPr lang="en-GB" sz="2800" b="1" dirty="0">
                <a:solidFill>
                  <a:srgbClr val="CC3300"/>
                </a:solidFill>
              </a:rPr>
              <a:t>High taxation </a:t>
            </a:r>
            <a:r>
              <a:rPr lang="en-GB" sz="2800" dirty="0"/>
              <a:t>- Encouraged a ‘Tax and Spend’ policy in order to redistribute wealth through high taxation and increased government spending </a:t>
            </a:r>
          </a:p>
          <a:p>
            <a:endParaRPr lang="en-GB" sz="2800" dirty="0"/>
          </a:p>
          <a:p>
            <a:pPr marL="0" indent="0">
              <a:buNone/>
            </a:pPr>
            <a:r>
              <a:rPr lang="en-GB" sz="2800" dirty="0"/>
              <a:t>2) </a:t>
            </a:r>
            <a:r>
              <a:rPr lang="en-GB" sz="2800" b="1" dirty="0">
                <a:solidFill>
                  <a:srgbClr val="CC3300"/>
                </a:solidFill>
              </a:rPr>
              <a:t>Public ownership of state industries - </a:t>
            </a:r>
            <a:r>
              <a:rPr lang="en-GB" sz="2800" dirty="0"/>
              <a:t>Rejected wholeheartedly privatisation of national industries or private involvement in any government business </a:t>
            </a:r>
          </a:p>
        </p:txBody>
      </p:sp>
    </p:spTree>
    <p:extLst>
      <p:ext uri="{BB962C8B-B14F-4D97-AF65-F5344CB8AC3E}">
        <p14:creationId xmlns:p14="http://schemas.microsoft.com/office/powerpoint/2010/main" val="189747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So why the change?</a:t>
            </a:r>
          </a:p>
        </p:txBody>
      </p:sp>
      <p:sp>
        <p:nvSpPr>
          <p:cNvPr id="3" name="Content Placeholder 2"/>
          <p:cNvSpPr>
            <a:spLocks noGrp="1"/>
          </p:cNvSpPr>
          <p:nvPr>
            <p:ph idx="1"/>
          </p:nvPr>
        </p:nvSpPr>
        <p:spPr>
          <a:xfrm>
            <a:off x="179512" y="1484784"/>
            <a:ext cx="8773511" cy="3416300"/>
          </a:xfrm>
        </p:spPr>
        <p:txBody>
          <a:bodyPr>
            <a:noAutofit/>
          </a:bodyPr>
          <a:lstStyle/>
          <a:p>
            <a:r>
              <a:rPr lang="en-GB" sz="2800" dirty="0"/>
              <a:t>Well as we have pointed before, the country had changed.  </a:t>
            </a:r>
          </a:p>
          <a:p>
            <a:r>
              <a:rPr lang="en-GB" sz="2800" dirty="0"/>
              <a:t>Old Labour had always promoted the idea of an </a:t>
            </a:r>
            <a:r>
              <a:rPr lang="en-GB" sz="2800" b="1" u="sng" dirty="0"/>
              <a:t>equality of outcome </a:t>
            </a:r>
            <a:r>
              <a:rPr lang="en-GB" sz="2800" dirty="0"/>
              <a:t>for people in society. </a:t>
            </a:r>
          </a:p>
          <a:p>
            <a:r>
              <a:rPr lang="en-GB" sz="2800" dirty="0">
                <a:solidFill>
                  <a:srgbClr val="FF0000"/>
                </a:solidFill>
              </a:rPr>
              <a:t>New Labour </a:t>
            </a:r>
            <a:r>
              <a:rPr lang="en-GB" sz="2800" dirty="0"/>
              <a:t>would go onto promote the ideas of an </a:t>
            </a:r>
            <a:r>
              <a:rPr lang="en-GB" sz="2800" b="1" u="sng" dirty="0">
                <a:solidFill>
                  <a:srgbClr val="FF0000"/>
                </a:solidFill>
                <a:effectLst>
                  <a:outerShdw blurRad="38100" dist="38100" dir="2700000" algn="tl">
                    <a:srgbClr val="000000">
                      <a:alpha val="43137"/>
                    </a:srgbClr>
                  </a:outerShdw>
                </a:effectLst>
              </a:rPr>
              <a:t>equality of opportunity  </a:t>
            </a:r>
          </a:p>
          <a:p>
            <a:r>
              <a:rPr lang="en-GB" sz="2800" i="1" dirty="0"/>
              <a:t>“Equality of outcome and equality of opportunity.”</a:t>
            </a:r>
          </a:p>
          <a:p>
            <a:r>
              <a:rPr lang="en-GB" sz="2800" dirty="0"/>
              <a:t>In your pairs discuss what you think both of these phrases mean.</a:t>
            </a:r>
          </a:p>
        </p:txBody>
      </p:sp>
    </p:spTree>
    <p:extLst>
      <p:ext uri="{BB962C8B-B14F-4D97-AF65-F5344CB8AC3E}">
        <p14:creationId xmlns:p14="http://schemas.microsoft.com/office/powerpoint/2010/main" val="415992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88"/>
            <a:ext cx="8229600" cy="1143000"/>
          </a:xfrm>
        </p:spPr>
        <p:txBody>
          <a:bodyPr/>
          <a:lstStyle/>
          <a:p>
            <a:r>
              <a:rPr lang="en-GB" dirty="0"/>
              <a:t>So why the change?</a:t>
            </a:r>
          </a:p>
        </p:txBody>
      </p:sp>
      <p:sp>
        <p:nvSpPr>
          <p:cNvPr id="3" name="Content Placeholder 2"/>
          <p:cNvSpPr>
            <a:spLocks noGrp="1"/>
          </p:cNvSpPr>
          <p:nvPr>
            <p:ph idx="1"/>
          </p:nvPr>
        </p:nvSpPr>
        <p:spPr>
          <a:xfrm>
            <a:off x="107504" y="980728"/>
            <a:ext cx="8773511" cy="5616624"/>
          </a:xfrm>
        </p:spPr>
        <p:txBody>
          <a:bodyPr>
            <a:noAutofit/>
          </a:bodyPr>
          <a:lstStyle/>
          <a:p>
            <a:r>
              <a:rPr lang="en-GB" sz="2400" b="1" dirty="0">
                <a:solidFill>
                  <a:srgbClr val="CC3300"/>
                </a:solidFill>
              </a:rPr>
              <a:t>Equality of outcomes </a:t>
            </a:r>
            <a:r>
              <a:rPr lang="en-GB" sz="2400" dirty="0"/>
              <a:t>is really the idea that it is </a:t>
            </a:r>
            <a:r>
              <a:rPr lang="en-GB" sz="2400" dirty="0">
                <a:solidFill>
                  <a:srgbClr val="CC3300"/>
                </a:solidFill>
              </a:rPr>
              <a:t>the governments job to reduce inequality </a:t>
            </a:r>
            <a:r>
              <a:rPr lang="en-GB" sz="2400" dirty="0"/>
              <a:t>by transferring wealth from the richest to the poorest, usually through taxation</a:t>
            </a:r>
          </a:p>
          <a:p>
            <a:r>
              <a:rPr lang="en-GB" sz="2400" b="1" dirty="0">
                <a:solidFill>
                  <a:srgbClr val="FF33CC"/>
                </a:solidFill>
              </a:rPr>
              <a:t>Equality of opportunity </a:t>
            </a:r>
            <a:r>
              <a:rPr lang="en-GB" sz="2400" dirty="0"/>
              <a:t>is much more about </a:t>
            </a:r>
            <a:r>
              <a:rPr lang="en-GB" sz="2400" b="1" dirty="0">
                <a:solidFill>
                  <a:srgbClr val="FF33CC"/>
                </a:solidFill>
              </a:rPr>
              <a:t>government ensuring that everyone has a fair start and fair chance in life</a:t>
            </a:r>
            <a:r>
              <a:rPr lang="en-GB" sz="2400" dirty="0">
                <a:solidFill>
                  <a:srgbClr val="FF33CC"/>
                </a:solidFill>
              </a:rPr>
              <a:t>. </a:t>
            </a:r>
            <a:r>
              <a:rPr lang="en-GB" sz="2400" dirty="0"/>
              <a:t> Then after that it is down to the individuals talent and hard work.  </a:t>
            </a:r>
          </a:p>
          <a:p>
            <a:r>
              <a:rPr lang="en-GB" sz="2400" b="1" dirty="0">
                <a:solidFill>
                  <a:srgbClr val="FF0000"/>
                </a:solidFill>
                <a:effectLst>
                  <a:outerShdw blurRad="38100" dist="38100" dir="2700000" algn="tl">
                    <a:srgbClr val="000000">
                      <a:alpha val="43137"/>
                    </a:srgbClr>
                  </a:outerShdw>
                </a:effectLst>
              </a:rPr>
              <a:t>New Labour adopted the second idea. </a:t>
            </a:r>
            <a:r>
              <a:rPr lang="en-GB" sz="2400" dirty="0"/>
              <a:t>This was significant because it meant a move away from their core policy of </a:t>
            </a:r>
            <a:r>
              <a:rPr lang="en-GB" sz="2400" b="1" dirty="0">
                <a:solidFill>
                  <a:srgbClr val="FF0000"/>
                </a:solidFill>
              </a:rPr>
              <a:t>taxing people highly and redistributing it to the poorer.</a:t>
            </a:r>
            <a:r>
              <a:rPr lang="en-GB" sz="2400" dirty="0">
                <a:solidFill>
                  <a:srgbClr val="FF0000"/>
                </a:solidFill>
              </a:rPr>
              <a:t> </a:t>
            </a:r>
          </a:p>
          <a:p>
            <a:r>
              <a:rPr lang="en-GB" sz="2400" dirty="0"/>
              <a:t>Instead they were going to </a:t>
            </a:r>
            <a:r>
              <a:rPr lang="en-GB" sz="2400" b="1" dirty="0">
                <a:solidFill>
                  <a:srgbClr val="FF0000"/>
                </a:solidFill>
              </a:rPr>
              <a:t>invest hugely in education and health </a:t>
            </a:r>
            <a:r>
              <a:rPr lang="en-GB" sz="2400" dirty="0"/>
              <a:t>and ensure that everyone had </a:t>
            </a:r>
            <a:r>
              <a:rPr lang="en-GB" sz="2400" b="1" dirty="0">
                <a:solidFill>
                  <a:srgbClr val="FF0000"/>
                </a:solidFill>
              </a:rPr>
              <a:t>equal opportunities </a:t>
            </a:r>
          </a:p>
        </p:txBody>
      </p:sp>
    </p:spTree>
    <p:extLst>
      <p:ext uri="{BB962C8B-B14F-4D97-AF65-F5344CB8AC3E}">
        <p14:creationId xmlns:p14="http://schemas.microsoft.com/office/powerpoint/2010/main" val="51644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t>Changes made by New Labour</a:t>
            </a:r>
          </a:p>
        </p:txBody>
      </p:sp>
      <p:sp>
        <p:nvSpPr>
          <p:cNvPr id="3" name="Content Placeholder 2"/>
          <p:cNvSpPr>
            <a:spLocks noGrp="1"/>
          </p:cNvSpPr>
          <p:nvPr>
            <p:ph idx="1"/>
          </p:nvPr>
        </p:nvSpPr>
        <p:spPr>
          <a:xfrm>
            <a:off x="179512" y="908720"/>
            <a:ext cx="8773511" cy="3416300"/>
          </a:xfrm>
        </p:spPr>
        <p:txBody>
          <a:bodyPr>
            <a:noAutofit/>
          </a:bodyPr>
          <a:lstStyle/>
          <a:p>
            <a:r>
              <a:rPr lang="en-GB" sz="3600" dirty="0">
                <a:solidFill>
                  <a:srgbClr val="FF0000"/>
                </a:solidFill>
              </a:rPr>
              <a:t>Scrapping of Clause IV (4)</a:t>
            </a:r>
          </a:p>
          <a:p>
            <a:r>
              <a:rPr lang="en-GB" sz="3600" dirty="0">
                <a:solidFill>
                  <a:srgbClr val="00B050"/>
                </a:solidFill>
              </a:rPr>
              <a:t>Moving away from high tax and spend policies</a:t>
            </a:r>
          </a:p>
          <a:p>
            <a:r>
              <a:rPr lang="en-GB" sz="3600" dirty="0">
                <a:solidFill>
                  <a:srgbClr val="7030A0"/>
                </a:solidFill>
              </a:rPr>
              <a:t>Increased use of private companies to run public services </a:t>
            </a:r>
          </a:p>
          <a:p>
            <a:endParaRPr lang="en-GB" sz="3600" dirty="0"/>
          </a:p>
          <a:p>
            <a:pPr marL="0" indent="0">
              <a:buNone/>
            </a:pPr>
            <a:r>
              <a:rPr lang="en-GB" sz="3600" dirty="0"/>
              <a:t>Using your phones/laptops, research what </a:t>
            </a:r>
            <a:r>
              <a:rPr lang="en-GB" sz="3600" b="1" dirty="0">
                <a:solidFill>
                  <a:srgbClr val="FF0000"/>
                </a:solidFill>
              </a:rPr>
              <a:t>Clause IV </a:t>
            </a:r>
            <a:r>
              <a:rPr lang="en-GB" sz="3600" dirty="0"/>
              <a:t>was in the Labour Party constitution.</a:t>
            </a:r>
          </a:p>
        </p:txBody>
      </p:sp>
    </p:spTree>
    <p:extLst>
      <p:ext uri="{BB962C8B-B14F-4D97-AF65-F5344CB8AC3E}">
        <p14:creationId xmlns:p14="http://schemas.microsoft.com/office/powerpoint/2010/main" val="368201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Clause IV</a:t>
            </a:r>
          </a:p>
        </p:txBody>
      </p:sp>
      <p:sp>
        <p:nvSpPr>
          <p:cNvPr id="3" name="Content Placeholder 2"/>
          <p:cNvSpPr>
            <a:spLocks noGrp="1"/>
          </p:cNvSpPr>
          <p:nvPr>
            <p:ph idx="1"/>
          </p:nvPr>
        </p:nvSpPr>
        <p:spPr>
          <a:xfrm>
            <a:off x="0" y="1268760"/>
            <a:ext cx="9006369" cy="5112568"/>
          </a:xfrm>
        </p:spPr>
        <p:txBody>
          <a:bodyPr>
            <a:noAutofit/>
          </a:bodyPr>
          <a:lstStyle/>
          <a:p>
            <a:r>
              <a:rPr lang="en-GB" sz="2800" dirty="0"/>
              <a:t>This was Labour’s </a:t>
            </a:r>
            <a:r>
              <a:rPr lang="en-GB" sz="2800" b="1" dirty="0">
                <a:solidFill>
                  <a:srgbClr val="CC3300"/>
                </a:solidFill>
              </a:rPr>
              <a:t>commitment to the government owning and running national industries </a:t>
            </a:r>
            <a:r>
              <a:rPr lang="en-GB" sz="2800" dirty="0"/>
              <a:t>and formed part of their constitution.</a:t>
            </a:r>
          </a:p>
          <a:p>
            <a:r>
              <a:rPr lang="en-GB" sz="2800" b="1" dirty="0">
                <a:solidFill>
                  <a:srgbClr val="FF0000"/>
                </a:solidFill>
              </a:rPr>
              <a:t>Tony Blair made it a priority to scrap this commitment </a:t>
            </a:r>
          </a:p>
          <a:p>
            <a:r>
              <a:rPr lang="en-GB" sz="2800" dirty="0"/>
              <a:t>This meant that for the first time Labour would be </a:t>
            </a:r>
            <a:r>
              <a:rPr lang="en-GB" sz="2800" b="1" dirty="0">
                <a:solidFill>
                  <a:srgbClr val="FF0000"/>
                </a:solidFill>
              </a:rPr>
              <a:t>in favour of private companies </a:t>
            </a:r>
            <a:r>
              <a:rPr lang="en-GB" sz="2800" dirty="0"/>
              <a:t>running industries such as the railways and energy companies </a:t>
            </a:r>
          </a:p>
        </p:txBody>
      </p:sp>
    </p:spTree>
    <p:extLst>
      <p:ext uri="{BB962C8B-B14F-4D97-AF65-F5344CB8AC3E}">
        <p14:creationId xmlns:p14="http://schemas.microsoft.com/office/powerpoint/2010/main" val="14807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D Office fon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2495</Words>
  <Application>Microsoft Office PowerPoint</Application>
  <PresentationFormat>On-screen Show (4:3)</PresentationFormat>
  <Paragraphs>181</Paragraphs>
  <Slides>36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Comic Sans MS</vt:lpstr>
      <vt:lpstr>1_Office Theme</vt:lpstr>
      <vt:lpstr>Lesson Five: Labour Under Blair – New Labour and Policy Reform</vt:lpstr>
      <vt:lpstr>PowerPoint Presentation</vt:lpstr>
      <vt:lpstr>New Labour</vt:lpstr>
      <vt:lpstr>Background</vt:lpstr>
      <vt:lpstr>‘Old’ Labour – Economic Policies  </vt:lpstr>
      <vt:lpstr>So why the change?</vt:lpstr>
      <vt:lpstr>So why the change?</vt:lpstr>
      <vt:lpstr>Changes made by New Labour</vt:lpstr>
      <vt:lpstr>Clause IV</vt:lpstr>
      <vt:lpstr>What Impact Did All this Have?</vt:lpstr>
      <vt:lpstr>New Labour: Law and Order</vt:lpstr>
      <vt:lpstr>Starter Task:  What is more important, protection of society or protection of people’s individual rights?</vt:lpstr>
      <vt:lpstr>Old Labour into New Labour</vt:lpstr>
      <vt:lpstr>Why the change?</vt:lpstr>
      <vt:lpstr>Do you agree with the following policies or disagree with them in principle?</vt:lpstr>
      <vt:lpstr>Success</vt:lpstr>
      <vt:lpstr>Anti -Terror Legislation </vt:lpstr>
      <vt:lpstr>Conclusion </vt:lpstr>
      <vt:lpstr>New Labour and the War in Iraq</vt:lpstr>
      <vt:lpstr>The distinguished nineteenth century politician Lord Palmerston once said Britain had “no permanent allies - only permanent interests.” </vt:lpstr>
      <vt:lpstr>Foreign Policy </vt:lpstr>
      <vt:lpstr>Ethical Foreign Policy </vt:lpstr>
      <vt:lpstr>PowerPoint Presentation</vt:lpstr>
      <vt:lpstr>New Labour</vt:lpstr>
      <vt:lpstr>Kosovo </vt:lpstr>
      <vt:lpstr>Afghanistan </vt:lpstr>
      <vt:lpstr>War in Iraq </vt:lpstr>
      <vt:lpstr>Evidence of how the war in Iraq hurt New Labour </vt:lpstr>
      <vt:lpstr>New Labour and Constitutional Reform </vt:lpstr>
      <vt:lpstr>Devolution </vt:lpstr>
      <vt:lpstr>Evaluate the impact of the dominant ideas of a political party on its electoral performance.</vt:lpstr>
      <vt:lpstr>Introduction</vt:lpstr>
      <vt:lpstr>Paragraph Plan</vt:lpstr>
      <vt:lpstr>Economic decisions </vt:lpstr>
      <vt:lpstr>PowerPoint Presentation</vt:lpstr>
      <vt:lpstr>Conclusion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Five: Labour Under Blair – New Labour and Policy Reform</dc:title>
  <dc:creator>StJoAcDevanneyR</dc:creator>
  <cp:lastModifiedBy>StJoAcDevanneyR</cp:lastModifiedBy>
  <cp:revision>17</cp:revision>
  <dcterms:created xsi:type="dcterms:W3CDTF">2018-02-05T09:59:06Z</dcterms:created>
  <dcterms:modified xsi:type="dcterms:W3CDTF">2020-03-12T13:22:45Z</dcterms:modified>
</cp:coreProperties>
</file>