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0" r:id="rId3"/>
    <p:sldId id="257" r:id="rId4"/>
    <p:sldId id="259" r:id="rId5"/>
    <p:sldId id="261" r:id="rId6"/>
    <p:sldId id="274" r:id="rId7"/>
    <p:sldId id="275" r:id="rId8"/>
    <p:sldId id="262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6094-F2A5-4438-BA0D-ABF1D4E441DD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02997-673D-4C9D-957A-68EF63FE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8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https://www.youtube.com/watch?v=dmwqEg-06Ww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2997-673D-4C9D-957A-68EF63FE77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https://www.youtube.com/watch?v=JRilf3i8MrQ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2997-673D-4C9D-957A-68EF63FE77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9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https://www.youtube.com/watch?v=gwyqT7rcCYk – 7/7 bombings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CC19A-DC00-4401-9870-57BA8ED146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9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8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5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7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7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1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4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7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91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7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6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5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6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3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9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4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5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6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2927-78E6-4135-9497-9EF25E82CA4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DC21-0A59-4A1F-8790-DB3769BAD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8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2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dmwqEg-06Ww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brhwefyMx-8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bfR7TKtfKt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www.youtube.com/watch?v=xhjYICkdgV8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89Gcnd7gAhVKlxoKHUjkB1MQjRx6BAgBEAU&amp;url=https%3A%2F%2Fwww.dailymail.co.uk%2Fnews%2Farticle-1303328%2FDavid-Cameron-takes-axe-Tony-Blairs-mirrored-gym-Downing-Street.html&amp;psig=AOvVaw1xVub0ABIRxHnM57ZxAZ_s&amp;ust=155143641768996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Starter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5881" y="5528957"/>
            <a:ext cx="1536325" cy="1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15367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17" y="0"/>
            <a:ext cx="16827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5529263"/>
            <a:ext cx="16827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54051"/>
              </p:ext>
            </p:extLst>
          </p:nvPr>
        </p:nvGraphicFramePr>
        <p:xfrm>
          <a:off x="0" y="1628801"/>
          <a:ext cx="8892480" cy="37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2207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What do you already know about Tony Blair?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  <a:cs typeface="+mn-cs"/>
                        </a:rPr>
                        <a:t>What did Tony Blair and his Labour Party do during their time in Government?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  <a:cs typeface="+mn-cs"/>
                        </a:rPr>
                        <a:t>Why could Tony Blair be described as a controversial Prime Minister?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omic Sans MS" panose="030F0702030302020204" pitchFamily="66" charset="0"/>
                          <a:cs typeface="+mn-cs"/>
                        </a:rPr>
                        <a:t>Why do you think when Tony Blair became leader of the Labour Party he wanted to ‘re-brand’ them New Labour?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58469" y="58704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hlinkClick r:id="rId5"/>
              </a:rPr>
              <a:t>Things Can Only Get Better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2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" y="3913"/>
            <a:ext cx="5070330" cy="90872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Economic Policy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5436096" cy="594928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More emphasis on the role of business and an acknowledgment of the limitations of the state</a:t>
            </a:r>
          </a:p>
          <a:p>
            <a:pPr>
              <a:defRPr/>
            </a:pPr>
            <a:r>
              <a:rPr lang="en-GB" dirty="0">
                <a:solidFill>
                  <a:srgbClr val="00B0F0"/>
                </a:solidFill>
                <a:latin typeface="Comic Sans MS" pitchFamily="66" charset="0"/>
              </a:rPr>
              <a:t>A move away from high tax and spend policies </a:t>
            </a:r>
          </a:p>
          <a:p>
            <a:pPr>
              <a:defRPr/>
            </a:pPr>
            <a:r>
              <a:rPr lang="en-GB" dirty="0">
                <a:latin typeface="Comic Sans MS" pitchFamily="66" charset="0"/>
              </a:rPr>
              <a:t>Money instead would be raised through a </a:t>
            </a:r>
            <a:r>
              <a:rPr lang="en-GB" b="1" dirty="0">
                <a:latin typeface="Comic Sans MS" pitchFamily="66" charset="0"/>
              </a:rPr>
              <a:t>prosperous economy</a:t>
            </a:r>
            <a:r>
              <a:rPr lang="en-GB" dirty="0">
                <a:latin typeface="Comic Sans MS" pitchFamily="66" charset="0"/>
              </a:rPr>
              <a:t>, which needed a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thriving business/financial sector with minimal government intervention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77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32656" y="4394"/>
            <a:ext cx="8589640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Taking on the Right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896544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New Labour wanted to take back issues seen as ‘owned’ by the ‘right’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No longer would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crime, social disorder, migration and so on be explained away but instead tackled head on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“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Tough on crime tough on the causes of crime</a:t>
            </a:r>
            <a:r>
              <a:rPr lang="en-GB" dirty="0">
                <a:latin typeface="Comic Sans MS" pitchFamily="66" charset="0"/>
              </a:rPr>
              <a:t>” was not just a slogan, but the basis of New Labour’s ideology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4048" y="2276872"/>
            <a:ext cx="4139952" cy="4464496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They also introduced competition in state provided areas such as education (tuition fees and academy schools) and health (private providers competing with NHS providers)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26" y="-18458"/>
            <a:ext cx="3445774" cy="2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-12729"/>
            <a:ext cx="9083352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Offer of Devolution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7704856" cy="544522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New Labour had also taken note of the increased regional frustration developing in regards to lack of power.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The </a:t>
            </a:r>
            <a:r>
              <a:rPr lang="en-GB" dirty="0" smtClean="0">
                <a:latin typeface="Comic Sans MS" pitchFamily="66" charset="0"/>
              </a:rPr>
              <a:t>Tory </a:t>
            </a:r>
            <a:r>
              <a:rPr lang="en-GB" dirty="0">
                <a:latin typeface="Comic Sans MS" pitchFamily="66" charset="0"/>
              </a:rPr>
              <a:t>years had left Scotland governed by a party that it did not support – </a:t>
            </a:r>
            <a:r>
              <a:rPr lang="en-GB" b="1" i="1" dirty="0">
                <a:solidFill>
                  <a:srgbClr val="0070C0"/>
                </a:solidFill>
                <a:latin typeface="Comic Sans MS" pitchFamily="66" charset="0"/>
              </a:rPr>
              <a:t>frustration had built!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Labours ‘97 manifesto promised devolution (sharing of power) for Scotland, Wales and NI.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All three regions voted in favour the establishment of decision making bodies through the process of a referendum and devolution was delivered.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835696" cy="36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400600" cy="94096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1997 General Election – Landslide Victory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281339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Labour majority </a:t>
            </a:r>
            <a:r>
              <a:rPr lang="en-GB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179, Tony </a:t>
            </a:r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Blair becomes PM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619"/>
              </p:ext>
            </p:extLst>
          </p:nvPr>
        </p:nvGraphicFramePr>
        <p:xfrm>
          <a:off x="251520" y="2636912"/>
          <a:ext cx="8640960" cy="3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r>
                        <a:rPr lang="en-GB" dirty="0" smtClean="0"/>
                        <a:t>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of Seats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From 1992 Election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share of votes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Labour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418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+147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45%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Conservatives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165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smtClean="0">
                          <a:latin typeface="Comic Sans MS" panose="030F0702030302020204" pitchFamily="66" charset="0"/>
                        </a:rPr>
                        <a:t>-178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31%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Liberal Democrats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+30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17%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SNP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+3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7%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8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4788024" cy="136815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Led to Labour’s Victory in ‘97?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A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tired Conservative party after 18 years in Government</a:t>
            </a:r>
            <a:r>
              <a:rPr lang="en-GB" dirty="0">
                <a:latin typeface="Comic Sans MS" pitchFamily="66" charset="0"/>
              </a:rPr>
              <a:t> vs. a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re-energised Labour Party</a:t>
            </a:r>
            <a:r>
              <a:rPr lang="en-GB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Tony Blair himself </a:t>
            </a:r>
            <a:r>
              <a:rPr lang="en-GB" dirty="0">
                <a:latin typeface="Comic Sans MS" pitchFamily="66" charset="0"/>
              </a:rPr>
              <a:t>–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younger, well presented, strong image, excellent communicator </a:t>
            </a:r>
            <a:r>
              <a:rPr lang="en-GB" dirty="0">
                <a:latin typeface="Comic Sans MS" pitchFamily="66" charset="0"/>
              </a:rPr>
              <a:t>– continued with the progress which had been made under Kinnock to make the party more sellable as a package.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A ‘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new</a:t>
            </a:r>
            <a:r>
              <a:rPr lang="en-GB" dirty="0">
                <a:latin typeface="Comic Sans MS" pitchFamily="66" charset="0"/>
              </a:rPr>
              <a:t>’ party with a change in ideology? –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move away from controversial left policies </a:t>
            </a:r>
            <a:r>
              <a:rPr lang="en-GB" dirty="0">
                <a:latin typeface="Comic Sans MS" pitchFamily="66" charset="0"/>
              </a:rPr>
              <a:t>which had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hindered previous elections.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"/>
            <a:ext cx="4660062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5796136" cy="652534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Using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popular culture </a:t>
            </a:r>
            <a:r>
              <a:rPr lang="en-GB" dirty="0" smtClean="0">
                <a:latin typeface="Comic Sans MS" pitchFamily="66" charset="0"/>
              </a:rPr>
              <a:t>during the Britpop </a:t>
            </a:r>
            <a:r>
              <a:rPr lang="en-GB" dirty="0">
                <a:latin typeface="Comic Sans MS" pitchFamily="66" charset="0"/>
              </a:rPr>
              <a:t>era – socialising with Noel Gallagher </a:t>
            </a:r>
            <a:r>
              <a:rPr lang="en-GB" dirty="0" err="1" smtClean="0">
                <a:latin typeface="Comic Sans MS" pitchFamily="66" charset="0"/>
              </a:rPr>
              <a:t>etc</a:t>
            </a:r>
            <a:r>
              <a:rPr lang="en-GB" dirty="0" smtClean="0">
                <a:latin typeface="Comic Sans MS" pitchFamily="66" charset="0"/>
              </a:rPr>
              <a:t> to </a:t>
            </a:r>
            <a:r>
              <a:rPr lang="en-GB" dirty="0">
                <a:latin typeface="Comic Sans MS" pitchFamily="66" charset="0"/>
              </a:rPr>
              <a:t>be seen as party that was ‘down with the kids</a:t>
            </a:r>
            <a:r>
              <a:rPr lang="en-GB" dirty="0" smtClean="0">
                <a:latin typeface="Comic Sans MS" pitchFamily="66" charset="0"/>
              </a:rPr>
              <a:t>’.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Blair even presented David Bowie with a lifetime achievement award at the 1996 Brits!</a:t>
            </a:r>
            <a:endParaRPr lang="en-GB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Promise of devolution </a:t>
            </a:r>
            <a:r>
              <a:rPr lang="en-GB" dirty="0">
                <a:latin typeface="Comic Sans MS" pitchFamily="66" charset="0"/>
              </a:rPr>
              <a:t>– popular in decision making excluded regions of the UK.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  <a:hlinkClick r:id="rId2"/>
              </a:rPr>
              <a:t>the story of the '97 election</a:t>
            </a:r>
            <a:r>
              <a:rPr lang="en-GB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888432" cy="70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Sun Backs Blair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5040560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Sun newspaper has successfully predicted elections and backed the winning candidate for the past few decades and is arguably a genuine influence over voting behaviour in the UK.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Having their support was important in Blair’s campaign. (We will return to campaign management later in the unit!)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7814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Blair’s First Term in Office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50851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Successes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Began to tackle poverty legacy left behind by Conservative party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Introduced National Minimum Wage – New Deal – National Childcare Strategy.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Growth in the economy heading </a:t>
            </a:r>
            <a:r>
              <a:rPr lang="en-GB" dirty="0" smtClean="0">
                <a:latin typeface="Comic Sans MS" pitchFamily="66" charset="0"/>
              </a:rPr>
              <a:t>into </a:t>
            </a:r>
            <a:r>
              <a:rPr lang="en-GB" dirty="0">
                <a:latin typeface="Comic Sans MS" pitchFamily="66" charset="0"/>
              </a:rPr>
              <a:t>the new millennium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Issues</a:t>
            </a:r>
            <a:endParaRPr lang="en-GB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9/11 and increasing threat of terrorism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Increasingly close relationship developing with American President George Bush (criticised by many)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War in Afghanistan – entered with US forces following 9/11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78"/>
            <a:ext cx="2123728" cy="164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0"/>
            <a:ext cx="233975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8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2001 General Election Results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Labour majority 167 (-8 from 97)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Tony Blair remains PM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520" y="2996953"/>
          <a:ext cx="8568952" cy="371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23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Party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No of Seats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From 1997 Election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% Share of Votes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35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Labour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413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-6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40.7 (-4.3%)</a:t>
                      </a: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35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Conservatives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166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+1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31.7 (+0.7)</a:t>
                      </a: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35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Liberal Democrats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18.3(+1.3%)</a:t>
                      </a: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35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SNP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-1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9.3 (+2.3%)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was a 2</a:t>
            </a:r>
            <a:r>
              <a:rPr lang="en-GB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Term Victory achieved?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Only a slight </a:t>
            </a:r>
            <a:r>
              <a:rPr lang="en-GB" dirty="0">
                <a:latin typeface="Comic Sans MS" pitchFamily="66" charset="0"/>
              </a:rPr>
              <a:t>fall in majority indicates relative success of Tony Blair’s first term.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Good use of power of patronage </a:t>
            </a:r>
            <a:r>
              <a:rPr lang="en-GB" dirty="0">
                <a:latin typeface="Comic Sans MS" pitchFamily="66" charset="0"/>
              </a:rPr>
              <a:t>– Tony Blair could have waited until 2002 to call election but called it one year early due to opinion poll suggestion of Labour’s </a:t>
            </a:r>
            <a:r>
              <a:rPr lang="en-GB" dirty="0" smtClean="0">
                <a:latin typeface="Comic Sans MS" pitchFamily="66" charset="0"/>
              </a:rPr>
              <a:t>healthy </a:t>
            </a:r>
            <a:r>
              <a:rPr lang="en-GB" dirty="0">
                <a:latin typeface="Comic Sans MS" pitchFamily="66" charset="0"/>
              </a:rPr>
              <a:t>lead over the Conservative Party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b="1" i="1" dirty="0" smtClean="0">
                <a:latin typeface="Comic Sans MS" pitchFamily="66" charset="0"/>
              </a:rPr>
              <a:t>(Strike while the iron is hot!)</a:t>
            </a:r>
            <a:endParaRPr lang="en-GB" b="1" i="1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Conservatives still faced identity crisis to progress from legacy of previous 18 </a:t>
            </a:r>
            <a:r>
              <a:rPr lang="en-GB" dirty="0" smtClean="0">
                <a:latin typeface="Comic Sans MS" pitchFamily="66" charset="0"/>
              </a:rPr>
              <a:t>years </a:t>
            </a:r>
            <a:r>
              <a:rPr lang="en-GB" dirty="0">
                <a:latin typeface="Comic Sans MS" pitchFamily="66" charset="0"/>
              </a:rPr>
              <a:t>in Government – William Hague had failed to unite party.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Economic growth in the UK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Labour being seen to tackle key issues and making changes to the welfare state.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Delivered devolution in Scotland, Wales and NI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Good Friday Agreement in NI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Lesson Five: Labour Under Blair – The Birth of New Labour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4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Blair’s Second Term in Office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50851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More turbulent second term in Government for Tony Blair –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would eventually catch up with Blair and see him resign from office in 2007</a:t>
            </a:r>
            <a:r>
              <a:rPr lang="en-GB" dirty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Criticism over style of leadership – ‘Presidential’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War in Afghanistan continued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War in Iraq –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criticism over justification </a:t>
            </a:r>
            <a:r>
              <a:rPr lang="en-GB" dirty="0">
                <a:latin typeface="Comic Sans MS" pitchFamily="66" charset="0"/>
              </a:rPr>
              <a:t>– September dossier (WMD) –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perceived by many to have misled Parliament and the UK public </a:t>
            </a:r>
            <a:r>
              <a:rPr lang="en-GB" dirty="0">
                <a:latin typeface="Comic Sans MS" pitchFamily="66" charset="0"/>
              </a:rPr>
              <a:t>- led to massive trust issues – decision to invade without backing of UN Security Council – continued enhanced relationship with US President over Iraq – Dr </a:t>
            </a:r>
            <a:r>
              <a:rPr lang="en-GB" dirty="0" smtClean="0">
                <a:latin typeface="Comic Sans MS" pitchFamily="66" charset="0"/>
              </a:rPr>
              <a:t>Kelly, government weapons inspector, </a:t>
            </a:r>
            <a:r>
              <a:rPr lang="en-GB" dirty="0">
                <a:latin typeface="Comic Sans MS" pitchFamily="66" charset="0"/>
              </a:rPr>
              <a:t>suicide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Resignation of key cabinet members following Iraq decision</a:t>
            </a:r>
            <a:r>
              <a:rPr lang="en-GB" dirty="0">
                <a:latin typeface="Comic Sans MS" pitchFamily="66" charset="0"/>
              </a:rPr>
              <a:t> – Clare Short / Robin Cook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78"/>
            <a:ext cx="2123728" cy="164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0"/>
            <a:ext cx="233975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Blair’s Second Term in Office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50851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7/7 terrorist attack on London transport system in 2005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Minimising role of cabinet instead relying on key ‘special advisors</a:t>
            </a:r>
            <a:r>
              <a:rPr lang="en-GB" dirty="0">
                <a:latin typeface="Comic Sans MS" pitchFamily="66" charset="0"/>
              </a:rPr>
              <a:t>’ e.g. Alistair Campbell.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War with BBC over Iraq.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latin typeface="Comic Sans MS" pitchFamily="66" charset="0"/>
              </a:rPr>
              <a:t>Cash for Honours scandal.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Blair would still go on to win in 2005 but would see a massive decrease in his majority </a:t>
            </a:r>
            <a:r>
              <a:rPr lang="en-GB" dirty="0">
                <a:latin typeface="Comic Sans MS" pitchFamily="66" charset="0"/>
              </a:rPr>
              <a:t>(drop in 101 seats)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dirty="0" smtClean="0">
                <a:latin typeface="Comic Sans MS" pitchFamily="66" charset="0"/>
              </a:rPr>
              <a:t>Lost </a:t>
            </a:r>
            <a:r>
              <a:rPr lang="en-GB" dirty="0">
                <a:latin typeface="Comic Sans MS" pitchFamily="66" charset="0"/>
              </a:rPr>
              <a:t>massive grip over ethnic minority vote due to conflict in Afghanistan and Iraq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Comic Sans MS" pitchFamily="66" charset="0"/>
              </a:rPr>
              <a:t>Conservatives still unable to unite behind new leader Michael Howard – personality of Michael Howard failed to attract public – unable to hold Blair to account effectively.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78"/>
            <a:ext cx="2123728" cy="164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0"/>
            <a:ext cx="233975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5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2005 General Election – Historic Third Term 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Labour majority 66 (-101 from 01)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Tony Blair remains PM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7504" y="2924944"/>
          <a:ext cx="891864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39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Party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No of Seats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From 1997 Election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% Share of Votes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97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Labour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356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-46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35.3 (-5.4)</a:t>
                      </a: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97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Conservatives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198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+33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32.3 (+0.6)</a:t>
                      </a: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97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Liberal Democrats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+10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22.1 (+3.4)</a:t>
                      </a: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1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SNP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+1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10.3 (+1)</a:t>
                      </a:r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Events Leading to War in Iraq and Blair’s Response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www.youtube.com/watch?v=6daSrkgDX0k </a:t>
            </a:r>
          </a:p>
          <a:p>
            <a:pPr marL="0" indent="0">
              <a:buNone/>
            </a:pPr>
            <a:r>
              <a:rPr lang="en-GB">
                <a:hlinkClick r:id="rId2"/>
              </a:rPr>
              <a:t>https://www.youtube.com/watch?v=_</a:t>
            </a:r>
            <a:r>
              <a:rPr lang="en-GB" smtClean="0">
                <a:hlinkClick r:id="rId2"/>
              </a:rPr>
              <a:t>oOtN59_Ft0 </a:t>
            </a:r>
            <a:endParaRPr lang="en-GB" dirty="0" smtClean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4984"/>
            <a:ext cx="4716016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427983" cy="35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Task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 the following questions in your jotter: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Explain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the continued electoral success of New </a:t>
            </a:r>
            <a:r>
              <a:rPr lang="en-GB" b="1" dirty="0" smtClean="0">
                <a:latin typeface="Comic Sans MS" panose="030F0702030302020204" pitchFamily="66" charset="0"/>
              </a:rPr>
              <a:t>Labour from 1997-2005.</a:t>
            </a: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Describe </a:t>
            </a:r>
            <a:r>
              <a:rPr lang="en-GB" b="1" dirty="0">
                <a:latin typeface="Comic Sans MS" panose="030F0702030302020204" pitchFamily="66" charset="0"/>
              </a:rPr>
              <a:t>the events leading to Blair’s resignation from office</a:t>
            </a:r>
            <a:r>
              <a:rPr lang="en-GB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In your opinion</a:t>
            </a:r>
            <a:r>
              <a:rPr lang="en-GB" b="1" dirty="0" smtClean="0">
                <a:latin typeface="Comic Sans MS" panose="030F0702030302020204" pitchFamily="66" charset="0"/>
              </a:rPr>
              <a:t>, what was the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</a:t>
            </a:r>
            <a:r>
              <a:rPr lang="en-GB" b="1" dirty="0" smtClean="0">
                <a:latin typeface="Comic Sans MS" panose="030F0702030302020204" pitchFamily="66" charset="0"/>
              </a:rPr>
              <a:t> reason for success, and later failure, of the Labour Party under Blair? 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2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Watch, Listen and Learn!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 the next lesson we will move on to examine Labour’s electoral decline and the impact the Iraq War had on Blair and the Labour Party. </a:t>
            </a: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Panorama Part 1/4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" y="4941169"/>
            <a:ext cx="9109585" cy="190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3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503236"/>
            <a:ext cx="3566160" cy="1087569"/>
          </a:xfrm>
        </p:spPr>
        <p:txBody>
          <a:bodyPr/>
          <a:lstStyle/>
          <a:p>
            <a:r>
              <a:rPr lang="en-GB" sz="3000" dirty="0" smtClean="0">
                <a:solidFill>
                  <a:schemeClr val="tx1"/>
                </a:solidFill>
                <a:latin typeface="Comic Sans MS" pitchFamily="66" charset="0"/>
              </a:rPr>
              <a:t>What you will learn…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95806" y="503236"/>
            <a:ext cx="3981391" cy="1012413"/>
          </a:xfrm>
        </p:spPr>
        <p:txBody>
          <a:bodyPr>
            <a:noAutofit/>
          </a:bodyPr>
          <a:lstStyle/>
          <a:p>
            <a:r>
              <a:rPr lang="en-GB" sz="3000" dirty="0" smtClean="0">
                <a:solidFill>
                  <a:schemeClr val="tx1"/>
                </a:solidFill>
                <a:latin typeface="Comic Sans MS" pitchFamily="66" charset="0"/>
              </a:rPr>
              <a:t>Success Criteria – I can…</a:t>
            </a:r>
            <a:endParaRPr lang="en-GB" sz="3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5" descr="MC90038358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1" y="5013176"/>
            <a:ext cx="1118652" cy="17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8161987" y="5381192"/>
            <a:ext cx="968170" cy="14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1556792"/>
            <a:ext cx="5508103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sz="2800" dirty="0">
                <a:latin typeface="Comic Sans MS" pitchFamily="66" charset="0"/>
              </a:rPr>
              <a:t>The changes within the Labour Party following Tony Blair’s successful leadership bid.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sz="2800" dirty="0">
                <a:latin typeface="Comic Sans MS" pitchFamily="66" charset="0"/>
              </a:rPr>
              <a:t>Why these changes were ‘essential’ for many.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sz="2800" dirty="0">
                <a:latin typeface="Comic Sans MS" pitchFamily="66" charset="0"/>
              </a:rPr>
              <a:t>Why Labour would go on to win the 1997 General Election with a landslide result.</a:t>
            </a:r>
          </a:p>
          <a:p>
            <a:r>
              <a:rPr lang="en-GB" sz="2800" b="1" dirty="0" smtClean="0">
                <a:latin typeface="Comic Sans MS" pitchFamily="66" charset="0"/>
              </a:rPr>
              <a:t>.</a:t>
            </a:r>
            <a:endParaRPr lang="en-GB" sz="2800" b="1" dirty="0">
              <a:latin typeface="Comic Sans MS" pitchFamily="66" charset="0"/>
            </a:endParaRPr>
          </a:p>
          <a:p>
            <a:pPr marL="571500" indent="-571500"/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292080" y="1412776"/>
            <a:ext cx="3744416" cy="4713387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Describe </a:t>
            </a:r>
            <a:r>
              <a:rPr lang="en-GB" sz="2800" b="1" dirty="0" smtClean="0">
                <a:latin typeface="Comic Sans MS" panose="030F0702030302020204" pitchFamily="66" charset="0"/>
              </a:rPr>
              <a:t>the transition to “New Labour” under Blair.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Explain</a:t>
            </a:r>
            <a:r>
              <a:rPr lang="en-GB" sz="2800" b="1" dirty="0" smtClean="0">
                <a:latin typeface="Comic Sans MS" panose="030F0702030302020204" pitchFamily="66" charset="0"/>
              </a:rPr>
              <a:t> the impact of these changes.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Detail</a:t>
            </a:r>
            <a:r>
              <a:rPr lang="en-GB" sz="2800" b="1" dirty="0" smtClean="0">
                <a:latin typeface="Comic Sans MS" panose="030F0702030302020204" pitchFamily="66" charset="0"/>
              </a:rPr>
              <a:t> the reasons for Blair’s electoral success.</a:t>
            </a:r>
          </a:p>
        </p:txBody>
      </p:sp>
    </p:spTree>
    <p:extLst>
      <p:ext uri="{BB962C8B-B14F-4D97-AF65-F5344CB8AC3E}">
        <p14:creationId xmlns:p14="http://schemas.microsoft.com/office/powerpoint/2010/main" val="16980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Labour Before Blair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Prior to Tony Blair the Labour Party: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Were mainly a party of the left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latin typeface="Comic Sans MS" pitchFamily="66" charset="0"/>
              </a:rPr>
              <a:t>Remained socialist on many policies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Had brushed up its image during the Kinnock years but policies still held party back from electoral victory</a:t>
            </a:r>
          </a:p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Had lost 4 elections in a row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latin typeface="Comic Sans MS" pitchFamily="66" charset="0"/>
              </a:rPr>
              <a:t>Remained committed to ‘high </a:t>
            </a:r>
            <a:r>
              <a:rPr lang="en-GB" dirty="0" smtClean="0">
                <a:latin typeface="Comic Sans MS" pitchFamily="66" charset="0"/>
              </a:rPr>
              <a:t>tax, </a:t>
            </a:r>
            <a:r>
              <a:rPr lang="en-GB" dirty="0">
                <a:latin typeface="Comic Sans MS" pitchFamily="66" charset="0"/>
              </a:rPr>
              <a:t>high spend’ policies and ‘public ownership’ of state industries.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0"/>
            <a:ext cx="16827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0"/>
            <a:ext cx="5401146" cy="14176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Background to 1992 Election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Comic Sans MS" pitchFamily="66" charset="0"/>
              </a:rPr>
              <a:t>Margaret </a:t>
            </a:r>
            <a:r>
              <a:rPr lang="en-GB" dirty="0" smtClean="0">
                <a:latin typeface="Comic Sans MS" pitchFamily="66" charset="0"/>
              </a:rPr>
              <a:t>Thatcher </a:t>
            </a:r>
            <a:r>
              <a:rPr lang="en-GB" dirty="0">
                <a:latin typeface="Comic Sans MS" pitchFamily="66" charset="0"/>
              </a:rPr>
              <a:t>stepped down as leader of the Conservative Party and PM in 1990.</a:t>
            </a:r>
          </a:p>
          <a:p>
            <a:r>
              <a:rPr lang="en-GB" dirty="0">
                <a:latin typeface="Comic Sans MS" pitchFamily="66" charset="0"/>
              </a:rPr>
              <a:t>She was forced out by her own party and cabinet who had lost confidence in her ability to lead.</a:t>
            </a:r>
          </a:p>
          <a:p>
            <a:r>
              <a:rPr lang="en-GB" dirty="0">
                <a:latin typeface="Comic Sans MS" pitchFamily="66" charset="0"/>
              </a:rPr>
              <a:t>The economy had lost its </a:t>
            </a:r>
            <a:r>
              <a:rPr lang="en-GB" dirty="0" smtClean="0">
                <a:latin typeface="Comic Sans MS" pitchFamily="66" charset="0"/>
              </a:rPr>
              <a:t>way, the </a:t>
            </a:r>
            <a:r>
              <a:rPr lang="en-GB" dirty="0">
                <a:latin typeface="Comic Sans MS" pitchFamily="66" charset="0"/>
              </a:rPr>
              <a:t>introduction of the poll </a:t>
            </a:r>
            <a:r>
              <a:rPr lang="en-GB" dirty="0" smtClean="0">
                <a:latin typeface="Comic Sans MS" pitchFamily="66" charset="0"/>
              </a:rPr>
              <a:t>tax was unpopular and her </a:t>
            </a:r>
            <a:r>
              <a:rPr lang="en-GB" dirty="0">
                <a:latin typeface="Comic Sans MS" pitchFamily="66" charset="0"/>
              </a:rPr>
              <a:t>stance on Europe lost her support which was questioned by many in the party prior to 1987.</a:t>
            </a:r>
          </a:p>
          <a:p>
            <a:r>
              <a:rPr lang="en-GB" dirty="0">
                <a:latin typeface="Comic Sans MS" pitchFamily="66" charset="0"/>
              </a:rPr>
              <a:t>John Major replaced Thatcher as Conservative leader and PM from </a:t>
            </a:r>
            <a:r>
              <a:rPr lang="en-GB" dirty="0" smtClean="0">
                <a:latin typeface="Comic Sans MS" pitchFamily="66" charset="0"/>
              </a:rPr>
              <a:t>1990 and ran in the </a:t>
            </a:r>
            <a:r>
              <a:rPr lang="en-GB" dirty="0">
                <a:latin typeface="Comic Sans MS" pitchFamily="66" charset="0"/>
              </a:rPr>
              <a:t>1992 General Election.</a:t>
            </a:r>
          </a:p>
          <a:p>
            <a:r>
              <a:rPr lang="en-GB" dirty="0">
                <a:latin typeface="Comic Sans MS" pitchFamily="66" charset="0"/>
              </a:rPr>
              <a:t>John Major was very different to Thatcher in terms of leadership style – more open to working with members of cabinet – less ‘dictator-like’ during cabinet meetings.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0"/>
            <a:ext cx="211784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1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1992 Election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lvl="0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Conservative Majority –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– Conservatives win forth term – John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Major (replaced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Thatcher after she resigned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remains)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PM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1560" y="3068960"/>
          <a:ext cx="8208912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r>
                        <a:rPr lang="en-GB" dirty="0" smtClean="0"/>
                        <a:t>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of Seats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From 1987 Election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share of the Votes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Conservatives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336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-21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41.9 (-0.4)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Labour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271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+20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34.4 (+2.9)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Liberals/SDP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17.8 (-4.7)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81"/>
            <a:ext cx="2339752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3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Reforming the Party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804248" cy="587727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GB" dirty="0">
                <a:latin typeface="Comic Sans MS" pitchFamily="66" charset="0"/>
              </a:rPr>
              <a:t>Blair realised the rise in social mobility in the UK meant Labour had to </a:t>
            </a:r>
            <a:r>
              <a:rPr lang="en-GB" b="1" dirty="0">
                <a:latin typeface="Comic Sans MS" pitchFamily="66" charset="0"/>
              </a:rPr>
              <a:t>appeal to more then their traditional ‘working class’ base.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latin typeface="Comic Sans MS" pitchFamily="66" charset="0"/>
              </a:rPr>
              <a:t>The party had to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move towards the centre of UK politics </a:t>
            </a:r>
            <a:r>
              <a:rPr lang="en-GB" dirty="0">
                <a:latin typeface="Comic Sans MS" pitchFamily="66" charset="0"/>
              </a:rPr>
              <a:t>therefore New Labour embraced what became known as </a:t>
            </a:r>
            <a:r>
              <a:rPr lang="en-GB" b="1" u="sng" dirty="0">
                <a:solidFill>
                  <a:srgbClr val="FF0000"/>
                </a:solidFill>
                <a:latin typeface="Comic Sans MS" pitchFamily="66" charset="0"/>
              </a:rPr>
              <a:t>the ‘Third Way’.</a:t>
            </a:r>
          </a:p>
          <a:p>
            <a:pPr>
              <a:spcBef>
                <a:spcPts val="0"/>
              </a:spcBef>
              <a:defRPr/>
            </a:pPr>
            <a:r>
              <a:rPr lang="en-GB" dirty="0">
                <a:latin typeface="Comic Sans MS" pitchFamily="66" charset="0"/>
              </a:rPr>
              <a:t>It </a:t>
            </a:r>
            <a:r>
              <a:rPr lang="en-GB" b="1" dirty="0">
                <a:latin typeface="Comic Sans MS" pitchFamily="66" charset="0"/>
              </a:rPr>
              <a:t>retained left wing values such as reducing inequality</a:t>
            </a:r>
            <a:r>
              <a:rPr lang="en-GB" dirty="0">
                <a:latin typeface="Comic Sans MS" pitchFamily="66" charset="0"/>
              </a:rPr>
              <a:t> and the belief in an active government,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however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it was to achieve these goals changed under New Labour.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836713"/>
            <a:ext cx="2453324" cy="60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Third Way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8" y="1124744"/>
            <a:ext cx="6781530" cy="573325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Tony Blair first mentioned “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Third Way</a:t>
            </a:r>
            <a:r>
              <a:rPr lang="en-GB" dirty="0" smtClean="0">
                <a:latin typeface="Comic Sans MS" panose="030F0702030302020204" pitchFamily="66" charset="0"/>
              </a:rPr>
              <a:t>” in a party conference speech in 1994.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As a “dominant idea” it is somewhere between </a:t>
            </a:r>
            <a:r>
              <a:rPr lang="en-GB" dirty="0">
                <a:latin typeface="Comic Sans MS" panose="030F0702030302020204" pitchFamily="66" charset="0"/>
              </a:rPr>
              <a:t>Thatcherism and </a:t>
            </a:r>
            <a:r>
              <a:rPr lang="en-GB" dirty="0" smtClean="0">
                <a:latin typeface="Comic Sans MS" panose="030F0702030302020204" pitchFamily="66" charset="0"/>
              </a:rPr>
              <a:t>the traditional socialism of the Labour Party (so called “Old Labour”).</a:t>
            </a:r>
          </a:p>
          <a:p>
            <a:r>
              <a:rPr lang="en-GB" dirty="0">
                <a:latin typeface="Comic Sans MS" panose="030F0702030302020204" pitchFamily="66" charset="0"/>
              </a:rPr>
              <a:t>New Labour was aimed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appeal to all social classes</a:t>
            </a:r>
            <a:r>
              <a:rPr lang="en-GB" dirty="0">
                <a:latin typeface="Comic Sans MS" panose="030F0702030302020204" pitchFamily="66" charset="0"/>
              </a:rPr>
              <a:t>, but above all it tried to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capture new, young, white-collar middle class voters from Thatcher. </a:t>
            </a:r>
          </a:p>
        </p:txBody>
      </p:sp>
      <p:pic>
        <p:nvPicPr>
          <p:cNvPr id="1026" name="Picture 2" descr="Tony Blair at 1994 Labour co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123728" cy="119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ny blair downing stre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2133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" y="-28330"/>
            <a:ext cx="9121350" cy="6886330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Labour did </a:t>
            </a:r>
            <a:r>
              <a:rPr lang="en-GB" sz="2200" dirty="0">
                <a:latin typeface="Comic Sans MS" panose="030F0702030302020204" pitchFamily="66" charset="0"/>
              </a:rPr>
              <a:t>this by accepting the market </a:t>
            </a:r>
            <a:r>
              <a:rPr lang="en-GB" sz="2200" dirty="0" smtClean="0">
                <a:latin typeface="Comic Sans MS" panose="030F0702030302020204" pitchFamily="66" charset="0"/>
              </a:rPr>
              <a:t>economy whilst attempting to ensure that those in need of help were able to freely access it. 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They </a:t>
            </a:r>
            <a:r>
              <a:rPr lang="en-GB" sz="2200" dirty="0">
                <a:latin typeface="Comic Sans MS" panose="030F0702030302020204" pitchFamily="66" charset="0"/>
              </a:rPr>
              <a:t>wanted to push for people to engage in cooperative self-help, be self-reliant and aim for self-improvement. 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They believed that the state was not </a:t>
            </a: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pre-made cure but rather a 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facilitator –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offering a hand up not a hand out.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Policies that implemented this philosophy included: </a:t>
            </a:r>
          </a:p>
          <a:p>
            <a:r>
              <a:rPr lang="en-GB" sz="2200" b="1" dirty="0">
                <a:latin typeface="Comic Sans MS" panose="030F0702030302020204" pitchFamily="66" charset="0"/>
              </a:rPr>
              <a:t>‘Welfare to work’</a:t>
            </a:r>
            <a:r>
              <a:rPr lang="en-GB" sz="2200" dirty="0">
                <a:latin typeface="Comic Sans MS" panose="030F0702030302020204" pitchFamily="66" charset="0"/>
              </a:rPr>
              <a:t> – a programme of subsidies and training for benefits claimants to get back onto the job market – including tax credits to bump up income</a:t>
            </a:r>
          </a:p>
          <a:p>
            <a:r>
              <a:rPr lang="en-GB" sz="2200" b="1" dirty="0" smtClean="0">
                <a:latin typeface="Comic Sans MS" panose="030F0702030302020204" pitchFamily="66" charset="0"/>
              </a:rPr>
              <a:t>‘</a:t>
            </a:r>
            <a:r>
              <a:rPr lang="en-GB" sz="2200" b="1" dirty="0">
                <a:latin typeface="Comic Sans MS" panose="030F0702030302020204" pitchFamily="66" charset="0"/>
              </a:rPr>
              <a:t>Minimum wage’</a:t>
            </a:r>
            <a:r>
              <a:rPr lang="en-GB" sz="2200" dirty="0">
                <a:latin typeface="Comic Sans MS" panose="030F0702030302020204" pitchFamily="66" charset="0"/>
              </a:rPr>
              <a:t> – aimed to make work pay higher than </a:t>
            </a:r>
            <a:r>
              <a:rPr lang="en-GB" sz="2200" dirty="0" smtClean="0">
                <a:latin typeface="Comic Sans MS" panose="030F0702030302020204" pitchFamily="66" charset="0"/>
              </a:rPr>
              <a:t>benefits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Significantly, due to Anthony Giddens’ belief that the majority were now middle class, policies were aimed more at those excluded from society – disabled, single mothers, extreme poor underclass, homosexuals – making sure they had rights too. So, Equality and social justice were still central to New Labour, but in a different manner to traditional Labour policies.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1887</Words>
  <Application>Microsoft Office PowerPoint</Application>
  <PresentationFormat>On-screen Show (4:3)</PresentationFormat>
  <Paragraphs>203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1_Office Theme</vt:lpstr>
      <vt:lpstr>Starter</vt:lpstr>
      <vt:lpstr>Lesson Five: Labour Under Blair – The Birth of New Labour</vt:lpstr>
      <vt:lpstr>PowerPoint Presentation</vt:lpstr>
      <vt:lpstr>Labour Before Blair</vt:lpstr>
      <vt:lpstr>Background to 1992 Election</vt:lpstr>
      <vt:lpstr>1992 Election</vt:lpstr>
      <vt:lpstr>Reforming the Party</vt:lpstr>
      <vt:lpstr>The Third Way</vt:lpstr>
      <vt:lpstr>PowerPoint Presentation</vt:lpstr>
      <vt:lpstr>Economic Policy</vt:lpstr>
      <vt:lpstr>Taking on the Right</vt:lpstr>
      <vt:lpstr>The Offer of Devolution</vt:lpstr>
      <vt:lpstr>1997 General Election – Landslide Victory</vt:lpstr>
      <vt:lpstr>What Led to Labour’s Victory in ‘97?</vt:lpstr>
      <vt:lpstr>PowerPoint Presentation</vt:lpstr>
      <vt:lpstr>The Sun Backs Blair</vt:lpstr>
      <vt:lpstr>Blair’s First Term in Office</vt:lpstr>
      <vt:lpstr>2001 General Election Results</vt:lpstr>
      <vt:lpstr>How was a 2nd Term Victory achieved?</vt:lpstr>
      <vt:lpstr>Blair’s Second Term in Office</vt:lpstr>
      <vt:lpstr>Blair’s Second Term in Office</vt:lpstr>
      <vt:lpstr>2005 General Election – Historic Third Term </vt:lpstr>
      <vt:lpstr>Events Leading to War in Iraq and Blair’s Response</vt:lpstr>
      <vt:lpstr>Task</vt:lpstr>
      <vt:lpstr>Watch, Listen and Learn!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Five: Labour Under Blair – The Birth of New Labour</dc:title>
  <dc:creator>SWright</dc:creator>
  <cp:lastModifiedBy>StJoAcDevanneyR</cp:lastModifiedBy>
  <cp:revision>27</cp:revision>
  <dcterms:created xsi:type="dcterms:W3CDTF">2016-09-08T09:53:21Z</dcterms:created>
  <dcterms:modified xsi:type="dcterms:W3CDTF">2020-03-11T09:28:45Z</dcterms:modified>
</cp:coreProperties>
</file>