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2" r:id="rId6"/>
    <p:sldId id="263" r:id="rId7"/>
    <p:sldId id="265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682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4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701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44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4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844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3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065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58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91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22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07/03/2019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36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6573"/>
            <a:ext cx="9144000" cy="1007301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solidFill>
                  <a:srgbClr val="FF0000"/>
                </a:solidFill>
              </a:rPr>
              <a:t>Dominant Ideas Essay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436417"/>
          </a:xfrm>
        </p:spPr>
        <p:txBody>
          <a:bodyPr>
            <a:normAutofit lnSpcReduction="10000"/>
          </a:bodyPr>
          <a:lstStyle/>
          <a:p>
            <a:r>
              <a:rPr lang="en-GB" sz="2600" b="1" dirty="0"/>
              <a:t>Things to </a:t>
            </a:r>
            <a:r>
              <a:rPr lang="en-GB" sz="2600" b="1" dirty="0" smtClean="0"/>
              <a:t>consider:</a:t>
            </a:r>
            <a:endParaRPr lang="en-GB" sz="2600" b="1" dirty="0"/>
          </a:p>
          <a:p>
            <a:endParaRPr lang="en-GB" sz="2600" dirty="0"/>
          </a:p>
          <a:p>
            <a:r>
              <a:rPr lang="en-GB" sz="2600" dirty="0" smtClean="0"/>
              <a:t>Economic decisions/policy </a:t>
            </a:r>
            <a:endParaRPr lang="en-GB" sz="2600" dirty="0"/>
          </a:p>
          <a:p>
            <a:r>
              <a:rPr lang="en-GB" sz="2600" dirty="0" smtClean="0"/>
              <a:t>Law </a:t>
            </a:r>
            <a:r>
              <a:rPr lang="en-GB" sz="2600" dirty="0"/>
              <a:t>and </a:t>
            </a:r>
            <a:r>
              <a:rPr lang="en-GB" sz="2600" dirty="0" smtClean="0"/>
              <a:t>Order</a:t>
            </a:r>
            <a:endParaRPr lang="en-GB" sz="2600" dirty="0"/>
          </a:p>
          <a:p>
            <a:r>
              <a:rPr lang="en-GB" sz="2600" dirty="0" smtClean="0"/>
              <a:t>Foreign </a:t>
            </a:r>
            <a:r>
              <a:rPr lang="en-GB" sz="2600" dirty="0"/>
              <a:t>policy </a:t>
            </a:r>
            <a:endParaRPr lang="en-GB" sz="2600" dirty="0" smtClean="0"/>
          </a:p>
          <a:p>
            <a:r>
              <a:rPr lang="en-GB" sz="2600" dirty="0" smtClean="0"/>
              <a:t>Constitutions and law</a:t>
            </a:r>
            <a:endParaRPr lang="en-GB" sz="2600" dirty="0"/>
          </a:p>
          <a:p>
            <a:endParaRPr lang="en-GB" sz="2600" dirty="0"/>
          </a:p>
          <a:p>
            <a:r>
              <a:rPr lang="en-GB" sz="2600" b="1" dirty="0"/>
              <a:t>Remember to include an overall conclusion to your essay which should answer the question directly with supporting arguments </a:t>
            </a:r>
            <a:endParaRPr lang="en-GB" sz="2600" dirty="0"/>
          </a:p>
          <a:p>
            <a:pPr>
              <a:buFontTx/>
              <a:buChar char="-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2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To what extent do the </a:t>
            </a:r>
            <a:r>
              <a:rPr lang="en-GB" b="1" dirty="0"/>
              <a:t>dominant ideas </a:t>
            </a:r>
            <a:r>
              <a:rPr lang="en-GB" dirty="0"/>
              <a:t>of political parties have a </a:t>
            </a:r>
            <a:r>
              <a:rPr lang="en-GB" b="1" dirty="0"/>
              <a:t>positive </a:t>
            </a:r>
            <a:r>
              <a:rPr lang="en-GB" b="1" dirty="0" smtClean="0"/>
              <a:t>impact </a:t>
            </a:r>
            <a:r>
              <a:rPr lang="en-GB" dirty="0" smtClean="0"/>
              <a:t>on </a:t>
            </a:r>
            <a:r>
              <a:rPr lang="en-GB" dirty="0"/>
              <a:t>their electoral performance</a:t>
            </a:r>
            <a:r>
              <a:rPr lang="en-GB" dirty="0" smtClean="0"/>
              <a:t>? (20)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 </a:t>
            </a:r>
            <a:r>
              <a:rPr lang="en-GB" dirty="0"/>
              <a:t>your answer you </a:t>
            </a:r>
            <a:r>
              <a:rPr lang="en-GB" b="1" dirty="0"/>
              <a:t>must </a:t>
            </a:r>
            <a:r>
              <a:rPr lang="en-GB" dirty="0"/>
              <a:t>refer to </a:t>
            </a:r>
            <a:r>
              <a:rPr lang="en-GB" b="1" dirty="0"/>
              <a:t>two </a:t>
            </a:r>
            <a:r>
              <a:rPr lang="en-GB" dirty="0"/>
              <a:t>sets of dominant ideas either within </a:t>
            </a:r>
            <a:r>
              <a:rPr lang="en-GB" dirty="0" smtClean="0"/>
              <a:t>one political </a:t>
            </a:r>
            <a:r>
              <a:rPr lang="en-GB" dirty="0"/>
              <a:t>party or between two political parties you have studied.</a:t>
            </a:r>
          </a:p>
        </p:txBody>
      </p:sp>
    </p:spTree>
    <p:extLst>
      <p:ext uri="{BB962C8B-B14F-4D97-AF65-F5344CB8AC3E}">
        <p14:creationId xmlns:p14="http://schemas.microsoft.com/office/powerpoint/2010/main" val="13394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0688"/>
            <a:ext cx="561975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51520" y="2996952"/>
            <a:ext cx="871296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/>
              <a:t>Your introduction must </a:t>
            </a:r>
            <a:r>
              <a:rPr lang="en-GB" sz="2800" b="1" dirty="0" smtClean="0">
                <a:solidFill>
                  <a:srgbClr val="FF0000"/>
                </a:solidFill>
              </a:rPr>
              <a:t>make clear which political parties/dominant ideas </a:t>
            </a:r>
            <a:r>
              <a:rPr lang="en-GB" sz="2800" dirty="0" smtClean="0"/>
              <a:t>you will discuss and the </a:t>
            </a:r>
            <a:r>
              <a:rPr lang="en-GB" sz="2800" b="1" dirty="0" smtClean="0">
                <a:solidFill>
                  <a:srgbClr val="FF0000"/>
                </a:solidFill>
              </a:rPr>
              <a:t>aspects of those dominant ideas </a:t>
            </a:r>
            <a:r>
              <a:rPr lang="en-GB" sz="2800" dirty="0" smtClean="0"/>
              <a:t>you will discuss. </a:t>
            </a:r>
          </a:p>
          <a:p>
            <a:endParaRPr lang="en-GB" sz="2800" dirty="0"/>
          </a:p>
          <a:p>
            <a:r>
              <a:rPr lang="en-GB" sz="2800" dirty="0" smtClean="0"/>
              <a:t>You must also ensure that you suggest whether the dominant ideas have had a </a:t>
            </a:r>
            <a:r>
              <a:rPr lang="en-GB" sz="2800" b="1" dirty="0" smtClean="0">
                <a:solidFill>
                  <a:srgbClr val="FF0000"/>
                </a:solidFill>
              </a:rPr>
              <a:t>positive impact </a:t>
            </a:r>
            <a:r>
              <a:rPr lang="en-GB" sz="2800" dirty="0" smtClean="0"/>
              <a:t>on the </a:t>
            </a:r>
            <a:r>
              <a:rPr lang="en-GB" sz="2800" b="1" dirty="0" smtClean="0">
                <a:solidFill>
                  <a:srgbClr val="FF0000"/>
                </a:solidFill>
              </a:rPr>
              <a:t>electoral success </a:t>
            </a:r>
            <a:r>
              <a:rPr lang="en-GB" sz="2800" dirty="0" smtClean="0"/>
              <a:t>as the question suggests. </a:t>
            </a:r>
          </a:p>
        </p:txBody>
      </p:sp>
    </p:spTree>
    <p:extLst>
      <p:ext uri="{BB962C8B-B14F-4D97-AF65-F5344CB8AC3E}">
        <p14:creationId xmlns:p14="http://schemas.microsoft.com/office/powerpoint/2010/main" val="263992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86" y="836712"/>
            <a:ext cx="9116346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CC00FF"/>
                </a:solidFill>
              </a:rPr>
              <a:t>The dominant ideas of the Conservative and Labour parties</a:t>
            </a:r>
            <a:r>
              <a:rPr lang="en-GB" dirty="0" smtClean="0">
                <a:solidFill>
                  <a:srgbClr val="CC00FF"/>
                </a:solidFill>
              </a:rPr>
              <a:t> </a:t>
            </a:r>
            <a:r>
              <a:rPr lang="en-GB" dirty="0" smtClean="0"/>
              <a:t>in Britain have changed considerably over time. </a:t>
            </a:r>
          </a:p>
          <a:p>
            <a:pPr marL="0" indent="0">
              <a:buNone/>
            </a:pPr>
            <a:r>
              <a:rPr lang="en-GB" dirty="0" smtClean="0"/>
              <a:t>In particular, </a:t>
            </a:r>
            <a:r>
              <a:rPr lang="en-GB" b="1" dirty="0" smtClean="0">
                <a:solidFill>
                  <a:srgbClr val="CC00FF"/>
                </a:solidFill>
              </a:rPr>
              <a:t>Thatcherism and New Labour’s “Third Way” </a:t>
            </a:r>
            <a:r>
              <a:rPr lang="en-GB" dirty="0" smtClean="0"/>
              <a:t>caused…</a:t>
            </a:r>
          </a:p>
          <a:p>
            <a:pPr marL="0" indent="0">
              <a:buNone/>
            </a:pPr>
            <a:r>
              <a:rPr lang="en-GB" dirty="0" smtClean="0"/>
              <a:t>Both Thatcherism and the Third Way focused on </a:t>
            </a:r>
            <a:r>
              <a:rPr lang="en-GB" b="1" dirty="0" smtClean="0">
                <a:solidFill>
                  <a:srgbClr val="CC00FF"/>
                </a:solidFill>
              </a:rPr>
              <a:t>making distinctive changes to ideology in regards </a:t>
            </a:r>
            <a:r>
              <a:rPr lang="en-GB" dirty="0" smtClean="0"/>
              <a:t>to…</a:t>
            </a:r>
          </a:p>
          <a:p>
            <a:pPr marL="0" indent="0">
              <a:buNone/>
            </a:pPr>
            <a:r>
              <a:rPr lang="en-GB" dirty="0" smtClean="0"/>
              <a:t>Such dominant ideologies have had </a:t>
            </a:r>
            <a:r>
              <a:rPr lang="en-GB" b="1" dirty="0" smtClean="0">
                <a:solidFill>
                  <a:srgbClr val="CC00FF"/>
                </a:solidFill>
              </a:rPr>
              <a:t>a clear impact on the electoral performance of their respective parties</a:t>
            </a:r>
            <a:r>
              <a:rPr lang="en-GB" dirty="0" smtClean="0"/>
              <a:t>, with…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2785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Paragraph Plan (think of two mini paragraphs side by side)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Discuss </a:t>
            </a:r>
            <a:r>
              <a:rPr lang="en-GB" b="1" dirty="0" smtClean="0">
                <a:solidFill>
                  <a:srgbClr val="0066FF"/>
                </a:solidFill>
              </a:rPr>
              <a:t>the dominant idea </a:t>
            </a:r>
            <a:r>
              <a:rPr lang="en-GB" dirty="0" smtClean="0"/>
              <a:t>of one party – </a:t>
            </a:r>
            <a:r>
              <a:rPr lang="en-GB" i="1" dirty="0" smtClean="0">
                <a:solidFill>
                  <a:srgbClr val="0066FF"/>
                </a:solidFill>
              </a:rPr>
              <a:t>what was a key aspect in Thatcherism (ideology with example of a specific policy change)</a:t>
            </a:r>
          </a:p>
          <a:p>
            <a:r>
              <a:rPr lang="en-GB" dirty="0" smtClean="0"/>
              <a:t>Highlight why this c</a:t>
            </a:r>
            <a:r>
              <a:rPr lang="en-GB" b="1" dirty="0" smtClean="0">
                <a:solidFill>
                  <a:srgbClr val="0066FF"/>
                </a:solidFill>
              </a:rPr>
              <a:t>hange was significant for the party</a:t>
            </a:r>
            <a:r>
              <a:rPr lang="en-GB" dirty="0" smtClean="0"/>
              <a:t> – </a:t>
            </a:r>
            <a:r>
              <a:rPr lang="en-GB" i="1" dirty="0" smtClean="0">
                <a:solidFill>
                  <a:srgbClr val="0066FF"/>
                </a:solidFill>
              </a:rPr>
              <a:t>what did the public think? </a:t>
            </a:r>
            <a:endParaRPr lang="en-GB" i="1" dirty="0">
              <a:solidFill>
                <a:srgbClr val="0066FF"/>
              </a:solidFill>
            </a:endParaRPr>
          </a:p>
          <a:p>
            <a:r>
              <a:rPr lang="en-GB" dirty="0" smtClean="0"/>
              <a:t>Indicate how this </a:t>
            </a:r>
            <a:r>
              <a:rPr lang="en-GB" b="1" dirty="0" smtClean="0">
                <a:solidFill>
                  <a:srgbClr val="0066FF"/>
                </a:solidFill>
              </a:rPr>
              <a:t>impacted upon electoral performance </a:t>
            </a:r>
            <a:r>
              <a:rPr lang="en-GB" dirty="0" smtClean="0"/>
              <a:t>– give </a:t>
            </a:r>
            <a:r>
              <a:rPr lang="en-GB" i="1" dirty="0" smtClean="0">
                <a:solidFill>
                  <a:srgbClr val="0066FF"/>
                </a:solidFill>
              </a:rPr>
              <a:t>key stats and figures from elections.</a:t>
            </a:r>
          </a:p>
          <a:p>
            <a:r>
              <a:rPr lang="en-GB" b="1" u="sng" dirty="0" smtClean="0">
                <a:solidFill>
                  <a:srgbClr val="FF0000"/>
                </a:solidFill>
              </a:rPr>
              <a:t>Repeat for the other party!</a:t>
            </a:r>
            <a:endParaRPr lang="en-GB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Foreign Policy Paragraph Ideas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4" y="836712"/>
            <a:ext cx="9109585" cy="60212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Thatcher’s view on </a:t>
            </a:r>
            <a:r>
              <a:rPr lang="en-GB" sz="2400" dirty="0" smtClean="0">
                <a:solidFill>
                  <a:srgbClr val="0066FF"/>
                </a:solidFill>
              </a:rPr>
              <a:t>foreign policy </a:t>
            </a:r>
            <a:r>
              <a:rPr lang="en-GB" sz="2400" dirty="0" smtClean="0"/>
              <a:t>was initially shaped by her response to the Falklands War and was further influenced by the growing nationalism of the 1980s. (K)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0066FF"/>
                </a:solidFill>
              </a:rPr>
              <a:t>Thatcherism</a:t>
            </a:r>
            <a:r>
              <a:rPr lang="en-GB" sz="2400" dirty="0" smtClean="0"/>
              <a:t> initially did not focus on foreign policy as the country was in internal conflict over issues such as trade unionism. Thatcher’s international profile was weak until the Falklands War – </a:t>
            </a:r>
            <a:r>
              <a:rPr lang="en-GB" sz="2400" dirty="0" smtClean="0">
                <a:solidFill>
                  <a:srgbClr val="0066FF"/>
                </a:solidFill>
              </a:rPr>
              <a:t>Thatcher’s swift response… </a:t>
            </a:r>
            <a:r>
              <a:rPr lang="en-GB" sz="2400" dirty="0" smtClean="0"/>
              <a:t>(KE)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0066FF"/>
                </a:solidFill>
              </a:rPr>
              <a:t>Thatcher’s response to the Falklands War and her subsequent image as a strong, formidable war Prime Minister ensured that the Conservative Party maintained their election success. </a:t>
            </a:r>
            <a:r>
              <a:rPr lang="en-GB" sz="2400" dirty="0" smtClean="0"/>
              <a:t>In the 198 election, Thatcher’s party gained… (A)</a:t>
            </a:r>
          </a:p>
          <a:p>
            <a:pPr marL="0" indent="0">
              <a:buNone/>
            </a:pPr>
            <a:r>
              <a:rPr lang="en-GB" sz="2400" dirty="0" smtClean="0"/>
              <a:t>In contrast, the approach of </a:t>
            </a:r>
            <a:r>
              <a:rPr lang="en-GB" sz="2400" dirty="0" smtClean="0">
                <a:solidFill>
                  <a:srgbClr val="FF0000"/>
                </a:solidFill>
              </a:rPr>
              <a:t>New Labour </a:t>
            </a:r>
            <a:r>
              <a:rPr lang="en-GB" sz="2400" dirty="0" smtClean="0"/>
              <a:t>to foreign policy was clear from the outset of their time in office. Tony Blair labelled his party’s approach as “</a:t>
            </a:r>
            <a:r>
              <a:rPr lang="en-GB" sz="2400" dirty="0" smtClean="0">
                <a:solidFill>
                  <a:srgbClr val="FF0000"/>
                </a:solidFill>
              </a:rPr>
              <a:t>Liberal Interventionism</a:t>
            </a:r>
            <a:r>
              <a:rPr lang="en-GB" sz="2400" dirty="0" smtClean="0"/>
              <a:t>”… (K)</a:t>
            </a: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Response to conflicts in Afghanistan Iraq. (KE)</a:t>
            </a:r>
          </a:p>
          <a:p>
            <a:pPr marL="0" indent="0">
              <a:buNone/>
            </a:pPr>
            <a:r>
              <a:rPr lang="en-GB" sz="2400" dirty="0" smtClean="0"/>
              <a:t>Electoral success? Reaction of the ethnic minority community to Iraq war – lost Labour seats etc. (Analysis)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6360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Analysis is KEY!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Analytical comments which relate to the question are KEY to passing this essay. Below is an example from the SQA: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i="1" dirty="0"/>
              <a:t>New Labour’s approach to taxation was aimed at </a:t>
            </a:r>
            <a:r>
              <a:rPr lang="en-GB" i="1" dirty="0" smtClean="0"/>
              <a:t>attracting support </a:t>
            </a:r>
            <a:r>
              <a:rPr lang="en-GB" i="1" dirty="0"/>
              <a:t>from both middle-class voters and skilled manual workers. </a:t>
            </a:r>
            <a:r>
              <a:rPr lang="en-GB" i="1" dirty="0" smtClean="0"/>
              <a:t>The support </a:t>
            </a:r>
            <a:r>
              <a:rPr lang="en-GB" i="1" dirty="0"/>
              <a:t>of these groups was seen as central to Blair’s landslide victory </a:t>
            </a:r>
            <a:r>
              <a:rPr lang="en-GB" i="1" dirty="0" smtClean="0"/>
              <a:t>in 1997</a:t>
            </a:r>
            <a:r>
              <a:rPr lang="en-GB" i="1" dirty="0"/>
              <a:t>. For example, it gained more votes than the Conservatives </a:t>
            </a:r>
            <a:r>
              <a:rPr lang="en-GB" i="1" dirty="0" smtClean="0"/>
              <a:t>among middle-class </a:t>
            </a:r>
            <a:r>
              <a:rPr lang="en-GB" i="1" dirty="0"/>
              <a:t>C1 voters and also saw significant gains among A and </a:t>
            </a:r>
            <a:r>
              <a:rPr lang="en-GB" i="1" dirty="0" smtClean="0"/>
              <a:t>B voters</a:t>
            </a:r>
            <a:r>
              <a:rPr lang="en-GB" i="1" dirty="0"/>
              <a:t>. In </a:t>
            </a:r>
            <a:r>
              <a:rPr lang="en-GB" i="1" dirty="0" smtClean="0"/>
              <a:t>fact, the </a:t>
            </a:r>
            <a:r>
              <a:rPr lang="en-GB" i="1" dirty="0"/>
              <a:t>gap between Labour and the Conservatives </a:t>
            </a:r>
            <a:r>
              <a:rPr lang="en-GB" i="1" dirty="0" smtClean="0"/>
              <a:t>among these </a:t>
            </a:r>
            <a:r>
              <a:rPr lang="en-GB" i="1" dirty="0"/>
              <a:t>voters fell from 32% advantage for </a:t>
            </a:r>
            <a:r>
              <a:rPr lang="en-GB" i="1" dirty="0" smtClean="0"/>
              <a:t>the Conservatives </a:t>
            </a:r>
            <a:r>
              <a:rPr lang="en-GB" i="1" dirty="0"/>
              <a:t>to only 5%.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358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54" y="692696"/>
            <a:ext cx="911634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Summarise </a:t>
            </a:r>
            <a:r>
              <a:rPr lang="en-GB" sz="2400" dirty="0" smtClean="0">
                <a:solidFill>
                  <a:srgbClr val="CC00FF"/>
                </a:solidFill>
              </a:rPr>
              <a:t>both dominant ideas in the one paragraph</a:t>
            </a:r>
            <a:r>
              <a:rPr lang="en-GB" sz="2400" dirty="0" smtClean="0"/>
              <a:t>, highlighting the </a:t>
            </a:r>
            <a:r>
              <a:rPr lang="en-GB" sz="2400" b="1" dirty="0" smtClean="0">
                <a:solidFill>
                  <a:srgbClr val="CC00FF"/>
                </a:solidFill>
              </a:rPr>
              <a:t>appeal to voters overall </a:t>
            </a:r>
            <a:r>
              <a:rPr lang="en-GB" sz="2400" dirty="0" smtClean="0"/>
              <a:t>and whether the </a:t>
            </a:r>
            <a:r>
              <a:rPr lang="en-GB" sz="2400" b="1" dirty="0" smtClean="0">
                <a:solidFill>
                  <a:srgbClr val="CC00FF"/>
                </a:solidFill>
              </a:rPr>
              <a:t>parties maintained their electoral success</a:t>
            </a:r>
            <a:r>
              <a:rPr lang="en-GB" sz="2400" dirty="0" smtClean="0"/>
              <a:t>. For New Labour you could summarise:</a:t>
            </a:r>
          </a:p>
          <a:p>
            <a:pPr marL="0" indent="0">
              <a:buNone/>
            </a:pPr>
            <a:endParaRPr lang="en-GB" sz="2400" b="1" dirty="0" smtClean="0">
              <a:solidFill>
                <a:srgbClr val="CC00FF"/>
              </a:solidFill>
            </a:endParaRPr>
          </a:p>
          <a:p>
            <a:pPr marL="0" indent="0">
              <a:buNone/>
            </a:pPr>
            <a:r>
              <a:rPr lang="en-GB" sz="2200" i="1" dirty="0"/>
              <a:t>New Labour’s </a:t>
            </a:r>
            <a:r>
              <a:rPr lang="en-GB" sz="2200" i="1" dirty="0">
                <a:solidFill>
                  <a:srgbClr val="FF0000"/>
                </a:solidFill>
              </a:rPr>
              <a:t>key ideas were successful in appealing </a:t>
            </a:r>
            <a:r>
              <a:rPr lang="en-GB" sz="2200" i="1" dirty="0" smtClean="0">
                <a:solidFill>
                  <a:srgbClr val="FF0000"/>
                </a:solidFill>
              </a:rPr>
              <a:t>to both </a:t>
            </a:r>
            <a:r>
              <a:rPr lang="en-GB" sz="2200" i="1" dirty="0">
                <a:solidFill>
                  <a:srgbClr val="FF0000"/>
                </a:solidFill>
              </a:rPr>
              <a:t>working-class and middle-class voters</a:t>
            </a:r>
            <a:r>
              <a:rPr lang="en-GB" sz="2200" i="1" dirty="0"/>
              <a:t>. In 1997 and in 2001, </a:t>
            </a:r>
            <a:r>
              <a:rPr lang="en-GB" sz="2200" i="1" dirty="0" smtClean="0"/>
              <a:t>New Labour </a:t>
            </a:r>
            <a:r>
              <a:rPr lang="en-GB" sz="2200" i="1" dirty="0"/>
              <a:t>secured landslide victories with a broad-based electoral </a:t>
            </a:r>
            <a:r>
              <a:rPr lang="en-GB" sz="2200" i="1" dirty="0" smtClean="0"/>
              <a:t>coalition that </a:t>
            </a:r>
            <a:r>
              <a:rPr lang="en-GB" sz="2200" i="1" dirty="0"/>
              <a:t>successfully appealed to both middle-class and working-class </a:t>
            </a:r>
            <a:r>
              <a:rPr lang="en-GB" sz="2200" i="1" dirty="0" smtClean="0"/>
              <a:t>voters. Under </a:t>
            </a:r>
            <a:r>
              <a:rPr lang="en-GB" sz="2200" i="1" dirty="0"/>
              <a:t>Tony Blair, Labour managed to win three successive elections </a:t>
            </a:r>
            <a:r>
              <a:rPr lang="en-GB" sz="2200" i="1" dirty="0" smtClean="0"/>
              <a:t>for the </a:t>
            </a:r>
            <a:r>
              <a:rPr lang="en-GB" sz="2200" i="1" dirty="0"/>
              <a:t>first time ever. Blair and New Labour remained in government for </a:t>
            </a:r>
            <a:r>
              <a:rPr lang="en-GB" sz="2200" i="1" dirty="0" smtClean="0"/>
              <a:t>13 years</a:t>
            </a:r>
            <a:r>
              <a:rPr lang="en-GB" sz="2200" i="1" dirty="0"/>
              <a:t>, the longest any previous Labour government had lasted was </a:t>
            </a:r>
            <a:r>
              <a:rPr lang="en-GB" sz="2200" i="1" dirty="0" smtClean="0"/>
              <a:t>six years</a:t>
            </a:r>
            <a:r>
              <a:rPr lang="en-GB" sz="2200" i="1" dirty="0"/>
              <a:t>. </a:t>
            </a:r>
            <a:r>
              <a:rPr lang="en-GB" sz="2200" i="1" dirty="0">
                <a:solidFill>
                  <a:srgbClr val="FF0000"/>
                </a:solidFill>
              </a:rPr>
              <a:t>Labour’s key ideas on the economy, but also on areas such </a:t>
            </a:r>
            <a:r>
              <a:rPr lang="en-GB" sz="2200" i="1" dirty="0" smtClean="0">
                <a:solidFill>
                  <a:srgbClr val="FF0000"/>
                </a:solidFill>
              </a:rPr>
              <a:t>as crime</a:t>
            </a:r>
            <a:r>
              <a:rPr lang="en-GB" sz="2200" i="1" dirty="0">
                <a:solidFill>
                  <a:srgbClr val="FF0000"/>
                </a:solidFill>
              </a:rPr>
              <a:t>, appealed to many traditional Conservative voters and as a </a:t>
            </a:r>
            <a:r>
              <a:rPr lang="en-GB" sz="2200" i="1" dirty="0" smtClean="0">
                <a:solidFill>
                  <a:srgbClr val="FF0000"/>
                </a:solidFill>
              </a:rPr>
              <a:t>result New </a:t>
            </a:r>
            <a:r>
              <a:rPr lang="en-GB" sz="2200" i="1" dirty="0">
                <a:solidFill>
                  <a:srgbClr val="FF0000"/>
                </a:solidFill>
              </a:rPr>
              <a:t>Labour was successful in many areas of southern England </a:t>
            </a:r>
            <a:r>
              <a:rPr lang="en-GB" sz="2200" i="1" dirty="0" smtClean="0">
                <a:solidFill>
                  <a:srgbClr val="FF0000"/>
                </a:solidFill>
              </a:rPr>
              <a:t>who hadn’t </a:t>
            </a:r>
            <a:r>
              <a:rPr lang="en-GB" sz="2200" i="1" dirty="0">
                <a:solidFill>
                  <a:srgbClr val="FF0000"/>
                </a:solidFill>
              </a:rPr>
              <a:t>voted Labour for decades.</a:t>
            </a:r>
            <a:endParaRPr lang="en-GB" sz="2200" b="1" dirty="0" smtClean="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2785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06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D Office fo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720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1_Office Theme</vt:lpstr>
      <vt:lpstr>Dominant Ideas Essay</vt:lpstr>
      <vt:lpstr>PowerPoint Presentation</vt:lpstr>
      <vt:lpstr>Introduction</vt:lpstr>
      <vt:lpstr>Introduction</vt:lpstr>
      <vt:lpstr>Paragraph Plan (think of two mini paragraphs side by side)</vt:lpstr>
      <vt:lpstr>Foreign Policy Paragraph Ideas</vt:lpstr>
      <vt:lpstr>Analysis is KEY!</vt:lpstr>
      <vt:lpstr>Conclusion</vt:lpstr>
    </vt:vector>
  </TitlesOfParts>
  <Company>East Ayrshire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Dominant Ideas Essay</dc:title>
  <dc:creator>StJoAcDevanneyR</dc:creator>
  <cp:lastModifiedBy>StJoAcDevanneyR</cp:lastModifiedBy>
  <cp:revision>8</cp:revision>
  <dcterms:created xsi:type="dcterms:W3CDTF">2019-03-06T12:34:15Z</dcterms:created>
  <dcterms:modified xsi:type="dcterms:W3CDTF">2019-03-07T12:02:33Z</dcterms:modified>
</cp:coreProperties>
</file>