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301" r:id="rId3"/>
    <p:sldId id="299" r:id="rId4"/>
    <p:sldId id="289" r:id="rId5"/>
    <p:sldId id="293" r:id="rId6"/>
    <p:sldId id="294" r:id="rId7"/>
    <p:sldId id="295" r:id="rId8"/>
    <p:sldId id="296" r:id="rId9"/>
    <p:sldId id="297" r:id="rId10"/>
    <p:sldId id="302" r:id="rId11"/>
    <p:sldId id="30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CC0099"/>
    <a:srgbClr val="CC66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21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CB071-45A2-44AB-9D54-F302309AC919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0AEF0-5CF3-4AC2-8C46-F89C66B07B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05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49F4D-9B49-4279-BC00-2254485552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0806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BA80-1C9C-4C4E-99B5-F21CBDA58D8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B3EC-DD67-4FCD-AC1E-C09B797FFF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390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BA80-1C9C-4C4E-99B5-F21CBDA58D8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B3EC-DD67-4FCD-AC1E-C09B797FFF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17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BA80-1C9C-4C4E-99B5-F21CBDA58D8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B3EC-DD67-4FCD-AC1E-C09B797FFF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658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02C26-C12D-407E-B716-746446A4270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89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32BB3-631C-4E51-BB70-580FC1749D8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894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2DB75-185D-4AF9-B093-E21B6CA9498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000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CFE23-B9F7-4856-ACE2-54E0DCD506E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585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30622-0D46-43D6-A7A0-D502C75B7BE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200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C45A8-EF92-48A8-A766-9CED24B9A1D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4564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D6802-89C4-47B2-BD26-A7C29190DFD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0517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8FE4A-087A-402C-9AF3-50B57CE57F0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811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BA80-1C9C-4C4E-99B5-F21CBDA58D8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B3EC-DD67-4FCD-AC1E-C09B797FFF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8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DADA2-65E4-4392-BC61-D0679B89C57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858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A1313-76E7-4455-BA89-7D18CDA18E5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129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BBF9D-501D-4FF3-9E89-31ABF9410DC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236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BA80-1C9C-4C4E-99B5-F21CBDA58D8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B3EC-DD67-4FCD-AC1E-C09B797FFF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148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BA80-1C9C-4C4E-99B5-F21CBDA58D8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B3EC-DD67-4FCD-AC1E-C09B797FFF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024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BA80-1C9C-4C4E-99B5-F21CBDA58D8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B3EC-DD67-4FCD-AC1E-C09B797FFF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367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BA80-1C9C-4C4E-99B5-F21CBDA58D8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B3EC-DD67-4FCD-AC1E-C09B797FFF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037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BA80-1C9C-4C4E-99B5-F21CBDA58D8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B3EC-DD67-4FCD-AC1E-C09B797FFF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229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BA80-1C9C-4C4E-99B5-F21CBDA58D8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B3EC-DD67-4FCD-AC1E-C09B797FFF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919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BA80-1C9C-4C4E-99B5-F21CBDA58D8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B3EC-DD67-4FCD-AC1E-C09B797FFF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61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EBA80-1C9C-4C4E-99B5-F21CBDA58D8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3B3EC-DD67-4FCD-AC1E-C09B797FFF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28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393E2CF6-982B-45F5-B9E7-8BDE907914F8}" type="slidenum">
              <a:rPr lang="en-GB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032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gle.co.uk/url?sa=i&amp;rct=j&amp;q=&amp;esrc=s&amp;source=images&amp;cd=&amp;cad=rja&amp;uact=8&amp;ved=&amp;url=https://tech.mn/news/2016/06/01/high-five-for-may-2016/&amp;psig=AOvVaw3jCBQKQXhOS2S7BT1_Y7tN&amp;ust=1521025778804749" TargetMode="Externa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qHwCbIEVmG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pzNRthP0POM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h4yh95N4Jg" TargetMode="External"/><Relationship Id="rId2" Type="http://schemas.openxmlformats.org/officeDocument/2006/relationships/hyperlink" Target="https://www.youtube.com/watch?v=Fvj-0E7zIB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wfRQvGjr8k" TargetMode="External"/><Relationship Id="rId2" Type="http://schemas.openxmlformats.org/officeDocument/2006/relationships/hyperlink" Target="https://www.youtube.com/watch?v=x7_bvscplD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 idx="4294967295"/>
          </p:nvPr>
        </p:nvSpPr>
        <p:spPr>
          <a:xfrm>
            <a:off x="827088" y="333375"/>
            <a:ext cx="8229600" cy="777875"/>
          </a:xfrm>
        </p:spPr>
        <p:txBody>
          <a:bodyPr/>
          <a:lstStyle/>
          <a:p>
            <a:pPr eaLnBrk="1" hangingPunct="1"/>
            <a:r>
              <a:rPr lang="en-GB" altLang="en-US" sz="6600" b="1" dirty="0" smtClean="0">
                <a:latin typeface="Comic Sans MS" pitchFamily="66" charset="0"/>
              </a:rPr>
              <a:t>Give me 5…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133045"/>
              </p:ext>
            </p:extLst>
          </p:nvPr>
        </p:nvGraphicFramePr>
        <p:xfrm>
          <a:off x="1524000" y="1397000"/>
          <a:ext cx="5928320" cy="51581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28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391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latin typeface="Comic Sans MS" panose="030F0702030302020204" pitchFamily="66" charset="0"/>
                        </a:rPr>
                        <a:t>Key policy decisions made by</a:t>
                      </a:r>
                      <a:r>
                        <a:rPr lang="en-GB" sz="2800" b="1" baseline="0" dirty="0" smtClean="0">
                          <a:latin typeface="Comic Sans MS" panose="030F0702030302020204" pitchFamily="66" charset="0"/>
                        </a:rPr>
                        <a:t> Thatcher during her time as PM</a:t>
                      </a:r>
                      <a:endParaRPr lang="en-GB" sz="2800" b="1" dirty="0">
                        <a:latin typeface="Comic Sans MS" panose="030F0702030302020204" pitchFamily="66" charset="0"/>
                      </a:endParaRPr>
                    </a:p>
                  </a:txBody>
                  <a:tcPr marL="91436" marR="91436" marT="45716" marB="45716">
                    <a:solidFill>
                      <a:srgbClr val="FF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2647">
                <a:tc>
                  <a:txBody>
                    <a:bodyPr/>
                    <a:lstStyle/>
                    <a:p>
                      <a:pPr algn="l"/>
                      <a:r>
                        <a:rPr lang="en-GB" sz="1800" dirty="0" smtClean="0">
                          <a:latin typeface="Comic Sans MS" panose="030F0702030302020204" pitchFamily="66" charset="0"/>
                        </a:rPr>
                        <a:t>1.</a:t>
                      </a:r>
                      <a:endParaRPr lang="en-GB" sz="1800" dirty="0">
                        <a:latin typeface="Comic Sans MS" panose="030F0702030302020204" pitchFamily="66" charset="0"/>
                      </a:endParaRPr>
                    </a:p>
                  </a:txBody>
                  <a:tcPr marL="91436" marR="91436" marT="45716" marB="45716">
                    <a:solidFill>
                      <a:srgbClr val="FF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2647">
                <a:tc>
                  <a:txBody>
                    <a:bodyPr/>
                    <a:lstStyle/>
                    <a:p>
                      <a:pPr algn="l"/>
                      <a:r>
                        <a:rPr lang="en-GB" sz="1800" dirty="0" smtClean="0">
                          <a:latin typeface="Comic Sans MS" panose="030F0702030302020204" pitchFamily="66" charset="0"/>
                        </a:rPr>
                        <a:t>2.</a:t>
                      </a:r>
                      <a:endParaRPr lang="en-GB" sz="1800" dirty="0">
                        <a:latin typeface="Comic Sans MS" panose="030F0702030302020204" pitchFamily="66" charset="0"/>
                      </a:endParaRPr>
                    </a:p>
                  </a:txBody>
                  <a:tcPr marL="91436" marR="91436" marT="45716" marB="45716">
                    <a:solidFill>
                      <a:srgbClr val="FF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2647">
                <a:tc>
                  <a:txBody>
                    <a:bodyPr/>
                    <a:lstStyle/>
                    <a:p>
                      <a:pPr algn="l"/>
                      <a:r>
                        <a:rPr lang="en-GB" sz="1800" dirty="0" smtClean="0">
                          <a:latin typeface="Comic Sans MS" panose="030F0702030302020204" pitchFamily="66" charset="0"/>
                        </a:rPr>
                        <a:t>3.</a:t>
                      </a:r>
                      <a:endParaRPr lang="en-GB" sz="1800" dirty="0">
                        <a:latin typeface="Comic Sans MS" panose="030F0702030302020204" pitchFamily="66" charset="0"/>
                      </a:endParaRPr>
                    </a:p>
                  </a:txBody>
                  <a:tcPr marL="91436" marR="91436" marT="45716" marB="45716">
                    <a:solidFill>
                      <a:srgbClr val="FF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2647">
                <a:tc>
                  <a:txBody>
                    <a:bodyPr/>
                    <a:lstStyle/>
                    <a:p>
                      <a:pPr algn="l"/>
                      <a:r>
                        <a:rPr lang="en-GB" sz="1800" dirty="0" smtClean="0">
                          <a:latin typeface="Comic Sans MS" panose="030F0702030302020204" pitchFamily="66" charset="0"/>
                        </a:rPr>
                        <a:t>4.</a:t>
                      </a:r>
                      <a:endParaRPr lang="en-GB" sz="1800" dirty="0">
                        <a:latin typeface="Comic Sans MS" panose="030F0702030302020204" pitchFamily="66" charset="0"/>
                      </a:endParaRPr>
                    </a:p>
                  </a:txBody>
                  <a:tcPr marL="91436" marR="91436" marT="45716" marB="45716">
                    <a:solidFill>
                      <a:srgbClr val="FF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2647">
                <a:tc>
                  <a:txBody>
                    <a:bodyPr/>
                    <a:lstStyle/>
                    <a:p>
                      <a:pPr algn="l"/>
                      <a:r>
                        <a:rPr lang="en-GB" sz="1800" dirty="0" smtClean="0">
                          <a:latin typeface="Comic Sans MS" panose="030F0702030302020204" pitchFamily="66" charset="0"/>
                        </a:rPr>
                        <a:t>5.</a:t>
                      </a:r>
                      <a:endParaRPr lang="en-GB" sz="1800" dirty="0">
                        <a:latin typeface="Comic Sans MS" panose="030F0702030302020204" pitchFamily="66" charset="0"/>
                      </a:endParaRPr>
                    </a:p>
                  </a:txBody>
                  <a:tcPr marL="91436" marR="91436" marT="45716" marB="45716">
                    <a:solidFill>
                      <a:srgbClr val="FF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074" name="Picture 7" descr="Image result for high fiv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99135">
            <a:off x="334963" y="263525"/>
            <a:ext cx="1776412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86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519772" y="1844824"/>
            <a:ext cx="3888432" cy="2880320"/>
            <a:chOff x="2519772" y="1677000"/>
            <a:chExt cx="3888432" cy="2880320"/>
          </a:xfrm>
        </p:grpSpPr>
        <p:sp>
          <p:nvSpPr>
            <p:cNvPr id="5" name="Cloud 4"/>
            <p:cNvSpPr/>
            <p:nvPr/>
          </p:nvSpPr>
          <p:spPr>
            <a:xfrm>
              <a:off x="2519772" y="1677000"/>
              <a:ext cx="3888432" cy="2880320"/>
            </a:xfrm>
            <a:prstGeom prst="cloud">
              <a:avLst/>
            </a:prstGeom>
            <a:solidFill>
              <a:srgbClr val="CC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03848" y="2516996"/>
              <a:ext cx="252028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Impact of factors on Conservative Party Electoral Performance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1979 - 1987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27584" y="1849697"/>
            <a:ext cx="2268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Leader/Leadership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8056" y="1695230"/>
            <a:ext cx="2268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Party Policies/ Dominant Ideas of the Party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4128" y="4326835"/>
            <a:ext cx="2268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Media/Media Portrayal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4767" y="4401978"/>
            <a:ext cx="2268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State of the Opposition Party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978" y="0"/>
            <a:ext cx="8883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15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Pro-Thatcherism or very Weak Labour?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2352" y="1628800"/>
            <a:ext cx="8579296" cy="3951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>
                <a:latin typeface="Comic Sans MS" panose="030F0702030302020204" pitchFamily="66" charset="0"/>
              </a:rPr>
              <a:t>Overall, it can be seen that </a:t>
            </a:r>
            <a:r>
              <a:rPr lang="en-GB" sz="2800" dirty="0" smtClean="0">
                <a:latin typeface="Comic Sans MS" panose="030F0702030302020204" pitchFamily="66" charset="0"/>
              </a:rPr>
              <a:t>the </a:t>
            </a:r>
            <a:r>
              <a:rPr lang="en-GB" sz="2800" b="1" dirty="0" smtClean="0">
                <a:solidFill>
                  <a:srgbClr val="3333FF"/>
                </a:solidFill>
                <a:latin typeface="Comic Sans MS" panose="030F0702030302020204" pitchFamily="66" charset="0"/>
              </a:rPr>
              <a:t>key ideas of Thatcherism </a:t>
            </a:r>
            <a:r>
              <a:rPr lang="en-GB" sz="2800" b="1" dirty="0">
                <a:solidFill>
                  <a:srgbClr val="3333FF"/>
                </a:solidFill>
                <a:latin typeface="Comic Sans MS" panose="030F0702030302020204" pitchFamily="66" charset="0"/>
              </a:rPr>
              <a:t>resulted </a:t>
            </a:r>
            <a:r>
              <a:rPr lang="en-GB" sz="2800" b="1" dirty="0" smtClean="0">
                <a:solidFill>
                  <a:srgbClr val="3333FF"/>
                </a:solidFill>
                <a:latin typeface="Comic Sans MS" panose="030F0702030302020204" pitchFamily="66" charset="0"/>
              </a:rPr>
              <a:t>in the </a:t>
            </a:r>
            <a:r>
              <a:rPr lang="en-GB" sz="2800" b="1" dirty="0">
                <a:solidFill>
                  <a:srgbClr val="3333FF"/>
                </a:solidFill>
                <a:latin typeface="Comic Sans MS" panose="030F0702030302020204" pitchFamily="66" charset="0"/>
              </a:rPr>
              <a:t>Conservative wins </a:t>
            </a:r>
            <a:r>
              <a:rPr lang="en-GB" sz="2800" dirty="0">
                <a:latin typeface="Comic Sans MS" panose="030F0702030302020204" pitchFamily="66" charset="0"/>
              </a:rPr>
              <a:t>during the 1980’s. </a:t>
            </a:r>
            <a:endParaRPr lang="en-GB" sz="28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800" dirty="0" smtClean="0">
                <a:latin typeface="Comic Sans MS" panose="030F0702030302020204" pitchFamily="66" charset="0"/>
              </a:rPr>
              <a:t>However, there is also need to look at other factors – especially as the decade continues.</a:t>
            </a:r>
          </a:p>
          <a:p>
            <a:pPr marL="0" indent="0">
              <a:buNone/>
            </a:pPr>
            <a:endParaRPr lang="en-GB" sz="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Is it really that Labour were just too weak in the 1980s?</a:t>
            </a:r>
            <a:endParaRPr lang="en-GB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92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18403"/>
            <a:ext cx="77152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Background to the </a:t>
            </a:r>
            <a:b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1979 election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06916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GB" dirty="0">
                <a:latin typeface="Comic Sans MS" pitchFamily="66" charset="0"/>
              </a:rPr>
              <a:t>The Labour government that came to power in 1974 (as a minority administration from February and with a wafer thin majority from October) </a:t>
            </a:r>
            <a:r>
              <a:rPr lang="en-GB" b="1" dirty="0">
                <a:solidFill>
                  <a:srgbClr val="FF0000"/>
                </a:solidFill>
                <a:latin typeface="Comic Sans MS" pitchFamily="66" charset="0"/>
              </a:rPr>
              <a:t>faced difficult economic circumstances</a:t>
            </a:r>
            <a:r>
              <a:rPr lang="en-GB" dirty="0">
                <a:latin typeface="Comic Sans MS" pitchFamily="66" charset="0"/>
              </a:rPr>
              <a:t>, with inflation and unemployment both running at post-war record levels. </a:t>
            </a:r>
          </a:p>
          <a:p>
            <a:pPr>
              <a:defRPr/>
            </a:pPr>
            <a:r>
              <a:rPr lang="en-GB" dirty="0">
                <a:latin typeface="Comic Sans MS" pitchFamily="66" charset="0"/>
              </a:rPr>
              <a:t>In April 1976, Prime Minister Harold Wilson was succeeded by </a:t>
            </a:r>
            <a:r>
              <a:rPr lang="en-GB" b="1" dirty="0">
                <a:solidFill>
                  <a:srgbClr val="FF0000"/>
                </a:solidFill>
                <a:latin typeface="Comic Sans MS" pitchFamily="66" charset="0"/>
              </a:rPr>
              <a:t>Jim Callaghan</a:t>
            </a:r>
            <a:r>
              <a:rPr lang="en-GB" dirty="0">
                <a:latin typeface="Comic Sans MS" pitchFamily="66" charset="0"/>
              </a:rPr>
              <a:t>. </a:t>
            </a:r>
          </a:p>
          <a:p>
            <a:pPr>
              <a:defRPr/>
            </a:pPr>
            <a:r>
              <a:rPr lang="en-GB" dirty="0">
                <a:latin typeface="Comic Sans MS" pitchFamily="66" charset="0"/>
              </a:rPr>
              <a:t>By March 1977 Callaghan agreed to a parliamentary arrangement with David Steel and the Liberal Party which became known as the 'Lib-Lab Pact‘</a:t>
            </a:r>
          </a:p>
          <a:p>
            <a:pPr>
              <a:defRPr/>
            </a:pPr>
            <a:r>
              <a:rPr lang="en-GB" dirty="0">
                <a:latin typeface="Comic Sans MS" pitchFamily="66" charset="0"/>
              </a:rPr>
              <a:t>The ‘</a:t>
            </a:r>
            <a:r>
              <a:rPr lang="en-GB" b="1" dirty="0">
                <a:solidFill>
                  <a:srgbClr val="FF0000"/>
                </a:solidFill>
                <a:latin typeface="Comic Sans MS" pitchFamily="66" charset="0"/>
              </a:rPr>
              <a:t>Winter of Discontent</a:t>
            </a:r>
            <a:r>
              <a:rPr lang="en-GB" dirty="0">
                <a:latin typeface="Comic Sans MS" pitchFamily="66" charset="0"/>
              </a:rPr>
              <a:t>’ hit and crisis over the Devolution referendum in Scotland all led to a vote of ‘no confidence’ and a General Election was called</a:t>
            </a:r>
            <a:r>
              <a:rPr lang="en-GB" dirty="0" smtClean="0">
                <a:latin typeface="Comic Sans MS" pitchFamily="66" charset="0"/>
              </a:rPr>
              <a:t>.</a:t>
            </a:r>
            <a:r>
              <a:rPr lang="en-GB" dirty="0"/>
              <a:t> </a:t>
            </a:r>
            <a:endParaRPr lang="en-GB" dirty="0">
              <a:latin typeface="Comic Sans MS" pitchFamily="66" charset="0"/>
            </a:endParaRP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5736" cy="1461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3" y="-11907"/>
            <a:ext cx="2123728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00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Thatcher’s First Term: 1979-83 </a:t>
            </a:r>
            <a:endParaRPr lang="en-GB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696"/>
            <a:ext cx="7056784" cy="6048672"/>
          </a:xfrm>
        </p:spPr>
        <p:txBody>
          <a:bodyPr>
            <a:normAutofit fontScale="85000" lnSpcReduction="20000"/>
          </a:bodyPr>
          <a:lstStyle/>
          <a:p>
            <a:r>
              <a:rPr lang="en-GB" dirty="0">
                <a:latin typeface="Comic Sans MS" pitchFamily="66" charset="0"/>
              </a:rPr>
              <a:t>Margaret Thatcher’s first term was not without it’s problems.</a:t>
            </a:r>
          </a:p>
          <a:p>
            <a:r>
              <a:rPr lang="en-GB" dirty="0" smtClean="0">
                <a:latin typeface="Comic Sans MS" pitchFamily="66" charset="0"/>
              </a:rPr>
              <a:t>The </a:t>
            </a:r>
            <a:r>
              <a:rPr lang="en-GB" b="1" dirty="0" smtClean="0">
                <a:latin typeface="Comic Sans MS" pitchFamily="66" charset="0"/>
              </a:rPr>
              <a:t>country </a:t>
            </a:r>
            <a:r>
              <a:rPr lang="en-GB" b="1" dirty="0">
                <a:latin typeface="Comic Sans MS" pitchFamily="66" charset="0"/>
              </a:rPr>
              <a:t>was still struggling </a:t>
            </a:r>
            <a:r>
              <a:rPr lang="en-GB" dirty="0">
                <a:latin typeface="Comic Sans MS" pitchFamily="66" charset="0"/>
              </a:rPr>
              <a:t>and the public were still to see the advance to more prosperous times promised by Thatcher when she arrived in Downing Street in 1979.</a:t>
            </a:r>
          </a:p>
          <a:p>
            <a:r>
              <a:rPr lang="en-GB" b="1" dirty="0">
                <a:latin typeface="Comic Sans MS" pitchFamily="66" charset="0"/>
              </a:rPr>
              <a:t>Terrorism and the threat from the IRA to mainland Britain had increased.</a:t>
            </a:r>
          </a:p>
          <a:p>
            <a:r>
              <a:rPr lang="en-GB" dirty="0">
                <a:latin typeface="Comic Sans MS" pitchFamily="66" charset="0"/>
              </a:rPr>
              <a:t>Britain had become involved in conflict with Argentina over Argentina’s occupation of British owned Falkland Islands.</a:t>
            </a:r>
          </a:p>
          <a:p>
            <a:r>
              <a:rPr lang="en-GB" b="1" dirty="0">
                <a:latin typeface="Comic Sans MS" pitchFamily="66" charset="0"/>
              </a:rPr>
              <a:t>There were real opportunities for Labour to get back into power after one term out.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052736"/>
            <a:ext cx="2592288" cy="575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90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2"/>
              </a:rPr>
              <a:t>The 1983 Election</a:t>
            </a:r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GB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755576" y="2708920"/>
          <a:ext cx="8136904" cy="3581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4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72008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Party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Number of Seats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From 1979 Election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Percentage</a:t>
                      </a:r>
                      <a:r>
                        <a:rPr lang="en-GB" sz="2400" b="1" baseline="0" dirty="0" smtClean="0"/>
                        <a:t> of the Overall Vote</a:t>
                      </a:r>
                      <a:endParaRPr lang="en-GB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6787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Conservatives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397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+58 seats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42.4 (-1.5)</a:t>
                      </a:r>
                    </a:p>
                    <a:p>
                      <a:endParaRPr lang="en-GB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787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Labour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209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-50 seats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27.6 (-9.3)</a:t>
                      </a:r>
                      <a:endParaRPr lang="en-GB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6787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Liberal 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23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+12 seats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25.4 (+11.6)</a:t>
                      </a:r>
                    </a:p>
                    <a:p>
                      <a:endParaRPr lang="en-GB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0" y="0"/>
            <a:ext cx="2269434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3" y="20977"/>
            <a:ext cx="2123728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5" y="1484784"/>
            <a:ext cx="86409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Thatcher’s new opponent was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Michael Foot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Despite a rocky first term Thatcher was perhaps saved as the economy was beginning to progress by 1983 and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victory was achieved in the Falklands presenting Thatcher as a successful ‘war PM’.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0635" y="635486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1983 Election Campaign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38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GB" dirty="0" smtClean="0">
                <a:latin typeface="Arial" charset="0"/>
              </a:rPr>
              <a:t/>
            </a:r>
            <a:br>
              <a:rPr lang="en-GB" dirty="0" smtClean="0">
                <a:latin typeface="Arial" charset="0"/>
              </a:rPr>
            </a:b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Why Did Labour Fail </a:t>
            </a:r>
            <a:b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 Capitalise in 1983?</a:t>
            </a:r>
            <a:r>
              <a:rPr lang="en-GB" dirty="0">
                <a:latin typeface="Arial" charset="0"/>
              </a:rPr>
              <a:t/>
            </a:r>
            <a:br>
              <a:rPr lang="en-GB" dirty="0">
                <a:latin typeface="Arial" charset="0"/>
              </a:rPr>
            </a:br>
            <a:r>
              <a:rPr lang="en-GB" dirty="0" smtClean="0">
                <a:latin typeface="Arial" charset="0"/>
              </a:rPr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069160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Conservative Majority 144</a:t>
            </a:r>
            <a:b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Margaret Thatcher remains PM </a:t>
            </a:r>
            <a:endParaRPr lang="en-GB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The </a:t>
            </a:r>
            <a:r>
              <a:rPr lang="en-GB" dirty="0">
                <a:latin typeface="Comic Sans MS" pitchFamily="66" charset="0"/>
              </a:rPr>
              <a:t>Labour party was still struggling to re-build its reputation following the mess it left in 1979.</a:t>
            </a:r>
          </a:p>
          <a:p>
            <a:r>
              <a:rPr lang="en-GB" dirty="0">
                <a:latin typeface="Comic Sans MS" pitchFamily="66" charset="0"/>
              </a:rPr>
              <a:t>Choice of Leader – Michael Foot was </a:t>
            </a:r>
            <a:r>
              <a:rPr lang="en-GB" dirty="0" smtClean="0">
                <a:latin typeface="Comic Sans MS" pitchFamily="66" charset="0"/>
              </a:rPr>
              <a:t>credited with holding the party together at it’s weakest point but he was </a:t>
            </a:r>
            <a:r>
              <a:rPr lang="en-GB" b="1" dirty="0" smtClean="0">
                <a:latin typeface="Comic Sans MS" pitchFamily="66" charset="0"/>
              </a:rPr>
              <a:t>poorly </a:t>
            </a:r>
            <a:r>
              <a:rPr lang="en-GB" b="1" dirty="0">
                <a:latin typeface="Comic Sans MS" pitchFamily="66" charset="0"/>
              </a:rPr>
              <a:t>presented </a:t>
            </a:r>
            <a:r>
              <a:rPr lang="en-GB" dirty="0">
                <a:latin typeface="Comic Sans MS" pitchFamily="66" charset="0"/>
              </a:rPr>
              <a:t>and was </a:t>
            </a:r>
            <a:r>
              <a:rPr lang="en-GB" b="1" dirty="0">
                <a:latin typeface="Comic Sans MS" pitchFamily="66" charset="0"/>
              </a:rPr>
              <a:t>not packaged as a ‘PM in waiting</a:t>
            </a:r>
            <a:r>
              <a:rPr lang="en-GB" dirty="0">
                <a:latin typeface="Comic Sans MS" pitchFamily="66" charset="0"/>
              </a:rPr>
              <a:t>’ vs. Thatcher who was beginning to embrace key charismatic leadership qualities.</a:t>
            </a:r>
          </a:p>
          <a:p>
            <a:r>
              <a:rPr lang="en-GB" b="1" dirty="0">
                <a:solidFill>
                  <a:srgbClr val="FF0000"/>
                </a:solidFill>
                <a:latin typeface="Comic Sans MS" pitchFamily="66" charset="0"/>
              </a:rPr>
              <a:t>Poor Election Campaign – shambolic campaign vs. well organised Conservative campaign</a:t>
            </a: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  <a:p>
            <a:r>
              <a:rPr lang="en-GB" dirty="0" smtClean="0">
                <a:latin typeface="Comic Sans MS" pitchFamily="66" charset="0"/>
                <a:hlinkClick r:id="rId2"/>
              </a:rPr>
              <a:t>BBC review of Michael Foot when he died March 3rd 2010</a:t>
            </a:r>
            <a:r>
              <a:rPr lang="en-GB" dirty="0" smtClean="0">
                <a:latin typeface="Comic Sans MS" pitchFamily="66" charset="0"/>
              </a:rPr>
              <a:t> </a:t>
            </a:r>
          </a:p>
          <a:p>
            <a:r>
              <a:rPr lang="en-GB" dirty="0" smtClean="0">
                <a:latin typeface="Comic Sans MS" pitchFamily="66" charset="0"/>
                <a:hlinkClick r:id="rId3"/>
              </a:rPr>
              <a:t>Labour's 1983 manifesto</a:t>
            </a:r>
            <a:r>
              <a:rPr lang="en-GB" dirty="0" smtClean="0">
                <a:latin typeface="Comic Sans MS" pitchFamily="66" charset="0"/>
              </a:rPr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72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5" y="116632"/>
            <a:ext cx="6408711" cy="936104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Thatcher’s Second Term: 1983-87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8928992" cy="5184576"/>
          </a:xfrm>
        </p:spPr>
        <p:txBody>
          <a:bodyPr>
            <a:normAutofit fontScale="85000" lnSpcReduction="20000"/>
          </a:bodyPr>
          <a:lstStyle/>
          <a:p>
            <a:r>
              <a:rPr lang="en-GB" dirty="0">
                <a:latin typeface="Comic Sans MS" pitchFamily="66" charset="0"/>
              </a:rPr>
              <a:t>Margaret Thatcher’s second term was also not without it’s problems.</a:t>
            </a:r>
          </a:p>
          <a:p>
            <a:r>
              <a:rPr lang="en-GB" dirty="0">
                <a:latin typeface="Comic Sans MS" pitchFamily="66" charset="0"/>
              </a:rPr>
              <a:t>Country was beginning to show </a:t>
            </a:r>
            <a:r>
              <a:rPr lang="en-GB" dirty="0">
                <a:solidFill>
                  <a:srgbClr val="0070C0"/>
                </a:solidFill>
                <a:latin typeface="Comic Sans MS" pitchFamily="66" charset="0"/>
              </a:rPr>
              <a:t>real economic progress.</a:t>
            </a:r>
          </a:p>
          <a:p>
            <a:r>
              <a:rPr lang="en-GB" dirty="0">
                <a:latin typeface="Comic Sans MS" pitchFamily="66" charset="0"/>
              </a:rPr>
              <a:t>For many this was at the expense of manual industries which were in decline – Miners strikes (84-85) etc. – Thatcher had tightened her grip over the unions. </a:t>
            </a:r>
            <a:r>
              <a:rPr lang="en-GB" dirty="0" smtClean="0">
                <a:latin typeface="Comic Sans MS" pitchFamily="66" charset="0"/>
                <a:hlinkClick r:id="rId2"/>
              </a:rPr>
              <a:t>miners strike 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smtClean="0">
                <a:latin typeface="Comic Sans MS" pitchFamily="66" charset="0"/>
                <a:hlinkClick r:id="rId3"/>
              </a:rPr>
              <a:t>anti poll tax campaign</a:t>
            </a:r>
            <a:r>
              <a:rPr lang="en-GB" dirty="0" smtClean="0">
                <a:latin typeface="Comic Sans MS" pitchFamily="66" charset="0"/>
              </a:rPr>
              <a:t> </a:t>
            </a:r>
            <a:endParaRPr lang="en-GB" dirty="0">
              <a:latin typeface="Comic Sans MS" pitchFamily="66" charset="0"/>
            </a:endParaRPr>
          </a:p>
          <a:p>
            <a:r>
              <a:rPr lang="en-GB" dirty="0">
                <a:latin typeface="Comic Sans MS" pitchFamily="66" charset="0"/>
              </a:rPr>
              <a:t>Threat from the IRA was still prevalent – 1984 Brighton Bomb attack during Conservative Party Conference presented this first hand to Thatcher</a:t>
            </a:r>
          </a:p>
          <a:p>
            <a:r>
              <a:rPr lang="en-GB" dirty="0">
                <a:latin typeface="Comic Sans MS" pitchFamily="66" charset="0"/>
              </a:rPr>
              <a:t>Mid-Cold War – </a:t>
            </a:r>
            <a:r>
              <a:rPr lang="en-GB" b="1" dirty="0">
                <a:solidFill>
                  <a:srgbClr val="0070C0"/>
                </a:solidFill>
                <a:latin typeface="Comic Sans MS" pitchFamily="66" charset="0"/>
              </a:rPr>
              <a:t>Thatcher and her US counterpart Ronald Regan still deep in negotiation with Russia to reduce east-west tension</a:t>
            </a:r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-1"/>
            <a:ext cx="2083498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573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78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1987 Election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spcAft>
                <a:spcPct val="0"/>
              </a:spcAft>
              <a:buNone/>
            </a:pPr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Conservative Majority – 102</a:t>
            </a:r>
          </a:p>
          <a:p>
            <a:pPr marL="0" lvl="0" indent="0" fontAlgn="base">
              <a:spcAft>
                <a:spcPct val="0"/>
              </a:spcAft>
              <a:buNone/>
            </a:pPr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Margaret Thatcher wins third </a:t>
            </a: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term</a:t>
            </a:r>
          </a:p>
          <a:p>
            <a:pPr marL="0" lvl="0" indent="0" fontAlgn="base">
              <a:spcAft>
                <a:spcPct val="0"/>
              </a:spcAft>
              <a:buNone/>
            </a:pP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3552" cy="150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0"/>
            <a:ext cx="2555776" cy="150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79512" y="2780928"/>
          <a:ext cx="8856984" cy="3636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4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4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42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8102">
                <a:tc>
                  <a:txBody>
                    <a:bodyPr/>
                    <a:lstStyle/>
                    <a:p>
                      <a:r>
                        <a:rPr lang="en-GB" dirty="0" smtClean="0"/>
                        <a:t>Party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 of Seats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From 1983 Election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% of overall votes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098">
                <a:tc>
                  <a:txBody>
                    <a:bodyPr/>
                    <a:lstStyle/>
                    <a:p>
                      <a:r>
                        <a:rPr lang="en-GB" b="1" dirty="0" smtClean="0"/>
                        <a:t>Conservatives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376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-21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42.3 (-0.1)</a:t>
                      </a:r>
                    </a:p>
                    <a:p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8102">
                <a:tc>
                  <a:txBody>
                    <a:bodyPr/>
                    <a:lstStyle/>
                    <a:p>
                      <a:r>
                        <a:rPr lang="en-GB" b="1" dirty="0" smtClean="0"/>
                        <a:t>Labour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229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+20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31.5 (+3.9)</a:t>
                      </a:r>
                    </a:p>
                    <a:p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8102">
                <a:tc>
                  <a:txBody>
                    <a:bodyPr/>
                    <a:lstStyle/>
                    <a:p>
                      <a:r>
                        <a:rPr lang="en-GB" b="1" dirty="0" smtClean="0"/>
                        <a:t>Liberals/SDP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22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-1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22.5 (-2.9)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376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1" y="12576"/>
            <a:ext cx="5904656" cy="1405062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Why Did Labour Fail to Capitalise in 1987?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141168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>
                <a:solidFill>
                  <a:srgbClr val="FF0000"/>
                </a:solidFill>
                <a:latin typeface="Comic Sans MS" pitchFamily="66" charset="0"/>
              </a:rPr>
              <a:t>The Labour leader in the 1987 election was Neil Kinnock.</a:t>
            </a:r>
          </a:p>
          <a:p>
            <a:r>
              <a:rPr lang="en-GB" dirty="0" smtClean="0">
                <a:latin typeface="Comic Sans MS" pitchFamily="66" charset="0"/>
              </a:rPr>
              <a:t>Despite </a:t>
            </a:r>
            <a:r>
              <a:rPr lang="en-GB" dirty="0">
                <a:latin typeface="Comic Sans MS" pitchFamily="66" charset="0"/>
              </a:rPr>
              <a:t>issues in </a:t>
            </a:r>
            <a:r>
              <a:rPr lang="en-GB" dirty="0" smtClean="0">
                <a:latin typeface="Comic Sans MS" pitchFamily="66" charset="0"/>
              </a:rPr>
              <a:t>her </a:t>
            </a:r>
            <a:r>
              <a:rPr lang="en-GB" dirty="0">
                <a:latin typeface="Comic Sans MS" pitchFamily="66" charset="0"/>
              </a:rPr>
              <a:t>second term Thatcher was perhaps again saved as </a:t>
            </a:r>
            <a:r>
              <a:rPr lang="en-GB" b="1" dirty="0">
                <a:latin typeface="Comic Sans MS" pitchFamily="66" charset="0"/>
              </a:rPr>
              <a:t>the economy had </a:t>
            </a:r>
            <a:r>
              <a:rPr lang="en-GB" b="1" dirty="0" smtClean="0">
                <a:latin typeface="Comic Sans MS" pitchFamily="66" charset="0"/>
              </a:rPr>
              <a:t>improved further </a:t>
            </a:r>
            <a:r>
              <a:rPr lang="en-GB" dirty="0">
                <a:latin typeface="Comic Sans MS" pitchFamily="66" charset="0"/>
              </a:rPr>
              <a:t>and the </a:t>
            </a:r>
            <a:r>
              <a:rPr lang="en-GB" b="1" dirty="0">
                <a:latin typeface="Comic Sans MS" pitchFamily="66" charset="0"/>
              </a:rPr>
              <a:t>UK public were feeling this improvement </a:t>
            </a:r>
            <a:r>
              <a:rPr lang="en-GB" b="1" dirty="0" smtClean="0">
                <a:latin typeface="Comic Sans MS" pitchFamily="66" charset="0"/>
              </a:rPr>
              <a:t>in.</a:t>
            </a:r>
            <a:endParaRPr lang="en-GB" b="1" dirty="0">
              <a:latin typeface="Comic Sans MS" pitchFamily="66" charset="0"/>
            </a:endParaRPr>
          </a:p>
          <a:p>
            <a:r>
              <a:rPr lang="en-GB" dirty="0">
                <a:latin typeface="Comic Sans MS" pitchFamily="66" charset="0"/>
              </a:rPr>
              <a:t>The Labour party had worked hard to present itself better than during the 1983 election.</a:t>
            </a:r>
          </a:p>
          <a:p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Labour had a better </a:t>
            </a:r>
            <a:r>
              <a:rPr lang="en-GB" b="1" dirty="0">
                <a:solidFill>
                  <a:srgbClr val="FF0000"/>
                </a:solidFill>
                <a:latin typeface="Comic Sans MS" pitchFamily="66" charset="0"/>
              </a:rPr>
              <a:t>Election Campaign </a:t>
            </a:r>
            <a:r>
              <a:rPr lang="en-GB" dirty="0">
                <a:latin typeface="Comic Sans MS" pitchFamily="66" charset="0"/>
              </a:rPr>
              <a:t>– had progressed campaign methods to better present the party and its leader.</a:t>
            </a:r>
          </a:p>
          <a:p>
            <a:r>
              <a:rPr lang="en-GB" b="1" dirty="0">
                <a:solidFill>
                  <a:srgbClr val="FF0000"/>
                </a:solidFill>
                <a:latin typeface="Comic Sans MS" pitchFamily="66" charset="0"/>
              </a:rPr>
              <a:t>Choice of </a:t>
            </a: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Leader better </a:t>
            </a:r>
            <a:r>
              <a:rPr lang="en-GB" dirty="0">
                <a:latin typeface="Comic Sans MS" pitchFamily="66" charset="0"/>
              </a:rPr>
              <a:t>– Neil Kinnock was a massive improvement on Michael Foot - better presented and was packaged better as a possible ‘PM in waiting’.</a:t>
            </a:r>
          </a:p>
          <a:p>
            <a:r>
              <a:rPr lang="en-GB" b="1" u="sng" dirty="0">
                <a:solidFill>
                  <a:srgbClr val="9900CC"/>
                </a:solidFill>
                <a:latin typeface="Comic Sans MS" pitchFamily="66" charset="0"/>
              </a:rPr>
              <a:t>Policies still failed to appeal to the electorate.</a:t>
            </a:r>
          </a:p>
          <a:p>
            <a:r>
              <a:rPr lang="en-GB" b="1" u="sng" dirty="0">
                <a:solidFill>
                  <a:srgbClr val="9900CC"/>
                </a:solidFill>
                <a:latin typeface="Comic Sans MS" pitchFamily="66" charset="0"/>
              </a:rPr>
              <a:t>The Sun </a:t>
            </a:r>
            <a:r>
              <a:rPr lang="en-GB" b="1" u="sng" dirty="0" smtClean="0">
                <a:solidFill>
                  <a:srgbClr val="9900CC"/>
                </a:solidFill>
                <a:latin typeface="Comic Sans MS" pitchFamily="66" charset="0"/>
              </a:rPr>
              <a:t>was still backing </a:t>
            </a:r>
            <a:r>
              <a:rPr lang="en-GB" b="1" u="sng" dirty="0">
                <a:solidFill>
                  <a:srgbClr val="9900CC"/>
                </a:solidFill>
                <a:latin typeface="Comic Sans MS" pitchFamily="66" charset="0"/>
              </a:rPr>
              <a:t>the </a:t>
            </a:r>
            <a:r>
              <a:rPr lang="en-GB" b="1" u="sng" dirty="0" smtClean="0">
                <a:solidFill>
                  <a:srgbClr val="9900CC"/>
                </a:solidFill>
                <a:latin typeface="Comic Sans MS" pitchFamily="66" charset="0"/>
              </a:rPr>
              <a:t>Conservatives.</a:t>
            </a:r>
            <a:endParaRPr lang="en-GB" b="1" u="sng" dirty="0">
              <a:solidFill>
                <a:srgbClr val="9900CC"/>
              </a:solidFill>
              <a:latin typeface="Comic Sans MS" pitchFamily="66" charset="0"/>
            </a:endParaRPr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576"/>
            <a:ext cx="1835696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0"/>
            <a:ext cx="1691680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023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99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CA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99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C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739</TotalTime>
  <Words>798</Words>
  <Application>Microsoft Office PowerPoint</Application>
  <PresentationFormat>On-screen Show (4:3)</PresentationFormat>
  <Paragraphs>91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Comic Sans MS</vt:lpstr>
      <vt:lpstr>1_Office Theme</vt:lpstr>
      <vt:lpstr>Default Design</vt:lpstr>
      <vt:lpstr>Give me 5…</vt:lpstr>
      <vt:lpstr>Pro-Thatcherism or very Weak Labour?</vt:lpstr>
      <vt:lpstr>Background to the  1979 election</vt:lpstr>
      <vt:lpstr>Thatcher’s First Term: 1979-83 </vt:lpstr>
      <vt:lpstr>The 1983 Election </vt:lpstr>
      <vt:lpstr> Why Did Labour Fail  to Capitalise in 1983?  </vt:lpstr>
      <vt:lpstr>Thatcher’s Second Term: 1983-87</vt:lpstr>
      <vt:lpstr>1987 Election</vt:lpstr>
      <vt:lpstr>Why Did Labour Fail to Capitalise in 1987?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StJoAcDevanneyR</dc:creator>
  <cp:lastModifiedBy>StJoAcDevanneyR</cp:lastModifiedBy>
  <cp:revision>33</cp:revision>
  <dcterms:created xsi:type="dcterms:W3CDTF">2019-02-21T09:49:00Z</dcterms:created>
  <dcterms:modified xsi:type="dcterms:W3CDTF">2020-03-06T12:51:54Z</dcterms:modified>
</cp:coreProperties>
</file>