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0" r:id="rId5"/>
    <p:sldId id="259" r:id="rId6"/>
    <p:sldId id="262" r:id="rId7"/>
    <p:sldId id="263" r:id="rId8"/>
    <p:sldId id="267" r:id="rId9"/>
    <p:sldId id="265" r:id="rId10"/>
    <p:sldId id="266" r:id="rId11"/>
    <p:sldId id="264" r:id="rId12"/>
    <p:sldId id="268" r:id="rId13"/>
    <p:sldId id="269" r:id="rId14"/>
    <p:sldId id="270" r:id="rId15"/>
    <p:sldId id="272" r:id="rId16"/>
    <p:sldId id="275" r:id="rId17"/>
    <p:sldId id="274" r:id="rId18"/>
    <p:sldId id="282" r:id="rId19"/>
    <p:sldId id="273" r:id="rId20"/>
    <p:sldId id="276" r:id="rId21"/>
    <p:sldId id="278" r:id="rId22"/>
    <p:sldId id="279" r:id="rId23"/>
    <p:sldId id="280" r:id="rId24"/>
    <p:sldId id="281" r:id="rId25"/>
    <p:sldId id="284" r:id="rId26"/>
    <p:sldId id="283" r:id="rId27"/>
    <p:sldId id="285" r:id="rId28"/>
    <p:sldId id="287"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99"/>
    <a:srgbClr val="CC66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CB071-45A2-44AB-9D54-F302309AC919}" type="datetimeFigureOut">
              <a:rPr lang="en-GB" smtClean="0"/>
              <a:t>05/03/2020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0AEF0-5CF3-4AC2-8C46-F89C66B07B8D}" type="slidenum">
              <a:rPr lang="en-GB" smtClean="0"/>
              <a:t>‹#›</a:t>
            </a:fld>
            <a:endParaRPr lang="en-GB"/>
          </a:p>
        </p:txBody>
      </p:sp>
    </p:spTree>
    <p:extLst>
      <p:ext uri="{BB962C8B-B14F-4D97-AF65-F5344CB8AC3E}">
        <p14:creationId xmlns:p14="http://schemas.microsoft.com/office/powerpoint/2010/main" val="14250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F0AEF0-5CF3-4AC2-8C46-F89C66B07B8D}" type="slidenum">
              <a:rPr lang="en-GB" smtClean="0"/>
              <a:t>5</a:t>
            </a:fld>
            <a:endParaRPr lang="en-GB"/>
          </a:p>
        </p:txBody>
      </p:sp>
    </p:spTree>
    <p:extLst>
      <p:ext uri="{BB962C8B-B14F-4D97-AF65-F5344CB8AC3E}">
        <p14:creationId xmlns:p14="http://schemas.microsoft.com/office/powerpoint/2010/main" val="28568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https://www.youtube.com/watch?v=ycBH_BWrEUM </a:t>
            </a:r>
            <a:endParaRPr lang="en-GB" dirty="0"/>
          </a:p>
        </p:txBody>
      </p:sp>
      <p:sp>
        <p:nvSpPr>
          <p:cNvPr id="4" name="Slide Number Placeholder 3"/>
          <p:cNvSpPr>
            <a:spLocks noGrp="1"/>
          </p:cNvSpPr>
          <p:nvPr>
            <p:ph type="sldNum" sz="quarter" idx="10"/>
          </p:nvPr>
        </p:nvSpPr>
        <p:spPr/>
        <p:txBody>
          <a:bodyPr/>
          <a:lstStyle/>
          <a:p>
            <a:fld id="{27F0AEF0-5CF3-4AC2-8C46-F89C66B07B8D}" type="slidenum">
              <a:rPr lang="en-GB" smtClean="0"/>
              <a:t>26</a:t>
            </a:fld>
            <a:endParaRPr lang="en-GB"/>
          </a:p>
        </p:txBody>
      </p:sp>
    </p:spTree>
    <p:extLst>
      <p:ext uri="{BB962C8B-B14F-4D97-AF65-F5344CB8AC3E}">
        <p14:creationId xmlns:p14="http://schemas.microsoft.com/office/powerpoint/2010/main" val="292020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539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317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965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714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702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436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703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22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91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76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05/03/2020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128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iVvZLvx8zgAhUHLlAKHUMiBo0QjRx6BAgBEAU&amp;url=https://affordingpoverty.wordpress.com/thatcherism/&amp;psig=AOvVaw2qhLn9A5dSKZinyg3FnpGG&amp;ust=155082939977816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2ahUKEwi-9_mE3czgAhUoyIUKHRcfCfQQjRx6BAgBEAU&amp;url=https://www.nme.com/blogs/nme-blogs/what-margaret-thatcher-did-for-pop-music-23796&amp;psig=AOvVaw39NVpIAyDaF1pkw8M_eKqy&amp;ust=1550835082691801" TargetMode="Externa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ved=2ahUKEwigtsaY3czgAhVFXhoKHWc4AG8QjRx6BAgBEAU&amp;url=http://news.bbc.co.uk/2/hi/uk_news/magazine/6721709.stm&amp;psig=AOvVaw2Q_3VJs-_o3sBYSDamLoEM&amp;ust=1550835124735392"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iplayer/episode/b007nn9k/andrew-marrs-history-of-modern-britain-4-revolution"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cad=rja&amp;uact=8&amp;ved=2ahUKEwiV46bmldfgAhXlsnEKHdl7BoEQjRx6BAgBEAU&amp;url=https://macaudailytimes.com.mo/this-day-in-history-1979-election-victory-for-margaret-thatcher-2.html&amp;psig=AOvVaw22K5V-taeNWmO_NPKUwSeE&amp;ust=1551193917440732" TargetMode="Externa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https://www.google.co.uk/url?sa=i&amp;rct=j&amp;q=&amp;esrc=s&amp;source=images&amp;cd=&amp;cad=rja&amp;uact=8&amp;ved=2ahUKEwiVpsf5ldfgAhVMTBUIHdXbDs8QjRx6BAgBEAU&amp;url=https://www.thetimes.co.uk/article/may-s-manifesto-puts-clear-blue-water-between-prime-minister-and-predecessors-zb3j3gh9h&amp;psig=AOvVaw1SGcLummH9w6TgGIwZY3iE&amp;ust=155119395058787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cad=rja&amp;uact=8&amp;ved=2ahUKEwiV46bmldfgAhXlsnEKHdl7BoEQjRx6BAgBEAU&amp;url=https://macaudailytimes.com.mo/this-day-in-history-1979-election-victory-for-margaret-thatcher-2.html&amp;psig=AOvVaw22K5V-taeNWmO_NPKUwSeE&amp;ust=1551193917440732" TargetMode="Externa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https://www.google.co.uk/url?sa=i&amp;rct=j&amp;q=&amp;esrc=s&amp;source=images&amp;cd=&amp;cad=rja&amp;uact=8&amp;ved=2ahUKEwiVpsf5ldfgAhVMTBUIHdXbDs8QjRx6BAgBEAU&amp;url=https://www.thetimes.co.uk/article/may-s-manifesto-puts-clear-blue-water-between-prime-minister-and-predecessors-zb3j3gh9h&amp;psig=AOvVaw1SGcLummH9w6TgGIwZY3iE&amp;ust=155119395058787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File:UK_General_Election,_1979.svg"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ved=2ahUKEwiZ4OGBmNfgAhUJTxUIHaBYAvsQjRx6BAgBEAU&amp;url=http://news.bbc.co.uk/2/hi/uk_news/1525293.stm&amp;psig=AOvVaw2c1MN5tcTazxb7i5fo5Nek&amp;ust=1551194507637625" TargetMode="Externa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s://www.google.co.uk/url?sa=i&amp;rct=j&amp;q=&amp;esrc=s&amp;source=images&amp;cd=&amp;cad=rja&amp;uact=8&amp;ved=2ahUKEwiLr8aQmNfgAhWCShUIHV-8Ce4QjRx6BAgBEAU&amp;url=https://www.express.co.uk/news/uk/664334/SNP-mocked-snatching-Margaret-Thatcher-election-slogan&amp;psig=AOvVaw3azZ0On-7U6MprcKSeyAl-&amp;ust=15511945389971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source=images&amp;cd=&amp;cad=rja&amp;uact=8&amp;ved=2ahUKEwiZ4OGBmNfgAhUJTxUIHaBYAvsQjRx6BAgBEAU&amp;url=http://news.bbc.co.uk/2/hi/uk_news/1525293.stm&amp;psig=AOvVaw2c1MN5tcTazxb7i5fo5Nek&amp;ust=1551194507637625" TargetMode="Externa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s://www.google.co.uk/url?sa=i&amp;rct=j&amp;q=&amp;esrc=s&amp;source=images&amp;cd=&amp;cad=rja&amp;uact=8&amp;ved=2ahUKEwiLr8aQmNfgAhWCShUIHV-8Ce4QjRx6BAgBEAU&amp;url=https://www.express.co.uk/news/uk/664334/SNP-mocked-snatching-Margaret-Thatcher-election-slogan&amp;psig=AOvVaw3azZ0On-7U6MprcKSeyAl-&amp;ust=155119453899713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n.wikipedia.org/wiki/File:UK_General_Election,_1983.sv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uk/url?sa=i&amp;rct=j&amp;q=&amp;esrc=s&amp;source=images&amp;cd=&amp;cad=rja&amp;uact=8&amp;ved=2ahUKEwjJgJeb3NngAhWlyYUKHavGDIgQjRx6BAgBEAU&amp;url=http%3A%2F%2Fnews.bbc.co.uk%2Fhi%2Fenglish%2Fstatic%2Fvote2001%2Fin_depth%2Felection_battles%2F1987_over.stm&amp;psig=AOvVaw35PyTyHdpDFntEQbd5EzGw&amp;ust=1551281534921378" TargetMode="Externa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n.wikipedia.org/wiki/File:UK_General_Election,_1983.svg"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iB8da92czgAhVKzoUKHU5aAUIQjRx6BAgBEAU&amp;url=https://www.bbc.co.uk/news/uk-politics-22079683&amp;psig=AOvVaw2v-ol5YMY6vjGb1Qd2Hclf&amp;ust=1550834079597832" TargetMode="Externa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www.google.com/url?sa=i&amp;rct=j&amp;q=&amp;esrc=s&amp;source=images&amp;cd=&amp;cad=rja&amp;uact=8&amp;ved=2ahUKEwjEm63N2czgAhVDXBoKHVXrAZEQjRx6BAgBEAU&amp;url=https://www.huckmag.com/art-and-culture/photography-2/discussing-rock-racism-rebel-music-photographer-syd-shelton/&amp;psig=AOvVaw0PN6aK8ALN-bU9LB8rOF5e&amp;ust=155083415417168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jH49um2czgAhWwx4UKHaJpAOUQjRx6BAgBEAU&amp;url=https://www.theguardian.com/politics/2013/apr/08/what-is-thatcherism-margaret-thatcher&amp;psig=AOvVaw2v-ol5YMY6vjGb1Qd2Hclf&amp;ust=1550834079597832" TargetMode="Externa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hyperlink" Target="https://www.google.com/url?sa=i&amp;rct=j&amp;q=&amp;esrc=s&amp;source=images&amp;cd=&amp;cad=rja&amp;uact=8&amp;ved=2ahUKEwis2vet2czgAhVDzoUKHTtoBa4QjRx6BAgBEAU&amp;url=https://www.independent.co.uk/voices/comment/thatcherism-was-a-national-catastrophe-that-still-poisons-us-8564858.html&amp;psig=AOvVaw2v-ol5YMY6vjGb1Qd2Hclf&amp;ust=155083407959783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2ahUKEwjF8p-f3czgAhWlx4UKHbr3BigQjRx6BAgBEAU&amp;url=https://lauramartinexploreproccess.wordpress.com/2011/03/19/bin-men-on-strike-1970s/&amp;psig=AOvVaw2Q_3VJs-_o3sBYSDamLoEM&amp;ust=1550835124735392" TargetMode="Externa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hyperlink" Target="http://www.google.com/url?sa=i&amp;rct=j&amp;q=&amp;esrc=s&amp;source=images&amp;cd=&amp;cad=rja&amp;uact=8&amp;ved=2ahUKEwi6nYKt3czgAhUBQBoKHeswAw0QjRx6BAgBEAU&amp;url=http://www.private-eye.co.uk/covers/Rail_Privatisation&amp;psig=AOvVaw30ubWf3F3pt6j4lMmJ5l4h&amp;ust=155083516372220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ja7P6t28zgAhUMzoUKHRKsDewQjRx6BAgBEAU&amp;url=https://www.usatoday.com/story/news/world/2013/04/08/thatcher-reagan-political-soulmates/2063671/&amp;psig=AOvVaw33_lBIHdRBDcjSQJpgPn1R&amp;ust=1550834630232652" TargetMode="Externa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s://www.google.com/url?sa=i&amp;rct=j&amp;q=&amp;esrc=s&amp;source=images&amp;cd=&amp;cad=rja&amp;uact=8&amp;ved=2ahUKEwjyydi428zgAhVBOhoKHRKaA5QQjRx6BAgBEAU&amp;url=https://www.theguardian.com/commentisfree/2014/nov/10/margaret-thatcher-ronald-reagan-love-affair-churchill-roosevelt&amp;psig=AOvVaw33_lBIHdRBDcjSQJpgPn1R&amp;ust=15508346302326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08520" y="36064"/>
            <a:ext cx="9252520" cy="1200329"/>
          </a:xfrm>
          <a:prstGeom prst="rect">
            <a:avLst/>
          </a:prstGeom>
        </p:spPr>
        <p:txBody>
          <a:bodyPr wrap="square">
            <a:spAutoFit/>
          </a:bodyPr>
          <a:lstStyle/>
          <a:p>
            <a:pPr algn="ctr"/>
            <a:r>
              <a:rPr lang="en-GB"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Dominant Ideas - Thatcherism </a:t>
            </a:r>
            <a:br>
              <a:rPr lang="en-GB"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br>
            <a:endParaRPr lang="en-GB" sz="3600" dirty="0"/>
          </a:p>
        </p:txBody>
      </p:sp>
      <p:pic>
        <p:nvPicPr>
          <p:cNvPr id="1026" name="Picture 2" descr="Image result for thatcheri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101" y="1700808"/>
            <a:ext cx="3511277" cy="35112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3113" y="6093296"/>
            <a:ext cx="7329251" cy="584775"/>
          </a:xfrm>
          <a:prstGeom prst="rect">
            <a:avLst/>
          </a:prstGeom>
        </p:spPr>
        <p:txBody>
          <a:bodyPr wrap="none">
            <a:spAutoFit/>
          </a:bodyPr>
          <a:lstStyle/>
          <a:p>
            <a:pPr algn="ctr"/>
            <a:r>
              <a:rPr lang="en-GB" sz="3200" b="1" dirty="0" smtClean="0">
                <a:solidFill>
                  <a:srgbClr val="0070C0"/>
                </a:solidFill>
                <a:effectLst>
                  <a:outerShdw blurRad="38100" dist="38100" dir="2700000" algn="tl">
                    <a:srgbClr val="000000">
                      <a:alpha val="43137"/>
                    </a:srgbClr>
                  </a:outerShdw>
                </a:effectLst>
                <a:latin typeface="Comic Sans MS" panose="030F0702030302020204" pitchFamily="66" charset="0"/>
              </a:rPr>
              <a:t>Conservative Party Rule 1979-1997</a:t>
            </a:r>
            <a:endParaRPr lang="en-GB" sz="3200" dirty="0">
              <a:solidFill>
                <a:srgbClr val="0070C0"/>
              </a:solidFill>
            </a:endParaRPr>
          </a:p>
        </p:txBody>
      </p:sp>
    </p:spTree>
    <p:extLst>
      <p:ext uri="{BB962C8B-B14F-4D97-AF65-F5344CB8AC3E}">
        <p14:creationId xmlns:p14="http://schemas.microsoft.com/office/powerpoint/2010/main" val="117846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39078"/>
            <a:ext cx="5652119" cy="6863417"/>
          </a:xfrm>
          <a:prstGeom prst="rect">
            <a:avLst/>
          </a:prstGeom>
        </p:spPr>
        <p:txBody>
          <a:bodyPr wrap="square">
            <a:spAutoFit/>
          </a:bodyPr>
          <a:lstStyle/>
          <a:p>
            <a:pPr marL="285750" indent="-285750">
              <a:buFont typeface="Arial" panose="020B0604020202020204" pitchFamily="34" charset="0"/>
              <a:buChar char="•"/>
            </a:pPr>
            <a:r>
              <a:rPr lang="en-GB" sz="2200" dirty="0">
                <a:latin typeface="Comic Sans MS" panose="030F0702030302020204" pitchFamily="66" charset="0"/>
              </a:rPr>
              <a:t>There was also a move to much greater </a:t>
            </a:r>
            <a:r>
              <a:rPr lang="en-GB" sz="2200" b="1" dirty="0" smtClean="0">
                <a:solidFill>
                  <a:srgbClr val="3333FF"/>
                </a:solidFill>
                <a:latin typeface="Comic Sans MS" panose="030F0702030302020204" pitchFamily="66" charset="0"/>
              </a:rPr>
              <a:t>nationalism</a:t>
            </a:r>
            <a:r>
              <a:rPr lang="en-GB" sz="2200" dirty="0" smtClean="0">
                <a:latin typeface="Comic Sans MS" panose="030F0702030302020204" pitchFamily="66" charset="0"/>
              </a:rPr>
              <a:t> under Thatcher. </a:t>
            </a:r>
            <a:r>
              <a:rPr lang="en-GB" sz="2200" dirty="0">
                <a:latin typeface="Comic Sans MS" panose="030F0702030302020204" pitchFamily="66" charset="0"/>
              </a:rPr>
              <a:t>The Conservatives had had a difficult relationship with nationalism throughout the 1960’s and </a:t>
            </a:r>
            <a:r>
              <a:rPr lang="en-GB" sz="2200" dirty="0" smtClean="0">
                <a:latin typeface="Comic Sans MS" panose="030F0702030302020204" pitchFamily="66" charset="0"/>
              </a:rPr>
              <a:t>70’s, </a:t>
            </a:r>
            <a:r>
              <a:rPr lang="en-GB" sz="2200" dirty="0">
                <a:latin typeface="Comic Sans MS" panose="030F0702030302020204" pitchFamily="66" charset="0"/>
              </a:rPr>
              <a:t>with Enoch Powell, who had been a Conservative MP, making incendiary speeches against the increased waves of immigration. </a:t>
            </a:r>
            <a:endParaRPr lang="en-GB" sz="2200" dirty="0" smtClean="0">
              <a:latin typeface="Comic Sans MS" panose="030F0702030302020204" pitchFamily="66" charset="0"/>
            </a:endParaRPr>
          </a:p>
          <a:p>
            <a:pPr marL="285750" indent="-285750">
              <a:buFont typeface="Arial" panose="020B0604020202020204" pitchFamily="34" charset="0"/>
              <a:buChar char="•"/>
            </a:pPr>
            <a:r>
              <a:rPr lang="en-GB" sz="2200" dirty="0" smtClean="0">
                <a:latin typeface="Comic Sans MS" panose="030F0702030302020204" pitchFamily="66" charset="0"/>
              </a:rPr>
              <a:t>However</a:t>
            </a:r>
            <a:r>
              <a:rPr lang="en-GB" sz="2200" dirty="0">
                <a:latin typeface="Comic Sans MS" panose="030F0702030302020204" pitchFamily="66" charset="0"/>
              </a:rPr>
              <a:t>, in the 1970’s, </a:t>
            </a:r>
            <a:r>
              <a:rPr lang="en-GB" sz="2200" b="1" dirty="0">
                <a:solidFill>
                  <a:srgbClr val="3333FF"/>
                </a:solidFill>
                <a:latin typeface="Comic Sans MS" panose="030F0702030302020204" pitchFamily="66" charset="0"/>
              </a:rPr>
              <a:t>recession hit and unemployment grew</a:t>
            </a:r>
            <a:r>
              <a:rPr lang="en-GB" sz="2200" dirty="0">
                <a:latin typeface="Comic Sans MS" panose="030F0702030302020204" pitchFamily="66" charset="0"/>
              </a:rPr>
              <a:t>.  Parties like the National Front (which became the BNP) were formed and </a:t>
            </a:r>
            <a:r>
              <a:rPr lang="en-GB" sz="2200" b="1" dirty="0">
                <a:solidFill>
                  <a:srgbClr val="3333FF"/>
                </a:solidFill>
                <a:latin typeface="Comic Sans MS" panose="030F0702030302020204" pitchFamily="66" charset="0"/>
              </a:rPr>
              <a:t>race crimes </a:t>
            </a:r>
            <a:r>
              <a:rPr lang="en-GB" sz="2200" dirty="0">
                <a:latin typeface="Comic Sans MS" panose="030F0702030302020204" pitchFamily="66" charset="0"/>
              </a:rPr>
              <a:t>– though they were not recorded as such </a:t>
            </a:r>
            <a:r>
              <a:rPr lang="en-GB" sz="2200" dirty="0" smtClean="0">
                <a:latin typeface="Comic Sans MS" panose="030F0702030302020204" pitchFamily="66" charset="0"/>
              </a:rPr>
              <a:t>– </a:t>
            </a:r>
            <a:r>
              <a:rPr lang="en-GB" sz="2200" b="1" dirty="0" smtClean="0">
                <a:solidFill>
                  <a:srgbClr val="3333FF"/>
                </a:solidFill>
                <a:latin typeface="Comic Sans MS" panose="030F0702030302020204" pitchFamily="66" charset="0"/>
              </a:rPr>
              <a:t>grew in numbers across much of the country.</a:t>
            </a:r>
          </a:p>
          <a:p>
            <a:pPr marL="285750" indent="-285750">
              <a:buFont typeface="Arial" panose="020B0604020202020204" pitchFamily="34" charset="0"/>
              <a:buChar char="•"/>
            </a:pPr>
            <a:r>
              <a:rPr lang="en-GB" sz="2200" dirty="0" smtClean="0">
                <a:latin typeface="Comic Sans MS" panose="030F0702030302020204" pitchFamily="66" charset="0"/>
              </a:rPr>
              <a:t>Thatcher </a:t>
            </a:r>
            <a:r>
              <a:rPr lang="en-GB" sz="2200" b="1" dirty="0">
                <a:solidFill>
                  <a:srgbClr val="3333FF"/>
                </a:solidFill>
                <a:latin typeface="Comic Sans MS" panose="030F0702030302020204" pitchFamily="66" charset="0"/>
              </a:rPr>
              <a:t>moved the party considerably to the right on </a:t>
            </a:r>
            <a:r>
              <a:rPr lang="en-GB" sz="2200" b="1" dirty="0" smtClean="0">
                <a:solidFill>
                  <a:srgbClr val="3333FF"/>
                </a:solidFill>
                <a:latin typeface="Comic Sans MS" panose="030F0702030302020204" pitchFamily="66" charset="0"/>
              </a:rPr>
              <a:t>the </a:t>
            </a:r>
            <a:r>
              <a:rPr lang="en-GB" sz="2200" b="1" dirty="0">
                <a:solidFill>
                  <a:srgbClr val="3333FF"/>
                </a:solidFill>
                <a:latin typeface="Comic Sans MS" panose="030F0702030302020204" pitchFamily="66" charset="0"/>
              </a:rPr>
              <a:t>issue of race</a:t>
            </a:r>
            <a:r>
              <a:rPr lang="en-GB" sz="2200" dirty="0">
                <a:latin typeface="Comic Sans MS" panose="030F0702030302020204" pitchFamily="66" charset="0"/>
              </a:rPr>
              <a:t>, managing to outmanoeuvre the National </a:t>
            </a:r>
            <a:r>
              <a:rPr lang="en-GB" sz="2200" dirty="0" smtClean="0">
                <a:latin typeface="Comic Sans MS" panose="030F0702030302020204" pitchFamily="66" charset="0"/>
              </a:rPr>
              <a:t>Front.</a:t>
            </a:r>
          </a:p>
        </p:txBody>
      </p:sp>
      <p:pic>
        <p:nvPicPr>
          <p:cNvPr id="5122" name="Picture 2" descr="Image result for Thatch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48680"/>
            <a:ext cx="3462401" cy="23063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1970s strik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375" y="4011910"/>
            <a:ext cx="2963889" cy="12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a:bodyPr>
          <a:lstStyle/>
          <a:p>
            <a:r>
              <a:rPr lang="en-GB" sz="3200" dirty="0" smtClean="0">
                <a:latin typeface="Comic Sans MS" panose="030F0702030302020204" pitchFamily="66" charset="0"/>
              </a:rPr>
              <a:t>The History of Modern Britain</a:t>
            </a:r>
            <a:endParaRPr lang="en-GB" sz="3200" dirty="0">
              <a:latin typeface="Comic Sans MS" panose="030F0702030302020204" pitchFamily="66" charset="0"/>
            </a:endParaRPr>
          </a:p>
        </p:txBody>
      </p:sp>
      <p:sp>
        <p:nvSpPr>
          <p:cNvPr id="4" name="Content Placeholder 3"/>
          <p:cNvSpPr>
            <a:spLocks noGrp="1"/>
          </p:cNvSpPr>
          <p:nvPr>
            <p:ph sz="half" idx="2"/>
          </p:nvPr>
        </p:nvSpPr>
        <p:spPr>
          <a:xfrm>
            <a:off x="251520" y="1124744"/>
            <a:ext cx="8712968" cy="5040560"/>
          </a:xfrm>
        </p:spPr>
        <p:txBody>
          <a:bodyPr>
            <a:normAutofit fontScale="92500" lnSpcReduction="10000"/>
          </a:bodyPr>
          <a:lstStyle/>
          <a:p>
            <a:pPr marL="0" indent="0">
              <a:buNone/>
            </a:pPr>
            <a:r>
              <a:rPr lang="en-GB" sz="2800" dirty="0" smtClean="0">
                <a:latin typeface="Comic Sans MS" panose="030F0702030302020204" pitchFamily="66" charset="0"/>
              </a:rPr>
              <a:t>Watch </a:t>
            </a:r>
            <a:r>
              <a:rPr lang="en-GB" sz="2800" b="1" dirty="0" smtClean="0">
                <a:latin typeface="Comic Sans MS" panose="030F0702030302020204" pitchFamily="66" charset="0"/>
              </a:rPr>
              <a:t>“Andrew Marr’s a History of Modern Britain”</a:t>
            </a:r>
            <a:r>
              <a:rPr lang="en-GB" sz="2800" dirty="0" smtClean="0">
                <a:latin typeface="Comic Sans MS" panose="030F0702030302020204" pitchFamily="66" charset="0"/>
              </a:rPr>
              <a:t> and take notes on Thatcherism and it’s effect on Britain in the 1980s. Look for:</a:t>
            </a:r>
          </a:p>
          <a:p>
            <a:pPr marL="0" indent="0">
              <a:buNone/>
            </a:pPr>
            <a:endParaRPr lang="en-GB" sz="2800" dirty="0">
              <a:latin typeface="Comic Sans MS" panose="030F0702030302020204" pitchFamily="66" charset="0"/>
            </a:endParaRPr>
          </a:p>
          <a:p>
            <a:pPr>
              <a:buFontTx/>
              <a:buChar char="-"/>
            </a:pPr>
            <a:r>
              <a:rPr lang="en-GB" sz="2800" dirty="0" smtClean="0">
                <a:latin typeface="Comic Sans MS" panose="030F0702030302020204" pitchFamily="66" charset="0"/>
              </a:rPr>
              <a:t>The basic Principles of Thatcherism</a:t>
            </a:r>
          </a:p>
          <a:p>
            <a:pPr>
              <a:buFontTx/>
              <a:buChar char="-"/>
            </a:pPr>
            <a:r>
              <a:rPr lang="en-GB" sz="2800" dirty="0" smtClean="0">
                <a:latin typeface="Comic Sans MS" panose="030F0702030302020204" pitchFamily="66" charset="0"/>
              </a:rPr>
              <a:t>Economics and money</a:t>
            </a:r>
          </a:p>
          <a:p>
            <a:pPr>
              <a:buFontTx/>
              <a:buChar char="-"/>
            </a:pPr>
            <a:r>
              <a:rPr lang="en-GB" sz="2800" dirty="0" smtClean="0">
                <a:latin typeface="Comic Sans MS" panose="030F0702030302020204" pitchFamily="66" charset="0"/>
              </a:rPr>
              <a:t>Problems in Thatcher’s first term in office</a:t>
            </a:r>
          </a:p>
          <a:p>
            <a:pPr>
              <a:buFontTx/>
              <a:buChar char="-"/>
            </a:pPr>
            <a:r>
              <a:rPr lang="en-GB" sz="2800" dirty="0" smtClean="0">
                <a:latin typeface="Comic Sans MS" panose="030F0702030302020204" pitchFamily="66" charset="0"/>
              </a:rPr>
              <a:t>International issues</a:t>
            </a:r>
          </a:p>
          <a:p>
            <a:pPr>
              <a:buFontTx/>
              <a:buChar char="-"/>
            </a:pPr>
            <a:r>
              <a:rPr lang="en-GB" sz="2800" dirty="0" smtClean="0">
                <a:latin typeface="Comic Sans MS" panose="030F0702030302020204" pitchFamily="66" charset="0"/>
              </a:rPr>
              <a:t>Industrialism vs Privatisation</a:t>
            </a:r>
          </a:p>
          <a:p>
            <a:pPr>
              <a:buFontTx/>
              <a:buChar char="-"/>
            </a:pPr>
            <a:endParaRPr lang="en-GB" sz="2800" dirty="0" smtClean="0">
              <a:latin typeface="Comic Sans MS" panose="030F0702030302020204" pitchFamily="66" charset="0"/>
            </a:endParaRPr>
          </a:p>
          <a:p>
            <a:pPr marL="0" indent="0">
              <a:buNone/>
            </a:pPr>
            <a:r>
              <a:rPr lang="en-GB" sz="2800" dirty="0" smtClean="0">
                <a:latin typeface="Comic Sans MS" panose="030F0702030302020204" pitchFamily="66" charset="0"/>
                <a:hlinkClick r:id="rId2"/>
              </a:rPr>
              <a:t>https</a:t>
            </a:r>
            <a:r>
              <a:rPr lang="en-GB" sz="2800" dirty="0">
                <a:latin typeface="Comic Sans MS" panose="030F0702030302020204" pitchFamily="66" charset="0"/>
                <a:hlinkClick r:id="rId2"/>
              </a:rPr>
              <a:t>://</a:t>
            </a:r>
            <a:r>
              <a:rPr lang="en-GB" sz="2800" dirty="0" smtClean="0">
                <a:latin typeface="Comic Sans MS" panose="030F0702030302020204" pitchFamily="66" charset="0"/>
                <a:hlinkClick r:id="rId2"/>
              </a:rPr>
              <a:t>www.bbc.co.uk/iplayer/episode/b007nn9k/andrew-marrs-history-of-modern-britain-4-revolution</a:t>
            </a:r>
            <a:r>
              <a:rPr lang="en-GB" sz="2800" dirty="0" smtClean="0">
                <a:latin typeface="Comic Sans MS" panose="030F0702030302020204" pitchFamily="66" charset="0"/>
              </a:rPr>
              <a:t> </a:t>
            </a:r>
          </a:p>
          <a:p>
            <a:pPr marL="0" indent="0">
              <a:buNone/>
            </a:pPr>
            <a:endParaRPr lang="en-GB" sz="2800" dirty="0">
              <a:latin typeface="Comic Sans MS" panose="030F0702030302020204" pitchFamily="66" charset="0"/>
            </a:endParaRPr>
          </a:p>
        </p:txBody>
      </p:sp>
    </p:spTree>
    <p:extLst>
      <p:ext uri="{BB962C8B-B14F-4D97-AF65-F5344CB8AC3E}">
        <p14:creationId xmlns:p14="http://schemas.microsoft.com/office/powerpoint/2010/main" val="3558538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7544" y="1196752"/>
            <a:ext cx="8291264" cy="5256584"/>
          </a:xfrm>
        </p:spPr>
        <p:txBody>
          <a:bodyPr>
            <a:noAutofit/>
          </a:bodyPr>
          <a:lstStyle/>
          <a:p>
            <a:pPr marL="0" indent="0">
              <a:buNone/>
            </a:pPr>
            <a:r>
              <a:rPr lang="en-GB" sz="2600" dirty="0" smtClean="0">
                <a:latin typeface="Comic Sans MS" panose="030F0702030302020204" pitchFamily="66" charset="0"/>
              </a:rPr>
              <a:t>Using your notes and the “</a:t>
            </a:r>
            <a:r>
              <a:rPr lang="en-GB" sz="2600" dirty="0" smtClean="0">
                <a:solidFill>
                  <a:srgbClr val="3333FF"/>
                </a:solidFill>
                <a:latin typeface="Comic Sans MS" panose="030F0702030302020204" pitchFamily="66" charset="0"/>
              </a:rPr>
              <a:t>What is Thatcherism</a:t>
            </a:r>
            <a:r>
              <a:rPr lang="en-GB" sz="2600" dirty="0" smtClean="0">
                <a:latin typeface="Comic Sans MS" panose="030F0702030302020204" pitchFamily="66" charset="0"/>
              </a:rPr>
              <a:t>?” Reading answer the following questions in detail.</a:t>
            </a:r>
          </a:p>
          <a:p>
            <a:pPr marL="0" indent="0">
              <a:buNone/>
            </a:pPr>
            <a:endParaRPr lang="en-GB" sz="2600" dirty="0" smtClean="0">
              <a:latin typeface="Comic Sans MS" panose="030F0702030302020204" pitchFamily="66" charset="0"/>
            </a:endParaRPr>
          </a:p>
          <a:p>
            <a:pPr marL="457200" lvl="0" indent="-457200">
              <a:buFont typeface="+mj-lt"/>
              <a:buAutoNum type="arabicPeriod"/>
            </a:pPr>
            <a:r>
              <a:rPr lang="en-GB" sz="2600" dirty="0">
                <a:latin typeface="Comic Sans MS" panose="030F0702030302020204" pitchFamily="66" charset="0"/>
              </a:rPr>
              <a:t>Describe the roots of Thatcherism</a:t>
            </a:r>
          </a:p>
          <a:p>
            <a:pPr marL="457200" lvl="0" indent="-457200">
              <a:buFont typeface="+mj-lt"/>
              <a:buAutoNum type="arabicPeriod"/>
            </a:pPr>
            <a:r>
              <a:rPr lang="en-GB" sz="2600" dirty="0">
                <a:latin typeface="Comic Sans MS" panose="030F0702030302020204" pitchFamily="66" charset="0"/>
              </a:rPr>
              <a:t>Explain what is meant by Economic Neo-Liberalism and social Conservatism.</a:t>
            </a:r>
          </a:p>
          <a:p>
            <a:pPr marL="457200" lvl="0" indent="-457200">
              <a:buFont typeface="+mj-lt"/>
              <a:buAutoNum type="arabicPeriod"/>
            </a:pPr>
            <a:r>
              <a:rPr lang="en-GB" sz="2600" dirty="0">
                <a:latin typeface="Comic Sans MS" panose="030F0702030302020204" pitchFamily="66" charset="0"/>
              </a:rPr>
              <a:t>What is the impact of Thatcherism on Nationalism in the UK?</a:t>
            </a:r>
          </a:p>
          <a:p>
            <a:pPr marL="457200" lvl="0" indent="-457200">
              <a:buFont typeface="+mj-lt"/>
              <a:buAutoNum type="arabicPeriod"/>
            </a:pPr>
            <a:r>
              <a:rPr lang="en-GB" sz="2600" dirty="0">
                <a:latin typeface="Comic Sans MS" panose="030F0702030302020204" pitchFamily="66" charset="0"/>
              </a:rPr>
              <a:t>How would </a:t>
            </a:r>
            <a:r>
              <a:rPr lang="en-GB" sz="2600" dirty="0" smtClean="0">
                <a:latin typeface="Comic Sans MS" panose="030F0702030302020204" pitchFamily="66" charset="0"/>
              </a:rPr>
              <a:t>this new nationalism </a:t>
            </a:r>
            <a:r>
              <a:rPr lang="en-GB" sz="2600" dirty="0">
                <a:latin typeface="Comic Sans MS" panose="030F0702030302020204" pitchFamily="66" charset="0"/>
              </a:rPr>
              <a:t>have an effect on inequality in the UK?</a:t>
            </a:r>
          </a:p>
          <a:p>
            <a:pPr marL="0" indent="0">
              <a:buNone/>
            </a:pPr>
            <a:endParaRPr lang="en-GB" sz="2600" dirty="0">
              <a:latin typeface="Comic Sans MS" panose="030F0702030302020204" pitchFamily="66" charset="0"/>
            </a:endParaRPr>
          </a:p>
        </p:txBody>
      </p:sp>
      <p:sp>
        <p:nvSpPr>
          <p:cNvPr id="7" name="Title 1"/>
          <p:cNvSpPr>
            <a:spLocks noGrp="1"/>
          </p:cNvSpPr>
          <p:nvPr>
            <p:ph type="title"/>
          </p:nvPr>
        </p:nvSpPr>
        <p:spPr/>
        <p:txBody>
          <a:bodyPr>
            <a:normAutofit/>
          </a:bodyPr>
          <a:lstStyle/>
          <a:p>
            <a:r>
              <a:rPr lang="en-GB" sz="3200" dirty="0" smtClean="0">
                <a:latin typeface="Comic Sans MS" panose="030F0702030302020204" pitchFamily="66" charset="0"/>
              </a:rPr>
              <a:t>Questions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119933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44" y="1412776"/>
            <a:ext cx="8219256" cy="3951288"/>
          </a:xfrm>
        </p:spPr>
        <p:txBody>
          <a:bodyPr/>
          <a:lstStyle/>
          <a:p>
            <a:r>
              <a:rPr lang="en-GB" dirty="0" smtClean="0">
                <a:latin typeface="Comic Sans MS" panose="030F0702030302020204" pitchFamily="66" charset="0"/>
              </a:rPr>
              <a:t>Margaret Thatcher was the leader of the Conservative Party for a number of consecutive elections </a:t>
            </a:r>
            <a:r>
              <a:rPr lang="en-GB" dirty="0" smtClean="0">
                <a:solidFill>
                  <a:srgbClr val="3333FF"/>
                </a:solidFill>
                <a:latin typeface="Comic Sans MS" panose="030F0702030302020204" pitchFamily="66" charset="0"/>
              </a:rPr>
              <a:t>(1979, 1983, 1987)</a:t>
            </a:r>
          </a:p>
          <a:p>
            <a:r>
              <a:rPr lang="en-GB" b="1" dirty="0" smtClean="0">
                <a:solidFill>
                  <a:srgbClr val="3333FF"/>
                </a:solidFill>
                <a:latin typeface="Comic Sans MS" panose="030F0702030302020204" pitchFamily="66" charset="0"/>
              </a:rPr>
              <a:t>Thatcherism therefore had an effect over a long period of time.</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For each of the following elections take notes the:</a:t>
            </a:r>
          </a:p>
          <a:p>
            <a:pPr>
              <a:buFontTx/>
              <a:buChar char="-"/>
            </a:pPr>
            <a:r>
              <a:rPr lang="en-GB" dirty="0" smtClean="0">
                <a:latin typeface="Comic Sans MS" panose="030F0702030302020204" pitchFamily="66" charset="0"/>
              </a:rPr>
              <a:t>Impact of Thatcherism on the success of the party</a:t>
            </a:r>
          </a:p>
          <a:p>
            <a:pPr>
              <a:buFontTx/>
              <a:buChar char="-"/>
            </a:pPr>
            <a:r>
              <a:rPr lang="en-GB" dirty="0" smtClean="0">
                <a:latin typeface="Comic Sans MS" panose="030F0702030302020204" pitchFamily="66" charset="0"/>
              </a:rPr>
              <a:t>The election results in each year.</a:t>
            </a:r>
          </a:p>
          <a:p>
            <a:endParaRPr lang="en-GB" dirty="0">
              <a:latin typeface="Comic Sans MS" panose="030F0702030302020204" pitchFamily="66" charset="0"/>
            </a:endParaRPr>
          </a:p>
        </p:txBody>
      </p:sp>
      <p:sp>
        <p:nvSpPr>
          <p:cNvPr id="7" name="Title 1"/>
          <p:cNvSpPr>
            <a:spLocks noGrp="1"/>
          </p:cNvSpPr>
          <p:nvPr>
            <p:ph type="title"/>
          </p:nvPr>
        </p:nvSpPr>
        <p:spPr/>
        <p:txBody>
          <a:bodyPr>
            <a:normAutofit/>
          </a:bodyPr>
          <a:lstStyle/>
          <a:p>
            <a:r>
              <a:rPr lang="en-GB" sz="3200" dirty="0" smtClean="0">
                <a:latin typeface="Comic Sans MS" panose="030F0702030302020204" pitchFamily="66" charset="0"/>
              </a:rPr>
              <a:t>Thatcherism and its effect on </a:t>
            </a:r>
            <a:r>
              <a:rPr lang="en-GB" sz="3200" b="1" dirty="0" smtClean="0">
                <a:latin typeface="Comic Sans MS" panose="030F0702030302020204" pitchFamily="66" charset="0"/>
              </a:rPr>
              <a:t>elections</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20088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54" y="647462"/>
            <a:ext cx="5437449" cy="6210537"/>
          </a:xfrm>
        </p:spPr>
        <p:txBody>
          <a:bodyPr>
            <a:normAutofit fontScale="77500" lnSpcReduction="20000"/>
          </a:bodyPr>
          <a:lstStyle/>
          <a:p>
            <a:r>
              <a:rPr lang="en-GB" sz="2600" dirty="0" smtClean="0">
                <a:latin typeface="Comic Sans MS" panose="030F0702030302020204" pitchFamily="66" charset="0"/>
              </a:rPr>
              <a:t>Thatcher had only recently taken over as the leader of the Conservative Party (who were in Opposition to Labour at the time).</a:t>
            </a:r>
          </a:p>
          <a:p>
            <a:r>
              <a:rPr lang="en-GB" sz="2600" dirty="0" smtClean="0">
                <a:latin typeface="Comic Sans MS" panose="030F0702030302020204" pitchFamily="66" charset="0"/>
              </a:rPr>
              <a:t>Thatcher moved the party away from it’s previous roots in “One-Nation” conservatism however </a:t>
            </a:r>
            <a:r>
              <a:rPr lang="en-GB" sz="2600" dirty="0" smtClean="0">
                <a:solidFill>
                  <a:srgbClr val="3333FF"/>
                </a:solidFill>
                <a:latin typeface="Comic Sans MS" panose="030F0702030302020204" pitchFamily="66" charset="0"/>
              </a:rPr>
              <a:t>the ideology of Thatcherism was not fully formed yet. </a:t>
            </a:r>
          </a:p>
          <a:p>
            <a:r>
              <a:rPr lang="en-GB" sz="2600" dirty="0" smtClean="0">
                <a:latin typeface="Comic Sans MS" panose="030F0702030302020204" pitchFamily="66" charset="0"/>
              </a:rPr>
              <a:t>The aim of Thatcher’s first manifesto was to </a:t>
            </a:r>
            <a:r>
              <a:rPr lang="en-GB" sz="2600" b="1" dirty="0" smtClean="0">
                <a:solidFill>
                  <a:srgbClr val="3333FF"/>
                </a:solidFill>
                <a:latin typeface="Comic Sans MS" panose="030F0702030302020204" pitchFamily="66" charset="0"/>
              </a:rPr>
              <a:t>dramatically reduce the power of trade unions</a:t>
            </a:r>
            <a:r>
              <a:rPr lang="en-GB" sz="2600" dirty="0" smtClean="0">
                <a:latin typeface="Comic Sans MS" panose="030F0702030302020204" pitchFamily="66" charset="0"/>
              </a:rPr>
              <a:t> in Britain, given the significant levels of strikes that had taken place in the country throughout the 1970s.</a:t>
            </a:r>
          </a:p>
          <a:p>
            <a:r>
              <a:rPr lang="en-GB" sz="2600" dirty="0" smtClean="0">
                <a:latin typeface="Comic Sans MS" panose="030F0702030302020204" pitchFamily="66" charset="0"/>
              </a:rPr>
              <a:t>The Conservatives promised </a:t>
            </a:r>
            <a:r>
              <a:rPr lang="en-GB" sz="2600" b="1" dirty="0" smtClean="0">
                <a:solidFill>
                  <a:srgbClr val="3333FF"/>
                </a:solidFill>
                <a:latin typeface="Comic Sans MS" panose="030F0702030302020204" pitchFamily="66" charset="0"/>
              </a:rPr>
              <a:t>to bring in stricter rules on picketing and balloting on strike action in the UK, severely limiting the power of trade unions. </a:t>
            </a:r>
          </a:p>
          <a:p>
            <a:r>
              <a:rPr lang="en-GB" sz="2600" dirty="0" smtClean="0">
                <a:latin typeface="Comic Sans MS" panose="030F0702030302020204" pitchFamily="66" charset="0"/>
              </a:rPr>
              <a:t>The manifesto also contained promises to </a:t>
            </a:r>
            <a:r>
              <a:rPr lang="en-GB" sz="2600" b="1" dirty="0" smtClean="0">
                <a:solidFill>
                  <a:srgbClr val="3333FF"/>
                </a:solidFill>
                <a:latin typeface="Comic Sans MS" panose="030F0702030302020204" pitchFamily="66" charset="0"/>
              </a:rPr>
              <a:t>reduce inflation, reduce the top rate of income tax and the basic rate of tax</a:t>
            </a:r>
            <a:r>
              <a:rPr lang="en-GB" sz="2600" dirty="0" smtClean="0">
                <a:latin typeface="Comic Sans MS" panose="030F0702030302020204" pitchFamily="66" charset="0"/>
              </a:rPr>
              <a:t>.</a:t>
            </a: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7" name="Title 1"/>
          <p:cNvSpPr>
            <a:spLocks noGrp="1"/>
          </p:cNvSpPr>
          <p:nvPr>
            <p:ph type="title"/>
          </p:nvPr>
        </p:nvSpPr>
        <p:spPr>
          <a:xfrm>
            <a:off x="467544" y="3515"/>
            <a:ext cx="8229600" cy="850106"/>
          </a:xfrm>
        </p:spPr>
        <p:txBody>
          <a:bodyPr>
            <a:normAutofit/>
          </a:bodyPr>
          <a:lstStyle/>
          <a:p>
            <a:r>
              <a:rPr lang="en-GB" sz="3200" dirty="0" smtClean="0">
                <a:latin typeface="Comic Sans MS" panose="030F0702030302020204" pitchFamily="66" charset="0"/>
              </a:rPr>
              <a:t>Thatcherism and the 1979 election</a:t>
            </a:r>
            <a:endParaRPr lang="en-GB" sz="3200" b="1" dirty="0">
              <a:latin typeface="Comic Sans MS" panose="030F0702030302020204" pitchFamily="66" charset="0"/>
            </a:endParaRPr>
          </a:p>
        </p:txBody>
      </p:sp>
      <p:pic>
        <p:nvPicPr>
          <p:cNvPr id="1026" name="Picture 2" descr="Image result for margaret thatcher 197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40768"/>
            <a:ext cx="319087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ervative manifesto 197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149080"/>
            <a:ext cx="3449791" cy="193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54" y="647462"/>
            <a:ext cx="5437449" cy="6210537"/>
          </a:xfrm>
        </p:spPr>
        <p:txBody>
          <a:bodyPr>
            <a:normAutofit/>
          </a:bodyPr>
          <a:lstStyle/>
          <a:p>
            <a:r>
              <a:rPr lang="en-GB" sz="2600" dirty="0" smtClean="0">
                <a:latin typeface="Comic Sans MS" panose="030F0702030302020204" pitchFamily="66" charset="0"/>
              </a:rPr>
              <a:t>The stated purpose of the Conservatives 1979 manifesto was to </a:t>
            </a:r>
            <a:r>
              <a:rPr lang="en-GB" sz="2600" b="1" dirty="0" smtClean="0">
                <a:solidFill>
                  <a:srgbClr val="3333FF"/>
                </a:solidFill>
                <a:latin typeface="Comic Sans MS" panose="030F0702030302020204" pitchFamily="66" charset="0"/>
              </a:rPr>
              <a:t>increase personal responsibility in the population</a:t>
            </a:r>
            <a:r>
              <a:rPr lang="en-GB" sz="2600" dirty="0" smtClean="0">
                <a:latin typeface="Comic Sans MS" panose="030F0702030302020204" pitchFamily="66" charset="0"/>
              </a:rPr>
              <a:t>. </a:t>
            </a:r>
          </a:p>
          <a:p>
            <a:r>
              <a:rPr lang="en-GB" sz="2600" dirty="0" smtClean="0">
                <a:latin typeface="Comic Sans MS" panose="030F0702030302020204" pitchFamily="66" charset="0"/>
              </a:rPr>
              <a:t>The Conservatives were making a clear move away from their previous roots and towards a new era. </a:t>
            </a: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7" name="Title 1"/>
          <p:cNvSpPr>
            <a:spLocks noGrp="1"/>
          </p:cNvSpPr>
          <p:nvPr>
            <p:ph type="title"/>
          </p:nvPr>
        </p:nvSpPr>
        <p:spPr>
          <a:xfrm>
            <a:off x="467544" y="3515"/>
            <a:ext cx="8229600" cy="850106"/>
          </a:xfrm>
        </p:spPr>
        <p:txBody>
          <a:bodyPr>
            <a:normAutofit/>
          </a:bodyPr>
          <a:lstStyle/>
          <a:p>
            <a:r>
              <a:rPr lang="en-GB" sz="3200" dirty="0" smtClean="0">
                <a:latin typeface="Comic Sans MS" panose="030F0702030302020204" pitchFamily="66" charset="0"/>
              </a:rPr>
              <a:t>Thatcherism and the 1979 election</a:t>
            </a:r>
            <a:endParaRPr lang="en-GB" sz="3200" b="1" dirty="0">
              <a:latin typeface="Comic Sans MS" panose="030F0702030302020204" pitchFamily="66" charset="0"/>
            </a:endParaRPr>
          </a:p>
        </p:txBody>
      </p:sp>
      <p:pic>
        <p:nvPicPr>
          <p:cNvPr id="1026" name="Picture 2" descr="Image result for margaret thatcher 197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40768"/>
            <a:ext cx="319087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ervative manifesto 197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077072"/>
            <a:ext cx="4403749" cy="24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 y="19270"/>
            <a:ext cx="9239940"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94960" y="3967201"/>
            <a:ext cx="7632848" cy="2246769"/>
          </a:xfrm>
          <a:prstGeom prst="rect">
            <a:avLst/>
          </a:prstGeom>
        </p:spPr>
        <p:txBody>
          <a:bodyPr wrap="square">
            <a:spAutoFit/>
          </a:bodyPr>
          <a:lstStyle/>
          <a:p>
            <a:pPr algn="ctr"/>
            <a:r>
              <a:rPr lang="en-GB" sz="2800" b="1" dirty="0">
                <a:solidFill>
                  <a:srgbClr val="3333FF"/>
                </a:solidFill>
                <a:latin typeface="Comic Sans MS" panose="030F0702030302020204" pitchFamily="66" charset="0"/>
              </a:rPr>
              <a:t>The Conservatives won the 1979 election with 339 seats out of 635 seats giving them a clear majority. </a:t>
            </a:r>
          </a:p>
          <a:p>
            <a:pPr algn="ctr"/>
            <a:r>
              <a:rPr lang="en-GB" sz="2800" dirty="0">
                <a:latin typeface="Comic Sans MS" panose="030F0702030302020204" pitchFamily="66" charset="0"/>
              </a:rPr>
              <a:t>The Conservatives </a:t>
            </a:r>
            <a:r>
              <a:rPr lang="en-GB" sz="2800" b="1" dirty="0">
                <a:solidFill>
                  <a:srgbClr val="3333FF"/>
                </a:solidFill>
                <a:latin typeface="Comic Sans MS" panose="030F0702030302020204" pitchFamily="66" charset="0"/>
              </a:rPr>
              <a:t>polled 43.9% of the vote</a:t>
            </a:r>
            <a:r>
              <a:rPr lang="en-GB" sz="2800" dirty="0">
                <a:latin typeface="Comic Sans MS" panose="030F0702030302020204" pitchFamily="66" charset="0"/>
              </a:rPr>
              <a:t> compared to </a:t>
            </a:r>
            <a:r>
              <a:rPr lang="en-GB" sz="2800" b="1" dirty="0">
                <a:solidFill>
                  <a:srgbClr val="FF0000"/>
                </a:solidFill>
                <a:latin typeface="Comic Sans MS" panose="030F0702030302020204" pitchFamily="66" charset="0"/>
              </a:rPr>
              <a:t>Labour’s 37%.</a:t>
            </a:r>
          </a:p>
        </p:txBody>
      </p:sp>
    </p:spTree>
    <p:extLst>
      <p:ext uri="{BB962C8B-B14F-4D97-AF65-F5344CB8AC3E}">
        <p14:creationId xmlns:p14="http://schemas.microsoft.com/office/powerpoint/2010/main" val="257479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K General Election, 1979.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32654"/>
            <a:ext cx="4123556" cy="6120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5535" y="188640"/>
            <a:ext cx="4126293" cy="6370975"/>
          </a:xfrm>
          <a:prstGeom prst="rect">
            <a:avLst/>
          </a:prstGeom>
        </p:spPr>
        <p:txBody>
          <a:bodyPr wrap="square">
            <a:spAutoFit/>
          </a:bodyPr>
          <a:lstStyle/>
          <a:p>
            <a:pPr algn="ctr"/>
            <a:r>
              <a:rPr lang="en-GB" sz="2400" b="1" dirty="0" smtClean="0">
                <a:latin typeface="Comic Sans MS" panose="030F0702030302020204" pitchFamily="66" charset="0"/>
              </a:rPr>
              <a:t>In 1979 there were clear pockets of support for the Conservatives across the most of the UK. This does not necessarily match up with the image of this time that “Scotland didn’t vote Tory”.</a:t>
            </a:r>
          </a:p>
          <a:p>
            <a:pPr algn="ctr"/>
            <a:r>
              <a:rPr lang="en-GB" sz="2400" b="1" dirty="0" smtClean="0">
                <a:latin typeface="Comic Sans MS" panose="030F0702030302020204" pitchFamily="66" charset="0"/>
              </a:rPr>
              <a:t>Many people across the UK had suffered great economic hardship during the 1970s and were looking for a new economic promise, which the Conservative manifesto provided.</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28098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628800"/>
            <a:ext cx="9036496" cy="3933056"/>
          </a:xfrm>
        </p:spPr>
        <p:txBody>
          <a:bodyPr/>
          <a:lstStyle/>
          <a:p>
            <a:pPr marL="742950" lvl="0" indent="-742950">
              <a:buFont typeface="+mj-lt"/>
              <a:buAutoNum type="arabicPeriod"/>
            </a:pPr>
            <a:r>
              <a:rPr lang="en-GB" sz="3600" dirty="0">
                <a:latin typeface="Comic Sans MS" panose="030F0702030302020204" pitchFamily="66" charset="0"/>
              </a:rPr>
              <a:t>What was in the </a:t>
            </a:r>
            <a:r>
              <a:rPr lang="en-GB" sz="3600" dirty="0" smtClean="0">
                <a:latin typeface="Comic Sans MS" panose="030F0702030302020204" pitchFamily="66" charset="0"/>
              </a:rPr>
              <a:t>1979 </a:t>
            </a:r>
            <a:r>
              <a:rPr lang="en-GB" sz="3600" dirty="0">
                <a:latin typeface="Comic Sans MS" panose="030F0702030302020204" pitchFamily="66" charset="0"/>
              </a:rPr>
              <a:t>manifesto?</a:t>
            </a:r>
          </a:p>
          <a:p>
            <a:pPr marL="742950" lvl="0" indent="-742950">
              <a:buFont typeface="+mj-lt"/>
              <a:buAutoNum type="arabicPeriod"/>
            </a:pPr>
            <a:r>
              <a:rPr lang="en-GB" sz="3600" dirty="0">
                <a:latin typeface="Comic Sans MS" panose="030F0702030302020204" pitchFamily="66" charset="0"/>
              </a:rPr>
              <a:t>How did this fit in with Thatcherism’s core ideas?</a:t>
            </a:r>
          </a:p>
          <a:p>
            <a:pPr marL="742950" lvl="0" indent="-742950">
              <a:buFont typeface="+mj-lt"/>
              <a:buAutoNum type="arabicPeriod"/>
            </a:pPr>
            <a:r>
              <a:rPr lang="en-GB" sz="3600" dirty="0">
                <a:latin typeface="Comic Sans MS" panose="030F0702030302020204" pitchFamily="66" charset="0"/>
              </a:rPr>
              <a:t>What impact did Thatcherism have on the results of the </a:t>
            </a:r>
            <a:r>
              <a:rPr lang="en-GB" sz="3600" dirty="0" smtClean="0">
                <a:latin typeface="Comic Sans MS" panose="030F0702030302020204" pitchFamily="66" charset="0"/>
              </a:rPr>
              <a:t>1979 </a:t>
            </a:r>
            <a:r>
              <a:rPr lang="en-GB" sz="3600" dirty="0">
                <a:latin typeface="Comic Sans MS" panose="030F0702030302020204" pitchFamily="66" charset="0"/>
              </a:rPr>
              <a:t>election?</a:t>
            </a:r>
          </a:p>
          <a:p>
            <a:endParaRPr lang="en-GB" dirty="0"/>
          </a:p>
        </p:txBody>
      </p:sp>
      <p:sp>
        <p:nvSpPr>
          <p:cNvPr id="7" name="Title 1"/>
          <p:cNvSpPr>
            <a:spLocks noGrp="1"/>
          </p:cNvSpPr>
          <p:nvPr>
            <p:ph type="title"/>
          </p:nvPr>
        </p:nvSpPr>
        <p:spPr>
          <a:xfrm>
            <a:off x="467544" y="0"/>
            <a:ext cx="8229600" cy="1143000"/>
          </a:xfrm>
        </p:spPr>
        <p:txBody>
          <a:bodyPr>
            <a:normAutofit/>
          </a:bodyPr>
          <a:lstStyle/>
          <a:p>
            <a:r>
              <a:rPr lang="en-GB" sz="3200" dirty="0" smtClean="0">
                <a:latin typeface="Comic Sans MS" panose="030F0702030302020204" pitchFamily="66" charset="0"/>
              </a:rPr>
              <a:t>Thatcherism and the 1979 election Questions</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238066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54" y="647462"/>
            <a:ext cx="5437449" cy="6210537"/>
          </a:xfrm>
        </p:spPr>
        <p:txBody>
          <a:bodyPr>
            <a:normAutofit lnSpcReduction="10000"/>
          </a:bodyPr>
          <a:lstStyle/>
          <a:p>
            <a:r>
              <a:rPr lang="en-GB" sz="2600" dirty="0" smtClean="0">
                <a:latin typeface="Comic Sans MS" panose="030F0702030302020204" pitchFamily="66" charset="0"/>
              </a:rPr>
              <a:t>By 1983, Thatcher had made clear that she was not a “</a:t>
            </a:r>
            <a:r>
              <a:rPr lang="en-GB" sz="2600" dirty="0" smtClean="0">
                <a:solidFill>
                  <a:srgbClr val="3333FF"/>
                </a:solidFill>
                <a:latin typeface="Comic Sans MS" panose="030F0702030302020204" pitchFamily="66" charset="0"/>
              </a:rPr>
              <a:t>consensual politician</a:t>
            </a:r>
            <a:r>
              <a:rPr lang="en-GB" sz="2600" dirty="0" smtClean="0">
                <a:latin typeface="Comic Sans MS" panose="030F0702030302020204" pitchFamily="66" charset="0"/>
              </a:rPr>
              <a:t>” and that she would not compromise if she could help it.</a:t>
            </a:r>
          </a:p>
          <a:p>
            <a:r>
              <a:rPr lang="en-GB" sz="2600" dirty="0" smtClean="0">
                <a:solidFill>
                  <a:srgbClr val="3333FF"/>
                </a:solidFill>
                <a:latin typeface="Comic Sans MS" panose="030F0702030302020204" pitchFamily="66" charset="0"/>
              </a:rPr>
              <a:t>The Falklands War had bolstered her image as a strong leader.</a:t>
            </a:r>
          </a:p>
          <a:p>
            <a:r>
              <a:rPr lang="en-GB" sz="2600" dirty="0" smtClean="0">
                <a:latin typeface="Comic Sans MS" panose="030F0702030302020204" pitchFamily="66" charset="0"/>
              </a:rPr>
              <a:t>The 1983 manifesto was called “</a:t>
            </a:r>
            <a:r>
              <a:rPr lang="en-GB" sz="2600" b="1" dirty="0" smtClean="0">
                <a:solidFill>
                  <a:srgbClr val="3333FF"/>
                </a:solidFill>
                <a:latin typeface="Comic Sans MS" panose="030F0702030302020204" pitchFamily="66" charset="0"/>
              </a:rPr>
              <a:t>Forward – the challenge of our time</a:t>
            </a:r>
            <a:r>
              <a:rPr lang="en-GB" sz="2600" dirty="0" smtClean="0">
                <a:latin typeface="Comic Sans MS" panose="030F0702030302020204" pitchFamily="66" charset="0"/>
              </a:rPr>
              <a:t>” and it was considered to be far more radical than the previous manifesto. </a:t>
            </a:r>
          </a:p>
          <a:p>
            <a:r>
              <a:rPr lang="en-GB" sz="2600" dirty="0" smtClean="0">
                <a:latin typeface="Comic Sans MS" panose="030F0702030302020204" pitchFamily="66" charset="0"/>
              </a:rPr>
              <a:t>It was based on three key pillars: defence, employment and economic prosperity. </a:t>
            </a: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7" name="Title 1"/>
          <p:cNvSpPr>
            <a:spLocks noGrp="1"/>
          </p:cNvSpPr>
          <p:nvPr>
            <p:ph type="title"/>
          </p:nvPr>
        </p:nvSpPr>
        <p:spPr>
          <a:xfrm>
            <a:off x="467544" y="3515"/>
            <a:ext cx="8229600" cy="850106"/>
          </a:xfrm>
        </p:spPr>
        <p:txBody>
          <a:bodyPr>
            <a:normAutofit/>
          </a:bodyPr>
          <a:lstStyle/>
          <a:p>
            <a:r>
              <a:rPr lang="en-GB" sz="3200" dirty="0" smtClean="0">
                <a:latin typeface="Comic Sans MS" panose="030F0702030302020204" pitchFamily="66" charset="0"/>
              </a:rPr>
              <a:t>Thatcherism and the 1983 election</a:t>
            </a:r>
            <a:endParaRPr lang="en-GB" sz="3200" b="1" dirty="0">
              <a:latin typeface="Comic Sans MS" panose="030F0702030302020204" pitchFamily="66" charset="0"/>
            </a:endParaRPr>
          </a:p>
        </p:txBody>
      </p:sp>
      <p:pic>
        <p:nvPicPr>
          <p:cNvPr id="2050" name="Picture 2" descr="Image result for conservative manifesto 198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08720"/>
            <a:ext cx="1860798" cy="2481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servatives 1983 elec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382955"/>
            <a:ext cx="2509512" cy="32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03236"/>
            <a:ext cx="3566160" cy="1087569"/>
          </a:xfrm>
        </p:spPr>
        <p:txBody>
          <a:bodyPr/>
          <a:lstStyle/>
          <a:p>
            <a:r>
              <a:rPr lang="en-GB" sz="3000" dirty="0" smtClean="0">
                <a:solidFill>
                  <a:schemeClr val="tx1"/>
                </a:solidFill>
                <a:latin typeface="Comic Sans MS" pitchFamily="66" charset="0"/>
              </a:rPr>
              <a:t>What you will learn…</a:t>
            </a:r>
            <a:endParaRPr lang="en-GB" dirty="0">
              <a:solidFill>
                <a:schemeClr val="tx1"/>
              </a:solidFill>
              <a:latin typeface="Comic Sans MS" pitchFamily="66" charset="0"/>
            </a:endParaRPr>
          </a:p>
        </p:txBody>
      </p:sp>
      <p:sp>
        <p:nvSpPr>
          <p:cNvPr id="2" name="Content Placeholder 1"/>
          <p:cNvSpPr>
            <a:spLocks noGrp="1"/>
          </p:cNvSpPr>
          <p:nvPr>
            <p:ph sz="half" idx="2"/>
          </p:nvPr>
        </p:nvSpPr>
        <p:spPr>
          <a:xfrm>
            <a:off x="1" y="1556792"/>
            <a:ext cx="5364088" cy="4968552"/>
          </a:xfrm>
        </p:spPr>
        <p:txBody>
          <a:bodyPr>
            <a:normAutofit/>
          </a:bodyPr>
          <a:lstStyle/>
          <a:p>
            <a:r>
              <a:rPr lang="en-GB" sz="2800" b="1" dirty="0" smtClean="0">
                <a:latin typeface="Comic Sans MS" pitchFamily="66" charset="0"/>
              </a:rPr>
              <a:t>to explain the key tenants of Thatcherism as a political ideology</a:t>
            </a:r>
          </a:p>
          <a:p>
            <a:endParaRPr lang="en-GB" sz="2800" b="1" dirty="0">
              <a:latin typeface="Comic Sans MS" pitchFamily="66" charset="0"/>
            </a:endParaRPr>
          </a:p>
          <a:p>
            <a:r>
              <a:rPr lang="en-GB" sz="2800" b="1" dirty="0" smtClean="0">
                <a:latin typeface="Comic Sans MS" pitchFamily="66" charset="0"/>
              </a:rPr>
              <a:t>The impact of Thatcherism on the electoral success of the Conservative Party from 1979-1987.</a:t>
            </a:r>
            <a:endParaRPr lang="en-GB" dirty="0">
              <a:latin typeface="Comic Sans MS" pitchFamily="66" charset="0"/>
            </a:endParaRPr>
          </a:p>
          <a:p>
            <a:endParaRPr lang="en-GB" dirty="0"/>
          </a:p>
        </p:txBody>
      </p:sp>
      <p:sp>
        <p:nvSpPr>
          <p:cNvPr id="10" name="Text Placeholder 9"/>
          <p:cNvSpPr>
            <a:spLocks noGrp="1"/>
          </p:cNvSpPr>
          <p:nvPr>
            <p:ph type="body" sz="quarter" idx="3"/>
          </p:nvPr>
        </p:nvSpPr>
        <p:spPr>
          <a:xfrm>
            <a:off x="4595806" y="503236"/>
            <a:ext cx="3981391" cy="1012413"/>
          </a:xfrm>
        </p:spPr>
        <p:txBody>
          <a:bodyPr>
            <a:noAutofit/>
          </a:bodyPr>
          <a:lstStyle/>
          <a:p>
            <a:r>
              <a:rPr lang="en-GB" sz="3000" dirty="0" smtClean="0">
                <a:solidFill>
                  <a:schemeClr val="tx1"/>
                </a:solidFill>
                <a:latin typeface="Comic Sans MS" pitchFamily="66" charset="0"/>
              </a:rPr>
              <a:t>Success Criteria – I can…</a:t>
            </a:r>
            <a:endParaRPr lang="en-GB" sz="3000" dirty="0">
              <a:solidFill>
                <a:schemeClr val="tx1"/>
              </a:solidFill>
              <a:latin typeface="Comic Sans MS" pitchFamily="66" charset="0"/>
            </a:endParaRPr>
          </a:p>
        </p:txBody>
      </p:sp>
      <p:sp>
        <p:nvSpPr>
          <p:cNvPr id="3" name="Content Placeholder 2"/>
          <p:cNvSpPr>
            <a:spLocks noGrp="1"/>
          </p:cNvSpPr>
          <p:nvPr>
            <p:ph sz="quarter" idx="4"/>
          </p:nvPr>
        </p:nvSpPr>
        <p:spPr>
          <a:xfrm>
            <a:off x="5292080" y="1412776"/>
            <a:ext cx="3744416" cy="4713387"/>
          </a:xfrm>
        </p:spPr>
        <p:txBody>
          <a:bodyPr>
            <a:normAutofit fontScale="92500" lnSpcReduction="20000"/>
          </a:bodyPr>
          <a:lstStyle/>
          <a:p>
            <a:r>
              <a:rPr lang="en-GB" sz="2800" b="1" dirty="0" smtClean="0">
                <a:solidFill>
                  <a:srgbClr val="FF0000"/>
                </a:solidFill>
                <a:latin typeface="Comic Sans MS" panose="030F0702030302020204" pitchFamily="66" charset="0"/>
              </a:rPr>
              <a:t>Describe </a:t>
            </a:r>
            <a:r>
              <a:rPr lang="en-GB" sz="2800" b="1" dirty="0" smtClean="0">
                <a:latin typeface="Comic Sans MS" panose="030F0702030302020204" pitchFamily="66" charset="0"/>
              </a:rPr>
              <a:t>the key tenants of Thatcherism</a:t>
            </a:r>
          </a:p>
          <a:p>
            <a:r>
              <a:rPr lang="en-GB" sz="2800" b="1" dirty="0" smtClean="0">
                <a:solidFill>
                  <a:srgbClr val="FF0000"/>
                </a:solidFill>
                <a:latin typeface="Comic Sans MS" panose="030F0702030302020204" pitchFamily="66" charset="0"/>
              </a:rPr>
              <a:t>Explain </a:t>
            </a:r>
            <a:r>
              <a:rPr lang="en-GB" sz="2800" b="1" dirty="0" smtClean="0">
                <a:latin typeface="Comic Sans MS" panose="030F0702030302020204" pitchFamily="66" charset="0"/>
              </a:rPr>
              <a:t>why Thatcherism was a popular </a:t>
            </a:r>
            <a:r>
              <a:rPr lang="en-GB" sz="2800" b="1" dirty="0" err="1" smtClean="0">
                <a:latin typeface="Comic Sans MS" panose="030F0702030302020204" pitchFamily="66" charset="0"/>
              </a:rPr>
              <a:t>ideolody</a:t>
            </a:r>
            <a:r>
              <a:rPr lang="en-GB" sz="2800" b="1" dirty="0" smtClean="0">
                <a:latin typeface="Comic Sans MS" panose="030F0702030302020204" pitchFamily="66" charset="0"/>
              </a:rPr>
              <a:t> in the UK in the 1980s</a:t>
            </a:r>
          </a:p>
          <a:p>
            <a:r>
              <a:rPr lang="en-GB" sz="2800" b="1" dirty="0" smtClean="0">
                <a:solidFill>
                  <a:srgbClr val="FF0000"/>
                </a:solidFill>
                <a:latin typeface="Comic Sans MS" panose="030F0702030302020204" pitchFamily="66" charset="0"/>
              </a:rPr>
              <a:t>Describe </a:t>
            </a:r>
            <a:r>
              <a:rPr lang="en-GB" sz="2800" b="1" dirty="0" smtClean="0">
                <a:latin typeface="Comic Sans MS" panose="030F0702030302020204" pitchFamily="66" charset="0"/>
              </a:rPr>
              <a:t>the factors which contributed to the Conservatives electoral success</a:t>
            </a:r>
          </a:p>
        </p:txBody>
      </p:sp>
      <p:pic>
        <p:nvPicPr>
          <p:cNvPr id="6" name="Picture 5" descr="MC9003835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39" y="5588094"/>
            <a:ext cx="760940" cy="12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8209043" y="5768916"/>
            <a:ext cx="567688" cy="86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641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54" y="647462"/>
            <a:ext cx="5437449" cy="6210537"/>
          </a:xfrm>
        </p:spPr>
        <p:txBody>
          <a:bodyPr>
            <a:normAutofit fontScale="92500" lnSpcReduction="20000"/>
          </a:bodyPr>
          <a:lstStyle/>
          <a:p>
            <a:r>
              <a:rPr lang="en-GB" dirty="0" smtClean="0">
                <a:latin typeface="Comic Sans MS" panose="030F0702030302020204" pitchFamily="66" charset="0"/>
              </a:rPr>
              <a:t>The </a:t>
            </a:r>
            <a:r>
              <a:rPr lang="en-GB" dirty="0">
                <a:latin typeface="Comic Sans MS" panose="030F0702030302020204" pitchFamily="66" charset="0"/>
              </a:rPr>
              <a:t>Tories </a:t>
            </a:r>
            <a:r>
              <a:rPr lang="en-GB" dirty="0">
                <a:solidFill>
                  <a:srgbClr val="3333FF"/>
                </a:solidFill>
                <a:latin typeface="Comic Sans MS" panose="030F0702030302020204" pitchFamily="66" charset="0"/>
              </a:rPr>
              <a:t>remained committed to membership of the European Community, </a:t>
            </a:r>
            <a:r>
              <a:rPr lang="en-GB" dirty="0">
                <a:latin typeface="Comic Sans MS" panose="030F0702030302020204" pitchFamily="66" charset="0"/>
              </a:rPr>
              <a:t>an </a:t>
            </a:r>
            <a:r>
              <a:rPr lang="en-GB" dirty="0">
                <a:solidFill>
                  <a:srgbClr val="3333FF"/>
                </a:solidFill>
                <a:latin typeface="Comic Sans MS" panose="030F0702030302020204" pitchFamily="66" charset="0"/>
              </a:rPr>
              <a:t>independent nuclear deterrent</a:t>
            </a:r>
            <a:r>
              <a:rPr lang="en-GB" dirty="0">
                <a:latin typeface="Comic Sans MS" panose="030F0702030302020204" pitchFamily="66" charset="0"/>
              </a:rPr>
              <a:t>, trade union reform, further </a:t>
            </a:r>
            <a:r>
              <a:rPr lang="en-GB" dirty="0">
                <a:solidFill>
                  <a:srgbClr val="3333FF"/>
                </a:solidFill>
                <a:latin typeface="Comic Sans MS" panose="030F0702030302020204" pitchFamily="66" charset="0"/>
              </a:rPr>
              <a:t>privatisation</a:t>
            </a:r>
            <a:r>
              <a:rPr lang="en-GB" dirty="0">
                <a:latin typeface="Comic Sans MS" panose="030F0702030302020204" pitchFamily="66" charset="0"/>
              </a:rPr>
              <a:t>, a long-term reduction in </a:t>
            </a:r>
            <a:r>
              <a:rPr lang="en-GB" dirty="0">
                <a:solidFill>
                  <a:srgbClr val="3333FF"/>
                </a:solidFill>
                <a:latin typeface="Comic Sans MS" panose="030F0702030302020204" pitchFamily="66" charset="0"/>
              </a:rPr>
              <a:t>taxation</a:t>
            </a:r>
            <a:r>
              <a:rPr lang="en-GB" dirty="0">
                <a:latin typeface="Comic Sans MS" panose="030F0702030302020204" pitchFamily="66" charset="0"/>
              </a:rPr>
              <a:t> and a war on inflation</a:t>
            </a:r>
            <a:r>
              <a:rPr lang="en-GB" dirty="0" smtClean="0">
                <a:latin typeface="Comic Sans MS" panose="030F0702030302020204" pitchFamily="66" charset="0"/>
              </a:rPr>
              <a:t>.</a:t>
            </a:r>
          </a:p>
          <a:p>
            <a:r>
              <a:rPr lang="en-GB" dirty="0">
                <a:latin typeface="Comic Sans MS" panose="030F0702030302020204" pitchFamily="66" charset="0"/>
              </a:rPr>
              <a:t>Thatcher promised even more reform of trades unions – </a:t>
            </a:r>
            <a:r>
              <a:rPr lang="en-GB" dirty="0">
                <a:solidFill>
                  <a:srgbClr val="3333FF"/>
                </a:solidFill>
                <a:latin typeface="Comic Sans MS" panose="030F0702030302020204" pitchFamily="66" charset="0"/>
              </a:rPr>
              <a:t>further reducing their power by reforming the political levy.</a:t>
            </a:r>
          </a:p>
          <a:p>
            <a:r>
              <a:rPr lang="en-GB" dirty="0">
                <a:latin typeface="Comic Sans MS" panose="030F0702030302020204" pitchFamily="66" charset="0"/>
              </a:rPr>
              <a:t>This was also the </a:t>
            </a:r>
            <a:r>
              <a:rPr lang="en-GB" dirty="0">
                <a:solidFill>
                  <a:srgbClr val="3333FF"/>
                </a:solidFill>
                <a:latin typeface="Comic Sans MS" panose="030F0702030302020204" pitchFamily="66" charset="0"/>
              </a:rPr>
              <a:t>beginning of privatisation of many publicly owned industries like British Telecom, British Airways and British Steel</a:t>
            </a:r>
            <a:r>
              <a:rPr lang="en-GB" dirty="0">
                <a:latin typeface="Comic Sans MS" panose="030F0702030302020204" pitchFamily="66" charset="0"/>
              </a:rPr>
              <a:t>.  These companies were sold off in order to make money for the country, and to further the policy that the government should not be taking a significant role in people’s lives</a:t>
            </a:r>
          </a:p>
          <a:p>
            <a:endParaRPr lang="en-GB" dirty="0">
              <a:latin typeface="Comic Sans MS" panose="030F0702030302020204" pitchFamily="66" charset="0"/>
            </a:endParaRPr>
          </a:p>
        </p:txBody>
      </p:sp>
      <p:sp>
        <p:nvSpPr>
          <p:cNvPr id="7" name="Title 1"/>
          <p:cNvSpPr>
            <a:spLocks noGrp="1"/>
          </p:cNvSpPr>
          <p:nvPr>
            <p:ph type="title"/>
          </p:nvPr>
        </p:nvSpPr>
        <p:spPr>
          <a:xfrm>
            <a:off x="467544" y="3515"/>
            <a:ext cx="8229600" cy="850106"/>
          </a:xfrm>
        </p:spPr>
        <p:txBody>
          <a:bodyPr>
            <a:normAutofit/>
          </a:bodyPr>
          <a:lstStyle/>
          <a:p>
            <a:r>
              <a:rPr lang="en-GB" sz="3200" dirty="0" smtClean="0">
                <a:latin typeface="Comic Sans MS" panose="030F0702030302020204" pitchFamily="66" charset="0"/>
              </a:rPr>
              <a:t>Thatcherism and the 1983 election</a:t>
            </a:r>
            <a:endParaRPr lang="en-GB" sz="3200" b="1" dirty="0">
              <a:latin typeface="Comic Sans MS" panose="030F0702030302020204" pitchFamily="66" charset="0"/>
            </a:endParaRPr>
          </a:p>
        </p:txBody>
      </p:sp>
      <p:pic>
        <p:nvPicPr>
          <p:cNvPr id="2050" name="Picture 2" descr="Image result for conservative manifesto 198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908720"/>
            <a:ext cx="1860798" cy="2481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servatives 1983 elec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382955"/>
            <a:ext cx="2509512" cy="329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1020" y="-22516"/>
            <a:ext cx="9132980" cy="6880516"/>
          </a:xfrm>
        </p:spPr>
        <p:txBody>
          <a:bodyPr>
            <a:normAutofit fontScale="92500" lnSpcReduction="20000"/>
          </a:bodyPr>
          <a:lstStyle/>
          <a:p>
            <a:r>
              <a:rPr lang="en-GB" b="1" dirty="0">
                <a:solidFill>
                  <a:srgbClr val="3333FF"/>
                </a:solidFill>
                <a:latin typeface="Comic Sans MS" panose="030F0702030302020204" pitchFamily="66" charset="0"/>
              </a:rPr>
              <a:t>The money gained </a:t>
            </a:r>
            <a:r>
              <a:rPr lang="en-GB" b="1" dirty="0" smtClean="0">
                <a:solidFill>
                  <a:srgbClr val="3333FF"/>
                </a:solidFill>
                <a:latin typeface="Comic Sans MS" panose="030F0702030302020204" pitchFamily="66" charset="0"/>
              </a:rPr>
              <a:t>from privatisation was </a:t>
            </a:r>
            <a:r>
              <a:rPr lang="en-GB" b="1" dirty="0">
                <a:solidFill>
                  <a:srgbClr val="3333FF"/>
                </a:solidFill>
                <a:latin typeface="Comic Sans MS" panose="030F0702030302020204" pitchFamily="66" charset="0"/>
              </a:rPr>
              <a:t>used to </a:t>
            </a:r>
            <a:r>
              <a:rPr lang="en-GB" b="1" dirty="0" smtClean="0">
                <a:solidFill>
                  <a:srgbClr val="3333FF"/>
                </a:solidFill>
                <a:latin typeface="Comic Sans MS" panose="030F0702030302020204" pitchFamily="66" charset="0"/>
              </a:rPr>
              <a:t>fund </a:t>
            </a:r>
            <a:r>
              <a:rPr lang="en-GB" b="1" dirty="0">
                <a:solidFill>
                  <a:srgbClr val="3333FF"/>
                </a:solidFill>
                <a:latin typeface="Comic Sans MS" panose="030F0702030302020204" pitchFamily="66" charset="0"/>
              </a:rPr>
              <a:t>tax cuts.  So you can see here that the dominant idea of Thatcherism – economic neo-liberalism was at the core of the election.</a:t>
            </a:r>
          </a:p>
          <a:p>
            <a:r>
              <a:rPr lang="en-GB" dirty="0">
                <a:latin typeface="Comic Sans MS" panose="030F0702030302020204" pitchFamily="66" charset="0"/>
              </a:rPr>
              <a:t>Margaret Thatcher's second election victory in 1983 was one of the most decisive in post-war Britain. </a:t>
            </a:r>
            <a:endParaRPr lang="en-GB" dirty="0" smtClean="0">
              <a:latin typeface="Comic Sans MS" panose="030F0702030302020204" pitchFamily="66" charset="0"/>
            </a:endParaRPr>
          </a:p>
          <a:p>
            <a:r>
              <a:rPr lang="en-GB" dirty="0" smtClean="0">
                <a:solidFill>
                  <a:srgbClr val="3333FF"/>
                </a:solidFill>
                <a:latin typeface="Comic Sans MS" panose="030F0702030302020204" pitchFamily="66" charset="0"/>
              </a:rPr>
              <a:t>The </a:t>
            </a:r>
            <a:r>
              <a:rPr lang="en-GB" dirty="0">
                <a:solidFill>
                  <a:srgbClr val="3333FF"/>
                </a:solidFill>
                <a:latin typeface="Comic Sans MS" panose="030F0702030302020204" pitchFamily="66" charset="0"/>
              </a:rPr>
              <a:t>Conservatives benefited from a three horse race</a:t>
            </a:r>
            <a:r>
              <a:rPr lang="en-GB" dirty="0">
                <a:latin typeface="Comic Sans MS" panose="030F0702030302020204" pitchFamily="66" charset="0"/>
              </a:rPr>
              <a:t>, in which votes for the opposition were split between the Labour Party and the Liberal/SDP Alliance. Thatcher saw her majority rise to 144 seats. In terms of share of the vote, Labour only just managed to come in ahead of the Alliance, in their worst election performance since 1918. </a:t>
            </a:r>
          </a:p>
          <a:p>
            <a:r>
              <a:rPr lang="en-GB" dirty="0">
                <a:latin typeface="Comic Sans MS" panose="030F0702030302020204" pitchFamily="66" charset="0"/>
              </a:rPr>
              <a:t>Although Margaret Thatcher was one of the most unpopular Prime Ministers in history during her first years in office, </a:t>
            </a:r>
            <a:r>
              <a:rPr lang="en-GB" dirty="0">
                <a:solidFill>
                  <a:srgbClr val="3333FF"/>
                </a:solidFill>
                <a:latin typeface="Comic Sans MS" panose="030F0702030302020204" pitchFamily="66" charset="0"/>
              </a:rPr>
              <a:t>Britain's victory in the Falklands conflict in 1982 radically improved her personal popularity and that of the Conservative Government</a:t>
            </a:r>
            <a:r>
              <a:rPr lang="en-GB" dirty="0">
                <a:latin typeface="Comic Sans MS" panose="030F0702030302020204" pitchFamily="66" charset="0"/>
              </a:rPr>
              <a:t>. </a:t>
            </a:r>
            <a:endParaRPr lang="en-GB" dirty="0" smtClean="0">
              <a:latin typeface="Comic Sans MS" panose="030F0702030302020204" pitchFamily="66" charset="0"/>
            </a:endParaRPr>
          </a:p>
          <a:p>
            <a:r>
              <a:rPr lang="en-GB" dirty="0" smtClean="0">
                <a:solidFill>
                  <a:srgbClr val="CC0099"/>
                </a:solidFill>
                <a:latin typeface="Comic Sans MS" panose="030F0702030302020204" pitchFamily="66" charset="0"/>
              </a:rPr>
              <a:t>Labour</a:t>
            </a:r>
            <a:r>
              <a:rPr lang="en-GB" dirty="0">
                <a:solidFill>
                  <a:srgbClr val="CC0099"/>
                </a:solidFill>
                <a:latin typeface="Comic Sans MS" panose="030F0702030302020204" pitchFamily="66" charset="0"/>
              </a:rPr>
              <a:t>, on the other hand, were weakened by internal divisions and defections to the new Social Democratic Party (SDP).  </a:t>
            </a:r>
            <a:endParaRPr lang="en-GB" dirty="0" smtClean="0">
              <a:solidFill>
                <a:srgbClr val="CC0099"/>
              </a:solidFill>
              <a:latin typeface="Comic Sans MS" panose="030F0702030302020204" pitchFamily="66" charset="0"/>
            </a:endParaRPr>
          </a:p>
          <a:p>
            <a:r>
              <a:rPr lang="en-GB" dirty="0" smtClean="0">
                <a:solidFill>
                  <a:srgbClr val="3333FF"/>
                </a:solidFill>
                <a:latin typeface="Comic Sans MS" panose="030F0702030302020204" pitchFamily="66" charset="0"/>
              </a:rPr>
              <a:t>The </a:t>
            </a:r>
            <a:r>
              <a:rPr lang="en-GB" dirty="0">
                <a:solidFill>
                  <a:srgbClr val="3333FF"/>
                </a:solidFill>
                <a:latin typeface="Comic Sans MS" panose="030F0702030302020204" pitchFamily="66" charset="0"/>
              </a:rPr>
              <a:t>Falklands war allowed Thatcher to prove her credentials in terms of defence policy</a:t>
            </a:r>
            <a:r>
              <a:rPr lang="en-GB" dirty="0">
                <a:latin typeface="Comic Sans MS" panose="030F0702030302020204" pitchFamily="66" charset="0"/>
              </a:rPr>
              <a:t>, radically defending an outpost of the British Empire.  Defence became a top spending priority, and the government invested heavily in nuclear submarines.  This proved a huge boost to UK arms manufacturers.  </a:t>
            </a:r>
          </a:p>
          <a:p>
            <a:endParaRPr lang="en-GB" dirty="0">
              <a:latin typeface="Comic Sans MS" panose="030F0702030302020204" pitchFamily="66" charset="0"/>
            </a:endParaRPr>
          </a:p>
        </p:txBody>
      </p:sp>
    </p:spTree>
    <p:extLst>
      <p:ext uri="{BB962C8B-B14F-4D97-AF65-F5344CB8AC3E}">
        <p14:creationId xmlns:p14="http://schemas.microsoft.com/office/powerpoint/2010/main" val="42837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266" y="1119424"/>
            <a:ext cx="4032448" cy="5661248"/>
          </a:xfrm>
        </p:spPr>
        <p:txBody>
          <a:bodyPr>
            <a:noAutofit/>
          </a:bodyPr>
          <a:lstStyle/>
          <a:p>
            <a:r>
              <a:rPr lang="en-GB" b="1" dirty="0">
                <a:solidFill>
                  <a:srgbClr val="3333FF"/>
                </a:solidFill>
                <a:latin typeface="Comic Sans MS" panose="030F0702030302020204" pitchFamily="66" charset="0"/>
              </a:rPr>
              <a:t>The Conservatives won 397 seats with 42.4% of the votes</a:t>
            </a:r>
            <a:r>
              <a:rPr lang="en-GB" dirty="0">
                <a:latin typeface="Comic Sans MS" panose="030F0702030302020204" pitchFamily="66" charset="0"/>
              </a:rPr>
              <a:t>, compared to </a:t>
            </a:r>
            <a:r>
              <a:rPr lang="en-GB" dirty="0">
                <a:solidFill>
                  <a:srgbClr val="FF0000"/>
                </a:solidFill>
                <a:latin typeface="Comic Sans MS" panose="030F0702030302020204" pitchFamily="66" charset="0"/>
              </a:rPr>
              <a:t>Labour’s 27.6% of the vote and 209 seats.</a:t>
            </a:r>
          </a:p>
          <a:p>
            <a:r>
              <a:rPr lang="en-GB" dirty="0">
                <a:latin typeface="Comic Sans MS" panose="030F0702030302020204" pitchFamily="66" charset="0"/>
              </a:rPr>
              <a:t> Nationally, there was a swing of 3.8% from Labour to the Conservatives. </a:t>
            </a:r>
            <a:endParaRPr lang="en-GB" dirty="0" smtClean="0">
              <a:latin typeface="Comic Sans MS" panose="030F0702030302020204" pitchFamily="66" charset="0"/>
            </a:endParaRPr>
          </a:p>
          <a:p>
            <a:r>
              <a:rPr lang="en-GB" dirty="0" smtClean="0">
                <a:latin typeface="Comic Sans MS" panose="030F0702030302020204" pitchFamily="66" charset="0"/>
              </a:rPr>
              <a:t>The </a:t>
            </a:r>
            <a:r>
              <a:rPr lang="en-GB" dirty="0">
                <a:latin typeface="Comic Sans MS" panose="030F0702030302020204" pitchFamily="66" charset="0"/>
              </a:rPr>
              <a:t>most pronounced regional swings occurred in Southern England, where </a:t>
            </a:r>
            <a:r>
              <a:rPr lang="en-GB" b="1" dirty="0">
                <a:solidFill>
                  <a:srgbClr val="FF0000"/>
                </a:solidFill>
                <a:latin typeface="Comic Sans MS" panose="030F0702030302020204" pitchFamily="66" charset="0"/>
              </a:rPr>
              <a:t>Labour won only two seats out of a possible 110.</a:t>
            </a:r>
          </a:p>
          <a:p>
            <a:endParaRPr lang="en-GB" dirty="0">
              <a:latin typeface="Comic Sans MS" panose="030F0702030302020204" pitchFamily="66" charset="0"/>
            </a:endParaRPr>
          </a:p>
        </p:txBody>
      </p:sp>
      <p:sp>
        <p:nvSpPr>
          <p:cNvPr id="7" name="Title 1"/>
          <p:cNvSpPr>
            <a:spLocks noGrp="1"/>
          </p:cNvSpPr>
          <p:nvPr>
            <p:ph type="title"/>
          </p:nvPr>
        </p:nvSpPr>
        <p:spPr>
          <a:xfrm>
            <a:off x="467544" y="0"/>
            <a:ext cx="8229600" cy="1143000"/>
          </a:xfrm>
        </p:spPr>
        <p:txBody>
          <a:bodyPr>
            <a:normAutofit/>
          </a:bodyPr>
          <a:lstStyle/>
          <a:p>
            <a:r>
              <a:rPr lang="en-GB" sz="3200" dirty="0" smtClean="0">
                <a:latin typeface="Comic Sans MS" panose="030F0702030302020204" pitchFamily="66" charset="0"/>
              </a:rPr>
              <a:t>Thatcherism and the 1983 election</a:t>
            </a:r>
            <a:endParaRPr lang="en-GB" sz="3200" b="1" dirty="0">
              <a:latin typeface="Comic Sans MS" panose="030F0702030302020204" pitchFamily="66" charset="0"/>
            </a:endParaRPr>
          </a:p>
        </p:txBody>
      </p:sp>
      <p:pic>
        <p:nvPicPr>
          <p:cNvPr id="2050" name="Picture 2" descr="UK General Election, 198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68760"/>
            <a:ext cx="36195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41" y="1"/>
            <a:ext cx="8987259"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3967201"/>
            <a:ext cx="9144000" cy="2677656"/>
          </a:xfrm>
          <a:prstGeom prst="rect">
            <a:avLst/>
          </a:prstGeom>
        </p:spPr>
        <p:txBody>
          <a:bodyPr wrap="square">
            <a:spAutoFit/>
          </a:bodyPr>
          <a:lstStyle/>
          <a:p>
            <a:pPr algn="ctr"/>
            <a:r>
              <a:rPr lang="en-GB" sz="2800" b="1" dirty="0" smtClean="0">
                <a:latin typeface="Comic Sans MS" panose="030F0702030302020204" pitchFamily="66" charset="0"/>
              </a:rPr>
              <a:t>Constituency boundary changes meant there were, for the first time, 650 seats in the House of Commons up for election. </a:t>
            </a:r>
          </a:p>
          <a:p>
            <a:pPr algn="ctr"/>
            <a:endParaRPr lang="en-GB" sz="2800" b="1" dirty="0">
              <a:latin typeface="Comic Sans MS" panose="030F0702030302020204" pitchFamily="66" charset="0"/>
            </a:endParaRPr>
          </a:p>
          <a:p>
            <a:pPr algn="ctr"/>
            <a:r>
              <a:rPr lang="en-GB" sz="2800" b="1" dirty="0" smtClean="0">
                <a:solidFill>
                  <a:srgbClr val="3333FF"/>
                </a:solidFill>
                <a:latin typeface="Comic Sans MS" panose="030F0702030302020204" pitchFamily="66" charset="0"/>
              </a:rPr>
              <a:t>The Conservatives ran away with the victory, taking 397 seats out of a possible 650.</a:t>
            </a:r>
            <a:endParaRPr lang="en-GB" sz="2800" b="1" dirty="0">
              <a:solidFill>
                <a:srgbClr val="3333FF"/>
              </a:solidFill>
              <a:latin typeface="Comic Sans MS" panose="030F0702030302020204" pitchFamily="66" charset="0"/>
            </a:endParaRPr>
          </a:p>
        </p:txBody>
      </p:sp>
    </p:spTree>
    <p:extLst>
      <p:ext uri="{BB962C8B-B14F-4D97-AF65-F5344CB8AC3E}">
        <p14:creationId xmlns:p14="http://schemas.microsoft.com/office/powerpoint/2010/main" val="2486930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628800"/>
            <a:ext cx="9036496" cy="3933056"/>
          </a:xfrm>
        </p:spPr>
        <p:txBody>
          <a:bodyPr/>
          <a:lstStyle/>
          <a:p>
            <a:pPr marL="742950" lvl="0" indent="-742950">
              <a:buFont typeface="+mj-lt"/>
              <a:buAutoNum type="arabicPeriod"/>
            </a:pPr>
            <a:r>
              <a:rPr lang="en-GB" sz="3600" dirty="0">
                <a:latin typeface="Comic Sans MS" panose="030F0702030302020204" pitchFamily="66" charset="0"/>
              </a:rPr>
              <a:t>What was in the 1983 manifesto?</a:t>
            </a:r>
          </a:p>
          <a:p>
            <a:pPr marL="742950" lvl="0" indent="-742950">
              <a:buFont typeface="+mj-lt"/>
              <a:buAutoNum type="arabicPeriod"/>
            </a:pPr>
            <a:r>
              <a:rPr lang="en-GB" sz="3600" dirty="0">
                <a:latin typeface="Comic Sans MS" panose="030F0702030302020204" pitchFamily="66" charset="0"/>
              </a:rPr>
              <a:t>How did this fit in with Thatcherism’s core ideas?</a:t>
            </a:r>
          </a:p>
          <a:p>
            <a:pPr marL="742950" lvl="0" indent="-742950">
              <a:buFont typeface="+mj-lt"/>
              <a:buAutoNum type="arabicPeriod"/>
            </a:pPr>
            <a:r>
              <a:rPr lang="en-GB" sz="3600" dirty="0">
                <a:latin typeface="Comic Sans MS" panose="030F0702030302020204" pitchFamily="66" charset="0"/>
              </a:rPr>
              <a:t>What impact did Thatcherism have on the results of the 1983 election?</a:t>
            </a:r>
          </a:p>
          <a:p>
            <a:endParaRPr lang="en-GB" dirty="0"/>
          </a:p>
        </p:txBody>
      </p:sp>
      <p:sp>
        <p:nvSpPr>
          <p:cNvPr id="7" name="Title 1"/>
          <p:cNvSpPr>
            <a:spLocks noGrp="1"/>
          </p:cNvSpPr>
          <p:nvPr>
            <p:ph type="title"/>
          </p:nvPr>
        </p:nvSpPr>
        <p:spPr>
          <a:xfrm>
            <a:off x="467544" y="0"/>
            <a:ext cx="8229600" cy="1143000"/>
          </a:xfrm>
        </p:spPr>
        <p:txBody>
          <a:bodyPr>
            <a:normAutofit/>
          </a:bodyPr>
          <a:lstStyle/>
          <a:p>
            <a:r>
              <a:rPr lang="en-GB" sz="3200" dirty="0" smtClean="0">
                <a:latin typeface="Comic Sans MS" panose="030F0702030302020204" pitchFamily="66" charset="0"/>
              </a:rPr>
              <a:t>Thatcherism and the 1983 election Questions</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2165792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1354" y="647462"/>
            <a:ext cx="5437449" cy="6210537"/>
          </a:xfrm>
        </p:spPr>
        <p:txBody>
          <a:bodyPr>
            <a:normAutofit/>
          </a:bodyPr>
          <a:lstStyle/>
          <a:p>
            <a:r>
              <a:rPr lang="en-GB" sz="2600" dirty="0">
                <a:latin typeface="Comic Sans MS" panose="030F0702030302020204" pitchFamily="66" charset="0"/>
              </a:rPr>
              <a:t>When Thatcher announced the election for 11 June 1987, </a:t>
            </a:r>
            <a:r>
              <a:rPr lang="en-GB" sz="2600" b="1" dirty="0">
                <a:solidFill>
                  <a:srgbClr val="3333FF"/>
                </a:solidFill>
                <a:latin typeface="Comic Sans MS" panose="030F0702030302020204" pitchFamily="66" charset="0"/>
              </a:rPr>
              <a:t>she was confident that the Government was strong. </a:t>
            </a:r>
            <a:endParaRPr lang="en-GB" sz="2600" b="1" dirty="0" smtClean="0">
              <a:solidFill>
                <a:srgbClr val="3333FF"/>
              </a:solidFill>
              <a:latin typeface="Comic Sans MS" panose="030F0702030302020204" pitchFamily="66" charset="0"/>
            </a:endParaRPr>
          </a:p>
          <a:p>
            <a:r>
              <a:rPr lang="en-GB" sz="2600" dirty="0" smtClean="0">
                <a:latin typeface="Comic Sans MS" panose="030F0702030302020204" pitchFamily="66" charset="0"/>
              </a:rPr>
              <a:t>Local </a:t>
            </a:r>
            <a:r>
              <a:rPr lang="en-GB" sz="2600" dirty="0">
                <a:latin typeface="Comic Sans MS" panose="030F0702030302020204" pitchFamily="66" charset="0"/>
              </a:rPr>
              <a:t>elections proved the Government's strength, and the </a:t>
            </a:r>
            <a:r>
              <a:rPr lang="en-GB" sz="2600" b="1" dirty="0">
                <a:solidFill>
                  <a:srgbClr val="3333FF"/>
                </a:solidFill>
                <a:latin typeface="Comic Sans MS" panose="030F0702030302020204" pitchFamily="66" charset="0"/>
              </a:rPr>
              <a:t>Conservatives were helped no doubt by a solid economy, falling unemployment and low inflation. </a:t>
            </a:r>
            <a:endParaRPr lang="en-GB" sz="2600" b="1" dirty="0" smtClean="0">
              <a:solidFill>
                <a:srgbClr val="3333FF"/>
              </a:solidFill>
              <a:latin typeface="Comic Sans MS" panose="030F0702030302020204" pitchFamily="66" charset="0"/>
            </a:endParaRPr>
          </a:p>
          <a:p>
            <a:r>
              <a:rPr lang="en-GB" sz="2600" dirty="0" smtClean="0">
                <a:latin typeface="Comic Sans MS" panose="030F0702030302020204" pitchFamily="66" charset="0"/>
              </a:rPr>
              <a:t>As </a:t>
            </a:r>
            <a:r>
              <a:rPr lang="en-GB" sz="2600" dirty="0">
                <a:latin typeface="Comic Sans MS" panose="030F0702030302020204" pitchFamily="66" charset="0"/>
              </a:rPr>
              <a:t>campaigning began, </a:t>
            </a:r>
            <a:r>
              <a:rPr lang="en-GB" sz="2600" b="1" dirty="0">
                <a:solidFill>
                  <a:srgbClr val="3333FF"/>
                </a:solidFill>
                <a:latin typeface="Comic Sans MS" panose="030F0702030302020204" pitchFamily="66" charset="0"/>
              </a:rPr>
              <a:t>opinion polls showed the Conservatives on 43%, </a:t>
            </a:r>
            <a:r>
              <a:rPr lang="en-GB" sz="2600" dirty="0">
                <a:latin typeface="Comic Sans MS" panose="030F0702030302020204" pitchFamily="66" charset="0"/>
              </a:rPr>
              <a:t>Labour on 29% and the SDP-Liberal Alliance on </a:t>
            </a:r>
            <a:r>
              <a:rPr lang="en-GB" sz="2600" dirty="0" smtClean="0">
                <a:latin typeface="Comic Sans MS" panose="030F0702030302020204" pitchFamily="66" charset="0"/>
              </a:rPr>
              <a:t>26%. </a:t>
            </a:r>
          </a:p>
          <a:p>
            <a:endParaRPr lang="en-GB" sz="2600" dirty="0">
              <a:latin typeface="Comic Sans MS" panose="030F0702030302020204" pitchFamily="66" charset="0"/>
            </a:endParaRPr>
          </a:p>
        </p:txBody>
      </p:sp>
      <p:sp>
        <p:nvSpPr>
          <p:cNvPr id="7" name="Title 1"/>
          <p:cNvSpPr>
            <a:spLocks noGrp="1"/>
          </p:cNvSpPr>
          <p:nvPr>
            <p:ph type="title"/>
          </p:nvPr>
        </p:nvSpPr>
        <p:spPr>
          <a:xfrm>
            <a:off x="467544" y="3515"/>
            <a:ext cx="8229600" cy="850106"/>
          </a:xfrm>
        </p:spPr>
        <p:txBody>
          <a:bodyPr>
            <a:normAutofit/>
          </a:bodyPr>
          <a:lstStyle/>
          <a:p>
            <a:r>
              <a:rPr lang="en-GB" sz="3200" dirty="0" smtClean="0">
                <a:latin typeface="Comic Sans MS" panose="030F0702030302020204" pitchFamily="66" charset="0"/>
              </a:rPr>
              <a:t>Thatcherism and the 1987 election</a:t>
            </a:r>
            <a:endParaRPr lang="en-GB" sz="3200" b="1" dirty="0">
              <a:latin typeface="Comic Sans MS" panose="030F0702030302020204" pitchFamily="66" charset="0"/>
            </a:endParaRPr>
          </a:p>
        </p:txBody>
      </p:sp>
      <p:pic>
        <p:nvPicPr>
          <p:cNvPr id="8" name="Picture 7" descr="Image result for thatcher 1987 elec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124744"/>
            <a:ext cx="3220318" cy="1872208"/>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268075"/>
            <a:ext cx="2064622" cy="3148107"/>
          </a:xfrm>
          <a:prstGeom prst="rect">
            <a:avLst/>
          </a:prstGeom>
        </p:spPr>
      </p:pic>
    </p:spTree>
    <p:extLst>
      <p:ext uri="{BB962C8B-B14F-4D97-AF65-F5344CB8AC3E}">
        <p14:creationId xmlns:p14="http://schemas.microsoft.com/office/powerpoint/2010/main" val="35856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8520" y="636227"/>
            <a:ext cx="5924954" cy="597169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200" dirty="0" smtClean="0">
                <a:latin typeface="Comic Sans MS" panose="030F0702030302020204" pitchFamily="66" charset="0"/>
                <a:ea typeface="Calibri" panose="020F0502020204030204" pitchFamily="34" charset="0"/>
                <a:cs typeface="Times New Roman" panose="02020603050405020304" pitchFamily="18" charset="0"/>
              </a:rPr>
              <a:t>The 1987 </a:t>
            </a:r>
            <a:r>
              <a:rPr lang="en-GB" sz="2200" dirty="0">
                <a:latin typeface="Comic Sans MS" panose="030F0702030302020204" pitchFamily="66" charset="0"/>
                <a:ea typeface="Calibri" panose="020F0502020204030204" pitchFamily="34" charset="0"/>
                <a:cs typeface="Times New Roman" panose="02020603050405020304" pitchFamily="18" charset="0"/>
              </a:rPr>
              <a:t>Conservative Manifesto was called “</a:t>
            </a:r>
            <a:r>
              <a:rPr lang="en-GB" sz="2200" b="1"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The Next Moves Forward</a:t>
            </a:r>
            <a:r>
              <a:rPr lang="en-GB" sz="2200" dirty="0">
                <a:latin typeface="Comic Sans MS" panose="030F0702030302020204" pitchFamily="66" charset="0"/>
                <a:ea typeface="Calibri" panose="020F0502020204030204" pitchFamily="34" charset="0"/>
                <a:cs typeface="Times New Roman" panose="02020603050405020304" pitchFamily="18" charset="0"/>
              </a:rPr>
              <a:t>”, and this focused on </a:t>
            </a:r>
            <a:r>
              <a:rPr lang="en-GB" sz="2200" b="1"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spreading home ownership</a:t>
            </a:r>
            <a:r>
              <a:rPr lang="en-GB" sz="2200" dirty="0">
                <a:latin typeface="Comic Sans MS" panose="030F0702030302020204" pitchFamily="66" charset="0"/>
                <a:ea typeface="Calibri" panose="020F0502020204030204" pitchFamily="34" charset="0"/>
                <a:cs typeface="Times New Roman" panose="02020603050405020304" pitchFamily="18" charset="0"/>
              </a:rPr>
              <a:t> by allowing council tenants to buy their houses.  </a:t>
            </a:r>
            <a:endParaRPr lang="en-GB" sz="2200" dirty="0" smtClean="0">
              <a:latin typeface="Comic Sans MS" panose="030F0702030302020204" pitchFamily="66"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200" dirty="0" smtClean="0">
                <a:latin typeface="Comic Sans MS" panose="030F0702030302020204" pitchFamily="66" charset="0"/>
                <a:ea typeface="Calibri" panose="020F0502020204030204" pitchFamily="34" charset="0"/>
                <a:cs typeface="Times New Roman" panose="02020603050405020304" pitchFamily="18" charset="0"/>
              </a:rPr>
              <a:t>This </a:t>
            </a:r>
            <a:r>
              <a:rPr lang="en-GB" sz="2200" dirty="0">
                <a:latin typeface="Comic Sans MS" panose="030F0702030302020204" pitchFamily="66" charset="0"/>
                <a:ea typeface="Calibri" panose="020F0502020204030204" pitchFamily="34" charset="0"/>
                <a:cs typeface="Times New Roman" panose="02020603050405020304" pitchFamily="18" charset="0"/>
              </a:rPr>
              <a:t>was to </a:t>
            </a:r>
            <a:r>
              <a:rPr lang="en-GB" sz="2200" b="1"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increase people’s feelings of personal </a:t>
            </a:r>
            <a:r>
              <a:rPr lang="en-GB" sz="2200" b="1" dirty="0" smtClean="0">
                <a:solidFill>
                  <a:srgbClr val="3333FF"/>
                </a:solidFill>
                <a:latin typeface="Comic Sans MS" panose="030F0702030302020204" pitchFamily="66" charset="0"/>
                <a:ea typeface="Calibri" panose="020F0502020204030204" pitchFamily="34" charset="0"/>
                <a:cs typeface="Times New Roman" panose="02020603050405020304" pitchFamily="18" charset="0"/>
              </a:rPr>
              <a:t>responsibility</a:t>
            </a:r>
            <a:r>
              <a:rPr lang="en-GB" sz="2200" dirty="0" smtClean="0">
                <a:latin typeface="Comic Sans MS" panose="030F0702030302020204" pitchFamily="66" charset="0"/>
                <a:ea typeface="Calibri" panose="020F0502020204030204" pitchFamily="34" charset="0"/>
                <a:cs typeface="Times New Roman" panose="02020603050405020304" pitchFamily="18" charset="0"/>
              </a:rPr>
              <a:t>. A </a:t>
            </a:r>
            <a:r>
              <a:rPr lang="en-GB" sz="2200" dirty="0">
                <a:latin typeface="Comic Sans MS" panose="030F0702030302020204" pitchFamily="66" charset="0"/>
                <a:ea typeface="Calibri" panose="020F0502020204030204" pitchFamily="34" charset="0"/>
                <a:cs typeface="Times New Roman" panose="02020603050405020304" pitchFamily="18" charset="0"/>
              </a:rPr>
              <a:t>core belief of Conservatism is that </a:t>
            </a:r>
            <a:r>
              <a:rPr lang="en-GB" sz="2200" b="1"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home ownership increases people’s stake in society and is essential to a person’s sense of </a:t>
            </a:r>
            <a:r>
              <a:rPr lang="en-GB" sz="2200" b="1" dirty="0" smtClean="0">
                <a:solidFill>
                  <a:srgbClr val="3333FF"/>
                </a:solidFill>
                <a:latin typeface="Comic Sans MS" panose="030F0702030302020204" pitchFamily="66" charset="0"/>
                <a:ea typeface="Calibri" panose="020F0502020204030204" pitchFamily="34" charset="0"/>
                <a:cs typeface="Times New Roman" panose="02020603050405020304" pitchFamily="18" charset="0"/>
              </a:rPr>
              <a:t>identity</a:t>
            </a:r>
            <a:r>
              <a:rPr lang="en-GB" sz="2200" dirty="0" smtClean="0">
                <a:latin typeface="Comic Sans MS" panose="030F0702030302020204" pitchFamily="66" charset="0"/>
                <a:ea typeface="Calibri" panose="020F0502020204030204" pitchFamily="34" charset="0"/>
                <a:cs typeface="Times New Roman" panose="02020603050405020304" pitchFamily="18" charset="0"/>
              </a:rPr>
              <a:t>. By </a:t>
            </a:r>
            <a:r>
              <a:rPr lang="en-GB" sz="2200" dirty="0">
                <a:latin typeface="Comic Sans MS" panose="030F0702030302020204" pitchFamily="66" charset="0"/>
                <a:ea typeface="Calibri" panose="020F0502020204030204" pitchFamily="34" charset="0"/>
                <a:cs typeface="Times New Roman" panose="02020603050405020304" pitchFamily="18" charset="0"/>
              </a:rPr>
              <a:t>allowing people to buy their council houses, </a:t>
            </a:r>
            <a:r>
              <a:rPr lang="en-GB" sz="2200"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the government could make money from the sales </a:t>
            </a:r>
            <a:r>
              <a:rPr lang="en-GB" sz="2200" dirty="0">
                <a:latin typeface="Comic Sans MS" panose="030F0702030302020204" pitchFamily="66" charset="0"/>
                <a:ea typeface="Calibri" panose="020F0502020204030204" pitchFamily="34" charset="0"/>
                <a:cs typeface="Times New Roman" panose="02020603050405020304" pitchFamily="18" charset="0"/>
              </a:rPr>
              <a:t>and would no longer be responsible for </a:t>
            </a:r>
            <a:r>
              <a:rPr lang="en-GB" sz="2200" dirty="0" smtClean="0">
                <a:latin typeface="Comic Sans MS" panose="030F0702030302020204" pitchFamily="66" charset="0"/>
                <a:ea typeface="Calibri" panose="020F0502020204030204" pitchFamily="34" charset="0"/>
                <a:cs typeface="Times New Roman" panose="02020603050405020304" pitchFamily="18" charset="0"/>
              </a:rPr>
              <a:t>upkeep. </a:t>
            </a:r>
            <a:r>
              <a:rPr lang="en-GB" sz="2200" b="1" dirty="0" smtClean="0">
                <a:solidFill>
                  <a:srgbClr val="3333FF"/>
                </a:solidFill>
                <a:latin typeface="Comic Sans MS" panose="030F0702030302020204" pitchFamily="66" charset="0"/>
                <a:ea typeface="Calibri" panose="020F0502020204030204" pitchFamily="34" charset="0"/>
                <a:cs typeface="Times New Roman" panose="02020603050405020304" pitchFamily="18" charset="0"/>
              </a:rPr>
              <a:t>Thatcher </a:t>
            </a:r>
            <a:r>
              <a:rPr lang="en-GB" sz="2200" b="1" dirty="0">
                <a:solidFill>
                  <a:srgbClr val="3333FF"/>
                </a:solidFill>
                <a:latin typeface="Comic Sans MS" panose="030F0702030302020204" pitchFamily="66" charset="0"/>
                <a:ea typeface="Calibri" panose="020F0502020204030204" pitchFamily="34" charset="0"/>
                <a:cs typeface="Times New Roman" panose="02020603050405020304" pitchFamily="18" charset="0"/>
              </a:rPr>
              <a:t>believed it would give people more of an incentive to stay in work.  </a:t>
            </a:r>
          </a:p>
        </p:txBody>
      </p:sp>
      <p:sp>
        <p:nvSpPr>
          <p:cNvPr id="19" name="Title 1"/>
          <p:cNvSpPr>
            <a:spLocks noGrp="1"/>
          </p:cNvSpPr>
          <p:nvPr>
            <p:ph type="title"/>
          </p:nvPr>
        </p:nvSpPr>
        <p:spPr>
          <a:xfrm>
            <a:off x="467544" y="-151718"/>
            <a:ext cx="8229600" cy="1143000"/>
          </a:xfrm>
        </p:spPr>
        <p:txBody>
          <a:bodyPr>
            <a:normAutofit/>
          </a:bodyPr>
          <a:lstStyle/>
          <a:p>
            <a:r>
              <a:rPr lang="en-GB" sz="3200" dirty="0" smtClean="0">
                <a:latin typeface="Comic Sans MS" panose="030F0702030302020204" pitchFamily="66" charset="0"/>
              </a:rPr>
              <a:t>Thatcherism and the 1987 election</a:t>
            </a:r>
            <a:endParaRPr lang="en-GB" sz="3200" b="1" dirty="0">
              <a:latin typeface="Comic Sans MS" panose="030F0702030302020204" pitchFamily="66"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51" y="1159986"/>
            <a:ext cx="3161220" cy="26396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4" y="4653136"/>
            <a:ext cx="3196454" cy="1598227"/>
          </a:xfrm>
          <a:prstGeom prst="rect">
            <a:avLst/>
          </a:prstGeom>
        </p:spPr>
      </p:pic>
    </p:spTree>
    <p:extLst>
      <p:ext uri="{BB962C8B-B14F-4D97-AF65-F5344CB8AC3E}">
        <p14:creationId xmlns:p14="http://schemas.microsoft.com/office/powerpoint/2010/main" val="28468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48" y="764704"/>
            <a:ext cx="6192688" cy="582992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2400" dirty="0">
                <a:latin typeface="Comic Sans MS" panose="030F0702030302020204" pitchFamily="66" charset="0"/>
              </a:rPr>
              <a:t>In 1987, </a:t>
            </a:r>
            <a:r>
              <a:rPr lang="en-GB" sz="2400" b="1" dirty="0">
                <a:solidFill>
                  <a:srgbClr val="3333FF"/>
                </a:solidFill>
                <a:latin typeface="Comic Sans MS" panose="030F0702030302020204" pitchFamily="66" charset="0"/>
              </a:rPr>
              <a:t>privatisation of publicly owned industries continued </a:t>
            </a:r>
            <a:r>
              <a:rPr lang="en-GB" sz="2400" dirty="0">
                <a:latin typeface="Comic Sans MS" panose="030F0702030302020204" pitchFamily="66" charset="0"/>
              </a:rPr>
              <a:t>– again bringing in windfall payments for the government who could </a:t>
            </a:r>
            <a:r>
              <a:rPr lang="en-GB" sz="2400" b="1" dirty="0">
                <a:solidFill>
                  <a:srgbClr val="3333FF"/>
                </a:solidFill>
                <a:latin typeface="Comic Sans MS" panose="030F0702030302020204" pitchFamily="66" charset="0"/>
              </a:rPr>
              <a:t>offer further tax cuts for the rich</a:t>
            </a:r>
          </a:p>
          <a:p>
            <a:pPr marL="285750" indent="-285750">
              <a:lnSpc>
                <a:spcPct val="107000"/>
              </a:lnSpc>
              <a:spcAft>
                <a:spcPts val="800"/>
              </a:spcAft>
              <a:buFont typeface="Arial" panose="020B0604020202020204" pitchFamily="34" charset="0"/>
              <a:buChar char="•"/>
            </a:pPr>
            <a:r>
              <a:rPr lang="en-GB" sz="2400" b="1" dirty="0">
                <a:solidFill>
                  <a:srgbClr val="3333FF"/>
                </a:solidFill>
                <a:latin typeface="Comic Sans MS" panose="030F0702030302020204" pitchFamily="66" charset="0"/>
              </a:rPr>
              <a:t>Nuclear weapons </a:t>
            </a:r>
            <a:r>
              <a:rPr lang="en-GB" sz="2400" dirty="0">
                <a:latin typeface="Comic Sans MS" panose="030F0702030302020204" pitchFamily="66" charset="0"/>
              </a:rPr>
              <a:t>were the final key point of the manifesto.  Labour had promised in 1983 to get rid of the nuclear deterrent, which had proven quite unpopular, so </a:t>
            </a:r>
            <a:r>
              <a:rPr lang="en-GB" sz="2400" b="1" dirty="0">
                <a:solidFill>
                  <a:srgbClr val="3333FF"/>
                </a:solidFill>
                <a:latin typeface="Comic Sans MS" panose="030F0702030302020204" pitchFamily="66" charset="0"/>
              </a:rPr>
              <a:t>the Conservatives promised to replace Polaris with </a:t>
            </a:r>
            <a:r>
              <a:rPr lang="en-GB" sz="2400" b="1" dirty="0" smtClean="0">
                <a:solidFill>
                  <a:srgbClr val="3333FF"/>
                </a:solidFill>
                <a:latin typeface="Comic Sans MS" panose="030F0702030302020204" pitchFamily="66" charset="0"/>
              </a:rPr>
              <a:t>Trident.</a:t>
            </a:r>
          </a:p>
          <a:p>
            <a:pPr marL="285750" indent="-285750">
              <a:lnSpc>
                <a:spcPct val="107000"/>
              </a:lnSpc>
              <a:spcAft>
                <a:spcPts val="800"/>
              </a:spcAft>
              <a:buFont typeface="Arial" panose="020B0604020202020204" pitchFamily="34" charset="0"/>
              <a:buChar char="•"/>
            </a:pPr>
            <a:r>
              <a:rPr lang="en-GB" sz="2400" b="1" dirty="0" smtClean="0">
                <a:solidFill>
                  <a:srgbClr val="3333FF"/>
                </a:solidFill>
                <a:latin typeface="Comic Sans MS" panose="030F0702030302020204" pitchFamily="66" charset="0"/>
              </a:rPr>
              <a:t>Defence </a:t>
            </a:r>
            <a:r>
              <a:rPr lang="en-GB" sz="2400" b="1" dirty="0">
                <a:solidFill>
                  <a:srgbClr val="3333FF"/>
                </a:solidFill>
                <a:latin typeface="Comic Sans MS" panose="030F0702030302020204" pitchFamily="66" charset="0"/>
              </a:rPr>
              <a:t>is a key Conservative ideal – </a:t>
            </a:r>
            <a:r>
              <a:rPr lang="en-GB" sz="2400" dirty="0">
                <a:latin typeface="Comic Sans MS" panose="030F0702030302020204" pitchFamily="66" charset="0"/>
              </a:rPr>
              <a:t>protecting the Nation</a:t>
            </a:r>
            <a:endParaRPr lang="en-GB" sz="24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19" name="Title 1"/>
          <p:cNvSpPr>
            <a:spLocks noGrp="1"/>
          </p:cNvSpPr>
          <p:nvPr>
            <p:ph type="title"/>
          </p:nvPr>
        </p:nvSpPr>
        <p:spPr>
          <a:xfrm>
            <a:off x="467544" y="-151718"/>
            <a:ext cx="8229600" cy="1143000"/>
          </a:xfrm>
        </p:spPr>
        <p:txBody>
          <a:bodyPr>
            <a:normAutofit/>
          </a:bodyPr>
          <a:lstStyle/>
          <a:p>
            <a:r>
              <a:rPr lang="en-GB" sz="3200" dirty="0" smtClean="0">
                <a:latin typeface="Comic Sans MS" panose="030F0702030302020204" pitchFamily="66" charset="0"/>
              </a:rPr>
              <a:t>Thatcherism and the 1987 election</a:t>
            </a:r>
            <a:endParaRPr lang="en-GB" sz="3200" b="1" dirty="0">
              <a:latin typeface="Comic Sans MS" panose="030F0702030302020204"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726" y="1010858"/>
            <a:ext cx="2533418" cy="2944694"/>
          </a:xfrm>
          <a:prstGeom prst="rect">
            <a:avLst/>
          </a:prstGeom>
        </p:spPr>
      </p:pic>
    </p:spTree>
    <p:extLst>
      <p:ext uri="{BB962C8B-B14F-4D97-AF65-F5344CB8AC3E}">
        <p14:creationId xmlns:p14="http://schemas.microsoft.com/office/powerpoint/2010/main" val="41469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266" y="1119424"/>
            <a:ext cx="4629742" cy="5661248"/>
          </a:xfrm>
        </p:spPr>
        <p:txBody>
          <a:bodyPr>
            <a:noAutofit/>
          </a:bodyPr>
          <a:lstStyle/>
          <a:p>
            <a:r>
              <a:rPr lang="en-GB" sz="2200" dirty="0">
                <a:latin typeface="Comic Sans MS" panose="030F0702030302020204" pitchFamily="66" charset="0"/>
              </a:rPr>
              <a:t>As predicted by the polls, Thatcher was returned for an </a:t>
            </a:r>
            <a:r>
              <a:rPr lang="en-GB" sz="2200" b="1" dirty="0">
                <a:solidFill>
                  <a:srgbClr val="3333FF"/>
                </a:solidFill>
                <a:latin typeface="Comic Sans MS" panose="030F0702030302020204" pitchFamily="66" charset="0"/>
              </a:rPr>
              <a:t>historic third term</a:t>
            </a:r>
            <a:r>
              <a:rPr lang="en-GB" sz="2200" dirty="0">
                <a:latin typeface="Comic Sans MS" panose="030F0702030302020204" pitchFamily="66" charset="0"/>
              </a:rPr>
              <a:t>, albeit with a </a:t>
            </a:r>
            <a:r>
              <a:rPr lang="en-GB" sz="2200" b="1" dirty="0">
                <a:solidFill>
                  <a:srgbClr val="3333FF"/>
                </a:solidFill>
                <a:latin typeface="Comic Sans MS" panose="030F0702030302020204" pitchFamily="66" charset="0"/>
              </a:rPr>
              <a:t>reduced majority of 102 seats, down from 144</a:t>
            </a:r>
            <a:r>
              <a:rPr lang="en-GB" sz="2200" dirty="0">
                <a:latin typeface="Comic Sans MS" panose="030F0702030302020204" pitchFamily="66" charset="0"/>
              </a:rPr>
              <a:t>. Overall there was a 1.2% swing to Labour. Labour increased its number of seats from 209 to 229 and did particularly well in Scotland and the north of England. </a:t>
            </a:r>
          </a:p>
          <a:p>
            <a:r>
              <a:rPr lang="en-GB" sz="2200" b="1" dirty="0">
                <a:solidFill>
                  <a:srgbClr val="3333FF"/>
                </a:solidFill>
                <a:latin typeface="Comic Sans MS" panose="030F0702030302020204" pitchFamily="66" charset="0"/>
              </a:rPr>
              <a:t>The Conservatives won 376 seats with 42.8% of the votes </a:t>
            </a:r>
            <a:r>
              <a:rPr lang="en-GB" sz="2200" dirty="0">
                <a:latin typeface="Comic Sans MS" panose="030F0702030302020204" pitchFamily="66" charset="0"/>
              </a:rPr>
              <a:t>and Labour won 229 seats with 30.8% of the votes. </a:t>
            </a:r>
          </a:p>
          <a:p>
            <a:endParaRPr lang="en-GB" sz="2200" dirty="0">
              <a:latin typeface="Comic Sans MS" panose="030F0702030302020204" pitchFamily="66" charset="0"/>
            </a:endParaRPr>
          </a:p>
        </p:txBody>
      </p:sp>
      <p:sp>
        <p:nvSpPr>
          <p:cNvPr id="7" name="Title 1"/>
          <p:cNvSpPr>
            <a:spLocks noGrp="1"/>
          </p:cNvSpPr>
          <p:nvPr>
            <p:ph type="title"/>
          </p:nvPr>
        </p:nvSpPr>
        <p:spPr>
          <a:xfrm>
            <a:off x="467544" y="0"/>
            <a:ext cx="8229600" cy="1143000"/>
          </a:xfrm>
        </p:spPr>
        <p:txBody>
          <a:bodyPr>
            <a:normAutofit/>
          </a:bodyPr>
          <a:lstStyle/>
          <a:p>
            <a:r>
              <a:rPr lang="en-GB" sz="3200" dirty="0" smtClean="0">
                <a:latin typeface="Comic Sans MS" panose="030F0702030302020204" pitchFamily="66" charset="0"/>
              </a:rPr>
              <a:t>Thatcherism and the 1987 election</a:t>
            </a:r>
            <a:endParaRPr lang="en-GB" sz="3200" b="1" dirty="0">
              <a:latin typeface="Comic Sans MS" panose="030F0702030302020204" pitchFamily="66" charset="0"/>
            </a:endParaRPr>
          </a:p>
        </p:txBody>
      </p:sp>
      <p:pic>
        <p:nvPicPr>
          <p:cNvPr id="2050" name="Picture 2" descr="UK General Election, 198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50" y="1143000"/>
            <a:ext cx="36195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628800"/>
            <a:ext cx="9036496" cy="3933056"/>
          </a:xfrm>
        </p:spPr>
        <p:txBody>
          <a:bodyPr>
            <a:normAutofit lnSpcReduction="10000"/>
          </a:bodyPr>
          <a:lstStyle/>
          <a:p>
            <a:pPr marL="742950" lvl="0" indent="-742950">
              <a:buFont typeface="+mj-lt"/>
              <a:buAutoNum type="arabicPeriod"/>
            </a:pPr>
            <a:r>
              <a:rPr lang="en-GB" sz="3600" dirty="0">
                <a:latin typeface="Comic Sans MS" panose="030F0702030302020204" pitchFamily="66" charset="0"/>
              </a:rPr>
              <a:t>What was in the </a:t>
            </a:r>
            <a:r>
              <a:rPr lang="en-GB" sz="3600" dirty="0" smtClean="0">
                <a:latin typeface="Comic Sans MS" panose="030F0702030302020204" pitchFamily="66" charset="0"/>
              </a:rPr>
              <a:t>1987 </a:t>
            </a:r>
            <a:r>
              <a:rPr lang="en-GB" sz="3600" dirty="0">
                <a:latin typeface="Comic Sans MS" panose="030F0702030302020204" pitchFamily="66" charset="0"/>
              </a:rPr>
              <a:t>manifesto?</a:t>
            </a:r>
          </a:p>
          <a:p>
            <a:pPr marL="742950" lvl="0" indent="-742950">
              <a:buFont typeface="+mj-lt"/>
              <a:buAutoNum type="arabicPeriod"/>
            </a:pPr>
            <a:r>
              <a:rPr lang="en-GB" sz="3600" dirty="0">
                <a:latin typeface="Comic Sans MS" panose="030F0702030302020204" pitchFamily="66" charset="0"/>
              </a:rPr>
              <a:t>How did this fit in with Thatcherism’s core ideas?</a:t>
            </a:r>
          </a:p>
          <a:p>
            <a:pPr marL="742950" lvl="0" indent="-742950">
              <a:buFont typeface="+mj-lt"/>
              <a:buAutoNum type="arabicPeriod"/>
            </a:pPr>
            <a:r>
              <a:rPr lang="en-GB" sz="3600" dirty="0">
                <a:latin typeface="Comic Sans MS" panose="030F0702030302020204" pitchFamily="66" charset="0"/>
              </a:rPr>
              <a:t>What impact did Thatcherism have on the results of the </a:t>
            </a:r>
            <a:r>
              <a:rPr lang="en-GB" sz="3600" dirty="0" smtClean="0">
                <a:latin typeface="Comic Sans MS" panose="030F0702030302020204" pitchFamily="66" charset="0"/>
              </a:rPr>
              <a:t>1987 </a:t>
            </a:r>
            <a:r>
              <a:rPr lang="en-GB" sz="3600" dirty="0">
                <a:latin typeface="Comic Sans MS" panose="030F0702030302020204" pitchFamily="66" charset="0"/>
              </a:rPr>
              <a:t>election</a:t>
            </a:r>
            <a:r>
              <a:rPr lang="en-GB" sz="3600" dirty="0" smtClean="0">
                <a:latin typeface="Comic Sans MS" panose="030F0702030302020204" pitchFamily="66" charset="0"/>
              </a:rPr>
              <a:t>?</a:t>
            </a:r>
          </a:p>
          <a:p>
            <a:pPr marL="742950" lvl="0" indent="-742950">
              <a:buFont typeface="+mj-lt"/>
              <a:buAutoNum type="arabicPeriod"/>
            </a:pPr>
            <a:r>
              <a:rPr lang="en-GB" sz="3600" dirty="0" smtClean="0">
                <a:latin typeface="Comic Sans MS" panose="030F0702030302020204" pitchFamily="66" charset="0"/>
              </a:rPr>
              <a:t>Why was there a swing to Labour in the 1987?</a:t>
            </a:r>
            <a:endParaRPr lang="en-GB" sz="3600" dirty="0">
              <a:latin typeface="Comic Sans MS" panose="030F0702030302020204" pitchFamily="66" charset="0"/>
            </a:endParaRPr>
          </a:p>
          <a:p>
            <a:endParaRPr lang="en-GB" dirty="0"/>
          </a:p>
        </p:txBody>
      </p:sp>
      <p:sp>
        <p:nvSpPr>
          <p:cNvPr id="7" name="Title 1"/>
          <p:cNvSpPr>
            <a:spLocks noGrp="1"/>
          </p:cNvSpPr>
          <p:nvPr>
            <p:ph type="title"/>
          </p:nvPr>
        </p:nvSpPr>
        <p:spPr>
          <a:xfrm>
            <a:off x="467544" y="0"/>
            <a:ext cx="8229600" cy="1143000"/>
          </a:xfrm>
        </p:spPr>
        <p:txBody>
          <a:bodyPr>
            <a:normAutofit/>
          </a:bodyPr>
          <a:lstStyle/>
          <a:p>
            <a:r>
              <a:rPr lang="en-GB" sz="3200" dirty="0" smtClean="0">
                <a:latin typeface="Comic Sans MS" panose="030F0702030302020204" pitchFamily="66" charset="0"/>
              </a:rPr>
              <a:t>Thatcherism and the 1987 election Questions</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3248437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70609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Conservatism </a:t>
            </a:r>
            <a:endParaRPr lang="en-GB" dirty="0"/>
          </a:p>
        </p:txBody>
      </p:sp>
      <p:sp>
        <p:nvSpPr>
          <p:cNvPr id="7" name="Rectangle 6"/>
          <p:cNvSpPr/>
          <p:nvPr/>
        </p:nvSpPr>
        <p:spPr>
          <a:xfrm>
            <a:off x="0" y="908719"/>
            <a:ext cx="9144000" cy="5324535"/>
          </a:xfrm>
          <a:prstGeom prst="rect">
            <a:avLst/>
          </a:prstGeom>
        </p:spPr>
        <p:txBody>
          <a:bodyPr wrap="square">
            <a:spAutoFit/>
          </a:bodyPr>
          <a:lstStyle/>
          <a:p>
            <a:r>
              <a:rPr lang="en-GB" sz="2800" dirty="0">
                <a:latin typeface="Comic Sans MS" panose="030F0702030302020204" pitchFamily="66" charset="0"/>
              </a:rPr>
              <a:t>The core ideas of </a:t>
            </a:r>
            <a:r>
              <a:rPr lang="en-GB" sz="2800" b="1" dirty="0">
                <a:solidFill>
                  <a:srgbClr val="0070C0"/>
                </a:solidFill>
                <a:latin typeface="Comic Sans MS" panose="030F0702030302020204" pitchFamily="66" charset="0"/>
              </a:rPr>
              <a:t>Conservatism</a:t>
            </a:r>
            <a:r>
              <a:rPr lang="en-GB" sz="2800" dirty="0">
                <a:latin typeface="Comic Sans MS" panose="030F0702030302020204" pitchFamily="66" charset="0"/>
              </a:rPr>
              <a:t> revolve </a:t>
            </a:r>
            <a:r>
              <a:rPr lang="en-GB" sz="2800" dirty="0" smtClean="0">
                <a:latin typeface="Comic Sans MS" panose="030F0702030302020204" pitchFamily="66" charset="0"/>
              </a:rPr>
              <a:t>around:</a:t>
            </a:r>
            <a:endParaRPr lang="en-GB" sz="2800" dirty="0">
              <a:latin typeface="Comic Sans MS" panose="030F0702030302020204" pitchFamily="66" charset="0"/>
            </a:endParaRPr>
          </a:p>
          <a:p>
            <a:pPr marL="571500" lvl="0" indent="-571500">
              <a:buFont typeface="Arial" panose="020B0604020202020204" pitchFamily="34" charset="0"/>
              <a:buChar char="•"/>
            </a:pPr>
            <a:r>
              <a:rPr lang="en-GB" sz="2800" dirty="0" smtClean="0">
                <a:solidFill>
                  <a:srgbClr val="0070C0"/>
                </a:solidFill>
                <a:latin typeface="Comic Sans MS" panose="030F0702030302020204" pitchFamily="66" charset="0"/>
              </a:rPr>
              <a:t>tradition </a:t>
            </a:r>
            <a:endParaRPr lang="en-GB" sz="2800" dirty="0">
              <a:solidFill>
                <a:srgbClr val="0070C0"/>
              </a:solidFill>
              <a:latin typeface="Comic Sans MS" panose="030F0702030302020204" pitchFamily="66" charset="0"/>
            </a:endParaRPr>
          </a:p>
          <a:p>
            <a:pPr marL="571500" lvl="0" indent="-571500">
              <a:buFont typeface="Arial" panose="020B0604020202020204" pitchFamily="34" charset="0"/>
              <a:buChar char="•"/>
            </a:pPr>
            <a:r>
              <a:rPr lang="en-GB" sz="2800" dirty="0">
                <a:solidFill>
                  <a:srgbClr val="0070C0"/>
                </a:solidFill>
                <a:latin typeface="Comic Sans MS" panose="030F0702030302020204" pitchFamily="66" charset="0"/>
              </a:rPr>
              <a:t>human </a:t>
            </a:r>
            <a:r>
              <a:rPr lang="en-GB" sz="2800" dirty="0" smtClean="0">
                <a:solidFill>
                  <a:srgbClr val="0070C0"/>
                </a:solidFill>
                <a:latin typeface="Comic Sans MS" panose="030F0702030302020204" pitchFamily="66" charset="0"/>
              </a:rPr>
              <a:t>imperfection </a:t>
            </a:r>
            <a:endParaRPr lang="en-GB" sz="2800" dirty="0">
              <a:solidFill>
                <a:srgbClr val="0070C0"/>
              </a:solidFill>
              <a:latin typeface="Comic Sans MS" panose="030F0702030302020204" pitchFamily="66" charset="0"/>
            </a:endParaRPr>
          </a:p>
          <a:p>
            <a:pPr marL="571500" lvl="0" indent="-571500">
              <a:buFont typeface="Arial" panose="020B0604020202020204" pitchFamily="34" charset="0"/>
              <a:buChar char="•"/>
            </a:pPr>
            <a:r>
              <a:rPr lang="en-GB" sz="2800" dirty="0">
                <a:solidFill>
                  <a:srgbClr val="0070C0"/>
                </a:solidFill>
                <a:latin typeface="Comic Sans MS" panose="030F0702030302020204" pitchFamily="66" charset="0"/>
              </a:rPr>
              <a:t>organic </a:t>
            </a:r>
            <a:r>
              <a:rPr lang="en-GB" sz="2800" dirty="0" smtClean="0">
                <a:solidFill>
                  <a:srgbClr val="0070C0"/>
                </a:solidFill>
                <a:latin typeface="Comic Sans MS" panose="030F0702030302020204" pitchFamily="66" charset="0"/>
              </a:rPr>
              <a:t>society</a:t>
            </a:r>
            <a:endParaRPr lang="en-GB" sz="2800" dirty="0">
              <a:solidFill>
                <a:srgbClr val="0070C0"/>
              </a:solidFill>
              <a:latin typeface="Comic Sans MS" panose="030F0702030302020204" pitchFamily="66" charset="0"/>
            </a:endParaRPr>
          </a:p>
          <a:p>
            <a:pPr marL="571500" lvl="0" indent="-571500">
              <a:buFont typeface="Arial" panose="020B0604020202020204" pitchFamily="34" charset="0"/>
              <a:buChar char="•"/>
            </a:pPr>
            <a:r>
              <a:rPr lang="en-GB" sz="2800" dirty="0">
                <a:solidFill>
                  <a:srgbClr val="0070C0"/>
                </a:solidFill>
                <a:latin typeface="Comic Sans MS" panose="030F0702030302020204" pitchFamily="66" charset="0"/>
              </a:rPr>
              <a:t>hierarchy and </a:t>
            </a:r>
            <a:r>
              <a:rPr lang="en-GB" sz="2800" dirty="0" smtClean="0">
                <a:solidFill>
                  <a:srgbClr val="0070C0"/>
                </a:solidFill>
                <a:latin typeface="Comic Sans MS" panose="030F0702030302020204" pitchFamily="66" charset="0"/>
              </a:rPr>
              <a:t>authority </a:t>
            </a:r>
            <a:endParaRPr lang="en-GB" sz="2800" dirty="0">
              <a:solidFill>
                <a:srgbClr val="0070C0"/>
              </a:solidFill>
              <a:latin typeface="Comic Sans MS" panose="030F0702030302020204" pitchFamily="66" charset="0"/>
            </a:endParaRPr>
          </a:p>
          <a:p>
            <a:pPr marL="571500" lvl="0" indent="-571500">
              <a:buFont typeface="Arial" panose="020B0604020202020204" pitchFamily="34" charset="0"/>
              <a:buChar char="•"/>
            </a:pPr>
            <a:r>
              <a:rPr lang="en-GB" sz="2800" dirty="0" smtClean="0">
                <a:solidFill>
                  <a:srgbClr val="0070C0"/>
                </a:solidFill>
                <a:latin typeface="Comic Sans MS" panose="030F0702030302020204" pitchFamily="66" charset="0"/>
              </a:rPr>
              <a:t>Property</a:t>
            </a:r>
          </a:p>
          <a:p>
            <a:pPr marL="571500" lvl="0" indent="-571500">
              <a:buFont typeface="Arial" panose="020B0604020202020204" pitchFamily="34" charset="0"/>
              <a:buChar char="•"/>
            </a:pPr>
            <a:endParaRPr lang="en-GB" sz="2800" dirty="0">
              <a:latin typeface="Comic Sans MS" panose="030F0702030302020204" pitchFamily="66" charset="0"/>
            </a:endParaRPr>
          </a:p>
          <a:p>
            <a:pPr lvl="0"/>
            <a:r>
              <a:rPr lang="en-GB" sz="2400" dirty="0">
                <a:latin typeface="Comic Sans MS" panose="030F0702030302020204" pitchFamily="66" charset="0"/>
              </a:rPr>
              <a:t>Conservatives are supposed to be </a:t>
            </a:r>
            <a:r>
              <a:rPr lang="en-GB" sz="2400" dirty="0">
                <a:solidFill>
                  <a:srgbClr val="0070C0"/>
                </a:solidFill>
                <a:latin typeface="Comic Sans MS" panose="030F0702030302020204" pitchFamily="66" charset="0"/>
              </a:rPr>
              <a:t>pragmatists</a:t>
            </a:r>
            <a:r>
              <a:rPr lang="en-GB" sz="2400" dirty="0">
                <a:latin typeface="Comic Sans MS" panose="030F0702030302020204" pitchFamily="66" charset="0"/>
              </a:rPr>
              <a:t> who put simple straightforward common sense ahead of non-rational ideology.  One of the main criticisms </a:t>
            </a:r>
            <a:r>
              <a:rPr lang="en-GB" sz="2400" dirty="0" smtClean="0">
                <a:latin typeface="Comic Sans MS" panose="030F0702030302020204" pitchFamily="66" charset="0"/>
              </a:rPr>
              <a:t>Conservatives </a:t>
            </a:r>
            <a:r>
              <a:rPr lang="en-GB" sz="2400" dirty="0">
                <a:latin typeface="Comic Sans MS" panose="030F0702030302020204" pitchFamily="66" charset="0"/>
              </a:rPr>
              <a:t>have of liberalism and socialism is that these are </a:t>
            </a:r>
            <a:r>
              <a:rPr lang="en-GB" sz="2400" b="1" dirty="0">
                <a:solidFill>
                  <a:srgbClr val="FF0000"/>
                </a:solidFill>
                <a:latin typeface="Comic Sans MS" panose="030F0702030302020204" pitchFamily="66" charset="0"/>
              </a:rPr>
              <a:t>utopian ideologies </a:t>
            </a:r>
            <a:r>
              <a:rPr lang="en-GB" sz="2400" dirty="0">
                <a:latin typeface="Comic Sans MS" panose="030F0702030302020204" pitchFamily="66" charset="0"/>
              </a:rPr>
              <a:t>which are focusing on a perfect society which </a:t>
            </a:r>
            <a:r>
              <a:rPr lang="en-GB" sz="2400" dirty="0" smtClean="0">
                <a:latin typeface="Comic Sans MS" panose="030F0702030302020204" pitchFamily="66" charset="0"/>
              </a:rPr>
              <a:t>Conservatives </a:t>
            </a:r>
            <a:r>
              <a:rPr lang="en-GB" sz="2400" dirty="0">
                <a:latin typeface="Comic Sans MS" panose="030F0702030302020204" pitchFamily="66" charset="0"/>
              </a:rPr>
              <a:t>believe is wholly unattainable.</a:t>
            </a:r>
            <a:endParaRPr lang="en-GB" sz="2400" dirty="0" smtClean="0">
              <a:latin typeface="Comic Sans MS" panose="030F0702030302020204" pitchFamily="66" charset="0"/>
            </a:endParaRPr>
          </a:p>
        </p:txBody>
      </p:sp>
    </p:spTree>
    <p:extLst>
      <p:ext uri="{BB962C8B-B14F-4D97-AF65-F5344CB8AC3E}">
        <p14:creationId xmlns:p14="http://schemas.microsoft.com/office/powerpoint/2010/main" val="14829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70609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latin typeface="Comic Sans MS" panose="030F0702030302020204" pitchFamily="66" charset="0"/>
              </a:rPr>
              <a:t>Thatcherism </a:t>
            </a:r>
            <a:endParaRPr lang="en-GB" dirty="0"/>
          </a:p>
        </p:txBody>
      </p:sp>
      <p:sp>
        <p:nvSpPr>
          <p:cNvPr id="7" name="Rectangle 6"/>
          <p:cNvSpPr/>
          <p:nvPr/>
        </p:nvSpPr>
        <p:spPr>
          <a:xfrm>
            <a:off x="0" y="908719"/>
            <a:ext cx="9144000" cy="6001643"/>
          </a:xfrm>
          <a:prstGeom prst="rect">
            <a:avLst/>
          </a:prstGeom>
        </p:spPr>
        <p:txBody>
          <a:bodyPr wrap="square">
            <a:spAutoFit/>
          </a:bodyPr>
          <a:lstStyle/>
          <a:p>
            <a:r>
              <a:rPr lang="en-GB" sz="2400" dirty="0" smtClean="0">
                <a:solidFill>
                  <a:prstClr val="black"/>
                </a:solidFill>
                <a:latin typeface="Comic Sans MS" panose="030F0702030302020204" pitchFamily="66" charset="0"/>
              </a:rPr>
              <a:t>The basis of </a:t>
            </a:r>
            <a:r>
              <a:rPr lang="en-GB" sz="2400" b="1" dirty="0" smtClean="0">
                <a:solidFill>
                  <a:srgbClr val="0070C0"/>
                </a:solidFill>
                <a:latin typeface="Comic Sans MS" panose="030F0702030302020204" pitchFamily="66" charset="0"/>
              </a:rPr>
              <a:t>Thatcherism </a:t>
            </a:r>
            <a:r>
              <a:rPr lang="en-GB" sz="2400" dirty="0" smtClean="0">
                <a:solidFill>
                  <a:prstClr val="black"/>
                </a:solidFill>
                <a:latin typeface="Comic Sans MS" panose="030F0702030302020204" pitchFamily="66" charset="0"/>
              </a:rPr>
              <a:t>can really be traced to Margaret Thatcher’s personal roots. </a:t>
            </a:r>
            <a:endParaRPr lang="en-GB" sz="2400" dirty="0">
              <a:solidFill>
                <a:prstClr val="black"/>
              </a:solidFill>
              <a:latin typeface="Comic Sans MS" panose="030F0702030302020204" pitchFamily="66" charset="0"/>
            </a:endParaRPr>
          </a:p>
          <a:p>
            <a:endParaRPr lang="en-GB" sz="2400" dirty="0" smtClean="0">
              <a:solidFill>
                <a:prstClr val="black"/>
              </a:solidFill>
              <a:latin typeface="Comic Sans MS" panose="030F0702030302020204" pitchFamily="66" charset="0"/>
            </a:endParaRPr>
          </a:p>
          <a:p>
            <a:r>
              <a:rPr lang="en-GB" sz="2400" dirty="0" smtClean="0">
                <a:solidFill>
                  <a:prstClr val="black"/>
                </a:solidFill>
                <a:latin typeface="Comic Sans MS" panose="030F0702030302020204" pitchFamily="66" charset="0"/>
              </a:rPr>
              <a:t>From a </a:t>
            </a:r>
            <a:r>
              <a:rPr lang="en-GB" sz="2400" dirty="0" smtClean="0">
                <a:solidFill>
                  <a:srgbClr val="0070C0"/>
                </a:solidFill>
                <a:latin typeface="Comic Sans MS" panose="030F0702030302020204" pitchFamily="66" charset="0"/>
              </a:rPr>
              <a:t>lower middle-class family </a:t>
            </a:r>
            <a:r>
              <a:rPr lang="en-GB" sz="2400" dirty="0" smtClean="0">
                <a:solidFill>
                  <a:prstClr val="black"/>
                </a:solidFill>
                <a:latin typeface="Comic Sans MS" panose="030F0702030302020204" pitchFamily="66" charset="0"/>
              </a:rPr>
              <a:t>(daughter of a greengrocer), Thatcher had an </a:t>
            </a:r>
            <a:r>
              <a:rPr lang="en-GB" sz="2400" dirty="0" smtClean="0">
                <a:solidFill>
                  <a:srgbClr val="0070C0"/>
                </a:solidFill>
                <a:latin typeface="Comic Sans MS" panose="030F0702030302020204" pitchFamily="66" charset="0"/>
              </a:rPr>
              <a:t>incredibly different background</a:t>
            </a:r>
            <a:r>
              <a:rPr lang="en-GB" sz="2400" dirty="0" smtClean="0">
                <a:solidFill>
                  <a:prstClr val="black"/>
                </a:solidFill>
                <a:latin typeface="Comic Sans MS" panose="030F0702030302020204" pitchFamily="66" charset="0"/>
              </a:rPr>
              <a:t> to her predecessors as leader of the Conservative party.  </a:t>
            </a:r>
          </a:p>
          <a:p>
            <a:endParaRPr lang="en-GB" sz="2400" dirty="0">
              <a:solidFill>
                <a:prstClr val="black"/>
              </a:solidFill>
              <a:latin typeface="Comic Sans MS" panose="030F0702030302020204" pitchFamily="66" charset="0"/>
            </a:endParaRPr>
          </a:p>
          <a:p>
            <a:r>
              <a:rPr lang="en-GB" sz="2400" dirty="0" smtClean="0">
                <a:latin typeface="Comic Sans MS" panose="030F0702030302020204" pitchFamily="66" charset="0"/>
              </a:rPr>
              <a:t>Her </a:t>
            </a:r>
            <a:r>
              <a:rPr lang="en-GB" sz="2400" dirty="0">
                <a:latin typeface="Comic Sans MS" panose="030F0702030302020204" pitchFamily="66" charset="0"/>
              </a:rPr>
              <a:t>beliefs were really centred around Victorian ideals of </a:t>
            </a:r>
            <a:r>
              <a:rPr lang="en-GB" sz="2400" dirty="0" smtClean="0">
                <a:latin typeface="Comic Sans MS" panose="030F0702030302020204" pitchFamily="66" charset="0"/>
              </a:rPr>
              <a:t>a Church </a:t>
            </a:r>
            <a:r>
              <a:rPr lang="en-GB" sz="2400" dirty="0">
                <a:latin typeface="Comic Sans MS" panose="030F0702030302020204" pitchFamily="66" charset="0"/>
              </a:rPr>
              <a:t>of England, </a:t>
            </a:r>
            <a:r>
              <a:rPr lang="en-GB" sz="2400" dirty="0" smtClean="0">
                <a:latin typeface="Comic Sans MS" panose="030F0702030302020204" pitchFamily="66" charset="0"/>
              </a:rPr>
              <a:t>“Protestant” </a:t>
            </a:r>
            <a:r>
              <a:rPr lang="en-GB" sz="2400" dirty="0">
                <a:latin typeface="Comic Sans MS" panose="030F0702030302020204" pitchFamily="66" charset="0"/>
              </a:rPr>
              <a:t>work-ethic.  This is very much based on </a:t>
            </a:r>
            <a:r>
              <a:rPr lang="en-GB" sz="2400" b="1" dirty="0">
                <a:solidFill>
                  <a:srgbClr val="0070C0"/>
                </a:solidFill>
                <a:latin typeface="Comic Sans MS" panose="030F0702030302020204" pitchFamily="66" charset="0"/>
              </a:rPr>
              <a:t>tradition, respect for your elders, working hard and knowing your place</a:t>
            </a:r>
            <a:r>
              <a:rPr lang="en-GB" sz="2400" dirty="0">
                <a:latin typeface="Comic Sans MS" panose="030F0702030302020204" pitchFamily="66" charset="0"/>
              </a:rPr>
              <a:t>.   However later Thatcherism was seen to link to the </a:t>
            </a:r>
            <a:r>
              <a:rPr lang="en-GB" sz="2400" b="1" dirty="0">
                <a:solidFill>
                  <a:srgbClr val="0070C0"/>
                </a:solidFill>
                <a:latin typeface="Comic Sans MS" panose="030F0702030302020204" pitchFamily="66" charset="0"/>
              </a:rPr>
              <a:t>neo-liberal economics </a:t>
            </a:r>
            <a:r>
              <a:rPr lang="en-GB" sz="2400" dirty="0">
                <a:latin typeface="Comic Sans MS" panose="030F0702030302020204" pitchFamily="66" charset="0"/>
              </a:rPr>
              <a:t>of Milton Friedman and Friedrich Hayek which was more about </a:t>
            </a:r>
            <a:r>
              <a:rPr lang="en-GB" sz="2400" b="1" dirty="0">
                <a:solidFill>
                  <a:srgbClr val="0070C0"/>
                </a:solidFill>
                <a:latin typeface="Comic Sans MS" panose="030F0702030302020204" pitchFamily="66" charset="0"/>
              </a:rPr>
              <a:t>cutting taxes </a:t>
            </a:r>
            <a:r>
              <a:rPr lang="en-GB" sz="2400" dirty="0">
                <a:latin typeface="Comic Sans MS" panose="030F0702030302020204" pitchFamily="66" charset="0"/>
              </a:rPr>
              <a:t>and making people more </a:t>
            </a:r>
            <a:r>
              <a:rPr lang="en-GB" sz="2400" b="1" dirty="0">
                <a:solidFill>
                  <a:srgbClr val="0070C0"/>
                </a:solidFill>
                <a:latin typeface="Comic Sans MS" panose="030F0702030302020204" pitchFamily="66" charset="0"/>
              </a:rPr>
              <a:t>individually responsible for their finances</a:t>
            </a:r>
            <a:r>
              <a:rPr lang="en-GB" sz="2400" dirty="0">
                <a:latin typeface="Comic Sans MS" panose="030F0702030302020204" pitchFamily="66" charset="0"/>
              </a:rPr>
              <a:t>.</a:t>
            </a:r>
          </a:p>
          <a:p>
            <a:endParaRPr lang="en-GB" sz="2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4490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18" y="0"/>
            <a:ext cx="9152317" cy="7417415"/>
          </a:xfrm>
          <a:prstGeom prst="rect">
            <a:avLst/>
          </a:prstGeom>
        </p:spPr>
        <p:txBody>
          <a:bodyPr wrap="square">
            <a:spAutoFit/>
          </a:bodyPr>
          <a:lstStyle/>
          <a:p>
            <a:r>
              <a:rPr lang="en-GB" sz="2800" b="1" dirty="0" smtClean="0">
                <a:solidFill>
                  <a:srgbClr val="0070C0"/>
                </a:solidFill>
                <a:effectLst>
                  <a:outerShdw blurRad="38100" dist="38100" dir="2700000" algn="tl">
                    <a:srgbClr val="000000">
                      <a:alpha val="43137"/>
                    </a:srgbClr>
                  </a:outerShdw>
                </a:effectLst>
                <a:latin typeface="Comic Sans MS" panose="030F0702030302020204" pitchFamily="66" charset="0"/>
              </a:rPr>
              <a:t>Therefore, Thatcherism is based on the key principles of:</a:t>
            </a:r>
          </a:p>
          <a:p>
            <a:endParaRPr lang="en-GB" sz="2800" b="1" dirty="0">
              <a:solidFill>
                <a:srgbClr val="0070C0"/>
              </a:solidFill>
              <a:effectLst>
                <a:outerShdw blurRad="38100" dist="38100" dir="2700000" algn="tl">
                  <a:srgbClr val="000000">
                    <a:alpha val="43137"/>
                  </a:srgbClr>
                </a:outerShdw>
              </a:effectLst>
              <a:latin typeface="Comic Sans MS" panose="030F0702030302020204" pitchFamily="66" charset="0"/>
            </a:endParaRPr>
          </a:p>
          <a:p>
            <a:pPr marL="457200" indent="-457200">
              <a:buFontTx/>
              <a:buChar char="-"/>
            </a:pPr>
            <a:r>
              <a:rPr lang="en-GB" sz="2800" b="1" dirty="0" smtClean="0">
                <a:solidFill>
                  <a:srgbClr val="CC0099"/>
                </a:solidFill>
                <a:latin typeface="Comic Sans MS" panose="030F0702030302020204" pitchFamily="66" charset="0"/>
              </a:rPr>
              <a:t>Individual Responsibility</a:t>
            </a:r>
          </a:p>
          <a:p>
            <a:pPr marL="457200" indent="-457200">
              <a:buFontTx/>
              <a:buChar char="-"/>
            </a:pPr>
            <a:r>
              <a:rPr lang="en-GB" sz="2800" b="1" dirty="0" smtClean="0">
                <a:solidFill>
                  <a:srgbClr val="CC00FF"/>
                </a:solidFill>
                <a:latin typeface="Comic Sans MS" panose="030F0702030302020204" pitchFamily="66" charset="0"/>
              </a:rPr>
              <a:t>Limited Government interference in personal freedom</a:t>
            </a:r>
          </a:p>
          <a:p>
            <a:pPr marL="457200" indent="-457200">
              <a:buFontTx/>
              <a:buChar char="-"/>
            </a:pPr>
            <a:r>
              <a:rPr lang="en-GB" sz="2800" b="1" dirty="0" smtClean="0">
                <a:solidFill>
                  <a:srgbClr val="CC66FF"/>
                </a:solidFill>
                <a:latin typeface="Comic Sans MS" panose="030F0702030302020204" pitchFamily="66" charset="0"/>
              </a:rPr>
              <a:t>Harsh punishments for law-breakers</a:t>
            </a:r>
          </a:p>
          <a:p>
            <a:pPr marL="457200" indent="-457200">
              <a:buFontTx/>
              <a:buChar char="-"/>
            </a:pPr>
            <a:endParaRPr lang="en-GB" sz="2800" b="1" dirty="0">
              <a:solidFill>
                <a:srgbClr val="CC66FF"/>
              </a:solidFill>
              <a:latin typeface="Comic Sans MS" panose="030F0702030302020204" pitchFamily="66" charset="0"/>
            </a:endParaRPr>
          </a:p>
          <a:p>
            <a:r>
              <a:rPr lang="en-GB" sz="2800" dirty="0" smtClean="0">
                <a:latin typeface="Comic Sans MS" panose="030F0702030302020204" pitchFamily="66" charset="0"/>
              </a:rPr>
              <a:t>There are clear links to the very basic form of Conservatism we discussed earlier – society should be allowed to developed without interference from government and authority is to be obeyed.</a:t>
            </a:r>
          </a:p>
          <a:p>
            <a:r>
              <a:rPr lang="en-GB" sz="2800" b="1" dirty="0" smtClean="0">
                <a:solidFill>
                  <a:srgbClr val="3333FF"/>
                </a:solidFill>
                <a:effectLst>
                  <a:outerShdw blurRad="38100" dist="38100" dir="2700000" algn="tl">
                    <a:srgbClr val="000000">
                      <a:alpha val="43137"/>
                    </a:srgbClr>
                  </a:outerShdw>
                </a:effectLst>
                <a:latin typeface="Comic Sans MS" panose="030F0702030302020204" pitchFamily="66" charset="0"/>
              </a:rPr>
              <a:t>The best way to frame Thatcherism as an idea is that </a:t>
            </a:r>
            <a:r>
              <a:rPr lang="en-GB" sz="2800" b="1" dirty="0">
                <a:solidFill>
                  <a:srgbClr val="3333FF"/>
                </a:solidFill>
                <a:effectLst>
                  <a:outerShdw blurRad="38100" dist="38100" dir="2700000" algn="tl">
                    <a:srgbClr val="000000">
                      <a:alpha val="43137"/>
                    </a:srgbClr>
                  </a:outerShdw>
                </a:effectLst>
                <a:latin typeface="Comic Sans MS" panose="030F0702030302020204" pitchFamily="66" charset="0"/>
              </a:rPr>
              <a:t>if you work hard then you can achieve whatever you want to, and people do not require society or community.</a:t>
            </a:r>
          </a:p>
          <a:p>
            <a:endParaRPr lang="en-GB" sz="2800" i="1" dirty="0">
              <a:latin typeface="Comic Sans MS" panose="030F0702030302020204" pitchFamily="66" charset="0"/>
            </a:endParaRPr>
          </a:p>
        </p:txBody>
      </p:sp>
    </p:spTree>
    <p:extLst>
      <p:ext uri="{BB962C8B-B14F-4D97-AF65-F5344CB8AC3E}">
        <p14:creationId xmlns:p14="http://schemas.microsoft.com/office/powerpoint/2010/main" val="41375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3394" y="-1"/>
            <a:ext cx="6539610" cy="4795898"/>
          </a:xfrm>
        </p:spPr>
        <p:txBody>
          <a:bodyPr>
            <a:noAutofit/>
          </a:bodyPr>
          <a:lstStyle/>
          <a:p>
            <a:pPr marL="0" indent="0">
              <a:buNone/>
            </a:pPr>
            <a:r>
              <a:rPr lang="en-GB" i="1" dirty="0">
                <a:solidFill>
                  <a:srgbClr val="0070C0"/>
                </a:solidFill>
                <a:latin typeface="+mj-lt"/>
              </a:rPr>
              <a:t>“I think we have gone through a period when too many children and people have been given to understand ‘I have a problem; it is the government’s job to cope with it’…. And they are casting their problems upon society, and who is society?  There are individual men and women, and there are families, and no government can do anything except through people and people look to themselves first.  It is our duty to look after ourselves and our neighbour… and people have got their entitlements too much in mind without the obligations… </a:t>
            </a:r>
            <a:r>
              <a:rPr lang="en-GB" b="1" i="1" dirty="0">
                <a:solidFill>
                  <a:srgbClr val="0070C0"/>
                </a:solidFill>
                <a:latin typeface="+mj-lt"/>
              </a:rPr>
              <a:t>There is no such thing as society</a:t>
            </a:r>
            <a:r>
              <a:rPr lang="en-GB" i="1" dirty="0" smtClean="0">
                <a:solidFill>
                  <a:srgbClr val="0070C0"/>
                </a:solidFill>
                <a:latin typeface="+mj-lt"/>
              </a:rPr>
              <a:t>”. </a:t>
            </a:r>
            <a:r>
              <a:rPr lang="en-GB" dirty="0" smtClean="0">
                <a:latin typeface="+mj-lt"/>
              </a:rPr>
              <a:t>– Margaret Thatcher</a:t>
            </a:r>
            <a:endParaRPr lang="en-GB" dirty="0">
              <a:latin typeface="+mj-lt"/>
            </a:endParaRPr>
          </a:p>
          <a:p>
            <a:pPr marL="0" indent="0">
              <a:buNone/>
            </a:pPr>
            <a:endParaRPr lang="en-GB" dirty="0">
              <a:latin typeface="+mj-lt"/>
            </a:endParaRPr>
          </a:p>
        </p:txBody>
      </p:sp>
      <p:sp>
        <p:nvSpPr>
          <p:cNvPr id="7" name="Rectangle 6"/>
          <p:cNvSpPr/>
          <p:nvPr/>
        </p:nvSpPr>
        <p:spPr>
          <a:xfrm>
            <a:off x="0" y="4795897"/>
            <a:ext cx="9176522" cy="2062103"/>
          </a:xfrm>
          <a:prstGeom prst="rect">
            <a:avLst/>
          </a:prstGeom>
        </p:spPr>
        <p:txBody>
          <a:bodyPr wrap="square">
            <a:spAutoFit/>
          </a:bodyPr>
          <a:lstStyle/>
          <a:p>
            <a:r>
              <a:rPr lang="en-GB" sz="2200" dirty="0" smtClean="0">
                <a:latin typeface="Comic Sans MS" panose="030F0702030302020204" pitchFamily="66" charset="0"/>
              </a:rPr>
              <a:t>This </a:t>
            </a:r>
            <a:r>
              <a:rPr lang="en-GB" sz="2200" dirty="0">
                <a:latin typeface="Comic Sans MS" panose="030F0702030302020204" pitchFamily="66" charset="0"/>
              </a:rPr>
              <a:t>quote is often repeated and often a little misrepresented, by just repeating that last phrase.  </a:t>
            </a:r>
            <a:r>
              <a:rPr lang="en-GB" sz="2200" dirty="0" smtClean="0">
                <a:latin typeface="Comic Sans MS" panose="030F0702030302020204" pitchFamily="66" charset="0"/>
              </a:rPr>
              <a:t>However, when looking at the full quote it is clear </a:t>
            </a:r>
            <a:r>
              <a:rPr lang="en-GB" sz="2200" dirty="0">
                <a:latin typeface="Comic Sans MS" panose="030F0702030302020204" pitchFamily="66" charset="0"/>
              </a:rPr>
              <a:t>that Thatcher was making quite an</a:t>
            </a:r>
            <a:r>
              <a:rPr lang="en-GB" sz="2200" b="1" dirty="0">
                <a:solidFill>
                  <a:srgbClr val="3333FF"/>
                </a:solidFill>
                <a:latin typeface="Comic Sans MS" panose="030F0702030302020204" pitchFamily="66" charset="0"/>
              </a:rPr>
              <a:t> individualistic point</a:t>
            </a:r>
            <a:r>
              <a:rPr lang="en-GB" sz="2200" dirty="0">
                <a:latin typeface="Comic Sans MS" panose="030F0702030302020204" pitchFamily="66" charset="0"/>
              </a:rPr>
              <a:t> here.  She was </a:t>
            </a:r>
            <a:r>
              <a:rPr lang="en-GB" sz="2200" b="1" dirty="0">
                <a:solidFill>
                  <a:srgbClr val="3333FF"/>
                </a:solidFill>
                <a:latin typeface="Comic Sans MS" panose="030F0702030302020204" pitchFamily="66" charset="0"/>
              </a:rPr>
              <a:t>against any kind of collectivism </a:t>
            </a:r>
            <a:r>
              <a:rPr lang="en-GB" sz="2200" dirty="0">
                <a:latin typeface="Comic Sans MS" panose="030F0702030302020204" pitchFamily="66" charset="0"/>
              </a:rPr>
              <a:t>which she saw as the dark figure of communism invading from the East.</a:t>
            </a:r>
          </a:p>
          <a:p>
            <a:endParaRPr lang="en-GB" dirty="0" smtClean="0">
              <a:latin typeface="Comic Sans MS" panose="030F0702030302020204" pitchFamily="66" charset="0"/>
            </a:endParaRPr>
          </a:p>
        </p:txBody>
      </p:sp>
      <p:pic>
        <p:nvPicPr>
          <p:cNvPr id="3074" name="Picture 2" descr="Image result for thatcheris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88640"/>
            <a:ext cx="2630848" cy="14788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1970s Britai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817" y="2996951"/>
            <a:ext cx="2568231" cy="149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4"/>
            <a:ext cx="8229600" cy="490066"/>
          </a:xfrm>
        </p:spPr>
        <p:txBody>
          <a:bodyPr>
            <a:normAutofit fontScale="90000"/>
          </a:bodyPr>
          <a:lstStyle/>
          <a:p>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Thatcherism and Economics</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Content Placeholder 3"/>
          <p:cNvSpPr>
            <a:spLocks noGrp="1"/>
          </p:cNvSpPr>
          <p:nvPr>
            <p:ph sz="half" idx="2"/>
          </p:nvPr>
        </p:nvSpPr>
        <p:spPr>
          <a:xfrm>
            <a:off x="13320" y="692696"/>
            <a:ext cx="5710808" cy="6165304"/>
          </a:xfrm>
        </p:spPr>
        <p:txBody>
          <a:bodyPr>
            <a:noAutofit/>
          </a:bodyPr>
          <a:lstStyle/>
          <a:p>
            <a:r>
              <a:rPr lang="en-GB" dirty="0">
                <a:latin typeface="Comic Sans MS" panose="030F0702030302020204" pitchFamily="66" charset="0"/>
              </a:rPr>
              <a:t>At the same time as Thatcher was making her ascent in the 1970’s, an Austrian economist- </a:t>
            </a:r>
            <a:r>
              <a:rPr lang="en-GB" dirty="0">
                <a:solidFill>
                  <a:srgbClr val="FF0000"/>
                </a:solidFill>
                <a:latin typeface="Comic Sans MS" panose="030F0702030302020204" pitchFamily="66" charset="0"/>
              </a:rPr>
              <a:t>Friedrich Hayek </a:t>
            </a:r>
            <a:r>
              <a:rPr lang="en-GB" dirty="0">
                <a:latin typeface="Comic Sans MS" panose="030F0702030302020204" pitchFamily="66" charset="0"/>
              </a:rPr>
              <a:t>– was making the case for further </a:t>
            </a:r>
            <a:r>
              <a:rPr lang="en-GB" b="1" dirty="0">
                <a:solidFill>
                  <a:srgbClr val="3333FF"/>
                </a:solidFill>
                <a:latin typeface="Comic Sans MS" panose="030F0702030302020204" pitchFamily="66" charset="0"/>
              </a:rPr>
              <a:t>free-</a:t>
            </a:r>
            <a:r>
              <a:rPr lang="en-GB" b="1" dirty="0" err="1">
                <a:solidFill>
                  <a:srgbClr val="3333FF"/>
                </a:solidFill>
                <a:latin typeface="Comic Sans MS" panose="030F0702030302020204" pitchFamily="66" charset="0"/>
              </a:rPr>
              <a:t>marketism</a:t>
            </a:r>
            <a:r>
              <a:rPr lang="en-GB" b="1" dirty="0">
                <a:solidFill>
                  <a:srgbClr val="3333FF"/>
                </a:solidFill>
                <a:latin typeface="Comic Sans MS" panose="030F0702030302020204" pitchFamily="66" charset="0"/>
              </a:rPr>
              <a:t> and </a:t>
            </a:r>
            <a:r>
              <a:rPr lang="en-GB" b="1" dirty="0" smtClean="0">
                <a:solidFill>
                  <a:srgbClr val="3333FF"/>
                </a:solidFill>
                <a:latin typeface="Comic Sans MS" panose="030F0702030302020204" pitchFamily="66" charset="0"/>
              </a:rPr>
              <a:t>unrestricted </a:t>
            </a:r>
            <a:r>
              <a:rPr lang="en-GB" b="1" dirty="0">
                <a:solidFill>
                  <a:srgbClr val="3333FF"/>
                </a:solidFill>
                <a:latin typeface="Comic Sans MS" panose="030F0702030302020204" pitchFamily="66" charset="0"/>
              </a:rPr>
              <a:t>capitalism</a:t>
            </a:r>
            <a:r>
              <a:rPr lang="en-GB" dirty="0">
                <a:solidFill>
                  <a:srgbClr val="3333FF"/>
                </a:solidFill>
                <a:latin typeface="Comic Sans MS" panose="030F0702030302020204" pitchFamily="66" charset="0"/>
              </a:rPr>
              <a:t>.  </a:t>
            </a:r>
          </a:p>
          <a:p>
            <a:r>
              <a:rPr lang="en-GB" dirty="0" smtClean="0">
                <a:latin typeface="Comic Sans MS" panose="030F0702030302020204" pitchFamily="66" charset="0"/>
              </a:rPr>
              <a:t>Thatcher </a:t>
            </a:r>
            <a:r>
              <a:rPr lang="en-GB" dirty="0">
                <a:latin typeface="Comic Sans MS" panose="030F0702030302020204" pitchFamily="66" charset="0"/>
              </a:rPr>
              <a:t>and her advisers took on many of the economic policies of Hayek, while putting a distinctly </a:t>
            </a:r>
            <a:r>
              <a:rPr lang="en-GB" b="1" dirty="0">
                <a:solidFill>
                  <a:srgbClr val="3333FF"/>
                </a:solidFill>
                <a:latin typeface="Comic Sans MS" panose="030F0702030302020204" pitchFamily="66" charset="0"/>
              </a:rPr>
              <a:t>socially Conservative</a:t>
            </a:r>
            <a:r>
              <a:rPr lang="en-GB" dirty="0">
                <a:latin typeface="Comic Sans MS" panose="030F0702030302020204" pitchFamily="66" charset="0"/>
              </a:rPr>
              <a:t> spin on </a:t>
            </a:r>
            <a:r>
              <a:rPr lang="en-GB" dirty="0" smtClean="0">
                <a:latin typeface="Comic Sans MS" panose="030F0702030302020204" pitchFamily="66" charset="0"/>
              </a:rPr>
              <a:t>it.</a:t>
            </a:r>
          </a:p>
          <a:p>
            <a:r>
              <a:rPr lang="en-GB" dirty="0" smtClean="0">
                <a:latin typeface="Comic Sans MS" panose="030F0702030302020204" pitchFamily="66" charset="0"/>
              </a:rPr>
              <a:t>Thatcherism can </a:t>
            </a:r>
            <a:r>
              <a:rPr lang="en-GB" dirty="0">
                <a:latin typeface="Comic Sans MS" panose="030F0702030302020204" pitchFamily="66" charset="0"/>
              </a:rPr>
              <a:t>probably be defined as </a:t>
            </a:r>
            <a:r>
              <a:rPr lang="en-GB" b="1" dirty="0">
                <a:solidFill>
                  <a:srgbClr val="3333FF"/>
                </a:solidFill>
                <a:latin typeface="Comic Sans MS" panose="030F0702030302020204" pitchFamily="66" charset="0"/>
              </a:rPr>
              <a:t>neo-liberal economics with right-wing social conservative policies</a:t>
            </a:r>
            <a:r>
              <a:rPr lang="en-GB" dirty="0">
                <a:latin typeface="Comic Sans MS" panose="030F0702030302020204" pitchFamily="66" charset="0"/>
              </a:rPr>
              <a:t>.  </a:t>
            </a:r>
            <a:endParaRPr lang="en-GB" dirty="0" smtClean="0">
              <a:latin typeface="Comic Sans MS" panose="030F0702030302020204" pitchFamily="66" charset="0"/>
            </a:endParaRPr>
          </a:p>
          <a:p>
            <a:endParaRPr lang="en-GB" dirty="0">
              <a:latin typeface="Comic Sans MS" panose="030F0702030302020204" pitchFamily="66" charset="0"/>
            </a:endParaRPr>
          </a:p>
        </p:txBody>
      </p:sp>
      <p:pic>
        <p:nvPicPr>
          <p:cNvPr id="2050" name="Picture 2" descr="Image result for thatcheri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300" y="1124744"/>
            <a:ext cx="324036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atcherism">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7326" y="4005064"/>
            <a:ext cx="2902334" cy="204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7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26" y="-25730"/>
            <a:ext cx="4736841" cy="6740307"/>
          </a:xfrm>
          <a:prstGeom prst="rect">
            <a:avLst/>
          </a:prstGeom>
        </p:spPr>
        <p:txBody>
          <a:bodyPr wrap="square">
            <a:spAutoFit/>
          </a:bodyPr>
          <a:lstStyle/>
          <a:p>
            <a:pPr marL="285750" indent="-285750">
              <a:buFont typeface="Arial" panose="020B0604020202020204" pitchFamily="34" charset="0"/>
              <a:buChar char="•"/>
            </a:pPr>
            <a:r>
              <a:rPr lang="en-GB" sz="2400" dirty="0" smtClean="0">
                <a:latin typeface="Comic Sans MS" panose="030F0702030302020204" pitchFamily="66" charset="0"/>
              </a:rPr>
              <a:t>Economically the party followed a new-liberal path which had an effect on </a:t>
            </a:r>
            <a:r>
              <a:rPr lang="en-GB" sz="2400" b="1" dirty="0" smtClean="0">
                <a:solidFill>
                  <a:srgbClr val="3333FF"/>
                </a:solidFill>
                <a:latin typeface="Comic Sans MS" panose="030F0702030302020204" pitchFamily="66" charset="0"/>
              </a:rPr>
              <a:t>employment</a:t>
            </a:r>
            <a:r>
              <a:rPr lang="en-GB" sz="2400" dirty="0" smtClean="0">
                <a:latin typeface="Comic Sans MS" panose="030F0702030302020204" pitchFamily="66" charset="0"/>
              </a:rPr>
              <a:t>.  </a:t>
            </a:r>
            <a:r>
              <a:rPr lang="en-GB" sz="2400" b="1" dirty="0" smtClean="0">
                <a:solidFill>
                  <a:srgbClr val="3333FF"/>
                </a:solidFill>
                <a:latin typeface="Comic Sans MS" panose="030F0702030302020204" pitchFamily="66" charset="0"/>
              </a:rPr>
              <a:t>She privatized many state industries</a:t>
            </a:r>
            <a:r>
              <a:rPr lang="en-GB" sz="2400" dirty="0" smtClean="0">
                <a:latin typeface="Comic Sans MS" panose="030F0702030302020204" pitchFamily="66" charset="0"/>
              </a:rPr>
              <a:t>, causing massive, long-term unemployment in the North of the UK.  </a:t>
            </a:r>
          </a:p>
          <a:p>
            <a:pPr marL="285750" indent="-285750">
              <a:buFont typeface="Arial" panose="020B0604020202020204" pitchFamily="34" charset="0"/>
              <a:buChar char="•"/>
            </a:pPr>
            <a:r>
              <a:rPr lang="en-GB" sz="2400" dirty="0" smtClean="0">
                <a:latin typeface="Comic Sans MS" panose="030F0702030302020204" pitchFamily="66" charset="0"/>
              </a:rPr>
              <a:t>She put in place legislation which smashed the unions, and ordered the police to break strikes on several occasions.</a:t>
            </a:r>
          </a:p>
          <a:p>
            <a:pPr marL="285750" indent="-285750">
              <a:buFont typeface="Arial" panose="020B0604020202020204" pitchFamily="34" charset="0"/>
              <a:buChar char="•"/>
            </a:pPr>
            <a:r>
              <a:rPr lang="en-GB" sz="2400" dirty="0" smtClean="0">
                <a:latin typeface="Comic Sans MS" panose="030F0702030302020204" pitchFamily="66" charset="0"/>
              </a:rPr>
              <a:t>Thatcher was </a:t>
            </a:r>
            <a:r>
              <a:rPr lang="en-GB" sz="2400" b="1" dirty="0" smtClean="0">
                <a:solidFill>
                  <a:srgbClr val="3333FF"/>
                </a:solidFill>
                <a:latin typeface="Comic Sans MS" panose="030F0702030302020204" pitchFamily="66" charset="0"/>
              </a:rPr>
              <a:t>not a consensual politician </a:t>
            </a:r>
            <a:r>
              <a:rPr lang="en-GB" sz="2400" dirty="0" smtClean="0">
                <a:latin typeface="Comic Sans MS" panose="030F0702030302020204" pitchFamily="66" charset="0"/>
              </a:rPr>
              <a:t>– she outmanoeuvred and “destroyed” her opponents rather than compromise.</a:t>
            </a:r>
          </a:p>
        </p:txBody>
      </p:sp>
      <p:pic>
        <p:nvPicPr>
          <p:cNvPr id="6146" name="Picture 2" descr="Image result for 1970s strik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2656"/>
            <a:ext cx="4061653" cy="27232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ivatisation rai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770" y="3597924"/>
            <a:ext cx="2176176" cy="309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8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182" y="-4394"/>
            <a:ext cx="5283898" cy="6862394"/>
          </a:xfrm>
        </p:spPr>
        <p:txBody>
          <a:bodyPr>
            <a:normAutofit lnSpcReduction="10000"/>
          </a:bodyPr>
          <a:lstStyle/>
          <a:p>
            <a:pPr marL="0" indent="0">
              <a:buNone/>
            </a:pPr>
            <a:r>
              <a:rPr lang="en-GB" sz="2800" dirty="0">
                <a:latin typeface="Comic Sans MS" panose="030F0702030302020204" pitchFamily="66" charset="0"/>
              </a:rPr>
              <a:t>A similar movement was happening in the USA at the same </a:t>
            </a:r>
            <a:r>
              <a:rPr lang="en-GB" sz="2800" dirty="0" smtClean="0">
                <a:latin typeface="Comic Sans MS" panose="030F0702030302020204" pitchFamily="66" charset="0"/>
              </a:rPr>
              <a:t>time as Thatcher was in power in the UK:</a:t>
            </a:r>
          </a:p>
          <a:p>
            <a:r>
              <a:rPr lang="en-GB" sz="2800" b="1" dirty="0" smtClean="0">
                <a:solidFill>
                  <a:srgbClr val="CC0099"/>
                </a:solidFill>
                <a:latin typeface="Comic Sans MS" panose="030F0702030302020204" pitchFamily="66" charset="0"/>
              </a:rPr>
              <a:t>President </a:t>
            </a:r>
            <a:r>
              <a:rPr lang="en-GB" sz="2800" b="1" dirty="0">
                <a:solidFill>
                  <a:srgbClr val="CC0099"/>
                </a:solidFill>
                <a:latin typeface="Comic Sans MS" panose="030F0702030302020204" pitchFamily="66" charset="0"/>
              </a:rPr>
              <a:t>Ronald Reagan </a:t>
            </a:r>
            <a:r>
              <a:rPr lang="en-GB" sz="2800" dirty="0">
                <a:latin typeface="Comic Sans MS" panose="030F0702030302020204" pitchFamily="66" charset="0"/>
              </a:rPr>
              <a:t>became the figurehead of the “Neo-Con” movement, which had </a:t>
            </a:r>
            <a:r>
              <a:rPr lang="en-GB" sz="2800" dirty="0">
                <a:solidFill>
                  <a:srgbClr val="CC0099"/>
                </a:solidFill>
                <a:latin typeface="Comic Sans MS" panose="030F0702030302020204" pitchFamily="66" charset="0"/>
              </a:rPr>
              <a:t>strict socially conservative policies</a:t>
            </a:r>
            <a:r>
              <a:rPr lang="en-GB" sz="2800" dirty="0">
                <a:latin typeface="Comic Sans MS" panose="030F0702030302020204" pitchFamily="66" charset="0"/>
              </a:rPr>
              <a:t> (like longer prison sentences and trying to limit abortions) and </a:t>
            </a:r>
            <a:r>
              <a:rPr lang="en-GB" sz="2800" dirty="0">
                <a:solidFill>
                  <a:srgbClr val="CC0099"/>
                </a:solidFill>
                <a:latin typeface="Comic Sans MS" panose="030F0702030302020204" pitchFamily="66" charset="0"/>
              </a:rPr>
              <a:t>neo-liberal economic policies (cutting taxes and limiting public services). </a:t>
            </a:r>
            <a:endParaRPr lang="en-GB" sz="2800" dirty="0" smtClean="0">
              <a:solidFill>
                <a:srgbClr val="CC0099"/>
              </a:solidFill>
              <a:latin typeface="Comic Sans MS" panose="030F0702030302020204" pitchFamily="66" charset="0"/>
            </a:endParaRPr>
          </a:p>
          <a:p>
            <a:r>
              <a:rPr lang="en-GB" sz="2800" b="1" dirty="0" smtClean="0">
                <a:solidFill>
                  <a:srgbClr val="3333FF"/>
                </a:solidFill>
                <a:latin typeface="Comic Sans MS" panose="030F0702030302020204" pitchFamily="66" charset="0"/>
              </a:rPr>
              <a:t>Thatcher </a:t>
            </a:r>
            <a:r>
              <a:rPr lang="en-GB" sz="2800" b="1" dirty="0">
                <a:solidFill>
                  <a:srgbClr val="3333FF"/>
                </a:solidFill>
                <a:latin typeface="Comic Sans MS" panose="030F0702030302020204" pitchFamily="66" charset="0"/>
              </a:rPr>
              <a:t>and Reagan were seen as great international allies.  </a:t>
            </a:r>
          </a:p>
          <a:p>
            <a:endParaRPr lang="en-GB" dirty="0"/>
          </a:p>
        </p:txBody>
      </p:sp>
      <p:pic>
        <p:nvPicPr>
          <p:cNvPr id="4098" name="Picture 2" descr="Image result for thatcher and reag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026" y="188640"/>
            <a:ext cx="3528571" cy="26497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atcher and reag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618" y="3573016"/>
            <a:ext cx="360040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7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TotalTime>
  <Words>2316</Words>
  <Application>Microsoft Office PowerPoint</Application>
  <PresentationFormat>On-screen Show (4:3)</PresentationFormat>
  <Paragraphs>137</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Comic Sans MS</vt:lpstr>
      <vt:lpstr>Times New Roman</vt:lpstr>
      <vt:lpstr>1_Office Theme</vt:lpstr>
      <vt:lpstr>PowerPoint Presentation</vt:lpstr>
      <vt:lpstr>PowerPoint Presentation</vt:lpstr>
      <vt:lpstr>Conservatism </vt:lpstr>
      <vt:lpstr>Thatcherism </vt:lpstr>
      <vt:lpstr>PowerPoint Presentation</vt:lpstr>
      <vt:lpstr>PowerPoint Presentation</vt:lpstr>
      <vt:lpstr>Thatcherism and Economics</vt:lpstr>
      <vt:lpstr>PowerPoint Presentation</vt:lpstr>
      <vt:lpstr>PowerPoint Presentation</vt:lpstr>
      <vt:lpstr>PowerPoint Presentation</vt:lpstr>
      <vt:lpstr>The History of Modern Britain</vt:lpstr>
      <vt:lpstr>Questions</vt:lpstr>
      <vt:lpstr>Thatcherism and its effect on elections</vt:lpstr>
      <vt:lpstr>Thatcherism and the 1979 election</vt:lpstr>
      <vt:lpstr>Thatcherism and the 1979 election</vt:lpstr>
      <vt:lpstr>PowerPoint Presentation</vt:lpstr>
      <vt:lpstr>PowerPoint Presentation</vt:lpstr>
      <vt:lpstr>Thatcherism and the 1979 election Questions</vt:lpstr>
      <vt:lpstr>Thatcherism and the 1983 election</vt:lpstr>
      <vt:lpstr>Thatcherism and the 1983 election</vt:lpstr>
      <vt:lpstr>PowerPoint Presentation</vt:lpstr>
      <vt:lpstr>Thatcherism and the 1983 election</vt:lpstr>
      <vt:lpstr>PowerPoint Presentation</vt:lpstr>
      <vt:lpstr>Thatcherism and the 1983 election Questions</vt:lpstr>
      <vt:lpstr>Thatcherism and the 1987 election</vt:lpstr>
      <vt:lpstr>Thatcherism and the 1987 election</vt:lpstr>
      <vt:lpstr>Thatcherism and the 1987 election</vt:lpstr>
      <vt:lpstr>Thatcherism and the 1987 election</vt:lpstr>
      <vt:lpstr>Thatcherism and the 1987 election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StJoAcDevanneyR</dc:creator>
  <cp:lastModifiedBy>StJoAcDevanneyR</cp:lastModifiedBy>
  <cp:revision>28</cp:revision>
  <dcterms:created xsi:type="dcterms:W3CDTF">2019-02-21T09:49:00Z</dcterms:created>
  <dcterms:modified xsi:type="dcterms:W3CDTF">2020-03-05T11:10:08Z</dcterms:modified>
</cp:coreProperties>
</file>