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8" r:id="rId22"/>
    <p:sldId id="279" r:id="rId23"/>
    <p:sldId id="277" r:id="rId24"/>
    <p:sldId id="26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  <a:srgbClr val="008000"/>
    <a:srgbClr val="FF00FF"/>
    <a:srgbClr val="0066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992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588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386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65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19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777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154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53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38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9797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EBA80-1C9C-4C4E-99B5-F21CBDA58D8D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28/01/2020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3B3EC-DD67-4FCD-AC1E-C09B797FFFD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79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.uk/url?sa=i&amp;rct=j&amp;q=&amp;esrc=s&amp;source=images&amp;cd=&amp;cad=rja&amp;uact=8&amp;ved=0ahUKEwi2wbPgwdrZAhVJ16QKHWVkAWEQjRwIBg&amp;url=https://www.tes.com/lessons/CuLqpxArFnZzRg/athenian-democracy&amp;psig=AOvVaw1VPMItLfk716_j-w7rFcug&amp;ust=1520522167612303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8.jpeg"/><Relationship Id="rId2" Type="http://schemas.openxmlformats.org/officeDocument/2006/relationships/hyperlink" Target="https://www.google.co.uk/url?sa=i&amp;rct=j&amp;q=&amp;esrc=s&amp;source=images&amp;cd=&amp;cad=rja&amp;uact=8&amp;ved=0ahUKEwi2wbPgwdrZAhVJ16QKHWVkAWEQjRwIBg&amp;url=https://mojonation.wordpress.com/2013/05/13/fun-facts-about-voting/&amp;psig=AOvVaw1VPMItLfk716_j-w7rFcug&amp;ust=1520522167612303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www.google.co.uk/url?sa=i&amp;rct=j&amp;q=&amp;esrc=s&amp;source=images&amp;cd=&amp;cad=rja&amp;uact=8&amp;ved=0ahUKEwii-Nr-wdrZAhWMzqQKHfdsAWkQjRwIBg&amp;url=http://www.dcmtlblog.com/dcmtl-startup-lab-voting-starts-today/&amp;psig=AOvVaw1ldXzYHc5JIEifCXpHuxAw&amp;ust=1520522529256284" TargetMode="External"/><Relationship Id="rId5" Type="http://schemas.openxmlformats.org/officeDocument/2006/relationships/image" Target="../media/image7.gif"/><Relationship Id="rId4" Type="http://schemas.openxmlformats.org/officeDocument/2006/relationships/hyperlink" Target="http://www.google.co.uk/url?sa=i&amp;rct=j&amp;q=&amp;esrc=s&amp;source=images&amp;cd=&amp;cad=rja&amp;uact=8&amp;ved=0ahUKEwi07brpwdrZAhXMxqQKHZ_aB9cQjRwIBg&amp;url=http://greece.mrdonn.org/athensdemocracy.html&amp;psig=AOvVaw1VPMItLfk716_j-w7rFcug&amp;ust=1520522167612303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co.uk/url?sa=i&amp;rct=j&amp;q=&amp;esrc=s&amp;source=images&amp;cd=&amp;cad=rja&amp;uact=8&amp;ved=0ahUKEwi0kdbbwNrZAhVC46QKHXOlDt8QjRwIBg&amp;url=https://mojonation.wordpress.com/2013/05/13/fun-facts-about-voting/&amp;psig=AOvVaw1VPMItLfk716_j-w7rFcug&amp;ust=1520522167612303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google.co.uk/url?sa=i&amp;rct=j&amp;q=&amp;esrc=s&amp;source=images&amp;cd=&amp;cad=rja&amp;uact=8&amp;ved=0ahUKEwiO_vXzxubZAhVPDuwKHYgOAhUQjRwIBg&amp;url=https://shop.labour.org.uk/products/a4-posters-909/&amp;psig=AOvVaw3gxjmN2WLxxCzrNjve6Eb_&amp;ust=1520936170575979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s://www.google.co.uk/url?sa=i&amp;rct=j&amp;q=&amp;esrc=s&amp;source=images&amp;cd=&amp;cad=rja&amp;uact=8&amp;ved=0ahUKEwio0PKYx-bZAhXQGuwKHQsSD2gQjRwIBg&amp;url=https://www.david-davies.org.uk/news/conservative-or-tory&amp;psig=AOvVaw3GIO2m-8HsUa0-V2fukTgl&amp;ust=152093624480320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6632"/>
            <a:ext cx="7772400" cy="1470025"/>
          </a:xfrm>
        </p:spPr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Theories of Voting Behaviour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8883" y="5301208"/>
            <a:ext cx="6400800" cy="792088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rgbClr val="FF0000"/>
                </a:solidFill>
                <a:latin typeface="Comic Sans MS" panose="030F0702030302020204" pitchFamily="66" charset="0"/>
              </a:rPr>
              <a:t>Sociological </a:t>
            </a:r>
            <a:r>
              <a:rPr lang="en-GB" sz="4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Model</a:t>
            </a:r>
            <a:endParaRPr lang="en-GB" sz="4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2050" name="Picture 2" descr="Image result for athenian vot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16832"/>
            <a:ext cx="6991350" cy="246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99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Class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8496944" cy="5256584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200" dirty="0">
                <a:latin typeface="Comic Sans MS" pitchFamily="66" charset="0"/>
              </a:rPr>
              <a:t>Social class is a measure of a person’s status or position within society. For example, social class usually takes account of an individual’s income, wealth, occupation, education, </a:t>
            </a:r>
            <a:r>
              <a:rPr lang="en-GB" sz="3200" dirty="0" err="1">
                <a:latin typeface="Comic Sans MS" pitchFamily="66" charset="0"/>
              </a:rPr>
              <a:t>etc</a:t>
            </a:r>
            <a:r>
              <a:rPr lang="en-GB" sz="3200" dirty="0">
                <a:latin typeface="Comic Sans MS" pitchFamily="66" charset="0"/>
              </a:rPr>
              <a:t>, although different classifications use different criteria</a:t>
            </a:r>
            <a:r>
              <a:rPr lang="en-GB" sz="3200" dirty="0" smtClean="0">
                <a:latin typeface="Comic Sans MS" pitchFamily="66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GB" sz="36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3600" dirty="0" smtClean="0">
                <a:latin typeface="Comic Sans MS" panose="030F0702030302020204" pitchFamily="66" charset="0"/>
              </a:rPr>
              <a:t>It is this idea of a </a:t>
            </a:r>
            <a:r>
              <a:rPr lang="en-GB" sz="36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party image </a:t>
            </a:r>
            <a:r>
              <a:rPr lang="en-GB" sz="3600" dirty="0" smtClean="0">
                <a:latin typeface="Comic Sans MS" panose="030F0702030302020204" pitchFamily="66" charset="0"/>
              </a:rPr>
              <a:t>that was taken by most commentators of the time as evidence that Britain, at </a:t>
            </a:r>
            <a:r>
              <a:rPr lang="en-GB" sz="36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least until the late 1970s</a:t>
            </a:r>
            <a:r>
              <a:rPr lang="en-GB" sz="3600" dirty="0" smtClean="0">
                <a:latin typeface="Comic Sans MS" panose="030F0702030302020204" pitchFamily="66" charset="0"/>
              </a:rPr>
              <a:t>, was </a:t>
            </a:r>
            <a:r>
              <a:rPr lang="en-GB" sz="36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the purist example of class voting in any Western industrial democracy.</a:t>
            </a:r>
          </a:p>
        </p:txBody>
      </p:sp>
    </p:spTree>
    <p:extLst>
      <p:ext uri="{BB962C8B-B14F-4D97-AF65-F5344CB8AC3E}">
        <p14:creationId xmlns:p14="http://schemas.microsoft.com/office/powerpoint/2010/main" val="3490032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GB" sz="5400" dirty="0" smtClean="0">
                <a:latin typeface="Comic Sans MS" panose="030F0702030302020204" pitchFamily="66" charset="0"/>
              </a:rPr>
              <a:t>Quote to use!</a:t>
            </a:r>
            <a:endParaRPr lang="en-GB" sz="54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dirty="0" err="1" smtClean="0">
                <a:latin typeface="Comic Sans MS" panose="030F0702030302020204" pitchFamily="66" charset="0"/>
              </a:rPr>
              <a:t>Pulzer</a:t>
            </a:r>
            <a:r>
              <a:rPr lang="en-GB" sz="4000" dirty="0" smtClean="0">
                <a:latin typeface="Comic Sans MS" panose="030F0702030302020204" pitchFamily="66" charset="0"/>
              </a:rPr>
              <a:t> (1967), claimed: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40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'Class is the basis of British party politics; all else is embellishment and detail.'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GB" sz="3500" i="1" dirty="0" smtClean="0">
                <a:latin typeface="Comic Sans MS" panose="030F0702030302020204" pitchFamily="66" charset="0"/>
              </a:rPr>
              <a:t>Discuss how important a role social class plays in society and politics in the UK today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899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GB" sz="3600" dirty="0" smtClean="0">
                <a:latin typeface="Comic Sans MS" panose="030F0702030302020204" pitchFamily="66" charset="0"/>
              </a:rPr>
              <a:t>How does Social Class affect Voting behaviour?</a:t>
            </a:r>
            <a:endParaRPr lang="en-GB" sz="36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54405"/>
            <a:ext cx="9036496" cy="5303595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Comic Sans MS" panose="030F0702030302020204" pitchFamily="66" charset="0"/>
              </a:rPr>
              <a:t>Traditionally then, </a:t>
            </a:r>
            <a:r>
              <a:rPr lang="en-GB" sz="2400" dirty="0" err="1" smtClean="0">
                <a:latin typeface="Comic Sans MS" panose="030F0702030302020204" pitchFamily="66" charset="0"/>
              </a:rPr>
              <a:t>psephologists</a:t>
            </a:r>
            <a:r>
              <a:rPr lang="en-GB" sz="2400" dirty="0" smtClean="0">
                <a:latin typeface="Comic Sans MS" panose="030F0702030302020204" pitchFamily="66" charset="0"/>
              </a:rPr>
              <a:t>  have identified </a:t>
            </a:r>
            <a:r>
              <a:rPr lang="en-GB" sz="24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social class as the most important factor associated with voting behaviour.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Comic Sans MS" panose="030F0702030302020204" pitchFamily="66" charset="0"/>
              </a:rPr>
              <a:t>This is hardly surprising given that one of the major political parties -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Labour</a:t>
            </a:r>
            <a:r>
              <a:rPr lang="en-GB" sz="2400" dirty="0" smtClean="0">
                <a:latin typeface="Comic Sans MS" panose="030F0702030302020204" pitchFamily="66" charset="0"/>
              </a:rPr>
              <a:t> - was </a:t>
            </a:r>
            <a:r>
              <a:rPr lang="en-GB" sz="24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founded upon a commitment to a class</a:t>
            </a:r>
            <a:r>
              <a:rPr lang="en-GB" sz="2400" dirty="0" smtClean="0">
                <a:latin typeface="Comic Sans MS" panose="030F0702030302020204" pitchFamily="66" charset="0"/>
              </a:rPr>
              <a:t>, and whose origins lie in the organised trade union movement and socialism.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59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Sociological Model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25658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400" dirty="0" smtClean="0">
                <a:latin typeface="Comic Sans MS" panose="030F0702030302020204" pitchFamily="66" charset="0"/>
              </a:rPr>
              <a:t>This </a:t>
            </a:r>
            <a:r>
              <a:rPr lang="en-GB" sz="24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sociological model </a:t>
            </a:r>
            <a:r>
              <a:rPr lang="en-GB" sz="2400" dirty="0" smtClean="0">
                <a:latin typeface="Comic Sans MS" panose="030F0702030302020204" pitchFamily="66" charset="0"/>
              </a:rPr>
              <a:t>of voting behaviour, associated with Butler and Stokes, was based on the consistent finding that </a:t>
            </a:r>
            <a:r>
              <a:rPr lang="en-GB" sz="24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social class was the most accurate indicator of likely voting intention</a:t>
            </a:r>
            <a:r>
              <a:rPr lang="en-GB" sz="2400" dirty="0" smtClean="0">
                <a:latin typeface="Comic Sans MS" panose="030F0702030302020204" pitchFamily="66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GB" sz="24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In general, working class voters did vote for the Labour Party, and middle class voters voted Conservative. </a:t>
            </a:r>
          </a:p>
          <a:p>
            <a:pPr>
              <a:lnSpc>
                <a:spcPct val="150000"/>
              </a:lnSpc>
            </a:pPr>
            <a:r>
              <a:rPr lang="en-GB" sz="2400" dirty="0" smtClean="0">
                <a:latin typeface="Comic Sans MS" panose="030F0702030302020204" pitchFamily="66" charset="0"/>
              </a:rPr>
              <a:t>Usually, about two-thirds of the working class voted Labour, while four-fifths of the middle class voted Conservative.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83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GB" sz="3600" dirty="0">
                <a:latin typeface="Comic Sans MS" panose="030F0702030302020204" pitchFamily="66" charset="0"/>
              </a:rPr>
              <a:t>In the period </a:t>
            </a:r>
            <a:r>
              <a:rPr lang="en-GB" sz="3600" dirty="0" smtClean="0">
                <a:latin typeface="Comic Sans MS" panose="030F0702030302020204" pitchFamily="66" charset="0"/>
              </a:rPr>
              <a:t>1945-70</a:t>
            </a:r>
            <a:r>
              <a:rPr lang="en-GB" sz="3600" dirty="0">
                <a:latin typeface="Comic Sans MS" panose="030F0702030302020204" pitchFamily="66" charset="0"/>
              </a:rPr>
              <a:t>, it was assumed that stable two party voting was the norm. During this period the following situation prevailed: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Sociological Model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97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784976" cy="5688632"/>
          </a:xfrm>
        </p:spPr>
        <p:txBody>
          <a:bodyPr>
            <a:normAutofit fontScale="85000" lnSpcReduction="10000"/>
          </a:bodyPr>
          <a:lstStyle/>
          <a:p>
            <a:pPr lvl="0">
              <a:lnSpc>
                <a:spcPct val="150000"/>
              </a:lnSpc>
            </a:pPr>
            <a:r>
              <a:rPr lang="en-GB" sz="3200" b="1" dirty="0">
                <a:solidFill>
                  <a:srgbClr val="9900CC"/>
                </a:solidFill>
                <a:latin typeface="Comic Sans MS" panose="030F0702030302020204" pitchFamily="66" charset="0"/>
              </a:rPr>
              <a:t>Two party </a:t>
            </a:r>
            <a:r>
              <a:rPr lang="en-GB" sz="32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dominance -</a:t>
            </a:r>
            <a:r>
              <a:rPr lang="en-GB" sz="3200" dirty="0" smtClean="0">
                <a:latin typeface="Comic Sans MS" panose="030F0702030302020204" pitchFamily="66" charset="0"/>
              </a:rPr>
              <a:t>The </a:t>
            </a:r>
            <a:r>
              <a:rPr lang="en-GB" sz="3200" dirty="0">
                <a:latin typeface="Comic Sans MS" panose="030F0702030302020204" pitchFamily="66" charset="0"/>
              </a:rPr>
              <a:t>overwhelming majority of the electorate voted Conservative or Labour. </a:t>
            </a:r>
          </a:p>
          <a:p>
            <a:pPr lvl="0">
              <a:lnSpc>
                <a:spcPct val="150000"/>
              </a:lnSpc>
            </a:pPr>
            <a:r>
              <a:rPr lang="en-GB" sz="32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Partisan alignment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omic Sans MS" panose="030F0702030302020204" pitchFamily="66" charset="0"/>
              </a:rPr>
              <a:t>Most people identify with the party for which they vote. Party membership high compared with other countries. The majority supported the policies of </a:t>
            </a:r>
            <a:r>
              <a:rPr lang="en-GB" sz="3200" dirty="0" smtClean="0">
                <a:latin typeface="Comic Sans MS" panose="030F0702030302020204" pitchFamily="66" charset="0"/>
              </a:rPr>
              <a:t>the party </a:t>
            </a:r>
            <a:r>
              <a:rPr lang="en-GB" sz="3200" dirty="0">
                <a:latin typeface="Comic Sans MS" panose="030F0702030302020204" pitchFamily="66" charset="0"/>
              </a:rPr>
              <a:t>for which they vote. </a:t>
            </a:r>
          </a:p>
          <a:p>
            <a:pPr lvl="0">
              <a:lnSpc>
                <a:spcPct val="150000"/>
              </a:lnSpc>
            </a:pPr>
            <a:r>
              <a:rPr lang="en-GB" sz="32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Electoral </a:t>
            </a:r>
            <a:r>
              <a:rPr lang="en-GB" sz="3200" b="1" dirty="0">
                <a:solidFill>
                  <a:srgbClr val="9900CC"/>
                </a:solidFill>
                <a:latin typeface="Comic Sans MS" panose="030F0702030302020204" pitchFamily="66" charset="0"/>
              </a:rPr>
              <a:t>volatility was </a:t>
            </a:r>
            <a:r>
              <a:rPr lang="en-GB" sz="32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low</a:t>
            </a:r>
            <a:r>
              <a:rPr lang="en-GB" dirty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3200" dirty="0" smtClean="0">
                <a:latin typeface="Comic Sans MS" panose="030F0702030302020204" pitchFamily="66" charset="0"/>
              </a:rPr>
              <a:t> </a:t>
            </a:r>
            <a:r>
              <a:rPr lang="en-GB" sz="3200" dirty="0">
                <a:latin typeface="Comic Sans MS" panose="030F0702030302020204" pitchFamily="66" charset="0"/>
              </a:rPr>
              <a:t>few people changed their vote between elections. </a:t>
            </a: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886700" cy="56594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Sociological Model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5584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96752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600" dirty="0">
                <a:latin typeface="Comic Sans MS" panose="030F0702030302020204" pitchFamily="66" charset="0"/>
              </a:rPr>
              <a:t>Therefore </a:t>
            </a:r>
            <a:r>
              <a:rPr lang="en-GB" sz="3600" dirty="0" err="1">
                <a:latin typeface="Comic Sans MS" panose="030F0702030302020204" pitchFamily="66" charset="0"/>
              </a:rPr>
              <a:t>psephologists</a:t>
            </a:r>
            <a:r>
              <a:rPr lang="en-GB" sz="3600" dirty="0">
                <a:latin typeface="Comic Sans MS" panose="030F0702030302020204" pitchFamily="66" charset="0"/>
              </a:rPr>
              <a:t> were confident that the </a:t>
            </a:r>
            <a:r>
              <a:rPr lang="en-GB" sz="3600" b="1" dirty="0">
                <a:solidFill>
                  <a:srgbClr val="9900CC"/>
                </a:solidFill>
                <a:latin typeface="Comic Sans MS" panose="030F0702030302020204" pitchFamily="66" charset="0"/>
              </a:rPr>
              <a:t>sociological model could explain why people voted </a:t>
            </a:r>
            <a:r>
              <a:rPr lang="en-GB" sz="3600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the </a:t>
            </a:r>
            <a:r>
              <a:rPr lang="en-GB" sz="3600" b="1" dirty="0">
                <a:solidFill>
                  <a:srgbClr val="9900CC"/>
                </a:solidFill>
                <a:latin typeface="Comic Sans MS" panose="030F0702030302020204" pitchFamily="66" charset="0"/>
              </a:rPr>
              <a:t>way they did from 1945 until 1970</a:t>
            </a:r>
            <a:r>
              <a:rPr lang="en-GB" sz="3600" dirty="0">
                <a:latin typeface="Comic Sans MS" panose="030F0702030302020204" pitchFamily="66" charset="0"/>
              </a:rPr>
              <a:t>.  </a:t>
            </a:r>
            <a:endParaRPr lang="en-GB" sz="3600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sz="3600" dirty="0" smtClean="0">
                <a:latin typeface="Comic Sans MS" panose="030F0702030302020204" pitchFamily="66" charset="0"/>
              </a:rPr>
              <a:t>Class </a:t>
            </a:r>
            <a:r>
              <a:rPr lang="en-GB" sz="3600" dirty="0">
                <a:latin typeface="Comic Sans MS" panose="030F0702030302020204" pitchFamily="66" charset="0"/>
              </a:rPr>
              <a:t>alignment was high, i.e. there was a long term association of a social class with support for a particular party. 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54359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Sociological Model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267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dirty="0">
                <a:latin typeface="Comic Sans MS" panose="030F0702030302020204" pitchFamily="66" charset="0"/>
              </a:rPr>
              <a:t>However during the last 40 years </a:t>
            </a:r>
            <a:r>
              <a:rPr lang="en-GB" dirty="0" err="1">
                <a:latin typeface="Comic Sans MS" panose="030F0702030302020204" pitchFamily="66" charset="0"/>
              </a:rPr>
              <a:t>psephologists</a:t>
            </a:r>
            <a:r>
              <a:rPr lang="en-GB" dirty="0">
                <a:latin typeface="Comic Sans MS" panose="030F0702030302020204" pitchFamily="66" charset="0"/>
              </a:rPr>
              <a:t> have become </a:t>
            </a:r>
            <a:r>
              <a:rPr lang="en-GB" b="1" dirty="0">
                <a:solidFill>
                  <a:srgbClr val="9900CC"/>
                </a:solidFill>
                <a:latin typeface="Comic Sans MS" panose="030F0702030302020204" pitchFamily="66" charset="0"/>
              </a:rPr>
              <a:t>wary</a:t>
            </a:r>
            <a:r>
              <a:rPr lang="en-GB" dirty="0">
                <a:latin typeface="Comic Sans MS" panose="030F0702030302020204" pitchFamily="66" charset="0"/>
              </a:rPr>
              <a:t> of using this model to explain voting behaviour.  </a:t>
            </a:r>
            <a:endParaRPr lang="en-GB" dirty="0" smtClean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This </a:t>
            </a:r>
            <a:r>
              <a:rPr lang="en-GB" b="1" dirty="0">
                <a:solidFill>
                  <a:srgbClr val="9900CC"/>
                </a:solidFill>
                <a:latin typeface="Comic Sans MS" panose="030F0702030302020204" pitchFamily="66" charset="0"/>
              </a:rPr>
              <a:t>is due to a steady decline in class voting, called class </a:t>
            </a: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de-alignment</a:t>
            </a:r>
            <a:r>
              <a:rPr lang="en-GB" b="1" dirty="0">
                <a:solidFill>
                  <a:srgbClr val="9900CC"/>
                </a:solidFill>
                <a:latin typeface="Comic Sans MS" panose="030F0702030302020204" pitchFamily="66" charset="0"/>
              </a:rPr>
              <a:t>.  </a:t>
            </a:r>
            <a:endParaRPr lang="en-GB" b="1" dirty="0" smtClean="0">
              <a:solidFill>
                <a:srgbClr val="9900CC"/>
              </a:solidFill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GB" dirty="0" smtClean="0">
                <a:latin typeface="Comic Sans MS" panose="030F0702030302020204" pitchFamily="66" charset="0"/>
              </a:rPr>
              <a:t>No </a:t>
            </a:r>
            <a:r>
              <a:rPr lang="en-GB" dirty="0">
                <a:latin typeface="Comic Sans MS" panose="030F0702030302020204" pitchFamily="66" charset="0"/>
              </a:rPr>
              <a:t>longer could </a:t>
            </a:r>
            <a:r>
              <a:rPr lang="en-GB" dirty="0" smtClean="0">
                <a:latin typeface="Comic Sans MS" panose="030F0702030302020204" pitchFamily="66" charset="0"/>
              </a:rPr>
              <a:t>analysts </a:t>
            </a:r>
            <a:r>
              <a:rPr lang="en-GB" dirty="0">
                <a:latin typeface="Comic Sans MS" panose="030F0702030302020204" pitchFamily="66" charset="0"/>
              </a:rPr>
              <a:t>explain to the same extent why people voted the way they did</a:t>
            </a:r>
            <a:r>
              <a:rPr lang="en-GB" dirty="0" smtClean="0">
                <a:latin typeface="Comic Sans MS" panose="030F0702030302020204" pitchFamily="66" charset="0"/>
              </a:rPr>
              <a:t>. Voters have started to vote based on a variety factors – not just social class. Some would argue that this rends the Sociological Model </a:t>
            </a: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illegitimate…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i="1" dirty="0" smtClean="0">
                <a:latin typeface="Comic Sans MS" panose="030F0702030302020204" pitchFamily="66" charset="0"/>
              </a:rPr>
              <a:t>Nevertheless </a:t>
            </a:r>
            <a:r>
              <a:rPr lang="en-GB" i="1" dirty="0">
                <a:latin typeface="Comic Sans MS" panose="030F0702030302020204" pitchFamily="66" charset="0"/>
              </a:rPr>
              <a:t>it is important remember that </a:t>
            </a:r>
            <a:r>
              <a:rPr lang="en-GB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Labour still remains the most popular party </a:t>
            </a:r>
            <a:r>
              <a:rPr lang="en-GB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among </a:t>
            </a:r>
            <a:r>
              <a:rPr lang="en-GB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working </a:t>
            </a:r>
            <a:r>
              <a:rPr lang="en-GB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class </a:t>
            </a:r>
            <a:r>
              <a:rPr lang="en-GB" b="1" i="1" dirty="0">
                <a:solidFill>
                  <a:srgbClr val="FF0000"/>
                </a:solidFill>
                <a:latin typeface="Comic Sans MS" panose="030F0702030302020204" pitchFamily="66" charset="0"/>
              </a:rPr>
              <a:t>voters </a:t>
            </a:r>
            <a:r>
              <a:rPr lang="en-GB" i="1" dirty="0">
                <a:latin typeface="Comic Sans MS" panose="030F0702030302020204" pitchFamily="66" charset="0"/>
              </a:rPr>
              <a:t>and the </a:t>
            </a:r>
            <a:r>
              <a:rPr lang="en-GB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Conservatives the most popular party </a:t>
            </a:r>
            <a:r>
              <a:rPr lang="en-GB" b="1" i="1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among </a:t>
            </a:r>
            <a:r>
              <a:rPr lang="en-GB" b="1" i="1" dirty="0">
                <a:solidFill>
                  <a:srgbClr val="00B0F0"/>
                </a:solidFill>
                <a:latin typeface="Comic Sans MS" panose="030F0702030302020204" pitchFamily="66" charset="0"/>
              </a:rPr>
              <a:t>the middle class.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Sociological Model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397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10" y="404664"/>
            <a:ext cx="9144000" cy="6176963"/>
          </a:xfrm>
        </p:spPr>
        <p:txBody>
          <a:bodyPr>
            <a:normAutofit fontScale="70000" lnSpcReduction="2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en-GB" sz="3600" b="1" dirty="0" smtClean="0">
                <a:latin typeface="Comic Sans MS" panose="030F0702030302020204" pitchFamily="66" charset="0"/>
              </a:rPr>
              <a:t>Question Task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 smtClean="0">
                <a:latin typeface="Comic Sans MS" panose="030F0702030302020204" pitchFamily="66" charset="0"/>
              </a:rPr>
              <a:t>What </a:t>
            </a:r>
            <a:r>
              <a:rPr lang="en-GB" sz="3600" dirty="0">
                <a:latin typeface="Comic Sans MS" panose="030F0702030302020204" pitchFamily="66" charset="0"/>
              </a:rPr>
              <a:t>is psephology the study of?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 smtClean="0">
                <a:latin typeface="Comic Sans MS" panose="030F0702030302020204" pitchFamily="66" charset="0"/>
              </a:rPr>
              <a:t>Did </a:t>
            </a:r>
            <a:r>
              <a:rPr lang="en-GB" sz="3600" dirty="0">
                <a:latin typeface="Comic Sans MS" panose="030F0702030302020204" pitchFamily="66" charset="0"/>
              </a:rPr>
              <a:t>Butler and Stokes believe in an ‘informed electorate’?  Explain your answer. 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>
                <a:latin typeface="Comic Sans MS" panose="030F0702030302020204" pitchFamily="66" charset="0"/>
              </a:rPr>
              <a:t>Explain in your own words what you think the </a:t>
            </a:r>
            <a:r>
              <a:rPr lang="en-GB" sz="3600" dirty="0" err="1">
                <a:latin typeface="Comic Sans MS" panose="030F0702030302020204" pitchFamily="66" charset="0"/>
              </a:rPr>
              <a:t>Pulzer</a:t>
            </a:r>
            <a:r>
              <a:rPr lang="en-GB" sz="3600" dirty="0">
                <a:latin typeface="Comic Sans MS" panose="030F0702030302020204" pitchFamily="66" charset="0"/>
              </a:rPr>
              <a:t> quote </a:t>
            </a:r>
            <a:r>
              <a:rPr lang="en-GB" sz="3600" dirty="0" smtClean="0">
                <a:latin typeface="Comic Sans MS" panose="030F0702030302020204" pitchFamily="66" charset="0"/>
              </a:rPr>
              <a:t>means?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>
                <a:latin typeface="Comic Sans MS" panose="030F0702030302020204" pitchFamily="66" charset="0"/>
              </a:rPr>
              <a:t>Describe the Sociological Model of voting behaviour.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>
                <a:latin typeface="Comic Sans MS" panose="030F0702030302020204" pitchFamily="66" charset="0"/>
              </a:rPr>
              <a:t>Define the terms class alignment and class </a:t>
            </a:r>
            <a:r>
              <a:rPr lang="en-GB" sz="3600" dirty="0" err="1" smtClean="0">
                <a:latin typeface="Comic Sans MS" panose="030F0702030302020204" pitchFamily="66" charset="0"/>
              </a:rPr>
              <a:t>dealignment</a:t>
            </a:r>
            <a:r>
              <a:rPr lang="en-GB" sz="3600" dirty="0">
                <a:latin typeface="Comic Sans MS" panose="030F0702030302020204" pitchFamily="66" charset="0"/>
              </a:rPr>
              <a:t>.  </a:t>
            </a:r>
            <a:endParaRPr lang="en-GB" sz="3600" dirty="0" smtClean="0">
              <a:latin typeface="Comic Sans MS" panose="030F0702030302020204" pitchFamily="66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GB" sz="3600" dirty="0" smtClean="0">
                <a:latin typeface="Comic Sans MS" panose="030F0702030302020204" pitchFamily="66" charset="0"/>
              </a:rPr>
              <a:t>Read the article your teacher will give you and take examples about the relevance of the Sociological model today. </a:t>
            </a:r>
            <a:endParaRPr lang="en-GB" sz="3600" dirty="0">
              <a:latin typeface="Comic Sans MS" panose="030F0702030302020204" pitchFamily="66" charset="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en-GB" sz="3600" dirty="0" smtClean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11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000" b="1" dirty="0">
                <a:latin typeface="Comic Sans MS" panose="030F0702030302020204" pitchFamily="66" charset="0"/>
              </a:rPr>
              <a:t>Analyse the </a:t>
            </a:r>
            <a:r>
              <a:rPr lang="en-GB" sz="3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relevance</a:t>
            </a:r>
            <a:r>
              <a:rPr lang="en-GB" sz="3000" b="1" dirty="0">
                <a:latin typeface="Comic Sans MS" panose="030F0702030302020204" pitchFamily="66" charset="0"/>
              </a:rPr>
              <a:t> of the Sociological Model in </a:t>
            </a:r>
            <a:r>
              <a:rPr lang="en-GB" sz="3000" b="1" dirty="0">
                <a:solidFill>
                  <a:srgbClr val="C00000"/>
                </a:solidFill>
                <a:latin typeface="Comic Sans MS" panose="030F0702030302020204" pitchFamily="66" charset="0"/>
              </a:rPr>
              <a:t>explaining voting </a:t>
            </a:r>
            <a:r>
              <a:rPr lang="en-GB" sz="30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behaviour </a:t>
            </a:r>
            <a:r>
              <a:rPr lang="en-GB" sz="3000" b="1" dirty="0" smtClean="0">
                <a:latin typeface="Comic Sans MS" panose="030F0702030302020204" pitchFamily="66" charset="0"/>
              </a:rPr>
              <a:t>(12) </a:t>
            </a:r>
            <a:endParaRPr lang="en-GB" sz="3000" b="1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Comic Sans MS" panose="030F0702030302020204" pitchFamily="66" charset="0"/>
              </a:rPr>
              <a:t>Credit reference to the following aspects of the question:</a:t>
            </a:r>
          </a:p>
          <a:p>
            <a:r>
              <a:rPr lang="en-GB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</a:t>
            </a:r>
            <a:r>
              <a:rPr lang="en-GB" dirty="0">
                <a:solidFill>
                  <a:srgbClr val="FF0000"/>
                </a:solidFill>
                <a:latin typeface="Comic Sans MS" panose="030F0702030302020204" pitchFamily="66" charset="0"/>
              </a:rPr>
              <a:t>role of social class in influencing voting behaviour.</a:t>
            </a:r>
          </a:p>
          <a:p>
            <a:r>
              <a:rPr lang="en-GB" dirty="0" smtClean="0">
                <a:solidFill>
                  <a:srgbClr val="0066CC"/>
                </a:solidFill>
                <a:latin typeface="Comic Sans MS" panose="030F0702030302020204" pitchFamily="66" charset="0"/>
              </a:rPr>
              <a:t>Factors </a:t>
            </a:r>
            <a:r>
              <a:rPr lang="en-GB" dirty="0">
                <a:solidFill>
                  <a:srgbClr val="0066CC"/>
                </a:solidFill>
                <a:latin typeface="Comic Sans MS" panose="030F0702030302020204" pitchFamily="66" charset="0"/>
              </a:rPr>
              <a:t>leading to class </a:t>
            </a:r>
            <a:r>
              <a:rPr lang="en-GB" dirty="0" smtClean="0">
                <a:solidFill>
                  <a:srgbClr val="0066CC"/>
                </a:solidFill>
                <a:latin typeface="Comic Sans MS" panose="030F0702030302020204" pitchFamily="66" charset="0"/>
              </a:rPr>
              <a:t>de-alignment</a:t>
            </a:r>
            <a:r>
              <a:rPr lang="en-GB" dirty="0">
                <a:solidFill>
                  <a:srgbClr val="0066CC"/>
                </a:solidFill>
                <a:latin typeface="Comic Sans MS" panose="030F0702030302020204" pitchFamily="66" charset="0"/>
              </a:rPr>
              <a:t>.</a:t>
            </a:r>
          </a:p>
          <a:p>
            <a:r>
              <a:rPr lang="en-GB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Other </a:t>
            </a:r>
            <a:r>
              <a:rPr lang="en-GB" dirty="0">
                <a:solidFill>
                  <a:srgbClr val="7030A0"/>
                </a:solidFill>
                <a:latin typeface="Comic Sans MS" panose="030F0702030302020204" pitchFamily="66" charset="0"/>
              </a:rPr>
              <a:t>socio-economic factors such as age, gender, region.</a:t>
            </a:r>
          </a:p>
        </p:txBody>
      </p:sp>
    </p:spTree>
    <p:extLst>
      <p:ext uri="{BB962C8B-B14F-4D97-AF65-F5344CB8AC3E}">
        <p14:creationId xmlns:p14="http://schemas.microsoft.com/office/powerpoint/2010/main" val="68998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57200" y="503236"/>
            <a:ext cx="3566160" cy="1087569"/>
          </a:xfrm>
        </p:spPr>
        <p:txBody>
          <a:bodyPr/>
          <a:lstStyle/>
          <a:p>
            <a:r>
              <a:rPr lang="en-GB" sz="3000" dirty="0" smtClean="0">
                <a:solidFill>
                  <a:schemeClr val="tx1"/>
                </a:solidFill>
                <a:latin typeface="Comic Sans MS" pitchFamily="66" charset="0"/>
              </a:rPr>
              <a:t>What you will learn…</a:t>
            </a:r>
            <a:endParaRPr lang="en-GB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0" y="1556792"/>
            <a:ext cx="5508102" cy="4355339"/>
          </a:xfrm>
        </p:spPr>
        <p:txBody>
          <a:bodyPr>
            <a:normAutofit/>
          </a:bodyPr>
          <a:lstStyle/>
          <a:p>
            <a:pPr marL="571500" indent="-571500"/>
            <a:r>
              <a:rPr lang="en-GB" dirty="0" smtClean="0">
                <a:latin typeface="Comic Sans MS" pitchFamily="66" charset="0"/>
              </a:rPr>
              <a:t>How to construct answers for essay questions on media strategies.</a:t>
            </a:r>
          </a:p>
          <a:p>
            <a:pPr marL="571500" indent="-571500"/>
            <a:endParaRPr lang="en-GB" dirty="0">
              <a:latin typeface="Comic Sans MS" pitchFamily="66" charset="0"/>
            </a:endParaRPr>
          </a:p>
          <a:p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4595806" y="503236"/>
            <a:ext cx="3981391" cy="1012413"/>
          </a:xfrm>
        </p:spPr>
        <p:txBody>
          <a:bodyPr>
            <a:noAutofit/>
          </a:bodyPr>
          <a:lstStyle/>
          <a:p>
            <a:r>
              <a:rPr lang="en-GB" sz="3000" dirty="0" smtClean="0">
                <a:solidFill>
                  <a:schemeClr val="tx1"/>
                </a:solidFill>
                <a:latin typeface="Comic Sans MS" pitchFamily="66" charset="0"/>
              </a:rPr>
              <a:t>Success Criteria – I can…</a:t>
            </a:r>
            <a:endParaRPr lang="en-GB" sz="3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4"/>
          </p:nvPr>
        </p:nvSpPr>
        <p:spPr>
          <a:xfrm>
            <a:off x="5292080" y="1412776"/>
            <a:ext cx="3744416" cy="4713387"/>
          </a:xfrm>
        </p:spPr>
        <p:txBody>
          <a:bodyPr>
            <a:norm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Describe</a:t>
            </a:r>
            <a:r>
              <a:rPr lang="en-GB" sz="2800" b="1" dirty="0" smtClean="0">
                <a:latin typeface="Comic Sans MS" panose="030F0702030302020204" pitchFamily="66" charset="0"/>
              </a:rPr>
              <a:t> different methods used by political parties during election campaigns.</a:t>
            </a:r>
          </a:p>
          <a:p>
            <a:r>
              <a:rPr lang="en-GB" sz="28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Explain </a:t>
            </a:r>
            <a:r>
              <a:rPr lang="en-GB" sz="2800" b="1" dirty="0" smtClean="0">
                <a:latin typeface="Comic Sans MS" panose="030F0702030302020204" pitchFamily="66" charset="0"/>
              </a:rPr>
              <a:t>why some strategies are more effective than others.</a:t>
            </a:r>
          </a:p>
        </p:txBody>
      </p:sp>
      <p:pic>
        <p:nvPicPr>
          <p:cNvPr id="6" name="Picture 5" descr="MC900383586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01" y="5013176"/>
            <a:ext cx="1118652" cy="17979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551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720" y="908720"/>
            <a:ext cx="9116279" cy="5949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100" dirty="0">
                <a:latin typeface="Comic Sans MS" panose="030F0702030302020204" pitchFamily="66" charset="0"/>
              </a:rPr>
              <a:t>The Sociological Model is based on the idea that voters would favour </a:t>
            </a:r>
            <a:r>
              <a:rPr lang="en-GB" sz="2100" dirty="0" smtClean="0">
                <a:latin typeface="Comic Sans MS" panose="030F0702030302020204" pitchFamily="66" charset="0"/>
              </a:rPr>
              <a:t>a party </a:t>
            </a:r>
            <a:r>
              <a:rPr lang="en-GB" sz="2100" dirty="0">
                <a:latin typeface="Comic Sans MS" panose="030F0702030302020204" pitchFamily="66" charset="0"/>
              </a:rPr>
              <a:t>based on their social groupings, for example this could be their </a:t>
            </a:r>
            <a:r>
              <a:rPr lang="en-GB" sz="2100" dirty="0" smtClean="0">
                <a:latin typeface="Comic Sans MS" panose="030F0702030302020204" pitchFamily="66" charset="0"/>
              </a:rPr>
              <a:t>Social Class</a:t>
            </a:r>
            <a:r>
              <a:rPr lang="en-GB" sz="2100" dirty="0">
                <a:latin typeface="Comic Sans MS" panose="030F0702030302020204" pitchFamily="66" charset="0"/>
              </a:rPr>
              <a:t>, with middle class people more likely to vote for </a:t>
            </a:r>
            <a:r>
              <a:rPr lang="en-GB" sz="2100" dirty="0" smtClean="0">
                <a:latin typeface="Comic Sans MS" panose="030F0702030302020204" pitchFamily="66" charset="0"/>
              </a:rPr>
              <a:t>the Conservatives and </a:t>
            </a:r>
            <a:r>
              <a:rPr lang="en-GB" sz="2100" dirty="0">
                <a:latin typeface="Comic Sans MS" panose="030F0702030302020204" pitchFamily="66" charset="0"/>
              </a:rPr>
              <a:t>the working classes more likely to vote Labour</a:t>
            </a:r>
            <a:r>
              <a:rPr lang="en-GB" sz="2100" dirty="0" smtClean="0">
                <a:latin typeface="Comic Sans MS" panose="030F0702030302020204" pitchFamily="66" charset="0"/>
              </a:rPr>
              <a:t>. </a:t>
            </a:r>
            <a:r>
              <a:rPr lang="en-GB" sz="2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(K)</a:t>
            </a:r>
          </a:p>
          <a:p>
            <a:pPr marL="0" indent="0">
              <a:buNone/>
            </a:pPr>
            <a:r>
              <a:rPr lang="en-GB" sz="2100" dirty="0" smtClean="0">
                <a:latin typeface="Comic Sans MS" panose="030F0702030302020204" pitchFamily="66" charset="0"/>
              </a:rPr>
              <a:t>There </a:t>
            </a:r>
            <a:r>
              <a:rPr lang="en-GB" sz="2100" dirty="0">
                <a:latin typeface="Comic Sans MS" panose="030F0702030302020204" pitchFamily="66" charset="0"/>
              </a:rPr>
              <a:t>was evidence of a link between a person’s social class </a:t>
            </a:r>
            <a:r>
              <a:rPr lang="en-GB" sz="2100" dirty="0" smtClean="0">
                <a:latin typeface="Comic Sans MS" panose="030F0702030302020204" pitchFamily="66" charset="0"/>
              </a:rPr>
              <a:t>as measured by </a:t>
            </a:r>
            <a:r>
              <a:rPr lang="en-GB" sz="2100" dirty="0">
                <a:latin typeface="Comic Sans MS" panose="030F0702030302020204" pitchFamily="66" charset="0"/>
              </a:rPr>
              <a:t>their occupation and their party preference. A, B and C1 </a:t>
            </a:r>
            <a:r>
              <a:rPr lang="en-GB" sz="2100" dirty="0" smtClean="0">
                <a:latin typeface="Comic Sans MS" panose="030F0702030302020204" pitchFamily="66" charset="0"/>
              </a:rPr>
              <a:t>voters (professional </a:t>
            </a:r>
            <a:r>
              <a:rPr lang="en-GB" sz="2100" dirty="0">
                <a:latin typeface="Comic Sans MS" panose="030F0702030302020204" pitchFamily="66" charset="0"/>
              </a:rPr>
              <a:t>and managerial </a:t>
            </a:r>
            <a:r>
              <a:rPr lang="en-GB" sz="2100" dirty="0" smtClean="0">
                <a:latin typeface="Comic Sans MS" panose="030F0702030302020204" pitchFamily="66" charset="0"/>
              </a:rPr>
              <a:t>occupations) traditionally supported the Conservatives </a:t>
            </a:r>
            <a:r>
              <a:rPr lang="en-GB" sz="2100" dirty="0">
                <a:latin typeface="Comic Sans MS" panose="030F0702030302020204" pitchFamily="66" charset="0"/>
              </a:rPr>
              <a:t>and voters </a:t>
            </a:r>
            <a:r>
              <a:rPr lang="en-GB" sz="2100" dirty="0" smtClean="0">
                <a:latin typeface="Comic Sans MS" panose="030F0702030302020204" pitchFamily="66" charset="0"/>
              </a:rPr>
              <a:t>in occupational </a:t>
            </a:r>
            <a:r>
              <a:rPr lang="en-GB" sz="2100" dirty="0">
                <a:latin typeface="Comic Sans MS" panose="030F0702030302020204" pitchFamily="66" charset="0"/>
              </a:rPr>
              <a:t>classes C2, D and E (</a:t>
            </a:r>
            <a:r>
              <a:rPr lang="en-GB" sz="2100" dirty="0" smtClean="0">
                <a:latin typeface="Comic Sans MS" panose="030F0702030302020204" pitchFamily="66" charset="0"/>
              </a:rPr>
              <a:t>manual occupations</a:t>
            </a:r>
            <a:r>
              <a:rPr lang="en-GB" sz="2100" dirty="0">
                <a:latin typeface="Comic Sans MS" panose="030F0702030302020204" pitchFamily="66" charset="0"/>
              </a:rPr>
              <a:t>) </a:t>
            </a:r>
            <a:r>
              <a:rPr lang="en-GB" sz="2100" dirty="0" smtClean="0">
                <a:latin typeface="Comic Sans MS" panose="030F0702030302020204" pitchFamily="66" charset="0"/>
              </a:rPr>
              <a:t>were much </a:t>
            </a:r>
            <a:r>
              <a:rPr lang="en-GB" sz="2100" dirty="0">
                <a:latin typeface="Comic Sans MS" panose="030F0702030302020204" pitchFamily="66" charset="0"/>
              </a:rPr>
              <a:t>more likely to support Labour</a:t>
            </a:r>
            <a:r>
              <a:rPr lang="en-GB" sz="2100" dirty="0" smtClean="0">
                <a:latin typeface="Comic Sans MS" panose="030F0702030302020204" pitchFamily="66" charset="0"/>
              </a:rPr>
              <a:t>. </a:t>
            </a:r>
            <a:r>
              <a:rPr lang="en-GB" sz="21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(K)</a:t>
            </a:r>
            <a:r>
              <a:rPr lang="en-GB" sz="2100" dirty="0" smtClean="0">
                <a:latin typeface="Comic Sans MS" panose="030F0702030302020204" pitchFamily="66" charset="0"/>
              </a:rPr>
              <a:t> For </a:t>
            </a:r>
            <a:r>
              <a:rPr lang="en-GB" sz="2100" dirty="0">
                <a:latin typeface="Comic Sans MS" panose="030F0702030302020204" pitchFamily="66" charset="0"/>
              </a:rPr>
              <a:t>example, in the period from the Second World War up to the 1970’s </a:t>
            </a:r>
            <a:r>
              <a:rPr lang="en-GB" sz="2100" dirty="0" smtClean="0">
                <a:latin typeface="Comic Sans MS" panose="030F0702030302020204" pitchFamily="66" charset="0"/>
              </a:rPr>
              <a:t>this appeared </a:t>
            </a:r>
            <a:r>
              <a:rPr lang="en-GB" sz="2100" dirty="0">
                <a:latin typeface="Comic Sans MS" panose="030F0702030302020204" pitchFamily="66" charset="0"/>
              </a:rPr>
              <a:t>to be the case. In the 1950’s and 1960’s, most voters could </a:t>
            </a:r>
            <a:r>
              <a:rPr lang="en-GB" sz="2100" dirty="0" smtClean="0">
                <a:latin typeface="Comic Sans MS" panose="030F0702030302020204" pitchFamily="66" charset="0"/>
              </a:rPr>
              <a:t>be categorised </a:t>
            </a:r>
            <a:r>
              <a:rPr lang="en-GB" sz="2100" dirty="0">
                <a:latin typeface="Comic Sans MS" panose="030F0702030302020204" pitchFamily="66" charset="0"/>
              </a:rPr>
              <a:t>as middle class Conservatives or working class </a:t>
            </a:r>
            <a:r>
              <a:rPr lang="en-GB" sz="2100" dirty="0" smtClean="0">
                <a:latin typeface="Comic Sans MS" panose="030F0702030302020204" pitchFamily="66" charset="0"/>
              </a:rPr>
              <a:t>Labour supporters </a:t>
            </a:r>
            <a:r>
              <a:rPr lang="en-GB" sz="2100" dirty="0">
                <a:latin typeface="Comic Sans MS" panose="030F0702030302020204" pitchFamily="66" charset="0"/>
              </a:rPr>
              <a:t>with high levels of absolute class voting</a:t>
            </a:r>
            <a:r>
              <a:rPr lang="en-GB" sz="2100" dirty="0" smtClean="0">
                <a:latin typeface="Comic Sans MS" panose="030F0702030302020204" pitchFamily="66" charset="0"/>
              </a:rPr>
              <a:t>. </a:t>
            </a:r>
            <a:r>
              <a:rPr lang="en-GB" sz="2100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(KE)</a:t>
            </a:r>
          </a:p>
          <a:p>
            <a:pPr marL="0" indent="0">
              <a:buNone/>
            </a:pPr>
            <a:r>
              <a:rPr lang="en-GB" sz="2100" dirty="0" smtClean="0">
                <a:latin typeface="Comic Sans MS" panose="030F0702030302020204" pitchFamily="66" charset="0"/>
              </a:rPr>
              <a:t>In </a:t>
            </a:r>
            <a:r>
              <a:rPr lang="en-GB" sz="2100" dirty="0">
                <a:latin typeface="Comic Sans MS" panose="030F0702030302020204" pitchFamily="66" charset="0"/>
              </a:rPr>
              <a:t>these years, </a:t>
            </a:r>
            <a:r>
              <a:rPr lang="en-GB" sz="2100" dirty="0" smtClean="0">
                <a:latin typeface="Comic Sans MS" panose="030F0702030302020204" pitchFamily="66" charset="0"/>
              </a:rPr>
              <a:t>Labour and </a:t>
            </a:r>
            <a:r>
              <a:rPr lang="en-GB" sz="2100" dirty="0">
                <a:latin typeface="Comic Sans MS" panose="030F0702030302020204" pitchFamily="66" charset="0"/>
              </a:rPr>
              <a:t>the Conservatives between them often accounted for over 95% of </a:t>
            </a:r>
            <a:r>
              <a:rPr lang="en-GB" sz="2100" dirty="0" smtClean="0">
                <a:latin typeface="Comic Sans MS" panose="030F0702030302020204" pitchFamily="66" charset="0"/>
              </a:rPr>
              <a:t>total votes </a:t>
            </a:r>
            <a:r>
              <a:rPr lang="en-GB" sz="2100" dirty="0">
                <a:latin typeface="Comic Sans MS" panose="030F0702030302020204" pitchFamily="66" charset="0"/>
              </a:rPr>
              <a:t>cast. The significance of class led </a:t>
            </a:r>
            <a:r>
              <a:rPr lang="en-GB" sz="2100" dirty="0" err="1">
                <a:latin typeface="Comic Sans MS" panose="030F0702030302020204" pitchFamily="66" charset="0"/>
              </a:rPr>
              <a:t>Pulzer</a:t>
            </a:r>
            <a:r>
              <a:rPr lang="en-GB" sz="2100" dirty="0">
                <a:latin typeface="Comic Sans MS" panose="030F0702030302020204" pitchFamily="66" charset="0"/>
              </a:rPr>
              <a:t> to state </a:t>
            </a:r>
            <a:r>
              <a:rPr lang="en-GB" sz="2100" dirty="0" smtClean="0">
                <a:latin typeface="Comic Sans MS" panose="030F0702030302020204" pitchFamily="66" charset="0"/>
              </a:rPr>
              <a:t>that social class was </a:t>
            </a:r>
            <a:r>
              <a:rPr lang="en-GB" sz="2100" dirty="0">
                <a:latin typeface="Comic Sans MS" panose="030F0702030302020204" pitchFamily="66" charset="0"/>
              </a:rPr>
              <a:t>the basis of party politics, everything else was </a:t>
            </a:r>
            <a:r>
              <a:rPr lang="en-GB" sz="2100" dirty="0" smtClean="0">
                <a:latin typeface="Comic Sans MS" panose="030F0702030302020204" pitchFamily="66" charset="0"/>
              </a:rPr>
              <a:t>just “embellishment and detail”. </a:t>
            </a:r>
            <a:r>
              <a:rPr lang="en-GB" sz="2100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(KE)</a:t>
            </a:r>
            <a:endParaRPr lang="en-GB" sz="2100" dirty="0">
              <a:solidFill>
                <a:srgbClr val="9900CC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922114"/>
          </a:xfrm>
        </p:spPr>
        <p:txBody>
          <a:bodyPr>
            <a:norm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Analyse the </a:t>
            </a:r>
            <a:r>
              <a:rPr lang="en-GB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relevance</a:t>
            </a:r>
            <a:r>
              <a:rPr lang="en-GB" sz="2400" b="1" dirty="0">
                <a:latin typeface="Comic Sans MS" panose="030F0702030302020204" pitchFamily="66" charset="0"/>
              </a:rPr>
              <a:t> of the Sociological Model in </a:t>
            </a:r>
            <a:r>
              <a:rPr lang="en-GB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explaining voting </a:t>
            </a:r>
            <a:r>
              <a:rPr lang="en-GB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behaviour </a:t>
            </a:r>
            <a:r>
              <a:rPr lang="en-GB" sz="2400" b="1" dirty="0" smtClean="0">
                <a:latin typeface="Comic Sans MS" panose="030F0702030302020204" pitchFamily="66" charset="0"/>
              </a:rPr>
              <a:t>(12) 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39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Paragraph 2 – Factors leading to class de-alignment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b="1" dirty="0" smtClean="0">
                <a:latin typeface="Comic Sans MS" panose="030F0702030302020204" pitchFamily="66" charset="0"/>
              </a:rPr>
              <a:t>Class de-alignment </a:t>
            </a:r>
            <a:r>
              <a:rPr lang="en-GB" dirty="0" smtClean="0">
                <a:latin typeface="Comic Sans MS" panose="030F0702030302020204" pitchFamily="66" charset="0"/>
              </a:rPr>
              <a:t>has occurred alongside a decline in partisan alignment; public are more interested in single issues and do not necessarily identify with a party as a whole.</a:t>
            </a:r>
          </a:p>
          <a:p>
            <a:pPr>
              <a:buFontTx/>
              <a:buChar char="-"/>
            </a:pP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i="1" dirty="0" smtClean="0">
                <a:latin typeface="Comic Sans MS" panose="030F0702030302020204" pitchFamily="66" charset="0"/>
              </a:rPr>
              <a:t>Iraq War lost Labour Ethnic Minority votes even though the majority of ethnic minority Brits are considered class C2/D/E </a:t>
            </a:r>
            <a:r>
              <a:rPr lang="en-GB" i="1" dirty="0" err="1" smtClean="0">
                <a:latin typeface="Comic Sans MS" panose="030F0702030302020204" pitchFamily="66" charset="0"/>
              </a:rPr>
              <a:t>etc</a:t>
            </a:r>
            <a:endParaRPr lang="en-GB" i="1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587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latin typeface="Comic Sans MS" panose="030F0702030302020204" pitchFamily="66" charset="0"/>
              </a:rPr>
              <a:t>Can all </a:t>
            </a:r>
            <a:r>
              <a:rPr lang="en-GB" b="1" dirty="0" smtClean="0">
                <a:latin typeface="Comic Sans MS" panose="030F0702030302020204" pitchFamily="66" charset="0"/>
              </a:rPr>
              <a:t>factors</a:t>
            </a:r>
            <a:r>
              <a:rPr lang="en-GB" dirty="0" smtClean="0">
                <a:latin typeface="Comic Sans MS" panose="030F0702030302020204" pitchFamily="66" charset="0"/>
              </a:rPr>
              <a:t> be linked to social class?</a:t>
            </a:r>
          </a:p>
          <a:p>
            <a:r>
              <a:rPr lang="en-GB" dirty="0" smtClean="0">
                <a:latin typeface="Comic Sans MS" panose="030F0702030302020204" pitchFamily="66" charset="0"/>
              </a:rPr>
              <a:t>Choose 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two other long-term factors </a:t>
            </a:r>
            <a:r>
              <a:rPr lang="en-GB" dirty="0" smtClean="0">
                <a:latin typeface="Comic Sans MS" panose="030F0702030302020204" pitchFamily="66" charset="0"/>
              </a:rPr>
              <a:t>and highlight how they may still hold a sociological relevance/do not hold a sociological relevance.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Paragraph 3 – Socio-economic factors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6198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>
                <a:latin typeface="Comic Sans MS" panose="030F0702030302020204" pitchFamily="66" charset="0"/>
              </a:rPr>
              <a:t>However, it </a:t>
            </a:r>
            <a:r>
              <a:rPr lang="en-GB" dirty="0">
                <a:latin typeface="Comic Sans MS" panose="030F0702030302020204" pitchFamily="66" charset="0"/>
              </a:rPr>
              <a:t>is clear to see that the Sociological Model no longer holds the </a:t>
            </a:r>
            <a:r>
              <a:rPr lang="en-GB" dirty="0" smtClean="0">
                <a:latin typeface="Comic Sans MS" panose="030F0702030302020204" pitchFamily="66" charset="0"/>
              </a:rPr>
              <a:t>relevance that </a:t>
            </a:r>
            <a:r>
              <a:rPr lang="en-GB" dirty="0">
                <a:latin typeface="Comic Sans MS" panose="030F0702030302020204" pitchFamily="66" charset="0"/>
              </a:rPr>
              <a:t>it did in previous years. The support for the two main parties </a:t>
            </a:r>
            <a:r>
              <a:rPr lang="en-GB" dirty="0" smtClean="0">
                <a:latin typeface="Comic Sans MS" panose="030F0702030302020204" pitchFamily="66" charset="0"/>
              </a:rPr>
              <a:t>has declined </a:t>
            </a:r>
            <a:r>
              <a:rPr lang="en-GB" dirty="0">
                <a:latin typeface="Comic Sans MS" panose="030F0702030302020204" pitchFamily="66" charset="0"/>
              </a:rPr>
              <a:t>from over 95% in the 1950’s to around 65% in 2010. There </a:t>
            </a:r>
            <a:r>
              <a:rPr lang="en-GB" dirty="0" smtClean="0">
                <a:latin typeface="Comic Sans MS" panose="030F0702030302020204" pitchFamily="66" charset="0"/>
              </a:rPr>
              <a:t>has been </a:t>
            </a:r>
            <a:r>
              <a:rPr lang="en-GB" dirty="0">
                <a:latin typeface="Comic Sans MS" panose="030F0702030302020204" pitchFamily="66" charset="0"/>
              </a:rPr>
              <a:t>an increase in support for smaller parties who attract voters across </a:t>
            </a:r>
            <a:r>
              <a:rPr lang="en-GB" dirty="0" smtClean="0">
                <a:latin typeface="Comic Sans MS" panose="030F0702030302020204" pitchFamily="66" charset="0"/>
              </a:rPr>
              <a:t>all classes. </a:t>
            </a:r>
            <a:r>
              <a:rPr lang="en-GB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(A)</a:t>
            </a:r>
            <a:r>
              <a:rPr lang="en-GB" dirty="0" smtClean="0">
                <a:latin typeface="Comic Sans MS" panose="030F0702030302020204" pitchFamily="66" charset="0"/>
              </a:rPr>
              <a:t> During </a:t>
            </a:r>
            <a:r>
              <a:rPr lang="en-GB" dirty="0">
                <a:latin typeface="Comic Sans MS" panose="030F0702030302020204" pitchFamily="66" charset="0"/>
              </a:rPr>
              <a:t>this period the number of A, B and C1 voters supporting </a:t>
            </a:r>
            <a:r>
              <a:rPr lang="en-GB" dirty="0" smtClean="0">
                <a:latin typeface="Comic Sans MS" panose="030F0702030302020204" pitchFamily="66" charset="0"/>
              </a:rPr>
              <a:t>the Conservatives </a:t>
            </a:r>
            <a:r>
              <a:rPr lang="en-GB" dirty="0">
                <a:latin typeface="Comic Sans MS" panose="030F0702030302020204" pitchFamily="66" charset="0"/>
              </a:rPr>
              <a:t>has fallen below 50% and in 1997 </a:t>
            </a:r>
            <a:r>
              <a:rPr lang="en-GB" dirty="0" smtClean="0">
                <a:latin typeface="Comic Sans MS" panose="030F0702030302020204" pitchFamily="66" charset="0"/>
              </a:rPr>
              <a:t>Labour actually </a:t>
            </a:r>
            <a:r>
              <a:rPr lang="en-GB" dirty="0">
                <a:latin typeface="Comic Sans MS" panose="030F0702030302020204" pitchFamily="66" charset="0"/>
              </a:rPr>
              <a:t>achieved </a:t>
            </a:r>
            <a:r>
              <a:rPr lang="en-GB" dirty="0" smtClean="0">
                <a:latin typeface="Comic Sans MS" panose="030F0702030302020204" pitchFamily="66" charset="0"/>
              </a:rPr>
              <a:t>a higher </a:t>
            </a:r>
            <a:r>
              <a:rPr lang="en-GB" dirty="0">
                <a:latin typeface="Comic Sans MS" panose="030F0702030302020204" pitchFamily="66" charset="0"/>
              </a:rPr>
              <a:t>level of support in the </a:t>
            </a:r>
            <a:r>
              <a:rPr lang="en-GB" dirty="0" smtClean="0">
                <a:latin typeface="Comic Sans MS" panose="030F0702030302020204" pitchFamily="66" charset="0"/>
              </a:rPr>
              <a:t>C1 category </a:t>
            </a:r>
            <a:r>
              <a:rPr lang="en-GB" dirty="0">
                <a:latin typeface="Comic Sans MS" panose="030F0702030302020204" pitchFamily="66" charset="0"/>
              </a:rPr>
              <a:t>than the Conservatives did. </a:t>
            </a:r>
            <a:r>
              <a:rPr lang="en-GB" dirty="0" smtClean="0">
                <a:latin typeface="Comic Sans MS" panose="030F0702030302020204" pitchFamily="66" charset="0"/>
              </a:rPr>
              <a:t>The number </a:t>
            </a:r>
            <a:r>
              <a:rPr lang="en-GB" dirty="0">
                <a:latin typeface="Comic Sans MS" panose="030F0702030302020204" pitchFamily="66" charset="0"/>
              </a:rPr>
              <a:t>of C2, D and E voters supporting Labour has also declined</a:t>
            </a:r>
            <a:r>
              <a:rPr lang="en-GB" dirty="0" smtClean="0">
                <a:latin typeface="Comic Sans MS" panose="030F0702030302020204" pitchFamily="66" charset="0"/>
              </a:rPr>
              <a:t>. </a:t>
            </a:r>
            <a:r>
              <a:rPr lang="en-GB" dirty="0" smtClean="0">
                <a:solidFill>
                  <a:srgbClr val="008000"/>
                </a:solidFill>
                <a:latin typeface="Comic Sans MS" panose="030F0702030302020204" pitchFamily="66" charset="0"/>
              </a:rPr>
              <a:t>(A)</a:t>
            </a:r>
            <a:endParaRPr lang="en-GB" b="1" dirty="0">
              <a:solidFill>
                <a:srgbClr val="008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Analyse the </a:t>
            </a:r>
            <a:r>
              <a:rPr lang="en-GB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relevance</a:t>
            </a:r>
            <a:r>
              <a:rPr lang="en-GB" sz="2400" b="1" dirty="0">
                <a:latin typeface="Comic Sans MS" panose="030F0702030302020204" pitchFamily="66" charset="0"/>
              </a:rPr>
              <a:t> of the Sociological Model in </a:t>
            </a:r>
            <a:r>
              <a:rPr lang="en-GB" sz="2400" b="1" dirty="0">
                <a:solidFill>
                  <a:srgbClr val="C00000"/>
                </a:solidFill>
                <a:latin typeface="Comic Sans MS" panose="030F0702030302020204" pitchFamily="66" charset="0"/>
              </a:rPr>
              <a:t>explaining voting </a:t>
            </a:r>
            <a:r>
              <a:rPr lang="en-GB" sz="2400" b="1" dirty="0" smtClean="0">
                <a:solidFill>
                  <a:srgbClr val="C00000"/>
                </a:solidFill>
                <a:latin typeface="Comic Sans MS" panose="030F0702030302020204" pitchFamily="66" charset="0"/>
              </a:rPr>
              <a:t>behaviour </a:t>
            </a:r>
            <a:r>
              <a:rPr lang="en-GB" sz="2400" b="1" dirty="0" smtClean="0">
                <a:latin typeface="Comic Sans MS" panose="030F0702030302020204" pitchFamily="66" charset="0"/>
              </a:rPr>
              <a:t>(12) </a:t>
            </a:r>
            <a:endParaRPr lang="en-GB" sz="2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614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Image result for athenian vot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92695"/>
            <a:ext cx="699135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Image result for athenian votin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23082"/>
            <a:ext cx="30194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Image result for voti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706" y="4653135"/>
            <a:ext cx="3310554" cy="1868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2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GB" dirty="0">
                <a:latin typeface="Comic Sans MS" panose="030F0702030302020204" pitchFamily="66" charset="0"/>
              </a:rPr>
              <a:t>Theories of Voting Behaviour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3528" y="1052736"/>
            <a:ext cx="8496944" cy="3198341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latin typeface="Comic Sans MS" panose="030F0702030302020204" pitchFamily="66" charset="0"/>
              </a:rPr>
              <a:t>The analysis of voting behaviour is known also as "</a:t>
            </a:r>
            <a:r>
              <a:rPr lang="en-GB" dirty="0">
                <a:solidFill>
                  <a:srgbClr val="9900CC"/>
                </a:solidFill>
                <a:latin typeface="Comic Sans MS" panose="030F0702030302020204" pitchFamily="66" charset="0"/>
              </a:rPr>
              <a:t>psephology</a:t>
            </a:r>
            <a:r>
              <a:rPr lang="en-GB" dirty="0">
                <a:latin typeface="Comic Sans MS" panose="030F0702030302020204" pitchFamily="66" charset="0"/>
              </a:rPr>
              <a:t>" deriving from the Greek "</a:t>
            </a:r>
            <a:r>
              <a:rPr lang="en-GB" dirty="0" err="1">
                <a:latin typeface="Comic Sans MS" panose="030F0702030302020204" pitchFamily="66" charset="0"/>
              </a:rPr>
              <a:t>psephos</a:t>
            </a:r>
            <a:r>
              <a:rPr lang="en-GB" dirty="0">
                <a:latin typeface="Comic Sans MS" panose="030F0702030302020204" pitchFamily="66" charset="0"/>
              </a:rPr>
              <a:t>" [a pebble] with which the ancient Athenians indicated their voting decisions. </a:t>
            </a:r>
            <a:endParaRPr lang="en-GB" dirty="0" smtClean="0">
              <a:latin typeface="Comic Sans MS" panose="030F0702030302020204" pitchFamily="66" charset="0"/>
            </a:endParaRPr>
          </a:p>
          <a:p>
            <a:r>
              <a:rPr lang="en-GB" dirty="0" err="1">
                <a:latin typeface="Comic Sans MS" panose="030F0702030302020204" pitchFamily="66" charset="0"/>
              </a:rPr>
              <a:t>Psephologists</a:t>
            </a:r>
            <a:r>
              <a:rPr lang="en-GB" dirty="0">
                <a:latin typeface="Comic Sans MS" panose="030F0702030302020204" pitchFamily="66" charset="0"/>
              </a:rPr>
              <a:t> in the UK distinguish between the period of </a:t>
            </a:r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</a:rPr>
              <a:t>1945-1970</a:t>
            </a:r>
            <a:r>
              <a:rPr lang="en-GB" dirty="0">
                <a:latin typeface="Comic Sans MS" panose="030F0702030302020204" pitchFamily="66" charset="0"/>
              </a:rPr>
              <a:t> which they characterise as the era of </a:t>
            </a:r>
            <a:r>
              <a:rPr lang="en-GB" dirty="0" smtClean="0">
                <a:latin typeface="Comic Sans MS" panose="030F0702030302020204" pitchFamily="66" charset="0"/>
              </a:rPr>
              <a:t>“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electoral </a:t>
            </a:r>
            <a:r>
              <a:rPr lang="en-GB" b="1" dirty="0">
                <a:solidFill>
                  <a:srgbClr val="FF0000"/>
                </a:solidFill>
                <a:latin typeface="Comic Sans MS" panose="030F0702030302020204" pitchFamily="66" charset="0"/>
              </a:rPr>
              <a:t>stability, two party dominance, party identification and class </a:t>
            </a:r>
            <a:r>
              <a:rPr lang="en-GB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alignment</a:t>
            </a:r>
            <a:r>
              <a:rPr lang="en-GB" dirty="0" smtClean="0">
                <a:latin typeface="Comic Sans MS" panose="030F0702030302020204" pitchFamily="66" charset="0"/>
              </a:rPr>
              <a:t>” </a:t>
            </a:r>
            <a:r>
              <a:rPr lang="en-GB" dirty="0">
                <a:latin typeface="Comic Sans MS" panose="030F0702030302020204" pitchFamily="66" charset="0"/>
              </a:rPr>
              <a:t>and the period from </a:t>
            </a:r>
            <a:r>
              <a:rPr lang="en-GB" b="1" dirty="0">
                <a:solidFill>
                  <a:srgbClr val="0066CC"/>
                </a:solidFill>
                <a:latin typeface="Comic Sans MS" panose="030F0702030302020204" pitchFamily="66" charset="0"/>
              </a:rPr>
              <a:t>1970 to the present </a:t>
            </a:r>
            <a:r>
              <a:rPr lang="en-GB" dirty="0">
                <a:latin typeface="Comic Sans MS" panose="030F0702030302020204" pitchFamily="66" charset="0"/>
              </a:rPr>
              <a:t>day which is described as the era of </a:t>
            </a:r>
            <a:r>
              <a:rPr lang="en-GB" dirty="0" smtClean="0">
                <a:latin typeface="Comic Sans MS" panose="030F0702030302020204" pitchFamily="66" charset="0"/>
              </a:rPr>
              <a:t>“</a:t>
            </a:r>
            <a:r>
              <a:rPr lang="en-GB" b="1" dirty="0" smtClean="0">
                <a:solidFill>
                  <a:srgbClr val="0066CC"/>
                </a:solidFill>
                <a:latin typeface="Comic Sans MS" panose="030F0702030302020204" pitchFamily="66" charset="0"/>
              </a:rPr>
              <a:t>declining </a:t>
            </a:r>
            <a:r>
              <a:rPr lang="en-GB" b="1" dirty="0">
                <a:solidFill>
                  <a:srgbClr val="0066CC"/>
                </a:solidFill>
                <a:latin typeface="Comic Sans MS" panose="030F0702030302020204" pitchFamily="66" charset="0"/>
              </a:rPr>
              <a:t>party identification/partisan </a:t>
            </a:r>
            <a:r>
              <a:rPr lang="en-GB" b="1" dirty="0" err="1">
                <a:solidFill>
                  <a:srgbClr val="0066CC"/>
                </a:solidFill>
                <a:latin typeface="Comic Sans MS" panose="030F0702030302020204" pitchFamily="66" charset="0"/>
              </a:rPr>
              <a:t>dealignment</a:t>
            </a:r>
            <a:r>
              <a:rPr lang="en-GB" b="1" dirty="0">
                <a:solidFill>
                  <a:srgbClr val="0066CC"/>
                </a:solidFill>
                <a:latin typeface="Comic Sans MS" panose="030F0702030302020204" pitchFamily="66" charset="0"/>
              </a:rPr>
              <a:t> and class </a:t>
            </a:r>
            <a:r>
              <a:rPr lang="en-GB" b="1" dirty="0" err="1">
                <a:solidFill>
                  <a:srgbClr val="0066CC"/>
                </a:solidFill>
                <a:latin typeface="Comic Sans MS" panose="030F0702030302020204" pitchFamily="66" charset="0"/>
              </a:rPr>
              <a:t>dealignment</a:t>
            </a:r>
            <a:r>
              <a:rPr lang="en-GB" dirty="0" smtClean="0">
                <a:latin typeface="Comic Sans MS" panose="030F0702030302020204" pitchFamily="66" charset="0"/>
              </a:rPr>
              <a:t>.” </a:t>
            </a:r>
            <a:endParaRPr lang="en-GB" dirty="0">
              <a:latin typeface="Comic Sans MS" panose="030F0702030302020204" pitchFamily="66" charset="0"/>
            </a:endParaRPr>
          </a:p>
          <a:p>
            <a:endParaRPr lang="en-GB" dirty="0" smtClean="0">
              <a:latin typeface="Comic Sans MS" panose="030F0702030302020204" pitchFamily="66" charset="0"/>
            </a:endParaRP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pic>
        <p:nvPicPr>
          <p:cNvPr id="1028" name="Picture 4" descr="Image result for athenian voti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244745"/>
            <a:ext cx="6991350" cy="2495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066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Arrow 6"/>
          <p:cNvSpPr/>
          <p:nvPr/>
        </p:nvSpPr>
        <p:spPr>
          <a:xfrm>
            <a:off x="107504" y="2060848"/>
            <a:ext cx="4595609" cy="2783324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1945-1970</a:t>
            </a:r>
          </a:p>
          <a:p>
            <a:pPr algn="ctr"/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 Two Party – Class Voting  </a:t>
            </a:r>
            <a:endParaRPr lang="en-GB" sz="28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Right Arrow 7"/>
          <p:cNvSpPr/>
          <p:nvPr/>
        </p:nvSpPr>
        <p:spPr>
          <a:xfrm>
            <a:off x="4704615" y="2156366"/>
            <a:ext cx="4331881" cy="268780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1970-present - </a:t>
            </a:r>
            <a:r>
              <a:rPr lang="en-GB" sz="2800" dirty="0" err="1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D</a:t>
            </a:r>
            <a:r>
              <a:rPr lang="en-GB" sz="2800" dirty="0" err="1" smtClean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ealignment</a:t>
            </a:r>
            <a:endParaRPr lang="en-GB" sz="2800" dirty="0">
              <a:solidFill>
                <a:sysClr val="windowText" lastClr="00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436096" y="1196752"/>
            <a:ext cx="46495" cy="4060556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4139952" y="476672"/>
            <a:ext cx="2820691" cy="573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 smtClean="0">
                <a:solidFill>
                  <a:srgbClr val="00B0F0"/>
                </a:solidFill>
                <a:latin typeface="Comic Sans MS" panose="030F0702030302020204" pitchFamily="66" charset="0"/>
              </a:rPr>
              <a:t>Thatcher</a:t>
            </a:r>
            <a:endParaRPr lang="en-GB" sz="3200" dirty="0">
              <a:solidFill>
                <a:srgbClr val="00B0F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08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Changes over time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4000" dirty="0" smtClean="0">
                <a:latin typeface="Comic Sans MS" panose="030F0702030302020204" pitchFamily="66" charset="0"/>
              </a:rPr>
              <a:t>From 1970 until the present day there has been </a:t>
            </a:r>
            <a:r>
              <a:rPr lang="en-GB" sz="4000" b="1" dirty="0" smtClean="0">
                <a:solidFill>
                  <a:srgbClr val="FF00FF"/>
                </a:solidFill>
                <a:latin typeface="Comic Sans MS" panose="030F0702030302020204" pitchFamily="66" charset="0"/>
              </a:rPr>
              <a:t>a move away from long term influences</a:t>
            </a:r>
            <a:r>
              <a:rPr lang="en-GB" sz="4000" dirty="0" smtClean="0">
                <a:latin typeface="Comic Sans MS" panose="030F0702030302020204" pitchFamily="66" charset="0"/>
              </a:rPr>
              <a:t> of voting behaviour such as </a:t>
            </a:r>
            <a:r>
              <a:rPr lang="en-GB" sz="4000" b="1" dirty="0" smtClean="0">
                <a:latin typeface="Comic Sans MS" panose="030F0702030302020204" pitchFamily="66" charset="0"/>
              </a:rPr>
              <a:t>class </a:t>
            </a:r>
            <a:r>
              <a:rPr lang="en-GB" sz="4000" dirty="0" smtClean="0">
                <a:latin typeface="Comic Sans MS" panose="030F0702030302020204" pitchFamily="66" charset="0"/>
              </a:rPr>
              <a:t>and</a:t>
            </a:r>
            <a:r>
              <a:rPr lang="en-GB" sz="4000" b="1" dirty="0" smtClean="0">
                <a:latin typeface="Comic Sans MS" panose="030F0702030302020204" pitchFamily="66" charset="0"/>
              </a:rPr>
              <a:t> party identity </a:t>
            </a:r>
            <a:r>
              <a:rPr lang="en-GB" sz="4000" dirty="0" smtClean="0">
                <a:latin typeface="Comic Sans MS" panose="030F0702030302020204" pitchFamily="66" charset="0"/>
              </a:rPr>
              <a:t>towards more short term influences such as </a:t>
            </a:r>
            <a:r>
              <a:rPr lang="en-GB" sz="4000" b="1" dirty="0" smtClean="0">
                <a:latin typeface="Comic Sans MS" panose="030F0702030302020204" pitchFamily="66" charset="0"/>
              </a:rPr>
              <a:t>political issues</a:t>
            </a:r>
            <a:r>
              <a:rPr lang="en-GB" sz="4000" dirty="0" smtClean="0">
                <a:latin typeface="Comic Sans MS" panose="030F0702030302020204" pitchFamily="66" charset="0"/>
              </a:rPr>
              <a:t>, the </a:t>
            </a:r>
            <a:r>
              <a:rPr lang="en-GB" sz="4000" b="1" dirty="0" smtClean="0">
                <a:latin typeface="Comic Sans MS" panose="030F0702030302020204" pitchFamily="66" charset="0"/>
              </a:rPr>
              <a:t>image of the party leader </a:t>
            </a:r>
            <a:r>
              <a:rPr lang="en-GB" sz="4000" dirty="0" smtClean="0">
                <a:latin typeface="Comic Sans MS" panose="030F0702030302020204" pitchFamily="66" charset="0"/>
              </a:rPr>
              <a:t>and the </a:t>
            </a:r>
            <a:r>
              <a:rPr lang="en-GB" sz="4000" b="1" dirty="0" smtClean="0">
                <a:latin typeface="Comic Sans MS" panose="030F0702030302020204" pitchFamily="66" charset="0"/>
              </a:rPr>
              <a:t>impact of the media</a:t>
            </a:r>
            <a:r>
              <a:rPr lang="en-GB" sz="4000" dirty="0" smtClean="0">
                <a:latin typeface="Comic Sans MS" panose="030F0702030302020204" pitchFamily="66" charset="0"/>
              </a:rPr>
              <a:t>.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26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Long Term Influences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GB" dirty="0" err="1" smtClean="0">
                <a:latin typeface="Comic Sans MS" panose="030F0702030302020204" pitchFamily="66" charset="0"/>
              </a:rPr>
              <a:t>Psephologists</a:t>
            </a:r>
            <a:r>
              <a:rPr lang="en-GB" dirty="0" smtClean="0">
                <a:latin typeface="Comic Sans MS" panose="030F0702030302020204" pitchFamily="66" charset="0"/>
              </a:rPr>
              <a:t> have put forward competing theories/models of voting behaviour to explain why people vote the way they do.  </a:t>
            </a:r>
          </a:p>
          <a:p>
            <a:pPr>
              <a:lnSpc>
                <a:spcPct val="150000"/>
              </a:lnSpc>
            </a:pPr>
            <a:r>
              <a:rPr lang="en-GB" dirty="0" smtClean="0">
                <a:latin typeface="Comic Sans MS" panose="030F0702030302020204" pitchFamily="66" charset="0"/>
              </a:rPr>
              <a:t>One such model is the </a:t>
            </a: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Sociological Model of voting </a:t>
            </a: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behaviour.</a:t>
            </a:r>
            <a:endParaRPr lang="en-GB" b="1" dirty="0" smtClean="0">
              <a:solidFill>
                <a:srgbClr val="9900CC"/>
              </a:solidFill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dirty="0" smtClean="0">
                <a:latin typeface="Comic Sans MS" panose="030F0702030302020204" pitchFamily="66" charset="0"/>
              </a:rPr>
              <a:t>This model focuses </a:t>
            </a:r>
            <a:r>
              <a:rPr lang="en-GB" dirty="0" smtClean="0">
                <a:latin typeface="Comic Sans MS" panose="030F0702030302020204" pitchFamily="66" charset="0"/>
              </a:rPr>
              <a:t>on </a:t>
            </a:r>
            <a:r>
              <a:rPr lang="en-GB" b="1" dirty="0" smtClean="0">
                <a:solidFill>
                  <a:srgbClr val="9900CC"/>
                </a:solidFill>
                <a:latin typeface="Comic Sans MS" panose="030F0702030302020204" pitchFamily="66" charset="0"/>
              </a:rPr>
              <a:t>the long term influences of class and party loyalties. </a:t>
            </a:r>
            <a:endParaRPr lang="en-GB" b="1" dirty="0">
              <a:solidFill>
                <a:srgbClr val="9900CC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966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490066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Informed Voters?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600" dirty="0" smtClean="0">
                <a:latin typeface="Comic Sans MS" panose="030F0702030302020204" pitchFamily="66" charset="0"/>
              </a:rPr>
              <a:t>An essential element of the British political party model of government is that </a:t>
            </a:r>
            <a:r>
              <a:rPr lang="en-GB" sz="2600" b="1" dirty="0" smtClean="0">
                <a:solidFill>
                  <a:srgbClr val="0066CC"/>
                </a:solidFill>
                <a:latin typeface="Comic Sans MS" panose="030F0702030302020204" pitchFamily="66" charset="0"/>
              </a:rPr>
              <a:t>parties aim to win office</a:t>
            </a:r>
            <a:r>
              <a:rPr lang="en-GB" sz="2600" dirty="0" smtClean="0">
                <a:latin typeface="Comic Sans MS" panose="030F0702030302020204" pitchFamily="66" charset="0"/>
              </a:rPr>
              <a:t> by competing for the vote of the electorate on the </a:t>
            </a:r>
            <a:r>
              <a:rPr lang="en-GB" sz="2600" b="1" dirty="0" smtClean="0">
                <a:solidFill>
                  <a:srgbClr val="0066CC"/>
                </a:solidFill>
                <a:latin typeface="Comic Sans MS" panose="030F0702030302020204" pitchFamily="66" charset="0"/>
              </a:rPr>
              <a:t>basis of a programme of policies. </a:t>
            </a:r>
          </a:p>
          <a:p>
            <a:pPr>
              <a:lnSpc>
                <a:spcPct val="150000"/>
              </a:lnSpc>
            </a:pPr>
            <a:r>
              <a:rPr lang="en-GB" sz="2600" dirty="0" smtClean="0">
                <a:latin typeface="Comic Sans MS" panose="030F0702030302020204" pitchFamily="66" charset="0"/>
              </a:rPr>
              <a:t>It </a:t>
            </a:r>
            <a:r>
              <a:rPr lang="en-GB" sz="2600" dirty="0" smtClean="0">
                <a:latin typeface="Comic Sans MS" panose="030F0702030302020204" pitchFamily="66" charset="0"/>
              </a:rPr>
              <a:t>is </a:t>
            </a:r>
            <a:r>
              <a:rPr lang="en-GB" sz="2600" dirty="0" smtClean="0">
                <a:latin typeface="Comic Sans MS" panose="030F0702030302020204" pitchFamily="66" charset="0"/>
              </a:rPr>
              <a:t>then argued that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individual voters are rational and informed</a:t>
            </a:r>
            <a:r>
              <a:rPr lang="en-GB" sz="2600" dirty="0" smtClean="0">
                <a:latin typeface="Comic Sans MS" panose="030F0702030302020204" pitchFamily="66" charset="0"/>
              </a:rPr>
              <a:t>, they have an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appreciation of their own best interests</a:t>
            </a:r>
            <a:r>
              <a:rPr lang="en-GB" sz="2600" dirty="0" smtClean="0">
                <a:latin typeface="Comic Sans MS" panose="030F0702030302020204" pitchFamily="66" charset="0"/>
              </a:rPr>
              <a:t> and so vote accordingly.</a:t>
            </a:r>
            <a:endParaRPr lang="en-GB" sz="2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94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63408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Apparently not….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4896544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GB" sz="2600" dirty="0" smtClean="0">
                <a:latin typeface="Comic Sans MS" panose="030F0702030302020204" pitchFamily="66" charset="0"/>
              </a:rPr>
              <a:t>The electorate has not matched this model of 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active and informed </a:t>
            </a:r>
            <a:r>
              <a:rPr lang="en-GB" sz="2600" dirty="0" smtClean="0">
                <a:latin typeface="Comic Sans MS" panose="030F0702030302020204" pitchFamily="66" charset="0"/>
              </a:rPr>
              <a:t>public involvement in politics. </a:t>
            </a:r>
          </a:p>
          <a:p>
            <a:pPr>
              <a:lnSpc>
                <a:spcPct val="150000"/>
              </a:lnSpc>
            </a:pPr>
            <a:r>
              <a:rPr lang="en-GB" sz="2600" dirty="0" smtClean="0">
                <a:latin typeface="Comic Sans MS" panose="030F0702030302020204" pitchFamily="66" charset="0"/>
              </a:rPr>
              <a:t>Studies revealed just how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limited</a:t>
            </a:r>
            <a:r>
              <a:rPr lang="en-GB" sz="2600" dirty="0" smtClean="0">
                <a:latin typeface="Comic Sans MS" panose="030F0702030302020204" pitchFamily="66" charset="0"/>
              </a:rPr>
              <a:t>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the information </a:t>
            </a:r>
            <a:r>
              <a:rPr lang="en-GB" sz="2600" dirty="0" smtClean="0">
                <a:latin typeface="Comic Sans MS" panose="030F0702030302020204" pitchFamily="66" charset="0"/>
              </a:rPr>
              <a:t>that voters had concerning the policy position of the parties was</a:t>
            </a:r>
            <a:endParaRPr lang="en-GB" sz="2600" dirty="0">
              <a:latin typeface="Comic Sans MS" panose="030F0702030302020204" pitchFamily="66" charset="0"/>
            </a:endParaRPr>
          </a:p>
          <a:p>
            <a:pPr>
              <a:lnSpc>
                <a:spcPct val="150000"/>
              </a:lnSpc>
            </a:pPr>
            <a:r>
              <a:rPr lang="en-GB" sz="2600" dirty="0" smtClean="0">
                <a:latin typeface="Comic Sans MS" panose="030F0702030302020204" pitchFamily="66" charset="0"/>
              </a:rPr>
              <a:t>Studies also highlighted the public </a:t>
            </a:r>
            <a:r>
              <a:rPr lang="en-GB" sz="2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often supported a party in spite of its policies</a:t>
            </a:r>
            <a:r>
              <a:rPr lang="en-GB" sz="2600" dirty="0" smtClean="0">
                <a:latin typeface="Comic Sans MS" panose="030F0702030302020204" pitchFamily="66" charset="0"/>
              </a:rPr>
              <a:t>, instead of because of them.</a:t>
            </a:r>
            <a:endParaRPr lang="en-GB" sz="2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096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640"/>
            <a:ext cx="91440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3600" dirty="0" smtClean="0">
                <a:latin typeface="Comic Sans MS" panose="030F0702030302020204" pitchFamily="66" charset="0"/>
              </a:rPr>
              <a:t>In a landmark text - </a:t>
            </a:r>
            <a:r>
              <a:rPr lang="en-GB" sz="3600" b="1" i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Political Change in Britain</a:t>
            </a:r>
            <a:r>
              <a:rPr lang="en-GB" sz="3600" dirty="0" smtClean="0">
                <a:latin typeface="Comic Sans MS" panose="030F0702030302020204" pitchFamily="66" charset="0"/>
              </a:rPr>
              <a:t>, Butler &amp; Stokes (1963), </a:t>
            </a:r>
            <a:r>
              <a:rPr lang="en-GB" sz="3600" b="1" dirty="0" smtClean="0">
                <a:latin typeface="Comic Sans MS" panose="030F0702030302020204" pitchFamily="66" charset="0"/>
              </a:rPr>
              <a:t>challenged </a:t>
            </a:r>
            <a:r>
              <a:rPr lang="en-GB" sz="3600" dirty="0" smtClean="0">
                <a:latin typeface="Comic Sans MS" panose="030F0702030302020204" pitchFamily="66" charset="0"/>
              </a:rPr>
              <a:t>the idea of an </a:t>
            </a:r>
            <a:r>
              <a:rPr lang="en-GB" sz="3600" b="1" dirty="0" smtClean="0">
                <a:latin typeface="Comic Sans MS" panose="030F0702030302020204" pitchFamily="66" charset="0"/>
              </a:rPr>
              <a:t>informed electorate</a:t>
            </a:r>
            <a:r>
              <a:rPr lang="en-GB" sz="3600" dirty="0" smtClean="0">
                <a:latin typeface="Comic Sans MS" panose="030F0702030302020204" pitchFamily="66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GB" sz="3600" dirty="0" smtClean="0">
                <a:latin typeface="Comic Sans MS" panose="030F0702030302020204" pitchFamily="66" charset="0"/>
              </a:rPr>
              <a:t>They argued that the behaviour of the electorate is </a:t>
            </a:r>
            <a:r>
              <a:rPr lang="en-GB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shaped less by particular issues</a:t>
            </a:r>
            <a:r>
              <a:rPr lang="en-GB" sz="3600" dirty="0" smtClean="0">
                <a:latin typeface="Comic Sans MS" panose="030F0702030302020204" pitchFamily="66" charset="0"/>
              </a:rPr>
              <a:t> than it was by </a:t>
            </a:r>
            <a:r>
              <a:rPr lang="en-GB" sz="3600" b="1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generalised attitudes and beliefs about party image. </a:t>
            </a:r>
            <a:endParaRPr lang="en-GB" sz="36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6" name="Picture 2" descr="Image result for labour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398" y="4664517"/>
            <a:ext cx="2765034" cy="19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conservativ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10879"/>
            <a:ext cx="3359696" cy="1889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9956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1531</Words>
  <Application>Microsoft Office PowerPoint</Application>
  <PresentationFormat>On-screen Show (4:3)</PresentationFormat>
  <Paragraphs>83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Comic Sans MS</vt:lpstr>
      <vt:lpstr>1_Office Theme</vt:lpstr>
      <vt:lpstr>Theories of Voting Behaviour</vt:lpstr>
      <vt:lpstr>PowerPoint Presentation</vt:lpstr>
      <vt:lpstr>Theories of Voting Behaviour</vt:lpstr>
      <vt:lpstr>PowerPoint Presentation</vt:lpstr>
      <vt:lpstr>Changes over time</vt:lpstr>
      <vt:lpstr>Long Term Influences</vt:lpstr>
      <vt:lpstr>Informed Voters?</vt:lpstr>
      <vt:lpstr>Apparently not….</vt:lpstr>
      <vt:lpstr>PowerPoint Presentation</vt:lpstr>
      <vt:lpstr>Class</vt:lpstr>
      <vt:lpstr>Quote to use!</vt:lpstr>
      <vt:lpstr>How does Social Class affect Voting behaviour?</vt:lpstr>
      <vt:lpstr>The Sociological Model</vt:lpstr>
      <vt:lpstr>The Sociological Model</vt:lpstr>
      <vt:lpstr>The Sociological Model</vt:lpstr>
      <vt:lpstr>The Sociological Model</vt:lpstr>
      <vt:lpstr>The Sociological Model</vt:lpstr>
      <vt:lpstr>PowerPoint Presentation</vt:lpstr>
      <vt:lpstr>Analyse the relevance of the Sociological Model in explaining voting behaviour (12) </vt:lpstr>
      <vt:lpstr>Analyse the relevance of the Sociological Model in explaining voting behaviour (12) </vt:lpstr>
      <vt:lpstr>Paragraph 2 – Factors leading to class de-alignment</vt:lpstr>
      <vt:lpstr>Paragraph 3 – Socio-economic factors</vt:lpstr>
      <vt:lpstr>Analyse the relevance of the Sociological Model in explaining voting behaviour (12) 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Voting Behaviour</dc:title>
  <dc:creator>StJoAcDevanneyR</dc:creator>
  <cp:lastModifiedBy>StJoAcDevanneyR</cp:lastModifiedBy>
  <cp:revision>18</cp:revision>
  <dcterms:created xsi:type="dcterms:W3CDTF">2018-03-07T15:14:03Z</dcterms:created>
  <dcterms:modified xsi:type="dcterms:W3CDTF">2020-01-28T15:32:02Z</dcterms:modified>
</cp:coreProperties>
</file>