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84" r:id="rId9"/>
    <p:sldId id="264" r:id="rId10"/>
    <p:sldId id="265" r:id="rId11"/>
    <p:sldId id="266" r:id="rId12"/>
    <p:sldId id="267" r:id="rId13"/>
    <p:sldId id="268" r:id="rId14"/>
    <p:sldId id="271" r:id="rId15"/>
    <p:sldId id="272" r:id="rId16"/>
    <p:sldId id="283"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66"/>
    <a:srgbClr val="660033"/>
    <a:srgbClr val="3333CC"/>
    <a:srgbClr val="E7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2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228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65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00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09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006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517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50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36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843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15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836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27/01/2020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486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i2wbPgwdrZAhVJ16QKHWVkAWEQjRwIBg&amp;url=https://www.tes.com/lessons/CuLqpxArFnZzRg/athenian-democracy&amp;psig=AOvVaw1VPMItLfk716_j-w7rFcug&amp;ust=152052216761230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uk/url?sa=i&amp;rct=j&amp;q=&amp;esrc=s&amp;frm=1&amp;source=images&amp;cd=&amp;cad=rja&amp;uact=8&amp;ved=0CAcQjRw&amp;url=https://www.veooz.com/photos/MH4LB~M.html&amp;ei=bdLhVImFM66t7AaHhYGABA&amp;psig=AFQjCNGgNTFhIpOBYFkpgNvmPvG08BxHUg&amp;ust=1424172007595292" TargetMode="Externa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www.google.co.uk/url?sa=i&amp;rct=j&amp;q=&amp;esrc=s&amp;frm=1&amp;source=images&amp;cd=&amp;cad=rja&amp;uact=8&amp;ved=0CAcQjRw&amp;url=http://www.dailymail.co.uk/news/article-2584700/Let-play-bingo-Tories-fire-condescending-advert-highlighting-Budget-beer-bingo-tax-cuts-things-enjoy.html&amp;ei=N9LhVO22JsLg7QbC_4CwAg&amp;bvm=bv.85970519,d.ZGU&amp;psig=AFQjCNGKH5NpEV9y-NOymzA6N0iHCcISgQ&amp;ust=14241719211865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ii-Nr-wdrZAhWMzqQKHfdsAWkQjRwIBg&amp;url=http://www.dcmtlblog.com/dcmtl-startup-lab-voting-starts-today/&amp;psig=AOvVaw1ldXzYHc5JIEifCXpHuxAw&amp;ust=1520522529256284" TargetMode="External"/><Relationship Id="rId1" Type="http://schemas.openxmlformats.org/officeDocument/2006/relationships/slideLayout" Target="../slideLayouts/slideLayout5.xml"/><Relationship Id="rId4" Type="http://schemas.openxmlformats.org/officeDocument/2006/relationships/hyperlink" Target="https://www.youtube.com/watch?v=KtRwmm8Iom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rct=j&amp;q=&amp;esrc=s&amp;frm=1&amp;source=images&amp;cd=&amp;cad=rja&amp;uact=8&amp;ved=0CAcQjRw&amp;url=http://www.hopesu.com/events/uk-general-election&amp;ei=hdDhVKKiK8jX7Qa83IBY&amp;bvm=bv.85970519,d.ZGU&amp;psig=AFQjCNEeps-04t9Wc1mZ-XCxxIhkMGyOSQ&amp;ust=1424171482340757" TargetMode="Externa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hyperlink" Target="http://www.google.co.uk/url?sa=i&amp;rct=j&amp;q=&amp;esrc=s&amp;frm=1&amp;source=images&amp;cd=&amp;cad=rja&amp;uact=8&amp;ved=0CAcQjRw&amp;url=http://www.telegraph.co.uk/news/election-2010/7568602/Deutsche-Bank-says-a-Tory-election-victory-would-be-good-for-insurers-retailers-shares.html&amp;ei=XtDhVN_3J-ir7AaC94H4Dw&amp;bvm=bv.85970519,d.ZGU&amp;psig=AFQjCNEeps-04t9Wc1mZ-XCxxIhkMGyOSQ&amp;ust=142417148234075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frm=1&amp;source=images&amp;cd=&amp;cad=rja&amp;uact=8&amp;ved=0CAcQjRw&amp;url=http://www.bbc.co.uk/news/uk-politics-27105374&amp;ei=tNLhVOfpKaPR7Qb1-IG4BA&amp;bvm=bv.85970519,d.ZGU&amp;psig=AFQjCNGPf7QoYkSu88slBxgcQMvZxMWdrw&amp;ust=1424172065701509" TargetMode="Externa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www.google.co.uk/url?sa=i&amp;rct=j&amp;q=&amp;esrc=s&amp;frm=1&amp;source=images&amp;cd=&amp;cad=rja&amp;uact=8&amp;ved=0CAcQjRw&amp;url=http://www.telegraph.co.uk/news/uknews/immigration/11349287/Immigration-adds-a-city-a-year-to-Britains-population.html&amp;ei=hhzjVOPoCcSu7Aad4YDwDQ&amp;bvm=bv.85970519,d.ZGU&amp;psig=AFQjCNHsYbFrpW29oyVDU7gbEDqEdmYk6w&amp;ust=142425651268597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ibqOrKz9PeAhUMBsAKHdxjCMUQjRx6BAgBEAU&amp;url=https%3A%2F%2Fwww.npr.org%2F2018%2F11%2F13%2F667544749%2Fu-k-and-eu-negotiators-reach-draft-brexit-agreement&amp;psig=AOvVaw223epetdGU3oc5uogej0uh&amp;ust=1542275890212018"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uk/url?sa=i&amp;rct=j&amp;q=&amp;esrc=s&amp;frm=1&amp;source=images&amp;cd=&amp;cad=rja&amp;uact=8&amp;ved=0CAcQjRw&amp;url=http://news.stv.tv/east-central/225556-ukip-leader-nigel-farage-in-edinburgh-to-launch-scottish-campaign/&amp;ei=0tLhVMiqIq6v7AansYCQAg&amp;bvm=bv.85970519,d.ZGU&amp;psig=AFQjCNGPf7QoYkSu88slBxgcQMvZxMWdrw&amp;ust=1424172065701509"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amp;esrc=s&amp;frm=1&amp;source=images&amp;cd=&amp;cad=rja&amp;uact=8&amp;ved=0CAcQjRw&amp;url=http://www.huffingtonpost.co.uk/2014/05/21/ed-miliband-bacon-sandwich-pictures_n_5363616.html&amp;ei=JfThVIjEAsSu7Aad4YDwDQ&amp;bvm=bv.85970519,d.ZGU&amp;psig=AFQjCNH_g61Cy37Sg8AglncVyvAGWZXMRA&amp;ust=1424180631372670" TargetMode="Externa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sa=i&amp;rct=j&amp;q=&amp;esrc=s&amp;source=images&amp;cd=&amp;cad=rja&amp;uact=8&amp;ved=0ahUKEwjihP2BmqTKAhWCVBoKHUmxDGsQjRwIBw&amp;url=http://www.manchestereveningnews.co.uk/news/greater-manchester-news/election-2015-itv-leaders-debate-8965243&amp;psig=AFQjCNGqjA0zXEvK6LQtxz5O0wqWK_gWqQ&amp;ust=1452685667206195"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uk/url?sa=i&amp;rct=j&amp;q=&amp;esrc=s&amp;frm=1&amp;source=images&amp;cd=&amp;cad=rja&amp;uact=8&amp;ved=0CAcQjRw&amp;url=http://www.site-seeker.com/case-study-twitter-ads-target-audience/&amp;ei=vAnjVLPhJYGc7gazjoHQDg&amp;bvm=bv.85970519,d.ZGU&amp;psig=AFQjCNHwcUEk2niCrAbd_m6pfHWFjOwSMg&amp;ust=1424251700904096" TargetMode="Externa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hyperlink" Target="http://www.google.co.uk/url?sa=i&amp;rct=j&amp;q=&amp;esrc=s&amp;source=images&amp;cd=&amp;cad=rja&amp;uact=8&amp;ved=0ahUKEwjQ6JGLtaTKAhXFXBQKHd7KDpEQjRwIBw&amp;url=http://www.walesonline.co.uk/news/uk-news/russell-brand-interviews-ed-miliband-9145510&amp;psig=AFQjCNGfE8knsKJTO0zJEB3ADCJqLYsOSA&amp;ust=14526929343113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i2wbPgwdrZAhVJ16QKHWVkAWEQjRwIBg&amp;url=https://www.tes.com/lessons/CuLqpxArFnZzRg/athenian-democracy&amp;psig=AOvVaw1VPMItLfk716_j-w7rFcug&amp;ust=1520522167612303"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source=images&amp;cd=&amp;cad=rja&amp;uact=8&amp;ved=0ahUKEwjZoLr0xdrZAhWSC-wKHRE7CgAQjRwIBg&amp;url=http://www.bbc.co.uk/bitesize/higher/modern/uk_gov_politics/elect_vote/revision/2/&amp;psig=AOvVaw0ZejmBt4TyWznDYLBwTQtL&amp;ust=1520523586579753"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www.google.co.uk/url?sa=i&amp;rct=j&amp;q=&amp;esrc=s&amp;source=images&amp;cd=&amp;cad=rja&amp;uact=8&amp;ved=0ahUKEwiH6tT8xdrZAhWPDuwKHenMAG4QjRwIBg&amp;url=http://livingmountain.net/2014/05/could-we-have-democracy-without-independence-in-principle-yes-in-practice-no.html&amp;psig=AOvVaw0ZejmBt4TyWznDYLBwTQtL&amp;ust=152052358657975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uk/url?sa=i&amp;rct=j&amp;q=&amp;esrc=s&amp;source=images&amp;cd=&amp;cad=rja&amp;uact=8&amp;ved=0ahUKEwjjwLSUwtrZAhUPyKQKHRN_Af0QjRwIBg&amp;url=https://www.slideshare.net/aquinaspolitics/factors-affecting-voting-behaviour&amp;psig=AOvVaw3QMFBH0nyrx_Y7oyWWLboB&amp;ust=1520522554422677"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w&amp;url=http://www.telegraph.co.uk/news/general-election-2015/11357339/Its-the-guilty-middle-class-voters-will-finish-off-Labour.html&amp;ei=adHhVNODJKmp7AaLx4HgDA&amp;bvm=bv.85970519,d.ZGU&amp;psig=AFQjCNEtgcg5fTUB7EN4GsO540_vnsrOWA&amp;ust=1424171744384353" TargetMode="Externa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www.google.co.uk/url?sa=i&amp;rct=j&amp;q=&amp;esrc=s&amp;frm=1&amp;source=images&amp;cd=&amp;cad=rja&amp;uact=8&amp;ved=0CAcQjRw&amp;url=http://www.bbc.co.uk/newsbeat/29279384&amp;ei=zNDhVIuHGMGY7gbQuYCwBA&amp;bvm=bv.85970519,d.ZGU&amp;psig=AFQjCNFvyDuNoByukj4x2GosZVHOELCL2A&amp;ust=14241715733317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1470025"/>
          </a:xfrm>
        </p:spPr>
        <p:txBody>
          <a:bodyPr/>
          <a:lstStyle/>
          <a:p>
            <a:r>
              <a:rPr lang="en-GB" dirty="0" smtClean="0">
                <a:latin typeface="Comic Sans MS" panose="030F0702030302020204" pitchFamily="66" charset="0"/>
              </a:rPr>
              <a:t>Voting Behaviour in the UK</a:t>
            </a:r>
            <a:endParaRPr lang="en-GB" dirty="0">
              <a:latin typeface="Comic Sans MS" panose="030F0702030302020204" pitchFamily="66" charset="0"/>
            </a:endParaRPr>
          </a:p>
        </p:txBody>
      </p:sp>
      <p:sp>
        <p:nvSpPr>
          <p:cNvPr id="3" name="Subtitle 2"/>
          <p:cNvSpPr>
            <a:spLocks noGrp="1"/>
          </p:cNvSpPr>
          <p:nvPr>
            <p:ph type="subTitle" idx="1"/>
          </p:nvPr>
        </p:nvSpPr>
        <p:spPr>
          <a:xfrm>
            <a:off x="1338883" y="4797152"/>
            <a:ext cx="6400800" cy="1752600"/>
          </a:xfrm>
        </p:spPr>
        <p:txBody>
          <a:bodyPr/>
          <a:lstStyle/>
          <a:p>
            <a:r>
              <a:rPr lang="en-GB" dirty="0">
                <a:solidFill>
                  <a:srgbClr val="FF0000"/>
                </a:solidFill>
                <a:latin typeface="Comic Sans MS" panose="030F0702030302020204" pitchFamily="66" charset="0"/>
              </a:rPr>
              <a:t>What effects voting behaviour?</a:t>
            </a:r>
          </a:p>
        </p:txBody>
      </p:sp>
      <p:pic>
        <p:nvPicPr>
          <p:cNvPr id="2050" name="Picture 2" descr="Image result for athenian vo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16832"/>
            <a:ext cx="69913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0"/>
            <a:ext cx="4824536" cy="6696744"/>
          </a:xfrm>
        </p:spPr>
        <p:txBody>
          <a:bodyPr>
            <a:normAutofit/>
          </a:bodyPr>
          <a:lstStyle/>
          <a:p>
            <a:r>
              <a:rPr lang="en-GB" dirty="0">
                <a:latin typeface="Comic Sans MS" panose="030F0702030302020204" pitchFamily="66" charset="0"/>
              </a:rPr>
              <a:t>Some commentators argue that </a:t>
            </a:r>
            <a:r>
              <a:rPr lang="en-GB" b="1" dirty="0">
                <a:solidFill>
                  <a:srgbClr val="9900CC"/>
                </a:solidFill>
                <a:latin typeface="Comic Sans MS" panose="030F0702030302020204" pitchFamily="66" charset="0"/>
              </a:rPr>
              <a:t>the link between social class and voting behaviour is not as strong as it once was. </a:t>
            </a:r>
          </a:p>
          <a:p>
            <a:r>
              <a:rPr lang="en-GB" dirty="0">
                <a:latin typeface="Comic Sans MS" panose="030F0702030302020204" pitchFamily="66" charset="0"/>
              </a:rPr>
              <a:t>With new employment patterns and changing attitudes within society, </a:t>
            </a:r>
            <a:r>
              <a:rPr lang="en-GB" dirty="0">
                <a:solidFill>
                  <a:srgbClr val="9900CC"/>
                </a:solidFill>
                <a:latin typeface="Comic Sans MS" panose="030F0702030302020204" pitchFamily="66" charset="0"/>
              </a:rPr>
              <a:t>evidence suggests voters are less likely to vote according to their class than in the past</a:t>
            </a:r>
            <a:r>
              <a:rPr lang="en-GB" dirty="0">
                <a:solidFill>
                  <a:srgbClr val="660033"/>
                </a:solidFill>
                <a:latin typeface="Comic Sans MS" panose="030F0702030302020204" pitchFamily="66" charset="0"/>
              </a:rPr>
              <a:t>. </a:t>
            </a:r>
          </a:p>
          <a:p>
            <a:r>
              <a:rPr lang="en-GB" dirty="0">
                <a:latin typeface="Comic Sans MS" panose="030F0702030302020204" pitchFamily="66" charset="0"/>
              </a:rPr>
              <a:t>The term given to the movement away from class-based voting is </a:t>
            </a:r>
            <a:r>
              <a:rPr lang="en-GB" b="1" u="sng" dirty="0">
                <a:solidFill>
                  <a:srgbClr val="9900CC"/>
                </a:solidFill>
                <a:latin typeface="Comic Sans MS" panose="030F0702030302020204" pitchFamily="66" charset="0"/>
              </a:rPr>
              <a:t>de-alignment.</a:t>
            </a:r>
            <a:endParaRPr lang="en-GB" dirty="0">
              <a:solidFill>
                <a:srgbClr val="9900CC"/>
              </a:solidFill>
              <a:latin typeface="Comic Sans MS" panose="030F0702030302020204" pitchFamily="66" charset="0"/>
            </a:endParaRPr>
          </a:p>
          <a:p>
            <a:endParaRPr lang="en-GB" dirty="0">
              <a:latin typeface="Comic Sans MS" panose="030F0702030302020204" pitchFamily="66" charset="0"/>
            </a:endParaRPr>
          </a:p>
        </p:txBody>
      </p:sp>
      <p:pic>
        <p:nvPicPr>
          <p:cNvPr id="7" name="irc_mi" descr="http://pbs.twimg.com/media/BlAirr1IQAAAfdV.png:mediu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6632"/>
            <a:ext cx="3522204" cy="2592288"/>
          </a:xfrm>
          <a:prstGeom prst="rect">
            <a:avLst/>
          </a:prstGeom>
          <a:noFill/>
          <a:ln>
            <a:noFill/>
          </a:ln>
        </p:spPr>
      </p:pic>
      <p:pic>
        <p:nvPicPr>
          <p:cNvPr id="8" name="irc_mi" descr="http://i.dailymail.co.uk/i/pix/2014/03/19/article-2584700-1C6E086900000578-935_634x33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932041" y="4149080"/>
            <a:ext cx="3951656" cy="2138804"/>
          </a:xfrm>
          <a:prstGeom prst="rect">
            <a:avLst/>
          </a:prstGeom>
          <a:noFill/>
          <a:ln>
            <a:noFill/>
          </a:ln>
        </p:spPr>
      </p:pic>
    </p:spTree>
    <p:extLst>
      <p:ext uri="{BB962C8B-B14F-4D97-AF65-F5344CB8AC3E}">
        <p14:creationId xmlns:p14="http://schemas.microsoft.com/office/powerpoint/2010/main" val="224357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18047"/>
            <a:ext cx="9144000" cy="4023111"/>
          </a:xfrm>
        </p:spPr>
        <p:txBody>
          <a:bodyPr>
            <a:normAutofit/>
          </a:bodyPr>
          <a:lstStyle/>
          <a:p>
            <a:pPr marL="0" indent="0">
              <a:buNone/>
            </a:pPr>
            <a:r>
              <a:rPr lang="en-GB" dirty="0">
                <a:latin typeface="Comic Sans MS" panose="030F0702030302020204" pitchFamily="66" charset="0"/>
              </a:rPr>
              <a:t>It is clear that social class remains extremely important when voting behaviour is concerned - </a:t>
            </a:r>
            <a:r>
              <a:rPr lang="en-GB" b="1" dirty="0">
                <a:solidFill>
                  <a:srgbClr val="9900CC"/>
                </a:solidFill>
                <a:latin typeface="Comic Sans MS" panose="030F0702030302020204" pitchFamily="66" charset="0"/>
              </a:rPr>
              <a:t>evidence suggests that around 40 per cent of the electorate continue to vote according to their social class which means social class remains one of the most important factors affecting voting behaviour.</a:t>
            </a:r>
          </a:p>
          <a:p>
            <a:pPr marL="0" indent="0">
              <a:buNone/>
            </a:pPr>
            <a:endParaRPr lang="en-GB" b="1" dirty="0">
              <a:solidFill>
                <a:srgbClr val="660033"/>
              </a:solidFill>
              <a:latin typeface="Comic Sans MS" panose="030F0702030302020204" pitchFamily="66" charset="0"/>
            </a:endParaRPr>
          </a:p>
          <a:p>
            <a:pPr marL="0" indent="0">
              <a:buNone/>
            </a:pPr>
            <a:r>
              <a:rPr lang="en-GB" b="1" dirty="0">
                <a:latin typeface="Comic Sans MS" panose="030F0702030302020204" pitchFamily="66" charset="0"/>
              </a:rPr>
              <a:t>However, very few political analysts would suggest that social class is the only factor which is important when focusing on such a complex issue.</a:t>
            </a:r>
            <a:endParaRPr lang="en-GB" dirty="0">
              <a:latin typeface="Comic Sans MS" panose="030F0702030302020204" pitchFamily="66" charset="0"/>
            </a:endParaRPr>
          </a:p>
          <a:p>
            <a:pPr marL="0" indent="0">
              <a:buNone/>
            </a:pPr>
            <a:endParaRPr lang="en-GB" dirty="0"/>
          </a:p>
        </p:txBody>
      </p:sp>
      <p:pic>
        <p:nvPicPr>
          <p:cNvPr id="7" name="Picture 6" descr="Image result for vo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348" y="3933056"/>
            <a:ext cx="4072054" cy="22987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71103" y="6349970"/>
            <a:ext cx="4572000" cy="369332"/>
          </a:xfrm>
          <a:prstGeom prst="rect">
            <a:avLst/>
          </a:prstGeom>
        </p:spPr>
        <p:txBody>
          <a:bodyPr>
            <a:spAutoFit/>
          </a:bodyPr>
          <a:lstStyle/>
          <a:p>
            <a:pPr algn="ctr"/>
            <a:r>
              <a:rPr lang="en-GB" dirty="0">
                <a:hlinkClick r:id="rId4"/>
              </a:rPr>
              <a:t>2017 Election - Who will you vote for?</a:t>
            </a:r>
            <a:r>
              <a:rPr lang="en-GB" dirty="0"/>
              <a:t> </a:t>
            </a:r>
          </a:p>
        </p:txBody>
      </p:sp>
    </p:spTree>
    <p:extLst>
      <p:ext uri="{BB962C8B-B14F-4D97-AF65-F5344CB8AC3E}">
        <p14:creationId xmlns:p14="http://schemas.microsoft.com/office/powerpoint/2010/main" val="27494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dirty="0" smtClean="0">
                <a:latin typeface="Comic Sans MS" panose="030F0702030302020204" pitchFamily="66" charset="0"/>
              </a:rPr>
              <a:t>Location</a:t>
            </a:r>
            <a:endParaRPr lang="en-GB" dirty="0">
              <a:latin typeface="Comic Sans MS" panose="030F0702030302020204" pitchFamily="66" charset="0"/>
            </a:endParaRPr>
          </a:p>
        </p:txBody>
      </p:sp>
      <p:sp>
        <p:nvSpPr>
          <p:cNvPr id="4" name="Content Placeholder 3"/>
          <p:cNvSpPr>
            <a:spLocks noGrp="1"/>
          </p:cNvSpPr>
          <p:nvPr>
            <p:ph sz="half" idx="2"/>
          </p:nvPr>
        </p:nvSpPr>
        <p:spPr>
          <a:xfrm>
            <a:off x="179512" y="908720"/>
            <a:ext cx="5040560" cy="5184576"/>
          </a:xfrm>
        </p:spPr>
        <p:txBody>
          <a:bodyPr>
            <a:noAutofit/>
          </a:bodyPr>
          <a:lstStyle/>
          <a:p>
            <a:r>
              <a:rPr lang="en-GB" sz="2200" dirty="0">
                <a:latin typeface="Comic Sans MS" panose="030F0702030302020204" pitchFamily="66" charset="0"/>
              </a:rPr>
              <a:t>Results from UK elections consistently show </a:t>
            </a:r>
            <a:r>
              <a:rPr lang="en-GB" sz="2200" b="1" dirty="0">
                <a:solidFill>
                  <a:srgbClr val="9900CC"/>
                </a:solidFill>
                <a:latin typeface="Comic Sans MS" panose="030F0702030302020204" pitchFamily="66" charset="0"/>
              </a:rPr>
              <a:t>that the further north and west voters live, the less likely they are to vote Conservative.</a:t>
            </a:r>
            <a:r>
              <a:rPr lang="en-GB" sz="2200" b="1" dirty="0">
                <a:solidFill>
                  <a:srgbClr val="660033"/>
                </a:solidFill>
                <a:latin typeface="Comic Sans MS" panose="030F0702030302020204" pitchFamily="66" charset="0"/>
              </a:rPr>
              <a:t> </a:t>
            </a:r>
            <a:r>
              <a:rPr lang="en-GB" sz="2200" dirty="0">
                <a:latin typeface="Comic Sans MS" panose="030F0702030302020204" pitchFamily="66" charset="0"/>
              </a:rPr>
              <a:t>This pattern increases as </a:t>
            </a:r>
            <a:r>
              <a:rPr lang="en-GB" sz="2200" b="1" dirty="0">
                <a:solidFill>
                  <a:srgbClr val="9900CC"/>
                </a:solidFill>
                <a:latin typeface="Comic Sans MS" panose="030F0702030302020204" pitchFamily="66" charset="0"/>
              </a:rPr>
              <a:t>an area becomes more urban</a:t>
            </a:r>
            <a:r>
              <a:rPr lang="en-GB" sz="2200" dirty="0">
                <a:solidFill>
                  <a:srgbClr val="9900CC"/>
                </a:solidFill>
                <a:latin typeface="Comic Sans MS" panose="030F0702030302020204" pitchFamily="66" charset="0"/>
              </a:rPr>
              <a:t>.</a:t>
            </a:r>
          </a:p>
          <a:p>
            <a:r>
              <a:rPr lang="en-GB" sz="2200" dirty="0">
                <a:latin typeface="Comic Sans MS" panose="030F0702030302020204" pitchFamily="66" charset="0"/>
              </a:rPr>
              <a:t>The 2015 election in particular highlighted geographical differences in voting behaviour </a:t>
            </a:r>
            <a:r>
              <a:rPr lang="en-GB" sz="2200" b="1" dirty="0">
                <a:solidFill>
                  <a:srgbClr val="E7E200"/>
                </a:solidFill>
                <a:latin typeface="Comic Sans MS" panose="030F0702030302020204" pitchFamily="66" charset="0"/>
              </a:rPr>
              <a:t>with the SNP dominating in Scotland</a:t>
            </a:r>
            <a:r>
              <a:rPr lang="en-GB" sz="2200" dirty="0">
                <a:latin typeface="Comic Sans MS" panose="030F0702030302020204" pitchFamily="66" charset="0"/>
              </a:rPr>
              <a:t>; however this dominance was at the expense of Labour rather than the Conservatives, who again only attained 1 MP in Scotland.  </a:t>
            </a:r>
          </a:p>
        </p:txBody>
      </p:sp>
      <p:pic>
        <p:nvPicPr>
          <p:cNvPr id="7" name="Picture 6" descr="2015UKElectionMap.svg">
            <a:extLst>
              <a:ext uri="{FF2B5EF4-FFF2-40B4-BE49-F238E27FC236}">
                <a16:creationId xmlns:a16="http://schemas.microsoft.com/office/drawing/2014/main" id="{BF4FBD6C-AE82-40AD-9EF8-1F1EE32DA8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04664"/>
            <a:ext cx="3003211" cy="3235498"/>
          </a:xfrm>
          <a:prstGeom prst="rect">
            <a:avLst/>
          </a:prstGeom>
          <a:noFill/>
          <a:ln>
            <a:noFill/>
          </a:ln>
        </p:spPr>
      </p:pic>
      <p:sp>
        <p:nvSpPr>
          <p:cNvPr id="3" name="Rectangle 2"/>
          <p:cNvSpPr/>
          <p:nvPr/>
        </p:nvSpPr>
        <p:spPr>
          <a:xfrm>
            <a:off x="5148064" y="3933056"/>
            <a:ext cx="3995936" cy="2462213"/>
          </a:xfrm>
          <a:prstGeom prst="rect">
            <a:avLst/>
          </a:prstGeom>
        </p:spPr>
        <p:txBody>
          <a:bodyPr wrap="square">
            <a:spAutoFit/>
          </a:bodyPr>
          <a:lstStyle/>
          <a:p>
            <a:r>
              <a:rPr lang="en-GB" sz="2200" b="1" dirty="0">
                <a:solidFill>
                  <a:srgbClr val="00B0F0"/>
                </a:solidFill>
                <a:latin typeface="Comic Sans MS" panose="030F0702030302020204" pitchFamily="66" charset="0"/>
              </a:rPr>
              <a:t>Results show that the Conservatives dominated the south and south east of the UK apart from inner London</a:t>
            </a:r>
            <a:r>
              <a:rPr lang="en-GB" sz="2200" dirty="0">
                <a:latin typeface="Comic Sans MS" panose="030F0702030302020204" pitchFamily="66" charset="0"/>
              </a:rPr>
              <a:t>. Labour was, as expected, stronger in the north and west of England</a:t>
            </a:r>
          </a:p>
        </p:txBody>
      </p:sp>
    </p:spTree>
    <p:extLst>
      <p:ext uri="{BB962C8B-B14F-4D97-AF65-F5344CB8AC3E}">
        <p14:creationId xmlns:p14="http://schemas.microsoft.com/office/powerpoint/2010/main" val="20853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CD8BADF-E895-480E-A088-B8B7E2729E00}"/>
              </a:ext>
            </a:extLst>
          </p:cNvPr>
          <p:cNvSpPr>
            <a:spLocks noGrp="1"/>
          </p:cNvSpPr>
          <p:nvPr>
            <p:ph sz="half" idx="2"/>
          </p:nvPr>
        </p:nvSpPr>
        <p:spPr>
          <a:xfrm>
            <a:off x="-6234" y="-19846"/>
            <a:ext cx="5442330" cy="6552728"/>
          </a:xfrm>
        </p:spPr>
        <p:txBody>
          <a:bodyPr>
            <a:normAutofit fontScale="92500" lnSpcReduction="10000"/>
          </a:bodyPr>
          <a:lstStyle/>
          <a:p>
            <a:r>
              <a:rPr lang="en-GB" b="1" dirty="0">
                <a:solidFill>
                  <a:srgbClr val="9900CC"/>
                </a:solidFill>
                <a:latin typeface="Comic Sans MS" panose="030F0702030302020204" pitchFamily="66" charset="0"/>
              </a:rPr>
              <a:t>The main reasons to explain the north-south divide relate to employment, income and wealth and the rise of nationalism in Scotland.</a:t>
            </a:r>
          </a:p>
          <a:p>
            <a:r>
              <a:rPr lang="en-GB" b="1" dirty="0">
                <a:solidFill>
                  <a:srgbClr val="9900CC"/>
                </a:solidFill>
                <a:latin typeface="Comic Sans MS" panose="030F0702030302020204" pitchFamily="66" charset="0"/>
              </a:rPr>
              <a:t>This in turn relates to social class</a:t>
            </a:r>
            <a:r>
              <a:rPr lang="en-GB" dirty="0">
                <a:solidFill>
                  <a:srgbClr val="9900CC"/>
                </a:solidFill>
                <a:latin typeface="Comic Sans MS" panose="030F0702030302020204" pitchFamily="66" charset="0"/>
              </a:rPr>
              <a:t>. </a:t>
            </a:r>
            <a:r>
              <a:rPr lang="en-GB" dirty="0">
                <a:latin typeface="Comic Sans MS" panose="030F0702030302020204" pitchFamily="66" charset="0"/>
              </a:rPr>
              <a:t>People in the south / south-east of the UK tend to be financially better-off as employment rates and incomes are on average higher. Therefore, people living here are more likely to vote Conservative. For people in the north / north-west of the UK (including Scotland, Wales and cities such as Liverpool and Manchester), employment opportunities and income levels are generally poorer. </a:t>
            </a:r>
          </a:p>
          <a:p>
            <a:r>
              <a:rPr lang="en-GB" dirty="0">
                <a:latin typeface="Comic Sans MS" panose="030F0702030302020204" pitchFamily="66" charset="0"/>
              </a:rPr>
              <a:t>This may explain why people in these parts of the UK are more likely to vote for parties other than the Conservatives.</a:t>
            </a:r>
          </a:p>
          <a:p>
            <a:endParaRPr lang="en-GB" dirty="0">
              <a:latin typeface="Comic Sans MS" panose="030F0702030302020204" pitchFamily="66" charset="0"/>
            </a:endParaRPr>
          </a:p>
        </p:txBody>
      </p:sp>
      <p:pic>
        <p:nvPicPr>
          <p:cNvPr id="7" name="irc_mi" descr="http://s3-eu-west-1.amazonaws.com/nusdigital/event/logos/16257/original/polling%20station%20pic.jpg">
            <a:hlinkClick r:id="rId2"/>
            <a:extLst>
              <a:ext uri="{FF2B5EF4-FFF2-40B4-BE49-F238E27FC236}">
                <a16:creationId xmlns:a16="http://schemas.microsoft.com/office/drawing/2014/main" id="{8418FA84-1E83-468B-A1F0-A2B6F9E88C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6672"/>
            <a:ext cx="3520430" cy="2088232"/>
          </a:xfrm>
          <a:prstGeom prst="rect">
            <a:avLst/>
          </a:prstGeom>
          <a:noFill/>
          <a:ln>
            <a:noFill/>
          </a:ln>
        </p:spPr>
      </p:pic>
      <p:pic>
        <p:nvPicPr>
          <p:cNvPr id="8" name="irc_mi" descr="http://i.telegraph.co.uk/multimedia/archive/01612/election_1612427c.jpg">
            <a:hlinkClick r:id="rId4"/>
            <a:extLst>
              <a:ext uri="{FF2B5EF4-FFF2-40B4-BE49-F238E27FC236}">
                <a16:creationId xmlns:a16="http://schemas.microsoft.com/office/drawing/2014/main" id="{493A3EE2-A1AA-4934-9F60-C339A497038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81129" y="3609020"/>
            <a:ext cx="3396390" cy="2088232"/>
          </a:xfrm>
          <a:prstGeom prst="rect">
            <a:avLst/>
          </a:prstGeom>
          <a:noFill/>
          <a:ln>
            <a:noFill/>
          </a:ln>
        </p:spPr>
      </p:pic>
    </p:spTree>
    <p:extLst>
      <p:ext uri="{BB962C8B-B14F-4D97-AF65-F5344CB8AC3E}">
        <p14:creationId xmlns:p14="http://schemas.microsoft.com/office/powerpoint/2010/main" val="3829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6EA9-EDDA-4F8D-82B7-EE66719CB928}"/>
              </a:ext>
            </a:extLst>
          </p:cNvPr>
          <p:cNvSpPr>
            <a:spLocks noGrp="1"/>
          </p:cNvSpPr>
          <p:nvPr>
            <p:ph type="title"/>
          </p:nvPr>
        </p:nvSpPr>
        <p:spPr>
          <a:xfrm>
            <a:off x="457200" y="274638"/>
            <a:ext cx="8229600" cy="490066"/>
          </a:xfrm>
        </p:spPr>
        <p:txBody>
          <a:bodyPr>
            <a:normAutofit fontScale="90000"/>
          </a:bodyPr>
          <a:lstStyle/>
          <a:p>
            <a:r>
              <a:rPr lang="en-GB" dirty="0" smtClean="0">
                <a:solidFill>
                  <a:srgbClr val="660033"/>
                </a:solidFill>
                <a:latin typeface="Comic Sans MS" panose="030F0702030302020204" pitchFamily="66" charset="0"/>
              </a:rPr>
              <a:t>Age</a:t>
            </a:r>
            <a:endParaRPr lang="en-GB" dirty="0">
              <a:solidFill>
                <a:srgbClr val="660033"/>
              </a:solidFill>
              <a:latin typeface="Comic Sans MS" panose="030F0702030302020204" pitchFamily="66" charset="0"/>
            </a:endParaRPr>
          </a:p>
        </p:txBody>
      </p:sp>
      <p:sp>
        <p:nvSpPr>
          <p:cNvPr id="4" name="Content Placeholder 3">
            <a:extLst>
              <a:ext uri="{FF2B5EF4-FFF2-40B4-BE49-F238E27FC236}">
                <a16:creationId xmlns:a16="http://schemas.microsoft.com/office/drawing/2014/main" id="{581BEFEB-16E1-46BD-85E3-059ADDC532B7}"/>
              </a:ext>
            </a:extLst>
          </p:cNvPr>
          <p:cNvSpPr>
            <a:spLocks noGrp="1"/>
          </p:cNvSpPr>
          <p:nvPr>
            <p:ph sz="half" idx="2"/>
          </p:nvPr>
        </p:nvSpPr>
        <p:spPr>
          <a:xfrm>
            <a:off x="0" y="836712"/>
            <a:ext cx="9144000" cy="6021288"/>
          </a:xfrm>
        </p:spPr>
        <p:txBody>
          <a:bodyPr>
            <a:normAutofit lnSpcReduction="10000"/>
          </a:bodyPr>
          <a:lstStyle/>
          <a:p>
            <a:r>
              <a:rPr lang="en-GB" b="1" dirty="0">
                <a:solidFill>
                  <a:srgbClr val="9900CC"/>
                </a:solidFill>
                <a:latin typeface="Comic Sans MS" panose="030F0702030302020204" pitchFamily="66" charset="0"/>
              </a:rPr>
              <a:t>There is a link between age and voting behaviour</a:t>
            </a:r>
            <a:r>
              <a:rPr lang="en-GB" dirty="0">
                <a:latin typeface="Comic Sans MS" panose="030F0702030302020204" pitchFamily="66" charset="0"/>
              </a:rPr>
              <a:t>. As people age they are more likely to gain promotion and be at the top of their earnings </a:t>
            </a:r>
            <a:r>
              <a:rPr lang="en-GB" b="1" dirty="0">
                <a:solidFill>
                  <a:srgbClr val="9900CC"/>
                </a:solidFill>
                <a:latin typeface="Comic Sans MS" panose="030F0702030302020204" pitchFamily="66" charset="0"/>
              </a:rPr>
              <a:t>so they are more likely to favour traditional Conservative policies such lower taxation</a:t>
            </a:r>
            <a:r>
              <a:rPr lang="en-GB" dirty="0">
                <a:latin typeface="Comic Sans MS" panose="030F0702030302020204" pitchFamily="66" charset="0"/>
              </a:rPr>
              <a:t>. In the 2015 general election, </a:t>
            </a:r>
            <a:r>
              <a:rPr lang="en-GB" b="1" dirty="0">
                <a:solidFill>
                  <a:srgbClr val="00B0F0"/>
                </a:solidFill>
                <a:latin typeface="Comic Sans MS" panose="030F0702030302020204" pitchFamily="66" charset="0"/>
              </a:rPr>
              <a:t>47%</a:t>
            </a:r>
            <a:r>
              <a:rPr lang="en-GB" dirty="0">
                <a:latin typeface="Comic Sans MS" panose="030F0702030302020204" pitchFamily="66" charset="0"/>
              </a:rPr>
              <a:t> of voters </a:t>
            </a:r>
            <a:r>
              <a:rPr lang="en-GB" dirty="0">
                <a:solidFill>
                  <a:srgbClr val="00B0F0"/>
                </a:solidFill>
                <a:latin typeface="Comic Sans MS" panose="030F0702030302020204" pitchFamily="66" charset="0"/>
              </a:rPr>
              <a:t>aged over 65 years voted Conservative</a:t>
            </a:r>
            <a:r>
              <a:rPr lang="en-GB" dirty="0">
                <a:latin typeface="Comic Sans MS" panose="030F0702030302020204" pitchFamily="66" charset="0"/>
              </a:rPr>
              <a:t>, compared to only </a:t>
            </a:r>
            <a:r>
              <a:rPr lang="en-GB" b="1" dirty="0">
                <a:solidFill>
                  <a:srgbClr val="FF0000"/>
                </a:solidFill>
                <a:latin typeface="Comic Sans MS" panose="030F0702030302020204" pitchFamily="66" charset="0"/>
              </a:rPr>
              <a:t>23% for Labour.</a:t>
            </a:r>
          </a:p>
          <a:p>
            <a:r>
              <a:rPr lang="en-GB" dirty="0">
                <a:latin typeface="Comic Sans MS" panose="030F0702030302020204" pitchFamily="66" charset="0"/>
              </a:rPr>
              <a:t>On the other hand, </a:t>
            </a:r>
            <a:r>
              <a:rPr lang="en-GB" b="1" dirty="0">
                <a:solidFill>
                  <a:srgbClr val="9900CC"/>
                </a:solidFill>
                <a:latin typeface="Comic Sans MS" panose="030F0702030302020204" pitchFamily="66" charset="0"/>
              </a:rPr>
              <a:t>younger voters may be more concerned with issues such as greater support for education or youth unemployment </a:t>
            </a:r>
            <a:r>
              <a:rPr lang="en-GB" dirty="0">
                <a:latin typeface="Comic Sans MS" panose="030F0702030302020204" pitchFamily="66" charset="0"/>
              </a:rPr>
              <a:t>which are traditionally seen as issues that Labour, and more recently the SNP, are particularly keen to tackle.</a:t>
            </a:r>
          </a:p>
          <a:p>
            <a:r>
              <a:rPr lang="en-GB" dirty="0">
                <a:latin typeface="Comic Sans MS" panose="030F0702030302020204" pitchFamily="66" charset="0"/>
              </a:rPr>
              <a:t>In the general election of 2015, only 43% of voters between the ages of 18-24 voted, the lowest in any age category. Unsurprisingly, the highest turnout was among the over 65s with a 78% turnout. </a:t>
            </a:r>
          </a:p>
          <a:p>
            <a:r>
              <a:rPr lang="en-GB" dirty="0">
                <a:latin typeface="Comic Sans MS" panose="030F0702030302020204" pitchFamily="66" charset="0"/>
              </a:rPr>
              <a:t>Voter apathy remains a major obstacle with only 66% of voters turning out to vote in the general election.</a:t>
            </a:r>
          </a:p>
          <a:p>
            <a:endParaRPr lang="en-GB" dirty="0">
              <a:latin typeface="Comic Sans MS" panose="030F0702030302020204" pitchFamily="66" charset="0"/>
            </a:endParaRPr>
          </a:p>
        </p:txBody>
      </p:sp>
    </p:spTree>
    <p:extLst>
      <p:ext uri="{BB962C8B-B14F-4D97-AF65-F5344CB8AC3E}">
        <p14:creationId xmlns:p14="http://schemas.microsoft.com/office/powerpoint/2010/main" val="360971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5C30-7450-4198-A8C3-96F84C55F0E6}"/>
              </a:ext>
            </a:extLst>
          </p:cNvPr>
          <p:cNvSpPr>
            <a:spLocks noGrp="1"/>
          </p:cNvSpPr>
          <p:nvPr>
            <p:ph type="title"/>
          </p:nvPr>
        </p:nvSpPr>
        <p:spPr>
          <a:xfrm>
            <a:off x="457200" y="160337"/>
            <a:ext cx="8229600" cy="748383"/>
          </a:xfrm>
        </p:spPr>
        <p:txBody>
          <a:bodyPr>
            <a:normAutofit fontScale="90000"/>
          </a:bodyPr>
          <a:lstStyle/>
          <a:p>
            <a:r>
              <a:rPr lang="en-GB" dirty="0" smtClean="0">
                <a:solidFill>
                  <a:srgbClr val="FF0066"/>
                </a:solidFill>
                <a:latin typeface="Comic Sans MS" panose="030F0702030302020204" pitchFamily="66" charset="0"/>
              </a:rPr>
              <a:t>Single </a:t>
            </a:r>
            <a:r>
              <a:rPr lang="en-GB" dirty="0">
                <a:solidFill>
                  <a:srgbClr val="FF0066"/>
                </a:solidFill>
                <a:latin typeface="Comic Sans MS" panose="030F0702030302020204" pitchFamily="66" charset="0"/>
              </a:rPr>
              <a:t>Issue Voting </a:t>
            </a:r>
          </a:p>
        </p:txBody>
      </p:sp>
      <p:sp>
        <p:nvSpPr>
          <p:cNvPr id="4" name="Content Placeholder 3">
            <a:extLst>
              <a:ext uri="{FF2B5EF4-FFF2-40B4-BE49-F238E27FC236}">
                <a16:creationId xmlns:a16="http://schemas.microsoft.com/office/drawing/2014/main" id="{2D80BA44-D450-49D5-B9F4-BD943E9C73E4}"/>
              </a:ext>
            </a:extLst>
          </p:cNvPr>
          <p:cNvSpPr>
            <a:spLocks noGrp="1"/>
          </p:cNvSpPr>
          <p:nvPr>
            <p:ph sz="half" idx="2"/>
          </p:nvPr>
        </p:nvSpPr>
        <p:spPr>
          <a:xfrm>
            <a:off x="107505" y="836712"/>
            <a:ext cx="5616623" cy="5610617"/>
          </a:xfrm>
        </p:spPr>
        <p:txBody>
          <a:bodyPr>
            <a:noAutofit/>
          </a:bodyPr>
          <a:lstStyle/>
          <a:p>
            <a:r>
              <a:rPr lang="en-GB" sz="2600" dirty="0">
                <a:latin typeface="Comic Sans MS" panose="030F0702030302020204" pitchFamily="66" charset="0"/>
              </a:rPr>
              <a:t>At election time, some voters can be influenced by </a:t>
            </a:r>
            <a:r>
              <a:rPr lang="en-GB" sz="2600" b="1" dirty="0">
                <a:solidFill>
                  <a:srgbClr val="FF0066"/>
                </a:solidFill>
                <a:latin typeface="Comic Sans MS" panose="030F0702030302020204" pitchFamily="66" charset="0"/>
              </a:rPr>
              <a:t>a single issue.</a:t>
            </a:r>
            <a:r>
              <a:rPr lang="en-GB" sz="2600" dirty="0">
                <a:latin typeface="Comic Sans MS" panose="030F0702030302020204" pitchFamily="66" charset="0"/>
              </a:rPr>
              <a:t> If someone’s main concern is the environment they may choose to vote for the Green Party.</a:t>
            </a:r>
          </a:p>
          <a:p>
            <a:r>
              <a:rPr lang="en-GB" sz="2600" dirty="0">
                <a:solidFill>
                  <a:srgbClr val="FF0066"/>
                </a:solidFill>
                <a:latin typeface="Comic Sans MS" panose="030F0702030302020204" pitchFamily="66" charset="0"/>
              </a:rPr>
              <a:t>Many voters have switched support to UKIP, who oppose the UK’s membership of the European Union (EU) and want new laws on immigration. </a:t>
            </a:r>
            <a:r>
              <a:rPr lang="en-GB" sz="2600" dirty="0">
                <a:latin typeface="Comic Sans MS" panose="030F0702030302020204" pitchFamily="66" charset="0"/>
              </a:rPr>
              <a:t>To these voters, the UK’s relationship with the EU and immigration are their main concerns.</a:t>
            </a:r>
          </a:p>
          <a:p>
            <a:endParaRPr lang="en-GB" sz="2600" dirty="0">
              <a:latin typeface="Comic Sans MS" panose="030F0702030302020204" pitchFamily="66" charset="0"/>
            </a:endParaRPr>
          </a:p>
        </p:txBody>
      </p:sp>
      <p:pic>
        <p:nvPicPr>
          <p:cNvPr id="9" name="irc_mi" descr="http://news.bbcimg.co.uk/media/images/74359000/jpg/_74359316_021986347-1.jpg">
            <a:hlinkClick r:id="rId2"/>
            <a:extLst>
              <a:ext uri="{FF2B5EF4-FFF2-40B4-BE49-F238E27FC236}">
                <a16:creationId xmlns:a16="http://schemas.microsoft.com/office/drawing/2014/main" id="{ABD7E3BA-F4A6-4F81-AE69-432359DBDA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9" y="1124744"/>
            <a:ext cx="2736304" cy="1800200"/>
          </a:xfrm>
          <a:prstGeom prst="rect">
            <a:avLst/>
          </a:prstGeom>
          <a:noFill/>
          <a:ln>
            <a:noFill/>
          </a:ln>
        </p:spPr>
      </p:pic>
      <p:pic>
        <p:nvPicPr>
          <p:cNvPr id="10" name="irc_mi" descr="http://i.telegraph.co.uk/multimedia/archive/02280/immigration_2280507b.jpg">
            <a:hlinkClick r:id="rId4"/>
            <a:extLst>
              <a:ext uri="{FF2B5EF4-FFF2-40B4-BE49-F238E27FC236}">
                <a16:creationId xmlns:a16="http://schemas.microsoft.com/office/drawing/2014/main" id="{2BC5E01D-B497-45B1-ACBB-7954A5407E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017" y="4653136"/>
            <a:ext cx="2497455" cy="1556385"/>
          </a:xfrm>
          <a:prstGeom prst="rect">
            <a:avLst/>
          </a:prstGeom>
          <a:noFill/>
          <a:ln>
            <a:noFill/>
          </a:ln>
        </p:spPr>
      </p:pic>
    </p:spTree>
    <p:extLst>
      <p:ext uri="{BB962C8B-B14F-4D97-AF65-F5344CB8AC3E}">
        <p14:creationId xmlns:p14="http://schemas.microsoft.com/office/powerpoint/2010/main" val="22798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73505"/>
            <a:ext cx="5256584" cy="6093976"/>
          </a:xfrm>
          <a:prstGeom prst="rect">
            <a:avLst/>
          </a:prstGeom>
        </p:spPr>
        <p:txBody>
          <a:bodyPr wrap="square">
            <a:spAutoFit/>
          </a:bodyPr>
          <a:lstStyle/>
          <a:p>
            <a:pPr marL="342900" indent="-342900">
              <a:buFont typeface="Arial" panose="020B0604020202020204" pitchFamily="34" charset="0"/>
              <a:buChar char="•"/>
            </a:pPr>
            <a:r>
              <a:rPr lang="en-GB" sz="2600" dirty="0">
                <a:latin typeface="Comic Sans MS" panose="030F0702030302020204" pitchFamily="66" charset="0"/>
              </a:rPr>
              <a:t>Issues have become more important with voters more willing to ‘</a:t>
            </a:r>
            <a:r>
              <a:rPr lang="en-GB" sz="2600" b="1" dirty="0">
                <a:solidFill>
                  <a:srgbClr val="FF0066"/>
                </a:solidFill>
                <a:latin typeface="Comic Sans MS" panose="030F0702030302020204" pitchFamily="66" charset="0"/>
              </a:rPr>
              <a:t>shop around</a:t>
            </a:r>
            <a:r>
              <a:rPr lang="en-GB" sz="2600" dirty="0">
                <a:latin typeface="Comic Sans MS" panose="030F0702030302020204" pitchFamily="66" charset="0"/>
              </a:rPr>
              <a:t>’ ‘</a:t>
            </a:r>
            <a:r>
              <a:rPr lang="en-GB" sz="2600" b="1" dirty="0">
                <a:solidFill>
                  <a:srgbClr val="FF0066"/>
                </a:solidFill>
                <a:latin typeface="Comic Sans MS" panose="030F0702030302020204" pitchFamily="66" charset="0"/>
              </a:rPr>
              <a:t>big issues</a:t>
            </a:r>
            <a:r>
              <a:rPr lang="en-GB" sz="2600" dirty="0">
                <a:latin typeface="Comic Sans MS" panose="030F0702030302020204" pitchFamily="66" charset="0"/>
              </a:rPr>
              <a:t>’ such as the economy, health and education – and how a party addresses these can gain or lose </a:t>
            </a:r>
            <a:r>
              <a:rPr lang="en-GB" sz="2600" dirty="0" smtClean="0">
                <a:latin typeface="Comic Sans MS" panose="030F0702030302020204" pitchFamily="66" charset="0"/>
              </a:rPr>
              <a:t>support.</a:t>
            </a:r>
          </a:p>
          <a:p>
            <a:pPr marL="342900" indent="-342900">
              <a:buFont typeface="Arial" panose="020B0604020202020204" pitchFamily="34" charset="0"/>
              <a:buChar char="•"/>
            </a:pPr>
            <a:endParaRPr lang="en-GB" sz="2600" dirty="0">
              <a:latin typeface="Comic Sans MS" panose="030F0702030302020204" pitchFamily="66" charset="0"/>
            </a:endParaRPr>
          </a:p>
          <a:p>
            <a:pPr marL="342900" indent="-342900">
              <a:buFont typeface="Arial" panose="020B0604020202020204" pitchFamily="34" charset="0"/>
              <a:buChar char="•"/>
            </a:pPr>
            <a:r>
              <a:rPr lang="en-GB" sz="2600" dirty="0">
                <a:latin typeface="Comic Sans MS" panose="030F0702030302020204" pitchFamily="66" charset="0"/>
              </a:rPr>
              <a:t>In 2010, </a:t>
            </a:r>
            <a:r>
              <a:rPr lang="en-GB" sz="2600" b="1" dirty="0">
                <a:solidFill>
                  <a:srgbClr val="FF0066"/>
                </a:solidFill>
                <a:latin typeface="Comic Sans MS" panose="030F0702030302020204" pitchFamily="66" charset="0"/>
              </a:rPr>
              <a:t>54% of people stated national issues were important to them. </a:t>
            </a:r>
            <a:r>
              <a:rPr lang="en-GB" sz="2600" dirty="0">
                <a:latin typeface="Comic Sans MS" panose="030F0702030302020204" pitchFamily="66" charset="0"/>
              </a:rPr>
              <a:t>Rational Choice is becoming more important to many voters:  “what’s in it for me?” “what party gives me the most?”</a:t>
            </a:r>
          </a:p>
        </p:txBody>
      </p:sp>
      <p:pic>
        <p:nvPicPr>
          <p:cNvPr id="1026" name="Picture 2" descr="Image result for brexi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76672"/>
            <a:ext cx="3528070" cy="352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A7AD29-154E-4635-AFE3-B42BB8FBB7F5}"/>
              </a:ext>
            </a:extLst>
          </p:cNvPr>
          <p:cNvSpPr>
            <a:spLocks noGrp="1"/>
          </p:cNvSpPr>
          <p:nvPr>
            <p:ph sz="half" idx="2"/>
          </p:nvPr>
        </p:nvSpPr>
        <p:spPr>
          <a:xfrm>
            <a:off x="25043" y="11351"/>
            <a:ext cx="5544616" cy="6835298"/>
          </a:xfrm>
        </p:spPr>
        <p:txBody>
          <a:bodyPr>
            <a:normAutofit fontScale="92500" lnSpcReduction="20000"/>
          </a:bodyPr>
          <a:lstStyle/>
          <a:p>
            <a:pPr marL="0" indent="0">
              <a:buNone/>
            </a:pPr>
            <a:r>
              <a:rPr lang="en-GB" dirty="0">
                <a:latin typeface="Comic Sans MS" panose="030F0702030302020204" pitchFamily="66" charset="0"/>
              </a:rPr>
              <a:t>In 2005 a poll showed that 54% thought the war in Iraq was a ‘</a:t>
            </a:r>
            <a:r>
              <a:rPr lang="en-GB" b="1" dirty="0">
                <a:solidFill>
                  <a:srgbClr val="FF0066"/>
                </a:solidFill>
                <a:latin typeface="Comic Sans MS" panose="030F0702030302020204" pitchFamily="66" charset="0"/>
              </a:rPr>
              <a:t>very important issue</a:t>
            </a:r>
            <a:r>
              <a:rPr lang="en-GB" dirty="0">
                <a:latin typeface="Comic Sans MS" panose="030F0702030302020204" pitchFamily="66" charset="0"/>
              </a:rPr>
              <a:t>’.</a:t>
            </a:r>
          </a:p>
          <a:p>
            <a:pPr marL="0" indent="0">
              <a:buNone/>
            </a:pPr>
            <a:r>
              <a:rPr lang="en-GB" dirty="0">
                <a:latin typeface="Comic Sans MS" panose="030F0702030302020204" pitchFamily="66" charset="0"/>
              </a:rPr>
              <a:t>In 2010 the main issues were: Iraq, MP expenses and </a:t>
            </a:r>
            <a:r>
              <a:rPr lang="en-GB" dirty="0" smtClean="0">
                <a:latin typeface="Comic Sans MS" panose="030F0702030302020204" pitchFamily="66" charset="0"/>
              </a:rPr>
              <a:t>unemployment</a:t>
            </a:r>
            <a:endParaRPr lang="en-GB" dirty="0">
              <a:latin typeface="Comic Sans MS" panose="030F0702030302020204" pitchFamily="66" charset="0"/>
            </a:endParaRPr>
          </a:p>
          <a:p>
            <a:pPr marL="0" indent="0">
              <a:buNone/>
            </a:pPr>
            <a:r>
              <a:rPr lang="en-GB" dirty="0">
                <a:latin typeface="Comic Sans MS" panose="030F0702030302020204" pitchFamily="66" charset="0"/>
              </a:rPr>
              <a:t>The impact of this was </a:t>
            </a:r>
            <a:r>
              <a:rPr lang="en-GB" b="1" dirty="0">
                <a:solidFill>
                  <a:srgbClr val="FF0066"/>
                </a:solidFill>
                <a:latin typeface="Comic Sans MS" panose="030F0702030302020204" pitchFamily="66" charset="0"/>
              </a:rPr>
              <a:t>a rare coalition government, with no one party winning an outright majority. </a:t>
            </a:r>
          </a:p>
          <a:p>
            <a:pPr marL="0" indent="0">
              <a:buNone/>
            </a:pPr>
            <a:r>
              <a:rPr lang="en-GB" dirty="0">
                <a:latin typeface="Comic Sans MS" panose="030F0702030302020204" pitchFamily="66" charset="0"/>
              </a:rPr>
              <a:t>As such, it can be said </a:t>
            </a:r>
            <a:r>
              <a:rPr lang="en-GB" b="1" dirty="0">
                <a:solidFill>
                  <a:srgbClr val="FF0066"/>
                </a:solidFill>
                <a:latin typeface="Comic Sans MS" panose="030F0702030302020204" pitchFamily="66" charset="0"/>
              </a:rPr>
              <a:t>that issues dominate modern elections and can strongly influence voters.</a:t>
            </a:r>
          </a:p>
          <a:p>
            <a:pPr marL="0" indent="0">
              <a:buNone/>
            </a:pPr>
            <a:r>
              <a:rPr lang="en-GB" dirty="0">
                <a:latin typeface="Comic Sans MS" panose="030F0702030302020204" pitchFamily="66" charset="0"/>
              </a:rPr>
              <a:t>In the 2015 General election the main parties laid out their policies on the main issues which were seen to be:</a:t>
            </a:r>
          </a:p>
          <a:p>
            <a:pPr lvl="0"/>
            <a:r>
              <a:rPr lang="en-GB" dirty="0">
                <a:latin typeface="Comic Sans MS" panose="030F0702030302020204" pitchFamily="66" charset="0"/>
              </a:rPr>
              <a:t>Healthcare</a:t>
            </a:r>
          </a:p>
          <a:p>
            <a:pPr lvl="0"/>
            <a:r>
              <a:rPr lang="en-GB" dirty="0">
                <a:latin typeface="Comic Sans MS" panose="030F0702030302020204" pitchFamily="66" charset="0"/>
              </a:rPr>
              <a:t>Managing the economy</a:t>
            </a:r>
          </a:p>
          <a:p>
            <a:pPr lvl="0"/>
            <a:r>
              <a:rPr lang="en-GB" dirty="0">
                <a:latin typeface="Comic Sans MS" panose="030F0702030302020204" pitchFamily="66" charset="0"/>
              </a:rPr>
              <a:t>Education </a:t>
            </a:r>
          </a:p>
          <a:p>
            <a:r>
              <a:rPr lang="en-GB" dirty="0">
                <a:latin typeface="Comic Sans MS" panose="030F0702030302020204" pitchFamily="66" charset="0"/>
              </a:rPr>
              <a:t>As well as responding to prominent issues of the 2015 election such as immigration, and the UK’s membership of the EU.</a:t>
            </a:r>
          </a:p>
          <a:p>
            <a:endParaRPr lang="en-GB" dirty="0">
              <a:latin typeface="Comic Sans MS" panose="030F0702030302020204" pitchFamily="66" charset="0"/>
            </a:endParaRPr>
          </a:p>
        </p:txBody>
      </p:sp>
      <p:sp>
        <p:nvSpPr>
          <p:cNvPr id="7" name="Rectangle 6">
            <a:extLst>
              <a:ext uri="{FF2B5EF4-FFF2-40B4-BE49-F238E27FC236}">
                <a16:creationId xmlns:a16="http://schemas.microsoft.com/office/drawing/2014/main" id="{567589B4-84DC-43A4-B11C-EC4816D70FC8}"/>
              </a:ext>
            </a:extLst>
          </p:cNvPr>
          <p:cNvSpPr/>
          <p:nvPr/>
        </p:nvSpPr>
        <p:spPr>
          <a:xfrm>
            <a:off x="5454352" y="2348880"/>
            <a:ext cx="3563888" cy="4247317"/>
          </a:xfrm>
          <a:prstGeom prst="rect">
            <a:avLst/>
          </a:prstGeom>
        </p:spPr>
        <p:txBody>
          <a:bodyPr wrap="square">
            <a:spAutoFit/>
          </a:bodyPr>
          <a:lstStyle/>
          <a:p>
            <a:r>
              <a:rPr lang="en-GB" dirty="0">
                <a:latin typeface="Comic Sans MS" panose="030F0702030302020204" pitchFamily="66" charset="0"/>
              </a:rPr>
              <a:t>However, in an Ipsos-MORI poll, Labour led the Conservatives in 3 out of the 4 main issues. Only on ‘managing the economy’ were the  Conservatives seen as more popular – however the Conservatives still won with a majority government!</a:t>
            </a:r>
          </a:p>
          <a:p>
            <a:endParaRPr lang="en-GB" dirty="0">
              <a:latin typeface="Comic Sans MS" panose="030F0702030302020204" pitchFamily="66" charset="0"/>
            </a:endParaRPr>
          </a:p>
          <a:p>
            <a:r>
              <a:rPr lang="en-GB" b="1" dirty="0">
                <a:solidFill>
                  <a:srgbClr val="FF0066"/>
                </a:solidFill>
                <a:latin typeface="Comic Sans MS" panose="030F0702030302020204" pitchFamily="66" charset="0"/>
              </a:rPr>
              <a:t>This suggests that some issues – such as the economy – are more important than others when voting is concerned. </a:t>
            </a:r>
          </a:p>
        </p:txBody>
      </p:sp>
      <p:pic>
        <p:nvPicPr>
          <p:cNvPr id="8" name="irc_mi" descr="http://files.stv.tv/imagebase/186/623x349/186442-nigel-farage-ukip-leader-holding-up-a-ukip-badge-at-the-launch-of-the-partys-manifesto-in-edinbur.jpg">
            <a:hlinkClick r:id="rId2"/>
            <a:extLst>
              <a:ext uri="{FF2B5EF4-FFF2-40B4-BE49-F238E27FC236}">
                <a16:creationId xmlns:a16="http://schemas.microsoft.com/office/drawing/2014/main" id="{C2359C1D-7ECA-40B4-BA0D-0C45E0E623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28641"/>
            <a:ext cx="3024336" cy="1728192"/>
          </a:xfrm>
          <a:prstGeom prst="rect">
            <a:avLst/>
          </a:prstGeom>
          <a:noFill/>
          <a:ln>
            <a:noFill/>
          </a:ln>
        </p:spPr>
      </p:pic>
    </p:spTree>
    <p:extLst>
      <p:ext uri="{BB962C8B-B14F-4D97-AF65-F5344CB8AC3E}">
        <p14:creationId xmlns:p14="http://schemas.microsoft.com/office/powerpoint/2010/main" val="13323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0399-339D-4EA0-9865-3D4387EE8038}"/>
              </a:ext>
            </a:extLst>
          </p:cNvPr>
          <p:cNvSpPr>
            <a:spLocks noGrp="1"/>
          </p:cNvSpPr>
          <p:nvPr>
            <p:ph type="title"/>
          </p:nvPr>
        </p:nvSpPr>
        <p:spPr>
          <a:xfrm>
            <a:off x="0" y="0"/>
            <a:ext cx="9144000" cy="639762"/>
          </a:xfrm>
        </p:spPr>
        <p:txBody>
          <a:bodyPr>
            <a:normAutofit fontScale="90000"/>
          </a:bodyPr>
          <a:lstStyle/>
          <a:p>
            <a:r>
              <a:rPr lang="en-GB" dirty="0" smtClean="0">
                <a:solidFill>
                  <a:srgbClr val="FF0066"/>
                </a:solidFill>
                <a:latin typeface="Comic Sans MS" panose="030F0702030302020204" pitchFamily="66" charset="0"/>
              </a:rPr>
              <a:t>Party </a:t>
            </a:r>
            <a:r>
              <a:rPr lang="en-GB" dirty="0">
                <a:solidFill>
                  <a:srgbClr val="FF0066"/>
                </a:solidFill>
                <a:latin typeface="Comic Sans MS" panose="030F0702030302020204" pitchFamily="66" charset="0"/>
              </a:rPr>
              <a:t>Leadership/Image</a:t>
            </a:r>
          </a:p>
        </p:txBody>
      </p:sp>
      <p:sp>
        <p:nvSpPr>
          <p:cNvPr id="4" name="Content Placeholder 3">
            <a:extLst>
              <a:ext uri="{FF2B5EF4-FFF2-40B4-BE49-F238E27FC236}">
                <a16:creationId xmlns:a16="http://schemas.microsoft.com/office/drawing/2014/main" id="{6A164757-5CC1-46B5-AF97-9EB1E296C7DD}"/>
              </a:ext>
            </a:extLst>
          </p:cNvPr>
          <p:cNvSpPr>
            <a:spLocks noGrp="1"/>
          </p:cNvSpPr>
          <p:nvPr>
            <p:ph sz="half" idx="2"/>
          </p:nvPr>
        </p:nvSpPr>
        <p:spPr>
          <a:xfrm>
            <a:off x="-1" y="764704"/>
            <a:ext cx="6305117" cy="6093296"/>
          </a:xfrm>
        </p:spPr>
        <p:txBody>
          <a:bodyPr>
            <a:normAutofit fontScale="85000" lnSpcReduction="10000"/>
          </a:bodyPr>
          <a:lstStyle/>
          <a:p>
            <a:pPr marL="0" indent="0">
              <a:buNone/>
            </a:pPr>
            <a:r>
              <a:rPr lang="en-GB" dirty="0">
                <a:latin typeface="Comic Sans MS" panose="030F0702030302020204" pitchFamily="66" charset="0"/>
              </a:rPr>
              <a:t>In the 21</a:t>
            </a:r>
            <a:r>
              <a:rPr lang="en-GB" baseline="30000" dirty="0">
                <a:latin typeface="Comic Sans MS" panose="030F0702030302020204" pitchFamily="66" charset="0"/>
              </a:rPr>
              <a:t>st</a:t>
            </a:r>
            <a:r>
              <a:rPr lang="en-GB" dirty="0">
                <a:latin typeface="Comic Sans MS" panose="030F0702030302020204" pitchFamily="66" charset="0"/>
              </a:rPr>
              <a:t> century, the PM and election campaigns are becoming more ‘presidential’ in style – they are leadership focused. </a:t>
            </a:r>
            <a:r>
              <a:rPr lang="en-GB" b="1" dirty="0">
                <a:solidFill>
                  <a:srgbClr val="FF0066"/>
                </a:solidFill>
                <a:latin typeface="Comic Sans MS" panose="030F0702030302020204" pitchFamily="66" charset="0"/>
              </a:rPr>
              <a:t>Therefore leaders are seen as important in influencing voters.</a:t>
            </a:r>
          </a:p>
          <a:p>
            <a:pPr marL="0" indent="0">
              <a:buNone/>
            </a:pPr>
            <a:r>
              <a:rPr lang="en-GB" dirty="0">
                <a:latin typeface="Comic Sans MS" panose="030F0702030302020204" pitchFamily="66" charset="0"/>
              </a:rPr>
              <a:t>In the 2015 general election voters believed the leaders were:</a:t>
            </a:r>
          </a:p>
          <a:p>
            <a:pPr lvl="0"/>
            <a:r>
              <a:rPr lang="en-GB" i="1" dirty="0">
                <a:solidFill>
                  <a:srgbClr val="00B0F0"/>
                </a:solidFill>
                <a:latin typeface="Comic Sans MS" panose="030F0702030302020204" pitchFamily="66" charset="0"/>
              </a:rPr>
              <a:t>Cameron:  experienced, ‘safe pair of hands’ ,educated, well-spoken v posh and out of touch</a:t>
            </a:r>
            <a:endParaRPr lang="en-GB" dirty="0">
              <a:solidFill>
                <a:srgbClr val="00B0F0"/>
              </a:solidFill>
              <a:latin typeface="Comic Sans MS" panose="030F0702030302020204" pitchFamily="66" charset="0"/>
            </a:endParaRPr>
          </a:p>
          <a:p>
            <a:pPr lvl="0"/>
            <a:r>
              <a:rPr lang="en-GB" i="1" dirty="0">
                <a:solidFill>
                  <a:srgbClr val="FF0000"/>
                </a:solidFill>
                <a:latin typeface="Comic Sans MS" panose="030F0702030302020204" pitchFamily="66" charset="0"/>
              </a:rPr>
              <a:t>Ed Miliband: ‘awkward’ and ‘geeky’, gaff prone and unsure at times</a:t>
            </a:r>
            <a:endParaRPr lang="en-GB" dirty="0">
              <a:solidFill>
                <a:srgbClr val="FF0000"/>
              </a:solidFill>
              <a:latin typeface="Comic Sans MS" panose="030F0702030302020204" pitchFamily="66" charset="0"/>
            </a:endParaRPr>
          </a:p>
          <a:p>
            <a:pPr lvl="0"/>
            <a:r>
              <a:rPr lang="en-GB" i="1" dirty="0">
                <a:solidFill>
                  <a:schemeClr val="accent6"/>
                </a:solidFill>
                <a:latin typeface="Comic Sans MS" panose="030F0702030302020204" pitchFamily="66" charset="0"/>
              </a:rPr>
              <a:t>Clegg: tainted from coalition, given up on principles, ‘everything will be ok’ desperation</a:t>
            </a:r>
            <a:endParaRPr lang="en-GB" dirty="0">
              <a:solidFill>
                <a:schemeClr val="accent6"/>
              </a:solidFill>
              <a:latin typeface="Comic Sans MS" panose="030F0702030302020204" pitchFamily="66" charset="0"/>
            </a:endParaRPr>
          </a:p>
          <a:p>
            <a:pPr marL="0" indent="0">
              <a:buNone/>
            </a:pPr>
            <a:r>
              <a:rPr lang="en-GB" dirty="0">
                <a:latin typeface="Comic Sans MS" panose="030F0702030302020204" pitchFamily="66" charset="0"/>
              </a:rPr>
              <a:t>In the lead up to 2015 – most of UKIP’s popularity could be claimed to be based on public perception of Nigel Farage as a ‘</a:t>
            </a:r>
            <a:r>
              <a:rPr lang="en-GB" dirty="0">
                <a:solidFill>
                  <a:srgbClr val="7030A0"/>
                </a:solidFill>
                <a:latin typeface="Comic Sans MS" panose="030F0702030302020204" pitchFamily="66" charset="0"/>
              </a:rPr>
              <a:t>man of the people</a:t>
            </a:r>
            <a:r>
              <a:rPr lang="en-GB" dirty="0">
                <a:latin typeface="Comic Sans MS" panose="030F0702030302020204" pitchFamily="66" charset="0"/>
              </a:rPr>
              <a:t>’ as he is against the ‘establishment parties’.</a:t>
            </a:r>
          </a:p>
          <a:p>
            <a:r>
              <a:rPr lang="en-GB" b="1" dirty="0">
                <a:solidFill>
                  <a:srgbClr val="FF0000"/>
                </a:solidFill>
                <a:latin typeface="Comic Sans MS" panose="030F0702030302020204" pitchFamily="66" charset="0"/>
              </a:rPr>
              <a:t>Ed Miliband was often been portrayed as ‘awkward’ and has been compared to Wallace from ‘Wallace and Gromit’</a:t>
            </a:r>
          </a:p>
          <a:p>
            <a:endParaRPr lang="en-GB" dirty="0">
              <a:latin typeface="Comic Sans MS" panose="030F0702030302020204" pitchFamily="66" charset="0"/>
            </a:endParaRPr>
          </a:p>
        </p:txBody>
      </p:sp>
      <p:pic>
        <p:nvPicPr>
          <p:cNvPr id="7" name="irc_mi" descr="http://i.huffpost.com/gadgets/slideshows/350378/slide_350378_3760627_free.jpg">
            <a:hlinkClick r:id="rId2"/>
            <a:extLst>
              <a:ext uri="{FF2B5EF4-FFF2-40B4-BE49-F238E27FC236}">
                <a16:creationId xmlns:a16="http://schemas.microsoft.com/office/drawing/2014/main" id="{F71CB6D1-9F10-45A5-9D8E-814B074F4F6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6"/>
            <a:ext cx="1891665" cy="2780030"/>
          </a:xfrm>
          <a:prstGeom prst="rect">
            <a:avLst/>
          </a:prstGeom>
          <a:noFill/>
          <a:ln>
            <a:noFill/>
          </a:ln>
        </p:spPr>
      </p:pic>
      <p:pic>
        <p:nvPicPr>
          <p:cNvPr id="9" name="Picture 8">
            <a:extLst>
              <a:ext uri="{FF2B5EF4-FFF2-40B4-BE49-F238E27FC236}">
                <a16:creationId xmlns:a16="http://schemas.microsoft.com/office/drawing/2014/main" id="{484D51CF-4823-406C-BCE3-C5D444BD4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117" y="3573016"/>
            <a:ext cx="2847975" cy="1762125"/>
          </a:xfrm>
          <a:prstGeom prst="rect">
            <a:avLst/>
          </a:prstGeom>
        </p:spPr>
      </p:pic>
    </p:spTree>
    <p:extLst>
      <p:ext uri="{BB962C8B-B14F-4D97-AF65-F5344CB8AC3E}">
        <p14:creationId xmlns:p14="http://schemas.microsoft.com/office/powerpoint/2010/main" val="38501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AF4B36-C160-4BFD-9986-316BB72C86BD}"/>
              </a:ext>
            </a:extLst>
          </p:cNvPr>
          <p:cNvSpPr/>
          <p:nvPr/>
        </p:nvSpPr>
        <p:spPr>
          <a:xfrm>
            <a:off x="-31708" y="0"/>
            <a:ext cx="4891739" cy="6863417"/>
          </a:xfrm>
          <a:prstGeom prst="rect">
            <a:avLst/>
          </a:prstGeom>
        </p:spPr>
        <p:txBody>
          <a:bodyPr wrap="square">
            <a:spAutoFit/>
          </a:bodyPr>
          <a:lstStyle/>
          <a:p>
            <a:r>
              <a:rPr lang="en-GB" sz="2000" dirty="0">
                <a:latin typeface="Comic Sans MS" panose="030F0702030302020204" pitchFamily="66" charset="0"/>
              </a:rPr>
              <a:t>For example, opinion polls suggested Prime Minister and Labour leader Gordon Brown was seen in the run-up to the 2010 general election </a:t>
            </a:r>
            <a:r>
              <a:rPr lang="en-GB" sz="2000" b="1" dirty="0">
                <a:solidFill>
                  <a:srgbClr val="FF0000"/>
                </a:solidFill>
                <a:latin typeface="Comic Sans MS" panose="030F0702030302020204" pitchFamily="66" charset="0"/>
              </a:rPr>
              <a:t>as </a:t>
            </a:r>
            <a:r>
              <a:rPr lang="en-GB" sz="2000" b="1" i="1" dirty="0">
                <a:solidFill>
                  <a:srgbClr val="FF0000"/>
                </a:solidFill>
                <a:latin typeface="Comic Sans MS" panose="030F0702030302020204" pitchFamily="66" charset="0"/>
              </a:rPr>
              <a:t>dour, out-of-touch</a:t>
            </a:r>
            <a:r>
              <a:rPr lang="en-GB" sz="2000" b="1" dirty="0">
                <a:solidFill>
                  <a:srgbClr val="FF0000"/>
                </a:solidFill>
                <a:latin typeface="Comic Sans MS" panose="030F0702030302020204" pitchFamily="66" charset="0"/>
              </a:rPr>
              <a:t> and </a:t>
            </a:r>
            <a:r>
              <a:rPr lang="en-GB" sz="2000" b="1" i="1" dirty="0">
                <a:solidFill>
                  <a:srgbClr val="FF0000"/>
                </a:solidFill>
                <a:latin typeface="Comic Sans MS" panose="030F0702030302020204" pitchFamily="66" charset="0"/>
              </a:rPr>
              <a:t>struggling to cope</a:t>
            </a:r>
            <a:r>
              <a:rPr lang="en-GB" sz="2000" dirty="0">
                <a:latin typeface="Comic Sans MS" panose="030F0702030302020204" pitchFamily="66" charset="0"/>
              </a:rPr>
              <a:t>. </a:t>
            </a:r>
          </a:p>
          <a:p>
            <a:r>
              <a:rPr lang="en-GB" sz="2000" dirty="0">
                <a:latin typeface="Comic Sans MS" panose="030F0702030302020204" pitchFamily="66" charset="0"/>
              </a:rPr>
              <a:t>However, the Conservative Party leader David Cameron, on the other hand, was seen as </a:t>
            </a:r>
            <a:r>
              <a:rPr lang="en-GB" sz="2000" b="1" i="1" dirty="0">
                <a:solidFill>
                  <a:srgbClr val="00B0F0"/>
                </a:solidFill>
                <a:latin typeface="Comic Sans MS" panose="030F0702030302020204" pitchFamily="66" charset="0"/>
              </a:rPr>
              <a:t>young, energetic</a:t>
            </a:r>
            <a:r>
              <a:rPr lang="en-GB" sz="2000" b="1" dirty="0">
                <a:solidFill>
                  <a:srgbClr val="00B0F0"/>
                </a:solidFill>
                <a:latin typeface="Comic Sans MS" panose="030F0702030302020204" pitchFamily="66" charset="0"/>
              </a:rPr>
              <a:t> and </a:t>
            </a:r>
            <a:r>
              <a:rPr lang="en-GB" sz="2000" b="1" i="1" dirty="0">
                <a:solidFill>
                  <a:srgbClr val="00B0F0"/>
                </a:solidFill>
                <a:latin typeface="Comic Sans MS" panose="030F0702030302020204" pitchFamily="66" charset="0"/>
              </a:rPr>
              <a:t>optimistic</a:t>
            </a:r>
            <a:r>
              <a:rPr lang="en-GB" sz="2000" dirty="0">
                <a:latin typeface="Comic Sans MS" panose="030F0702030302020204" pitchFamily="66" charset="0"/>
              </a:rPr>
              <a:t>. </a:t>
            </a:r>
            <a:r>
              <a:rPr lang="en-GB" sz="2000" b="1" dirty="0">
                <a:solidFill>
                  <a:srgbClr val="FF0066"/>
                </a:solidFill>
                <a:latin typeface="Comic Sans MS" panose="030F0702030302020204" pitchFamily="66" charset="0"/>
              </a:rPr>
              <a:t>For some political commentators, Gordon Brown’s poor image cost him a considerable number of undecided voters.</a:t>
            </a:r>
          </a:p>
          <a:p>
            <a:r>
              <a:rPr lang="en-GB" sz="2000" dirty="0">
                <a:latin typeface="Comic Sans MS" panose="030F0702030302020204" pitchFamily="66" charset="0"/>
              </a:rPr>
              <a:t>2010 saw the first ever televised leadership debates – again showing a move towards a more ‘presidential style’ whilst also highlighting the importance of the leaders profile/personality. </a:t>
            </a:r>
          </a:p>
          <a:p>
            <a:r>
              <a:rPr lang="en-GB" sz="2000" i="1" u="sng" dirty="0">
                <a:latin typeface="Comic Sans MS" panose="030F0702030302020204" pitchFamily="66" charset="0"/>
              </a:rPr>
              <a:t>Nick Clegg is widely perceived to have performed ‘best’ during these debates – despite this the Lib Dems actually LOST seats in 2010 election.</a:t>
            </a:r>
            <a:endParaRPr lang="en-GB" sz="2000" dirty="0">
              <a:latin typeface="Comic Sans MS" panose="030F0702030302020204" pitchFamily="66" charset="0"/>
            </a:endParaRPr>
          </a:p>
        </p:txBody>
      </p:sp>
      <p:pic>
        <p:nvPicPr>
          <p:cNvPr id="12" name="Picture 11">
            <a:extLst>
              <a:ext uri="{FF2B5EF4-FFF2-40B4-BE49-F238E27FC236}">
                <a16:creationId xmlns:a16="http://schemas.microsoft.com/office/drawing/2014/main" id="{FE6E7013-84A4-49F9-B190-1AFE1E4A2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480" y="431417"/>
            <a:ext cx="3937000" cy="2540000"/>
          </a:xfrm>
          <a:prstGeom prst="rect">
            <a:avLst/>
          </a:prstGeom>
        </p:spPr>
      </p:pic>
      <p:pic>
        <p:nvPicPr>
          <p:cNvPr id="16" name="Picture 15">
            <a:extLst>
              <a:ext uri="{FF2B5EF4-FFF2-40B4-BE49-F238E27FC236}">
                <a16:creationId xmlns:a16="http://schemas.microsoft.com/office/drawing/2014/main" id="{6A5EA217-6A4B-4440-99DF-D76663D4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480" y="3728482"/>
            <a:ext cx="4041068" cy="2600340"/>
          </a:xfrm>
          <a:prstGeom prst="rect">
            <a:avLst/>
          </a:prstGeom>
        </p:spPr>
      </p:pic>
    </p:spTree>
    <p:extLst>
      <p:ext uri="{BB962C8B-B14F-4D97-AF65-F5344CB8AC3E}">
        <p14:creationId xmlns:p14="http://schemas.microsoft.com/office/powerpoint/2010/main" val="38473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03236"/>
            <a:ext cx="3566160" cy="1087569"/>
          </a:xfrm>
        </p:spPr>
        <p:txBody>
          <a:bodyPr/>
          <a:lstStyle/>
          <a:p>
            <a:r>
              <a:rPr lang="en-GB" sz="3000" dirty="0">
                <a:solidFill>
                  <a:schemeClr val="tx1"/>
                </a:solidFill>
                <a:latin typeface="Comic Sans MS" pitchFamily="66" charset="0"/>
              </a:rPr>
              <a:t>What you will learn…</a:t>
            </a:r>
            <a:endParaRPr lang="en-GB" dirty="0">
              <a:solidFill>
                <a:schemeClr val="tx1"/>
              </a:solidFill>
              <a:latin typeface="Comic Sans MS" pitchFamily="66" charset="0"/>
            </a:endParaRPr>
          </a:p>
        </p:txBody>
      </p:sp>
      <p:sp>
        <p:nvSpPr>
          <p:cNvPr id="2" name="Content Placeholder 1"/>
          <p:cNvSpPr>
            <a:spLocks noGrp="1"/>
          </p:cNvSpPr>
          <p:nvPr>
            <p:ph sz="half" idx="2"/>
          </p:nvPr>
        </p:nvSpPr>
        <p:spPr>
          <a:xfrm>
            <a:off x="0" y="1556792"/>
            <a:ext cx="5508102" cy="4355339"/>
          </a:xfrm>
        </p:spPr>
        <p:txBody>
          <a:bodyPr>
            <a:normAutofit/>
          </a:bodyPr>
          <a:lstStyle/>
          <a:p>
            <a:pPr marL="571500" indent="-571500"/>
            <a:r>
              <a:rPr lang="en-GB" dirty="0">
                <a:latin typeface="Comic Sans MS" pitchFamily="66" charset="0"/>
              </a:rPr>
              <a:t>The factors which affect voting behaviour in the UK</a:t>
            </a:r>
          </a:p>
          <a:p>
            <a:pPr marL="571500" indent="-571500"/>
            <a:r>
              <a:rPr lang="en-GB" dirty="0">
                <a:latin typeface="Comic Sans MS" pitchFamily="66" charset="0"/>
              </a:rPr>
              <a:t>The difference between long-term and short-term factors</a:t>
            </a:r>
          </a:p>
          <a:p>
            <a:pPr marL="571500" indent="-571500"/>
            <a:endParaRPr lang="en-GB" dirty="0">
              <a:latin typeface="Comic Sans MS" pitchFamily="66" charset="0"/>
            </a:endParaRPr>
          </a:p>
          <a:p>
            <a:pPr marL="571500" indent="-571500"/>
            <a:endParaRPr lang="en-GB" dirty="0">
              <a:latin typeface="Comic Sans MS" pitchFamily="66" charset="0"/>
            </a:endParaRPr>
          </a:p>
          <a:p>
            <a:endParaRPr lang="en-GB" dirty="0"/>
          </a:p>
        </p:txBody>
      </p:sp>
      <p:sp>
        <p:nvSpPr>
          <p:cNvPr id="10" name="Text Placeholder 9"/>
          <p:cNvSpPr>
            <a:spLocks noGrp="1"/>
          </p:cNvSpPr>
          <p:nvPr>
            <p:ph type="body" sz="quarter" idx="3"/>
          </p:nvPr>
        </p:nvSpPr>
        <p:spPr>
          <a:xfrm>
            <a:off x="4595806" y="503236"/>
            <a:ext cx="3981391" cy="1012413"/>
          </a:xfrm>
        </p:spPr>
        <p:txBody>
          <a:bodyPr>
            <a:noAutofit/>
          </a:bodyPr>
          <a:lstStyle/>
          <a:p>
            <a:r>
              <a:rPr lang="en-GB" sz="3000" dirty="0">
                <a:solidFill>
                  <a:schemeClr val="tx1"/>
                </a:solidFill>
                <a:latin typeface="Comic Sans MS" pitchFamily="66" charset="0"/>
              </a:rPr>
              <a:t>Success Criteria – I can…</a:t>
            </a:r>
          </a:p>
        </p:txBody>
      </p:sp>
      <p:sp>
        <p:nvSpPr>
          <p:cNvPr id="3" name="Content Placeholder 2"/>
          <p:cNvSpPr>
            <a:spLocks noGrp="1"/>
          </p:cNvSpPr>
          <p:nvPr>
            <p:ph sz="quarter" idx="4"/>
          </p:nvPr>
        </p:nvSpPr>
        <p:spPr>
          <a:xfrm>
            <a:off x="5292080" y="1412776"/>
            <a:ext cx="3744416" cy="4713387"/>
          </a:xfrm>
        </p:spPr>
        <p:txBody>
          <a:bodyPr>
            <a:normAutofit/>
          </a:bodyPr>
          <a:lstStyle/>
          <a:p>
            <a:r>
              <a:rPr lang="en-GB" sz="2800" b="1" dirty="0">
                <a:solidFill>
                  <a:srgbClr val="FF0000"/>
                </a:solidFill>
                <a:latin typeface="Comic Sans MS" panose="030F0702030302020204" pitchFamily="66" charset="0"/>
              </a:rPr>
              <a:t>Describe</a:t>
            </a:r>
            <a:r>
              <a:rPr lang="en-GB" sz="2800" b="1" dirty="0">
                <a:latin typeface="Comic Sans MS" panose="030F0702030302020204" pitchFamily="66" charset="0"/>
              </a:rPr>
              <a:t> various factors which determine how an individual may vote in an election</a:t>
            </a:r>
          </a:p>
          <a:p>
            <a:r>
              <a:rPr lang="en-GB" sz="2800" b="1" dirty="0">
                <a:solidFill>
                  <a:srgbClr val="FF0000"/>
                </a:solidFill>
                <a:latin typeface="Comic Sans MS" panose="030F0702030302020204" pitchFamily="66" charset="0"/>
              </a:rPr>
              <a:t>Explain </a:t>
            </a:r>
            <a:r>
              <a:rPr lang="en-GB" sz="2800" b="1" dirty="0">
                <a:latin typeface="Comic Sans MS" panose="030F0702030302020204" pitchFamily="66" charset="0"/>
              </a:rPr>
              <a:t>why some factors are more important than others</a:t>
            </a:r>
          </a:p>
        </p:txBody>
      </p:sp>
      <p:pic>
        <p:nvPicPr>
          <p:cNvPr id="6" name="Picture 5" descr="MC9003835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01" y="5013176"/>
            <a:ext cx="1118652" cy="179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93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AB24-1353-4FB7-A17A-B3805DEA3497}"/>
              </a:ext>
            </a:extLst>
          </p:cNvPr>
          <p:cNvSpPr>
            <a:spLocks noGrp="1"/>
          </p:cNvSpPr>
          <p:nvPr>
            <p:ph type="title"/>
          </p:nvPr>
        </p:nvSpPr>
        <p:spPr>
          <a:xfrm>
            <a:off x="395536" y="0"/>
            <a:ext cx="8229600" cy="639762"/>
          </a:xfrm>
        </p:spPr>
        <p:txBody>
          <a:bodyPr>
            <a:normAutofit fontScale="90000"/>
          </a:bodyPr>
          <a:lstStyle/>
          <a:p>
            <a:r>
              <a:rPr lang="en-GB" dirty="0" smtClean="0">
                <a:solidFill>
                  <a:srgbClr val="FF0066"/>
                </a:solidFill>
                <a:latin typeface="Comic Sans MS" panose="030F0702030302020204" pitchFamily="66" charset="0"/>
              </a:rPr>
              <a:t>Media </a:t>
            </a:r>
            <a:r>
              <a:rPr lang="en-GB" dirty="0">
                <a:solidFill>
                  <a:srgbClr val="FF0066"/>
                </a:solidFill>
                <a:latin typeface="Comic Sans MS" panose="030F0702030302020204" pitchFamily="66" charset="0"/>
              </a:rPr>
              <a:t>(Traditional)</a:t>
            </a:r>
          </a:p>
        </p:txBody>
      </p:sp>
      <p:sp>
        <p:nvSpPr>
          <p:cNvPr id="4" name="Content Placeholder 3">
            <a:extLst>
              <a:ext uri="{FF2B5EF4-FFF2-40B4-BE49-F238E27FC236}">
                <a16:creationId xmlns:a16="http://schemas.microsoft.com/office/drawing/2014/main" id="{38115B0C-BA03-4726-856B-300C2A3DB222}"/>
              </a:ext>
            </a:extLst>
          </p:cNvPr>
          <p:cNvSpPr>
            <a:spLocks noGrp="1"/>
          </p:cNvSpPr>
          <p:nvPr>
            <p:ph sz="half" idx="2"/>
          </p:nvPr>
        </p:nvSpPr>
        <p:spPr>
          <a:xfrm>
            <a:off x="-15202" y="692696"/>
            <a:ext cx="9159201" cy="5530626"/>
          </a:xfrm>
        </p:spPr>
        <p:txBody>
          <a:bodyPr>
            <a:normAutofit fontScale="92500" lnSpcReduction="10000"/>
          </a:bodyPr>
          <a:lstStyle/>
          <a:p>
            <a:r>
              <a:rPr lang="en-GB" i="1" dirty="0">
                <a:latin typeface="Comic Sans MS" panose="030F0702030302020204" pitchFamily="66" charset="0"/>
              </a:rPr>
              <a:t>Although no longer as influential as they once were</a:t>
            </a:r>
            <a:r>
              <a:rPr lang="en-GB" dirty="0">
                <a:latin typeface="Comic Sans MS" panose="030F0702030302020204" pitchFamily="66" charset="0"/>
              </a:rPr>
              <a:t>, </a:t>
            </a:r>
            <a:r>
              <a:rPr lang="en-GB" b="1" dirty="0">
                <a:solidFill>
                  <a:srgbClr val="FF0066"/>
                </a:solidFill>
                <a:latin typeface="Comic Sans MS" panose="030F0702030302020204" pitchFamily="66" charset="0"/>
              </a:rPr>
              <a:t>newspapers continue to have an influence on decision makers</a:t>
            </a:r>
            <a:r>
              <a:rPr lang="en-GB" dirty="0">
                <a:latin typeface="Comic Sans MS" panose="030F0702030302020204" pitchFamily="66" charset="0"/>
              </a:rPr>
              <a:t>. In their choice of stories, use of pictures and editorials</a:t>
            </a:r>
            <a:r>
              <a:rPr lang="en-GB" b="1" dirty="0">
                <a:solidFill>
                  <a:srgbClr val="FF0066"/>
                </a:solidFill>
                <a:latin typeface="Comic Sans MS" panose="030F0702030302020204" pitchFamily="66" charset="0"/>
              </a:rPr>
              <a:t>, the UK media help to set the political agenda</a:t>
            </a:r>
            <a:r>
              <a:rPr lang="en-GB" dirty="0">
                <a:latin typeface="Comic Sans MS" panose="030F0702030302020204" pitchFamily="66" charset="0"/>
              </a:rPr>
              <a:t>. However, newspaper sales have been falling across the UK for a number of years - although online access of newspapers has increased. </a:t>
            </a:r>
          </a:p>
          <a:p>
            <a:r>
              <a:rPr lang="en-GB" dirty="0">
                <a:latin typeface="Comic Sans MS" panose="030F0702030302020204" pitchFamily="66" charset="0"/>
              </a:rPr>
              <a:t>Legally, newspapers can report the news as they wish. Traditionally, most UK national newspapers have been more right-wing in their political outlook</a:t>
            </a:r>
            <a:r>
              <a:rPr lang="en-GB" dirty="0">
                <a:solidFill>
                  <a:srgbClr val="FF0066"/>
                </a:solidFill>
                <a:latin typeface="Comic Sans MS" panose="030F0702030302020204" pitchFamily="66" charset="0"/>
              </a:rPr>
              <a:t>. </a:t>
            </a:r>
            <a:r>
              <a:rPr lang="en-GB" i="1" dirty="0">
                <a:solidFill>
                  <a:srgbClr val="FF0066"/>
                </a:solidFill>
                <a:latin typeface="Comic Sans MS" panose="030F0702030302020204" pitchFamily="66" charset="0"/>
              </a:rPr>
              <a:t>The Daily Mail</a:t>
            </a:r>
            <a:r>
              <a:rPr lang="en-GB" dirty="0">
                <a:solidFill>
                  <a:srgbClr val="FF0066"/>
                </a:solidFill>
                <a:latin typeface="Comic Sans MS" panose="030F0702030302020204" pitchFamily="66" charset="0"/>
              </a:rPr>
              <a:t>, </a:t>
            </a:r>
            <a:r>
              <a:rPr lang="en-GB" u="sng" dirty="0">
                <a:solidFill>
                  <a:srgbClr val="FF0066"/>
                </a:solidFill>
                <a:latin typeface="Comic Sans MS" panose="030F0702030302020204" pitchFamily="66" charset="0"/>
              </a:rPr>
              <a:t>for example, has for many years, backed the Conservative Party. To some political commentators, the largely right-wing press helps to explain the UK’s greater support for right-wing political parties.</a:t>
            </a:r>
            <a:endParaRPr lang="en-GB" dirty="0">
              <a:solidFill>
                <a:srgbClr val="FF0066"/>
              </a:solidFill>
              <a:latin typeface="Comic Sans MS" panose="030F0702030302020204" pitchFamily="66" charset="0"/>
            </a:endParaRPr>
          </a:p>
          <a:p>
            <a:r>
              <a:rPr lang="en-GB" dirty="0">
                <a:latin typeface="Comic Sans MS" panose="030F0702030302020204" pitchFamily="66" charset="0"/>
              </a:rPr>
              <a:t>There is </a:t>
            </a:r>
            <a:r>
              <a:rPr lang="en-GB" b="1" dirty="0">
                <a:solidFill>
                  <a:srgbClr val="FF0066"/>
                </a:solidFill>
                <a:latin typeface="Comic Sans MS" panose="030F0702030302020204" pitchFamily="66" charset="0"/>
              </a:rPr>
              <a:t>debate </a:t>
            </a:r>
            <a:r>
              <a:rPr lang="en-GB" dirty="0">
                <a:latin typeface="Comic Sans MS" panose="030F0702030302020204" pitchFamily="66" charset="0"/>
              </a:rPr>
              <a:t>as to the extent to which newspapers influence electoral success. There has been a decline in the share of people voting in line with their newspapers preference, </a:t>
            </a:r>
            <a:r>
              <a:rPr lang="en-GB" b="1" dirty="0">
                <a:solidFill>
                  <a:srgbClr val="FF0066"/>
                </a:solidFill>
                <a:latin typeface="Comic Sans MS" panose="030F0702030302020204" pitchFamily="66" charset="0"/>
              </a:rPr>
              <a:t>only around 51% vote the same way as their newspaper supports.</a:t>
            </a:r>
          </a:p>
          <a:p>
            <a:endParaRPr lang="en-GB" dirty="0">
              <a:latin typeface="Comic Sans MS" panose="030F0702030302020204" pitchFamily="66" charset="0"/>
            </a:endParaRPr>
          </a:p>
        </p:txBody>
      </p:sp>
    </p:spTree>
    <p:extLst>
      <p:ext uri="{BB962C8B-B14F-4D97-AF65-F5344CB8AC3E}">
        <p14:creationId xmlns:p14="http://schemas.microsoft.com/office/powerpoint/2010/main" val="121862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5715D9-90BC-42FE-893A-06D99376FE84}"/>
              </a:ext>
            </a:extLst>
          </p:cNvPr>
          <p:cNvSpPr>
            <a:spLocks noGrp="1"/>
          </p:cNvSpPr>
          <p:nvPr>
            <p:ph sz="half" idx="2"/>
          </p:nvPr>
        </p:nvSpPr>
        <p:spPr>
          <a:xfrm>
            <a:off x="390364" y="260648"/>
            <a:ext cx="8363272" cy="3951288"/>
          </a:xfrm>
        </p:spPr>
        <p:txBody>
          <a:bodyPr/>
          <a:lstStyle/>
          <a:p>
            <a:pPr marL="0" indent="0" algn="ctr">
              <a:buNone/>
            </a:pPr>
            <a:r>
              <a:rPr lang="en-GB" b="1" dirty="0">
                <a:solidFill>
                  <a:srgbClr val="FF0066"/>
                </a:solidFill>
                <a:latin typeface="Comic Sans MS" panose="030F0702030302020204" pitchFamily="66" charset="0"/>
              </a:rPr>
              <a:t>Television remains the main source of political news for most voters</a:t>
            </a:r>
            <a:r>
              <a:rPr lang="en-GB" dirty="0">
                <a:solidFill>
                  <a:srgbClr val="FF0066"/>
                </a:solidFill>
                <a:latin typeface="Comic Sans MS" panose="030F0702030302020204" pitchFamily="66" charset="0"/>
              </a:rPr>
              <a:t>. </a:t>
            </a:r>
          </a:p>
          <a:p>
            <a:pPr marL="0" indent="0" algn="ctr">
              <a:buNone/>
            </a:pPr>
            <a:r>
              <a:rPr lang="en-GB" dirty="0">
                <a:latin typeface="Comic Sans MS" panose="030F0702030302020204" pitchFamily="66" charset="0"/>
              </a:rPr>
              <a:t>Consider what you already know about the influence of television…does it influence voting behaviour?</a:t>
            </a:r>
          </a:p>
        </p:txBody>
      </p:sp>
      <p:pic>
        <p:nvPicPr>
          <p:cNvPr id="7" name="irc_mi" descr="http://i4.manchestereveningnews.co.uk/news/greater-manchester-news/article8966011.ece/ALTERNATES/s615/leaders-debate-all-seven.jpg">
            <a:hlinkClick r:id="rId2"/>
            <a:extLst>
              <a:ext uri="{FF2B5EF4-FFF2-40B4-BE49-F238E27FC236}">
                <a16:creationId xmlns:a16="http://schemas.microsoft.com/office/drawing/2014/main" id="{B55BD4FE-73FC-49E3-AD90-D643F40AD1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254479"/>
            <a:ext cx="6480720" cy="3951287"/>
          </a:xfrm>
          <a:prstGeom prst="rect">
            <a:avLst/>
          </a:prstGeom>
          <a:noFill/>
          <a:ln>
            <a:noFill/>
          </a:ln>
        </p:spPr>
      </p:pic>
    </p:spTree>
    <p:extLst>
      <p:ext uri="{BB962C8B-B14F-4D97-AF65-F5344CB8AC3E}">
        <p14:creationId xmlns:p14="http://schemas.microsoft.com/office/powerpoint/2010/main" val="1321356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3E4F0E-77D3-4FF2-9F36-F70E35594BBF}"/>
              </a:ext>
            </a:extLst>
          </p:cNvPr>
          <p:cNvSpPr>
            <a:spLocks noGrp="1"/>
          </p:cNvSpPr>
          <p:nvPr>
            <p:ph sz="half" idx="2"/>
          </p:nvPr>
        </p:nvSpPr>
        <p:spPr>
          <a:xfrm>
            <a:off x="0" y="764704"/>
            <a:ext cx="5220072" cy="5428813"/>
          </a:xfrm>
        </p:spPr>
        <p:txBody>
          <a:bodyPr>
            <a:normAutofit lnSpcReduction="10000"/>
          </a:bodyPr>
          <a:lstStyle/>
          <a:p>
            <a:r>
              <a:rPr lang="en-GB" dirty="0">
                <a:latin typeface="Comic Sans MS" panose="030F0702030302020204" pitchFamily="66" charset="0"/>
              </a:rPr>
              <a:t>New media allows people to ‘connect’ in ways not possible before – i.e. ‘following’ and ‘liking’  it also </a:t>
            </a:r>
            <a:r>
              <a:rPr lang="en-GB" b="1" dirty="0">
                <a:solidFill>
                  <a:srgbClr val="FF0066"/>
                </a:solidFill>
                <a:latin typeface="Comic Sans MS" panose="030F0702030302020204" pitchFamily="66" charset="0"/>
              </a:rPr>
              <a:t>allows for increased participation by voters</a:t>
            </a:r>
            <a:r>
              <a:rPr lang="en-GB" dirty="0">
                <a:latin typeface="Comic Sans MS" panose="030F0702030302020204" pitchFamily="66" charset="0"/>
              </a:rPr>
              <a:t> as they  can join political parties/volunteer/donate online. </a:t>
            </a:r>
          </a:p>
          <a:p>
            <a:r>
              <a:rPr lang="en-GB" dirty="0">
                <a:latin typeface="Comic Sans MS" panose="030F0702030302020204" pitchFamily="66" charset="0"/>
              </a:rPr>
              <a:t>It is seen as a huge source of information – people can almost find anything out!</a:t>
            </a:r>
          </a:p>
          <a:p>
            <a:r>
              <a:rPr lang="en-GB" b="1" dirty="0">
                <a:solidFill>
                  <a:srgbClr val="FF0066"/>
                </a:solidFill>
                <a:latin typeface="Comic Sans MS" panose="030F0702030302020204" pitchFamily="66" charset="0"/>
              </a:rPr>
              <a:t>Therefore it has been identified by parties as a key way to increase accessibility </a:t>
            </a:r>
            <a:r>
              <a:rPr lang="en-GB" dirty="0">
                <a:latin typeface="Comic Sans MS" panose="030F0702030302020204" pitchFamily="66" charset="0"/>
              </a:rPr>
              <a:t>e.g. </a:t>
            </a:r>
            <a:r>
              <a:rPr lang="en-GB" dirty="0" err="1">
                <a:latin typeface="Comic Sans MS" panose="030F0702030302020204" pitchFamily="66" charset="0"/>
              </a:rPr>
              <a:t>Webcameron</a:t>
            </a:r>
            <a:r>
              <a:rPr lang="en-GB" dirty="0">
                <a:latin typeface="Comic Sans MS" panose="030F0702030302020204" pitchFamily="66" charset="0"/>
              </a:rPr>
              <a:t> or Cameron’s twitter feed etc</a:t>
            </a:r>
          </a:p>
          <a:p>
            <a:endParaRPr lang="en-GB" dirty="0">
              <a:latin typeface="Comic Sans MS" panose="030F0702030302020204" pitchFamily="66" charset="0"/>
            </a:endParaRPr>
          </a:p>
        </p:txBody>
      </p:sp>
      <p:sp>
        <p:nvSpPr>
          <p:cNvPr id="7" name="Title 1">
            <a:extLst>
              <a:ext uri="{FF2B5EF4-FFF2-40B4-BE49-F238E27FC236}">
                <a16:creationId xmlns:a16="http://schemas.microsoft.com/office/drawing/2014/main" id="{DD5191BC-93FE-4690-8367-91AD0A9C37AA}"/>
              </a:ext>
            </a:extLst>
          </p:cNvPr>
          <p:cNvSpPr>
            <a:spLocks noGrp="1"/>
          </p:cNvSpPr>
          <p:nvPr>
            <p:ph type="title"/>
          </p:nvPr>
        </p:nvSpPr>
        <p:spPr>
          <a:xfrm>
            <a:off x="457200" y="232435"/>
            <a:ext cx="8229600" cy="639762"/>
          </a:xfrm>
        </p:spPr>
        <p:txBody>
          <a:bodyPr>
            <a:normAutofit fontScale="90000"/>
          </a:bodyPr>
          <a:lstStyle/>
          <a:p>
            <a:r>
              <a:rPr lang="en-GB" dirty="0" smtClean="0">
                <a:solidFill>
                  <a:srgbClr val="FF0066"/>
                </a:solidFill>
                <a:latin typeface="Comic Sans MS" panose="030F0702030302020204" pitchFamily="66" charset="0"/>
              </a:rPr>
              <a:t>Media </a:t>
            </a:r>
            <a:r>
              <a:rPr lang="en-GB" dirty="0">
                <a:solidFill>
                  <a:srgbClr val="FF0066"/>
                </a:solidFill>
                <a:latin typeface="Comic Sans MS" panose="030F0702030302020204" pitchFamily="66" charset="0"/>
              </a:rPr>
              <a:t>(Modern)</a:t>
            </a:r>
          </a:p>
        </p:txBody>
      </p:sp>
      <p:pic>
        <p:nvPicPr>
          <p:cNvPr id="8" name="irc_mi" descr="http://www.site-seeker.com/wp-content/uploads/twitter-logo.png">
            <a:hlinkClick r:id="rId2"/>
            <a:extLst>
              <a:ext uri="{FF2B5EF4-FFF2-40B4-BE49-F238E27FC236}">
                <a16:creationId xmlns:a16="http://schemas.microsoft.com/office/drawing/2014/main" id="{AD5726EB-B7FA-4466-AEFC-51F156BC20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699" y="1196751"/>
            <a:ext cx="3175635" cy="1195070"/>
          </a:xfrm>
          <a:prstGeom prst="rect">
            <a:avLst/>
          </a:prstGeom>
          <a:noFill/>
          <a:ln>
            <a:noFill/>
          </a:ln>
        </p:spPr>
      </p:pic>
      <p:pic>
        <p:nvPicPr>
          <p:cNvPr id="9" name="Picture 8" descr="http://i4.walesonline.co.uk/incoming/article9145674.ece/ALTERNATES/s1200/1.jpg">
            <a:hlinkClick r:id="rId4"/>
            <a:extLst>
              <a:ext uri="{FF2B5EF4-FFF2-40B4-BE49-F238E27FC236}">
                <a16:creationId xmlns:a16="http://schemas.microsoft.com/office/drawing/2014/main" id="{F4FD65BB-1D79-4616-9EB0-074A9F600D7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466" y="3140968"/>
            <a:ext cx="3086100" cy="1895475"/>
          </a:xfrm>
          <a:prstGeom prst="rect">
            <a:avLst/>
          </a:prstGeom>
          <a:noFill/>
          <a:ln>
            <a:noFill/>
          </a:ln>
        </p:spPr>
      </p:pic>
    </p:spTree>
    <p:extLst>
      <p:ext uri="{BB962C8B-B14F-4D97-AF65-F5344CB8AC3E}">
        <p14:creationId xmlns:p14="http://schemas.microsoft.com/office/powerpoint/2010/main" val="19577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237861-7DE8-4477-9FAD-FA350BBC87A8}"/>
              </a:ext>
            </a:extLst>
          </p:cNvPr>
          <p:cNvSpPr>
            <a:spLocks noGrp="1"/>
          </p:cNvSpPr>
          <p:nvPr>
            <p:ph sz="half" idx="2"/>
          </p:nvPr>
        </p:nvSpPr>
        <p:spPr>
          <a:xfrm>
            <a:off x="323528" y="188640"/>
            <a:ext cx="8640960" cy="6480720"/>
          </a:xfrm>
        </p:spPr>
        <p:txBody>
          <a:bodyPr/>
          <a:lstStyle/>
          <a:p>
            <a:r>
              <a:rPr lang="en-GB" dirty="0">
                <a:latin typeface="Comic Sans MS" panose="030F0702030302020204" pitchFamily="66" charset="0"/>
              </a:rPr>
              <a:t>However, there are dangers and ‘pitfalls’ in the use of modern media; websites/twitter accounts/fake accounts can be hacked or set up.</a:t>
            </a:r>
          </a:p>
          <a:p>
            <a:r>
              <a:rPr lang="en-GB" b="1" dirty="0">
                <a:solidFill>
                  <a:srgbClr val="FF0066"/>
                </a:solidFill>
                <a:latin typeface="Comic Sans MS" panose="030F0702030302020204" pitchFamily="66" charset="0"/>
              </a:rPr>
              <a:t>Social media can be a dangerous minefield </a:t>
            </a:r>
            <a:r>
              <a:rPr lang="en-GB" dirty="0">
                <a:latin typeface="Comic Sans MS" panose="030F0702030302020204" pitchFamily="66" charset="0"/>
              </a:rPr>
              <a:t>– slander on unofficial sites can do more harm than good. With councillors and MP’s and even ministers having to issue apologies or resign over remarks they themselves have made on twitter. </a:t>
            </a:r>
          </a:p>
          <a:p>
            <a:r>
              <a:rPr lang="en-GB" dirty="0">
                <a:latin typeface="Comic Sans MS" panose="030F0702030302020204" pitchFamily="66" charset="0"/>
              </a:rPr>
              <a:t>Nicola Sturgeon had to appeal to online nationalist to stop using threatening language when discussing independence online.</a:t>
            </a:r>
          </a:p>
          <a:p>
            <a:r>
              <a:rPr lang="en-GB" dirty="0">
                <a:latin typeface="Comic Sans MS" panose="030F0702030302020204" pitchFamily="66" charset="0"/>
              </a:rPr>
              <a:t>There is also a distinct lack of trust on what people read online – </a:t>
            </a:r>
            <a:r>
              <a:rPr lang="en-GB" b="1" dirty="0">
                <a:solidFill>
                  <a:srgbClr val="FF0066"/>
                </a:solidFill>
                <a:latin typeface="Comic Sans MS" panose="030F0702030302020204" pitchFamily="66" charset="0"/>
              </a:rPr>
              <a:t>only 1% trust as a source of political information</a:t>
            </a:r>
          </a:p>
          <a:p>
            <a:r>
              <a:rPr lang="en-GB" dirty="0">
                <a:latin typeface="Comic Sans MS" panose="030F0702030302020204" pitchFamily="66" charset="0"/>
              </a:rPr>
              <a:t>Older people (the most likely to vote) are less likely to use social media which may have an impact.</a:t>
            </a:r>
          </a:p>
          <a:p>
            <a:endParaRPr lang="en-GB" dirty="0">
              <a:latin typeface="Comic Sans MS" panose="030F0702030302020204" pitchFamily="66" charset="0"/>
            </a:endParaRPr>
          </a:p>
        </p:txBody>
      </p:sp>
    </p:spTree>
    <p:extLst>
      <p:ext uri="{BB962C8B-B14F-4D97-AF65-F5344CB8AC3E}">
        <p14:creationId xmlns:p14="http://schemas.microsoft.com/office/powerpoint/2010/main" val="39724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560A9C-65A4-4415-8F30-B72E447024D7}"/>
              </a:ext>
            </a:extLst>
          </p:cNvPr>
          <p:cNvSpPr/>
          <p:nvPr/>
        </p:nvSpPr>
        <p:spPr>
          <a:xfrm>
            <a:off x="0" y="1"/>
            <a:ext cx="9144000" cy="6778779"/>
          </a:xfrm>
          <a:prstGeom prst="rect">
            <a:avLst/>
          </a:prstGeom>
        </p:spPr>
        <p:txBody>
          <a:bodyPr wrap="square">
            <a:spAutoFit/>
          </a:bodyPr>
          <a:lstStyle/>
          <a:p>
            <a:pPr algn="ctr">
              <a:lnSpc>
                <a:spcPct val="115000"/>
              </a:lnSpc>
              <a:spcAft>
                <a:spcPts val="0"/>
              </a:spcAft>
            </a:pPr>
            <a:r>
              <a:rPr lang="en-GB" sz="2200" b="1" u="sng" dirty="0">
                <a:latin typeface="Comic Sans MS" panose="030F0702030302020204" pitchFamily="66" charset="0"/>
                <a:ea typeface="Calibri" panose="020F0502020204030204" pitchFamily="34" charset="0"/>
                <a:cs typeface="Times New Roman" panose="02020603050405020304" pitchFamily="18" charset="0"/>
              </a:rPr>
              <a:t>The influence of Social Class on Voting behaviour?</a:t>
            </a:r>
            <a:endParaRPr lang="en-GB" sz="2200" dirty="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0"/>
              </a:spcAft>
            </a:pPr>
            <a:r>
              <a:rPr lang="en-GB" sz="2200" dirty="0">
                <a:latin typeface="Comic Sans MS" panose="030F0702030302020204" pitchFamily="66" charset="0"/>
                <a:ea typeface="Calibri" panose="020F0502020204030204" pitchFamily="34" charset="0"/>
                <a:cs typeface="Times New Roman" panose="02020603050405020304" pitchFamily="18" charset="0"/>
              </a:rPr>
              <a:t>As Peter </a:t>
            </a:r>
            <a:r>
              <a:rPr lang="en-GB" sz="2200" dirty="0" err="1">
                <a:latin typeface="Comic Sans MS" panose="030F0702030302020204" pitchFamily="66" charset="0"/>
                <a:ea typeface="Calibri" panose="020F0502020204030204" pitchFamily="34" charset="0"/>
                <a:cs typeface="Times New Roman" panose="02020603050405020304" pitchFamily="18" charset="0"/>
              </a:rPr>
              <a:t>Pulzer</a:t>
            </a:r>
            <a:r>
              <a:rPr lang="en-GB" sz="2200" dirty="0">
                <a:latin typeface="Comic Sans MS" panose="030F0702030302020204" pitchFamily="66" charset="0"/>
                <a:ea typeface="Calibri" panose="020F0502020204030204" pitchFamily="34" charset="0"/>
                <a:cs typeface="Times New Roman" panose="02020603050405020304" pitchFamily="18" charset="0"/>
              </a:rPr>
              <a:t> claimed in 1967 “class is the basis of British Politics – all else is embellishment and detail”. However, as we have seen there are many other factors affecting how and why people vote. </a:t>
            </a:r>
            <a:r>
              <a:rPr lang="en-GB" sz="2200" b="1" dirty="0">
                <a:solidFill>
                  <a:srgbClr val="3333CC"/>
                </a:solidFill>
                <a:latin typeface="Comic Sans MS" panose="030F0702030302020204" pitchFamily="66" charset="0"/>
                <a:ea typeface="Calibri" panose="020F0502020204030204" pitchFamily="34" charset="0"/>
                <a:cs typeface="Times New Roman" panose="02020603050405020304" pitchFamily="18" charset="0"/>
              </a:rPr>
              <a:t>So is Social Class the basis?</a:t>
            </a:r>
          </a:p>
          <a:p>
            <a:pPr marL="342900" lvl="0" indent="-342900">
              <a:spcAft>
                <a:spcPts val="0"/>
              </a:spcAft>
              <a:buFont typeface="Symbol" panose="05050102010706020507" pitchFamily="18" charset="2"/>
              <a:buChar char=""/>
            </a:pPr>
            <a:r>
              <a:rPr lang="en-GB" sz="2200" b="1" u="sng" dirty="0">
                <a:latin typeface="Comic Sans MS" panose="030F0702030302020204" pitchFamily="66" charset="0"/>
                <a:ea typeface="Times New Roman" panose="02020603050405020304" pitchFamily="18" charset="0"/>
              </a:rPr>
              <a:t>Issues</a:t>
            </a:r>
            <a:r>
              <a:rPr lang="en-GB" sz="2200" dirty="0">
                <a:latin typeface="Comic Sans MS" panose="030F0702030302020204" pitchFamily="66" charset="0"/>
                <a:ea typeface="Times New Roman" panose="02020603050405020304" pitchFamily="18" charset="0"/>
              </a:rPr>
              <a:t> – it could be claimed that the ‘issues’ people are conserved with are linked to their social class. Health and Education may have broad appeal but issues surrounding benefit cuts and austerity may affect or appeal to one social class over another, as might issues surrounding Immigration or EU membership.</a:t>
            </a:r>
          </a:p>
          <a:p>
            <a:pPr marL="342900" lvl="0" indent="-342900">
              <a:spcAft>
                <a:spcPts val="0"/>
              </a:spcAft>
              <a:buFont typeface="Symbol" panose="05050102010706020507" pitchFamily="18" charset="2"/>
              <a:buChar char=""/>
            </a:pPr>
            <a:r>
              <a:rPr lang="en-GB" sz="2200" b="1" u="sng" dirty="0">
                <a:latin typeface="Comic Sans MS" panose="030F0702030302020204" pitchFamily="66" charset="0"/>
                <a:ea typeface="Times New Roman" panose="02020603050405020304" pitchFamily="18" charset="0"/>
              </a:rPr>
              <a:t>Location/Geography</a:t>
            </a:r>
            <a:r>
              <a:rPr lang="en-GB" sz="2200" dirty="0">
                <a:latin typeface="Comic Sans MS" panose="030F0702030302020204" pitchFamily="66" charset="0"/>
                <a:ea typeface="Times New Roman" panose="02020603050405020304" pitchFamily="18" charset="0"/>
              </a:rPr>
              <a:t> – as already stated the reasons for the north/south divide relate to employment/income/wealth = class. They areas with more class AB tend to vote con, the areas with high concentration of DE, C2 tend to vote lab.</a:t>
            </a:r>
          </a:p>
          <a:p>
            <a:pPr marL="342900" lvl="0" indent="-342900">
              <a:spcAft>
                <a:spcPts val="0"/>
              </a:spcAft>
              <a:buFont typeface="Symbol" panose="05050102010706020507" pitchFamily="18" charset="2"/>
              <a:buChar char=""/>
            </a:pPr>
            <a:r>
              <a:rPr lang="en-GB" sz="2200" b="1" u="sng" dirty="0">
                <a:latin typeface="Comic Sans MS" panose="030F0702030302020204" pitchFamily="66" charset="0"/>
                <a:ea typeface="Times New Roman" panose="02020603050405020304" pitchFamily="18" charset="0"/>
              </a:rPr>
              <a:t>Party Leader</a:t>
            </a:r>
            <a:r>
              <a:rPr lang="en-GB" sz="2200" dirty="0">
                <a:latin typeface="Comic Sans MS" panose="030F0702030302020204" pitchFamily="66" charset="0"/>
                <a:ea typeface="Times New Roman" panose="02020603050405020304" pitchFamily="18" charset="0"/>
              </a:rPr>
              <a:t> – certain aspect of each party leader may appeal to different social classes. To some David Cameron is seen as a ‘posh’ ‘toff’ others may see him as educated. Nigel Farage attempts to appeal to the ‘common man’ appears a ‘man of the people’ and drinks pints</a:t>
            </a:r>
            <a:r>
              <a:rPr lang="en-GB" sz="2200" dirty="0" smtClean="0">
                <a:latin typeface="Comic Sans MS" panose="030F0702030302020204" pitchFamily="66" charset="0"/>
                <a:ea typeface="Times New Roman" panose="02020603050405020304" pitchFamily="18" charset="0"/>
              </a:rPr>
              <a:t>.</a:t>
            </a:r>
            <a:endParaRPr lang="en-GB" sz="2200" dirty="0">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1814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333131-8B39-4008-A318-848F79EFA63E}"/>
              </a:ext>
            </a:extLst>
          </p:cNvPr>
          <p:cNvSpPr/>
          <p:nvPr/>
        </p:nvSpPr>
        <p:spPr>
          <a:xfrm>
            <a:off x="0" y="0"/>
            <a:ext cx="9144000" cy="4893647"/>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400" b="1" u="sng" dirty="0" smtClean="0">
                <a:latin typeface="Comic Sans MS" panose="030F0702030302020204" pitchFamily="66" charset="0"/>
                <a:ea typeface="Times New Roman" panose="02020603050405020304" pitchFamily="18" charset="0"/>
              </a:rPr>
              <a:t>Age </a:t>
            </a:r>
            <a:r>
              <a:rPr lang="en-GB" sz="2400" dirty="0">
                <a:latin typeface="Comic Sans MS" panose="030F0702030302020204" pitchFamily="66" charset="0"/>
                <a:ea typeface="Times New Roman" panose="02020603050405020304" pitchFamily="18" charset="0"/>
              </a:rPr>
              <a:t>– The older someone becomes the more likely they are to move up the social class scale, the older the person the more likely to vote conservative.</a:t>
            </a:r>
          </a:p>
          <a:p>
            <a:pPr marL="342900" lvl="0" indent="-342900">
              <a:spcAft>
                <a:spcPts val="0"/>
              </a:spcAft>
              <a:buFont typeface="Symbol" panose="05050102010706020507" pitchFamily="18" charset="2"/>
              <a:buChar char=""/>
            </a:pPr>
            <a:r>
              <a:rPr lang="en-GB" sz="2400" b="1" u="sng" dirty="0">
                <a:latin typeface="Comic Sans MS" panose="030F0702030302020204" pitchFamily="66" charset="0"/>
                <a:ea typeface="Times New Roman" panose="02020603050405020304" pitchFamily="18" charset="0"/>
              </a:rPr>
              <a:t>Traditional Media </a:t>
            </a:r>
            <a:r>
              <a:rPr lang="en-GB" sz="2400" dirty="0">
                <a:latin typeface="Comic Sans MS" panose="030F0702030302020204" pitchFamily="66" charset="0"/>
                <a:ea typeface="Times New Roman" panose="02020603050405020304" pitchFamily="18" charset="0"/>
              </a:rPr>
              <a:t>– the type of newspaper someone reads (broadsheet guardian, FT v tabloid sun etc) or the type of television programme someone watches (</a:t>
            </a:r>
            <a:r>
              <a:rPr lang="en-GB" sz="2400" dirty="0" err="1">
                <a:latin typeface="Comic Sans MS" panose="030F0702030302020204" pitchFamily="66" charset="0"/>
                <a:ea typeface="Times New Roman" panose="02020603050405020304" pitchFamily="18" charset="0"/>
              </a:rPr>
              <a:t>Newsnight</a:t>
            </a:r>
            <a:r>
              <a:rPr lang="en-GB" sz="2400" dirty="0">
                <a:latin typeface="Comic Sans MS" panose="030F0702030302020204" pitchFamily="66" charset="0"/>
                <a:ea typeface="Times New Roman" panose="02020603050405020304" pitchFamily="18" charset="0"/>
              </a:rPr>
              <a:t>, Question Time, Panorama etc) may be influenced by their social class.</a:t>
            </a:r>
          </a:p>
          <a:p>
            <a:pPr marL="342900" lvl="0" indent="-342900">
              <a:spcAft>
                <a:spcPts val="0"/>
              </a:spcAft>
              <a:buFont typeface="Symbol" panose="05050102010706020507" pitchFamily="18" charset="2"/>
              <a:buChar char=""/>
            </a:pPr>
            <a:r>
              <a:rPr lang="en-GB" sz="2400" b="1" u="sng" dirty="0">
                <a:latin typeface="Comic Sans MS" panose="030F0702030302020204" pitchFamily="66" charset="0"/>
                <a:ea typeface="Times New Roman" panose="02020603050405020304" pitchFamily="18" charset="0"/>
              </a:rPr>
              <a:t>Modern Media </a:t>
            </a:r>
            <a:r>
              <a:rPr lang="en-GB" sz="2400" dirty="0">
                <a:latin typeface="Comic Sans MS" panose="030F0702030302020204" pitchFamily="66" charset="0"/>
                <a:ea typeface="Times New Roman" panose="02020603050405020304" pitchFamily="18" charset="0"/>
              </a:rPr>
              <a:t>– the type of websites people use, how they engage online, what they post or choose to view may be influence by both age and social class e.g. political parties official websites, or subscriptions to the guardian online v meme on Facebook!</a:t>
            </a:r>
          </a:p>
        </p:txBody>
      </p:sp>
      <p:pic>
        <p:nvPicPr>
          <p:cNvPr id="8" name="Picture 2" descr="Image result for athenian voting">
            <a:hlinkClick r:id="rId2"/>
            <a:extLst>
              <a:ext uri="{FF2B5EF4-FFF2-40B4-BE49-F238E27FC236}">
                <a16:creationId xmlns:a16="http://schemas.microsoft.com/office/drawing/2014/main" id="{BD8901DF-BE58-445C-AA29-CAE03D5FB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5005298"/>
            <a:ext cx="5007843" cy="176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1520" y="1124744"/>
            <a:ext cx="8712968" cy="5400600"/>
          </a:xfrm>
        </p:spPr>
        <p:txBody>
          <a:bodyPr>
            <a:noAutofit/>
          </a:bodyPr>
          <a:lstStyle/>
          <a:p>
            <a:pPr marL="457200" lvl="0" indent="-457200">
              <a:buFont typeface="+mj-lt"/>
              <a:buAutoNum type="arabicPeriod"/>
            </a:pPr>
            <a:r>
              <a:rPr lang="en-GB" sz="3200" dirty="0">
                <a:latin typeface="Comic Sans MS" panose="030F0702030302020204" pitchFamily="66" charset="0"/>
              </a:rPr>
              <a:t>Give evidence that there has been a change in voting behaviour since the 1970’s / what % of people are now willing to change their mind between elections?</a:t>
            </a:r>
          </a:p>
          <a:p>
            <a:pPr marL="457200" lvl="0" indent="-457200">
              <a:buFont typeface="+mj-lt"/>
              <a:buAutoNum type="arabicPeriod"/>
            </a:pPr>
            <a:r>
              <a:rPr lang="en-GB" sz="3200" dirty="0">
                <a:latin typeface="Comic Sans MS" panose="030F0702030302020204" pitchFamily="66" charset="0"/>
              </a:rPr>
              <a:t>Which of the two – social class or single issues - do you think is the most influential? Why?</a:t>
            </a:r>
          </a:p>
          <a:p>
            <a:pPr marL="457200" lvl="0" indent="-457200">
              <a:buFont typeface="+mj-lt"/>
              <a:buAutoNum type="arabicPeriod"/>
            </a:pPr>
            <a:r>
              <a:rPr lang="en-GB" sz="3200" dirty="0">
                <a:latin typeface="Comic Sans MS" panose="030F0702030302020204" pitchFamily="66" charset="0"/>
              </a:rPr>
              <a:t>Why could Social Class be claimed to have an influence on all other factors affecting Voting Behaviour?</a:t>
            </a:r>
          </a:p>
          <a:p>
            <a:pPr marL="0" indent="0">
              <a:buNone/>
            </a:pPr>
            <a:endParaRPr lang="en-GB" sz="3200" dirty="0"/>
          </a:p>
        </p:txBody>
      </p:sp>
      <p:sp>
        <p:nvSpPr>
          <p:cNvPr id="7" name="Title 1">
            <a:extLst>
              <a:ext uri="{FF2B5EF4-FFF2-40B4-BE49-F238E27FC236}">
                <a16:creationId xmlns:a16="http://schemas.microsoft.com/office/drawing/2014/main" id="{DD5191BC-93FE-4690-8367-91AD0A9C37AA}"/>
              </a:ext>
            </a:extLst>
          </p:cNvPr>
          <p:cNvSpPr>
            <a:spLocks noGrp="1"/>
          </p:cNvSpPr>
          <p:nvPr>
            <p:ph type="title"/>
          </p:nvPr>
        </p:nvSpPr>
        <p:spPr>
          <a:xfrm>
            <a:off x="457200" y="232435"/>
            <a:ext cx="8229600" cy="639762"/>
          </a:xfrm>
        </p:spPr>
        <p:txBody>
          <a:bodyPr>
            <a:normAutofit fontScale="90000"/>
          </a:bodyPr>
          <a:lstStyle/>
          <a:p>
            <a:r>
              <a:rPr lang="en-GB" smtClean="0">
                <a:solidFill>
                  <a:srgbClr val="FF0066"/>
                </a:solidFill>
                <a:latin typeface="Comic Sans MS" panose="030F0702030302020204" pitchFamily="66" charset="0"/>
              </a:rPr>
              <a:t>Round-up Questions</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89872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What is Voting Behaviour?</a:t>
            </a:r>
          </a:p>
        </p:txBody>
      </p:sp>
      <p:sp>
        <p:nvSpPr>
          <p:cNvPr id="4" name="Content Placeholder 3"/>
          <p:cNvSpPr>
            <a:spLocks noGrp="1"/>
          </p:cNvSpPr>
          <p:nvPr>
            <p:ph sz="half" idx="2"/>
          </p:nvPr>
        </p:nvSpPr>
        <p:spPr>
          <a:xfrm>
            <a:off x="467544" y="1340768"/>
            <a:ext cx="8208912" cy="5112568"/>
          </a:xfrm>
        </p:spPr>
        <p:txBody>
          <a:bodyPr>
            <a:normAutofit lnSpcReduction="10000"/>
          </a:bodyPr>
          <a:lstStyle/>
          <a:p>
            <a:r>
              <a:rPr lang="en-GB" b="1" u="sng" dirty="0">
                <a:latin typeface="Comic Sans MS" panose="030F0702030302020204" pitchFamily="66" charset="0"/>
              </a:rPr>
              <a:t>Voting Behaviour </a:t>
            </a:r>
            <a:r>
              <a:rPr lang="en-GB" dirty="0">
                <a:latin typeface="Comic Sans MS" panose="030F0702030302020204" pitchFamily="66" charset="0"/>
              </a:rPr>
              <a:t> is the way in which people tend to vote. </a:t>
            </a:r>
          </a:p>
          <a:p>
            <a:r>
              <a:rPr lang="en-GB" dirty="0">
                <a:latin typeface="Comic Sans MS" panose="030F0702030302020204" pitchFamily="66" charset="0"/>
              </a:rPr>
              <a:t>Political parties, think tanks, and organisations </a:t>
            </a:r>
            <a:r>
              <a:rPr lang="en-GB" b="1" dirty="0">
                <a:solidFill>
                  <a:srgbClr val="FF0000"/>
                </a:solidFill>
                <a:latin typeface="Comic Sans MS" panose="030F0702030302020204" pitchFamily="66" charset="0"/>
              </a:rPr>
              <a:t>spend time and millions of pounds</a:t>
            </a:r>
            <a:r>
              <a:rPr lang="en-GB" dirty="0">
                <a:latin typeface="Comic Sans MS" panose="030F0702030302020204" pitchFamily="66" charset="0"/>
              </a:rPr>
              <a:t> on </a:t>
            </a:r>
            <a:r>
              <a:rPr lang="en-GB" b="1" dirty="0">
                <a:solidFill>
                  <a:srgbClr val="FF0000"/>
                </a:solidFill>
                <a:latin typeface="Comic Sans MS" panose="030F0702030302020204" pitchFamily="66" charset="0"/>
              </a:rPr>
              <a:t>analysing voter demographics, voting patterns, voting intentions </a:t>
            </a:r>
            <a:r>
              <a:rPr lang="en-GB" dirty="0">
                <a:latin typeface="Comic Sans MS" panose="030F0702030302020204" pitchFamily="66" charset="0"/>
              </a:rPr>
              <a:t>etc. in order </a:t>
            </a:r>
            <a:r>
              <a:rPr lang="en-GB" b="1" dirty="0">
                <a:solidFill>
                  <a:srgbClr val="FF0000"/>
                </a:solidFill>
                <a:latin typeface="Comic Sans MS" panose="030F0702030302020204" pitchFamily="66" charset="0"/>
              </a:rPr>
              <a:t>to determine the likely outcome of an election</a:t>
            </a:r>
            <a:r>
              <a:rPr lang="en-GB" dirty="0">
                <a:latin typeface="Comic Sans MS" panose="030F0702030302020204" pitchFamily="66" charset="0"/>
              </a:rPr>
              <a:t>, who is voting for whom, what makes people vote one way or the other. </a:t>
            </a:r>
          </a:p>
          <a:p>
            <a:r>
              <a:rPr lang="en-GB" dirty="0">
                <a:latin typeface="Comic Sans MS" panose="030F0702030302020204" pitchFamily="66" charset="0"/>
              </a:rPr>
              <a:t>As well as being an </a:t>
            </a:r>
            <a:r>
              <a:rPr lang="en-GB" b="1" dirty="0">
                <a:solidFill>
                  <a:srgbClr val="FF0000"/>
                </a:solidFill>
                <a:latin typeface="Comic Sans MS" panose="030F0702030302020204" pitchFamily="66" charset="0"/>
              </a:rPr>
              <a:t>increasingly lucrative business </a:t>
            </a:r>
            <a:r>
              <a:rPr lang="en-GB" dirty="0">
                <a:latin typeface="Comic Sans MS" panose="030F0702030302020204" pitchFamily="66" charset="0"/>
              </a:rPr>
              <a:t>it also </a:t>
            </a:r>
            <a:r>
              <a:rPr lang="en-GB" b="1" dirty="0">
                <a:solidFill>
                  <a:srgbClr val="FF0000"/>
                </a:solidFill>
                <a:latin typeface="Comic Sans MS" panose="030F0702030302020204" pitchFamily="66" charset="0"/>
              </a:rPr>
              <a:t>helps parties to target voters in order to encourage them to vote for a political party or to identify issues that voters see as important</a:t>
            </a:r>
            <a:r>
              <a:rPr lang="en-GB" dirty="0">
                <a:latin typeface="Comic Sans MS" panose="030F0702030302020204" pitchFamily="66" charset="0"/>
              </a:rPr>
              <a:t>. </a:t>
            </a:r>
          </a:p>
          <a:p>
            <a:r>
              <a:rPr lang="en-GB" dirty="0">
                <a:latin typeface="Comic Sans MS" panose="030F0702030302020204" pitchFamily="66" charset="0"/>
              </a:rPr>
              <a:t>There are many complex, often inter-related, influences on why people vote the way they do.</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5951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latin typeface="Comic Sans MS" panose="030F0702030302020204" pitchFamily="66" charset="0"/>
              </a:rPr>
              <a:t>Voting Behaviour in the UK</a:t>
            </a:r>
          </a:p>
        </p:txBody>
      </p:sp>
      <p:sp>
        <p:nvSpPr>
          <p:cNvPr id="4" name="Content Placeholder 3"/>
          <p:cNvSpPr>
            <a:spLocks noGrp="1"/>
          </p:cNvSpPr>
          <p:nvPr>
            <p:ph sz="half" idx="2"/>
          </p:nvPr>
        </p:nvSpPr>
        <p:spPr>
          <a:xfrm>
            <a:off x="0" y="908720"/>
            <a:ext cx="5832648" cy="5517232"/>
          </a:xfrm>
        </p:spPr>
        <p:txBody>
          <a:bodyPr>
            <a:normAutofit fontScale="92500"/>
          </a:bodyPr>
          <a:lstStyle/>
          <a:p>
            <a:r>
              <a:rPr lang="en-GB" dirty="0">
                <a:latin typeface="Comic Sans MS" panose="030F0702030302020204" pitchFamily="66" charset="0"/>
              </a:rPr>
              <a:t>Traditionally, voting behaviour in the UK was incredibly easy to predict.</a:t>
            </a:r>
          </a:p>
          <a:p>
            <a:pPr lvl="0"/>
            <a:r>
              <a:rPr lang="en-GB" dirty="0">
                <a:solidFill>
                  <a:srgbClr val="0070C0"/>
                </a:solidFill>
                <a:latin typeface="Comic Sans MS" panose="030F0702030302020204" pitchFamily="66" charset="0"/>
              </a:rPr>
              <a:t>Until 1970 the </a:t>
            </a:r>
            <a:r>
              <a:rPr lang="en-GB" b="1" dirty="0">
                <a:solidFill>
                  <a:srgbClr val="0070C0"/>
                </a:solidFill>
                <a:latin typeface="Comic Sans MS" panose="030F0702030302020204" pitchFamily="66" charset="0"/>
              </a:rPr>
              <a:t>two major parties </a:t>
            </a:r>
            <a:r>
              <a:rPr lang="en-GB" dirty="0">
                <a:solidFill>
                  <a:srgbClr val="0070C0"/>
                </a:solidFill>
                <a:latin typeface="Comic Sans MS" panose="030F0702030302020204" pitchFamily="66" charset="0"/>
              </a:rPr>
              <a:t>averaged </a:t>
            </a:r>
            <a:r>
              <a:rPr lang="en-GB" b="1" dirty="0">
                <a:solidFill>
                  <a:srgbClr val="0070C0"/>
                </a:solidFill>
                <a:latin typeface="Comic Sans MS" panose="030F0702030302020204" pitchFamily="66" charset="0"/>
              </a:rPr>
              <a:t>91% of the </a:t>
            </a:r>
            <a:r>
              <a:rPr lang="en-GB" b="1" dirty="0" smtClean="0">
                <a:solidFill>
                  <a:srgbClr val="0070C0"/>
                </a:solidFill>
                <a:latin typeface="Comic Sans MS" panose="030F0702030302020204" pitchFamily="66" charset="0"/>
              </a:rPr>
              <a:t>vote combined </a:t>
            </a:r>
            <a:r>
              <a:rPr lang="en-GB" dirty="0">
                <a:solidFill>
                  <a:srgbClr val="0070C0"/>
                </a:solidFill>
                <a:latin typeface="Comic Sans MS" panose="030F0702030302020204" pitchFamily="66" charset="0"/>
              </a:rPr>
              <a:t>in each election. However this has been in </a:t>
            </a:r>
            <a:r>
              <a:rPr lang="en-GB" b="1" dirty="0">
                <a:solidFill>
                  <a:srgbClr val="0070C0"/>
                </a:solidFill>
                <a:latin typeface="Comic Sans MS" panose="030F0702030302020204" pitchFamily="66" charset="0"/>
              </a:rPr>
              <a:t>significant decline ever since.</a:t>
            </a:r>
          </a:p>
          <a:p>
            <a:pPr lvl="0"/>
            <a:r>
              <a:rPr lang="en-GB" b="1" dirty="0">
                <a:solidFill>
                  <a:schemeClr val="accent6"/>
                </a:solidFill>
                <a:latin typeface="Comic Sans MS" panose="030F0702030302020204" pitchFamily="66" charset="0"/>
              </a:rPr>
              <a:t>2010 saw a historic low for combined vote of Labour and Conservative – only 57% of the vote! </a:t>
            </a:r>
          </a:p>
          <a:p>
            <a:pPr lvl="0"/>
            <a:r>
              <a:rPr lang="en-GB" dirty="0">
                <a:latin typeface="Comic Sans MS" panose="030F0702030302020204" pitchFamily="66" charset="0"/>
              </a:rPr>
              <a:t>However, in 2015 this increased to 67% again…</a:t>
            </a:r>
          </a:p>
          <a:p>
            <a:pPr lvl="0"/>
            <a:r>
              <a:rPr lang="en-GB" dirty="0">
                <a:solidFill>
                  <a:srgbClr val="FF0000"/>
                </a:solidFill>
                <a:latin typeface="Comic Sans MS" panose="030F0702030302020204" pitchFamily="66" charset="0"/>
              </a:rPr>
              <a:t>Polls show that </a:t>
            </a:r>
            <a:r>
              <a:rPr lang="en-GB" b="1" dirty="0">
                <a:solidFill>
                  <a:srgbClr val="FF0000"/>
                </a:solidFill>
                <a:latin typeface="Comic Sans MS" panose="030F0702030302020204" pitchFamily="66" charset="0"/>
              </a:rPr>
              <a:t>around 30%+ </a:t>
            </a:r>
            <a:r>
              <a:rPr lang="en-GB" dirty="0">
                <a:solidFill>
                  <a:srgbClr val="FF0000"/>
                </a:solidFill>
                <a:latin typeface="Comic Sans MS" panose="030F0702030302020204" pitchFamily="66" charset="0"/>
              </a:rPr>
              <a:t>of people who vote are </a:t>
            </a:r>
            <a:r>
              <a:rPr lang="en-GB" b="1" dirty="0">
                <a:solidFill>
                  <a:srgbClr val="FF0000"/>
                </a:solidFill>
                <a:latin typeface="Comic Sans MS" panose="030F0702030302020204" pitchFamily="66" charset="0"/>
              </a:rPr>
              <a:t>willing to change their mind </a:t>
            </a:r>
            <a:r>
              <a:rPr lang="en-GB" dirty="0">
                <a:solidFill>
                  <a:srgbClr val="FF0000"/>
                </a:solidFill>
                <a:latin typeface="Comic Sans MS" panose="030F0702030302020204" pitchFamily="66" charset="0"/>
              </a:rPr>
              <a:t>with this number increasing!</a:t>
            </a:r>
          </a:p>
          <a:p>
            <a:endParaRPr lang="en-GB" dirty="0">
              <a:latin typeface="Comic Sans MS" panose="030F0702030302020204" pitchFamily="66" charset="0"/>
            </a:endParaRPr>
          </a:p>
        </p:txBody>
      </p:sp>
      <p:pic>
        <p:nvPicPr>
          <p:cNvPr id="1026" name="Picture 2" descr="Image result for voting behaviour u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665" y="1097356"/>
            <a:ext cx="2440682" cy="1965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oting behaviour u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054573"/>
            <a:ext cx="2503670" cy="358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7" y="-18860"/>
            <a:ext cx="9180512" cy="1143000"/>
          </a:xfrm>
        </p:spPr>
        <p:txBody>
          <a:bodyPr>
            <a:normAutofit fontScale="90000"/>
          </a:bodyPr>
          <a:lstStyle/>
          <a:p>
            <a:r>
              <a:rPr lang="en-GB" dirty="0">
                <a:latin typeface="Comic Sans MS" panose="030F0702030302020204" pitchFamily="66" charset="0"/>
              </a:rPr>
              <a:t>So what effects voting behaviour?</a:t>
            </a:r>
          </a:p>
        </p:txBody>
      </p:sp>
      <p:sp>
        <p:nvSpPr>
          <p:cNvPr id="4" name="Content Placeholder 3"/>
          <p:cNvSpPr>
            <a:spLocks noGrp="1"/>
          </p:cNvSpPr>
          <p:nvPr>
            <p:ph sz="half" idx="2"/>
          </p:nvPr>
        </p:nvSpPr>
        <p:spPr>
          <a:xfrm>
            <a:off x="179512" y="1052736"/>
            <a:ext cx="8640960" cy="936104"/>
          </a:xfrm>
        </p:spPr>
        <p:txBody>
          <a:bodyPr>
            <a:noAutofit/>
          </a:bodyPr>
          <a:lstStyle/>
          <a:p>
            <a:pPr marL="0" indent="0">
              <a:buNone/>
            </a:pPr>
            <a:r>
              <a:rPr lang="en-GB" dirty="0">
                <a:latin typeface="Comic Sans MS" panose="030F0702030302020204" pitchFamily="66" charset="0"/>
              </a:rPr>
              <a:t>Many observers have highlighted that there are several over-lapping and complex </a:t>
            </a:r>
            <a:r>
              <a:rPr lang="en-GB" b="1" dirty="0">
                <a:solidFill>
                  <a:srgbClr val="FF0000"/>
                </a:solidFill>
                <a:latin typeface="Comic Sans MS" panose="030F0702030302020204" pitchFamily="66" charset="0"/>
              </a:rPr>
              <a:t>socio-economic </a:t>
            </a:r>
            <a:r>
              <a:rPr lang="en-GB" dirty="0" smtClean="0">
                <a:latin typeface="Comic Sans MS" panose="030F0702030302020204" pitchFamily="66" charset="0"/>
              </a:rPr>
              <a:t>factors which </a:t>
            </a:r>
            <a:r>
              <a:rPr lang="en-GB" dirty="0">
                <a:latin typeface="Comic Sans MS" panose="030F0702030302020204" pitchFamily="66" charset="0"/>
              </a:rPr>
              <a:t>can effect the way a person votes. Generally these </a:t>
            </a:r>
            <a:r>
              <a:rPr lang="en-GB" dirty="0" smtClean="0">
                <a:latin typeface="Comic Sans MS" panose="030F0702030302020204" pitchFamily="66" charset="0"/>
              </a:rPr>
              <a:t>include:</a:t>
            </a:r>
          </a:p>
          <a:p>
            <a:pPr marL="0" indent="0">
              <a:buNone/>
            </a:pPr>
            <a:endParaRPr lang="en-GB" b="1" dirty="0">
              <a:solidFill>
                <a:srgbClr val="660033"/>
              </a:solidFill>
              <a:latin typeface="Comic Sans MS" panose="030F0702030302020204" pitchFamily="66" charset="0"/>
            </a:endParaRPr>
          </a:p>
        </p:txBody>
      </p:sp>
      <p:sp>
        <p:nvSpPr>
          <p:cNvPr id="6" name="Content Placeholder 5"/>
          <p:cNvSpPr>
            <a:spLocks noGrp="1"/>
          </p:cNvSpPr>
          <p:nvPr>
            <p:ph sz="quarter" idx="4"/>
          </p:nvPr>
        </p:nvSpPr>
        <p:spPr>
          <a:xfrm>
            <a:off x="611560" y="2492896"/>
            <a:ext cx="7992888" cy="3672408"/>
          </a:xfrm>
        </p:spPr>
        <p:txBody>
          <a:bodyPr>
            <a:normAutofit/>
          </a:bodyPr>
          <a:lstStyle/>
          <a:p>
            <a:pPr algn="ctr"/>
            <a:r>
              <a:rPr lang="en-GB" sz="3200" dirty="0">
                <a:latin typeface="Comic Sans MS" panose="030F0702030302020204" pitchFamily="66" charset="0"/>
              </a:rPr>
              <a:t>Social Class</a:t>
            </a:r>
          </a:p>
          <a:p>
            <a:pPr algn="ctr"/>
            <a:r>
              <a:rPr lang="en-GB" sz="3200" dirty="0">
                <a:latin typeface="Comic Sans MS" panose="030F0702030302020204" pitchFamily="66" charset="0"/>
              </a:rPr>
              <a:t>Age</a:t>
            </a:r>
          </a:p>
          <a:p>
            <a:pPr algn="ctr"/>
            <a:r>
              <a:rPr lang="en-GB" sz="3200" dirty="0" smtClean="0">
                <a:latin typeface="Comic Sans MS" panose="030F0702030302020204" pitchFamily="66" charset="0"/>
              </a:rPr>
              <a:t>Location</a:t>
            </a:r>
          </a:p>
          <a:p>
            <a:pPr algn="ctr"/>
            <a:r>
              <a:rPr lang="en-GB" sz="3200" dirty="0" smtClean="0">
                <a:latin typeface="Comic Sans MS" panose="030F0702030302020204" pitchFamily="66" charset="0"/>
              </a:rPr>
              <a:t>Single </a:t>
            </a:r>
            <a:r>
              <a:rPr lang="en-GB" sz="3200" dirty="0">
                <a:latin typeface="Comic Sans MS" panose="030F0702030302020204" pitchFamily="66" charset="0"/>
              </a:rPr>
              <a:t>Issues</a:t>
            </a:r>
          </a:p>
          <a:p>
            <a:pPr algn="ctr"/>
            <a:r>
              <a:rPr lang="en-GB" sz="3200" dirty="0">
                <a:latin typeface="Comic Sans MS" panose="030F0702030302020204" pitchFamily="66" charset="0"/>
              </a:rPr>
              <a:t>Party Leadership/Image</a:t>
            </a:r>
          </a:p>
          <a:p>
            <a:pPr algn="ctr"/>
            <a:r>
              <a:rPr lang="en-GB" sz="3200" dirty="0">
                <a:latin typeface="Comic Sans MS" panose="030F0702030302020204" pitchFamily="66" charset="0"/>
              </a:rPr>
              <a:t>Impact of the </a:t>
            </a:r>
            <a:r>
              <a:rPr lang="en-GB" sz="3200" dirty="0" smtClean="0">
                <a:latin typeface="Comic Sans MS" panose="030F0702030302020204" pitchFamily="66" charset="0"/>
              </a:rPr>
              <a:t>Media</a:t>
            </a:r>
            <a:endParaRPr lang="en-GB" sz="3200" dirty="0">
              <a:latin typeface="Comic Sans MS" panose="030F0702030302020204" pitchFamily="66" charset="0"/>
            </a:endParaRPr>
          </a:p>
        </p:txBody>
      </p:sp>
    </p:spTree>
    <p:extLst>
      <p:ext uri="{BB962C8B-B14F-4D97-AF65-F5344CB8AC3E}">
        <p14:creationId xmlns:p14="http://schemas.microsoft.com/office/powerpoint/2010/main" val="404827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
        <p:nvSpPr>
          <p:cNvPr id="8" name="Content Placeholder 7"/>
          <p:cNvSpPr>
            <a:spLocks noGrp="1"/>
          </p:cNvSpPr>
          <p:nvPr>
            <p:ph sz="half" idx="2"/>
          </p:nvPr>
        </p:nvSpPr>
        <p:spPr/>
        <p:txBody>
          <a:bodyPr/>
          <a:lstStyle/>
          <a:p>
            <a:endParaRPr lang="en-GB" dirty="0"/>
          </a:p>
        </p:txBody>
      </p:sp>
      <p:pic>
        <p:nvPicPr>
          <p:cNvPr id="9" name="Picture 10" descr="Image result for class dealign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767283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44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fontScale="90000"/>
          </a:bodyPr>
          <a:lstStyle/>
          <a:p>
            <a:r>
              <a:rPr lang="en-GB" dirty="0" smtClean="0">
                <a:solidFill>
                  <a:srgbClr val="660033"/>
                </a:solidFill>
                <a:latin typeface="Comic Sans MS" panose="030F0702030302020204" pitchFamily="66" charset="0"/>
              </a:rPr>
              <a:t>Social </a:t>
            </a:r>
            <a:r>
              <a:rPr lang="en-GB" dirty="0">
                <a:solidFill>
                  <a:srgbClr val="660033"/>
                </a:solidFill>
                <a:latin typeface="Comic Sans MS" panose="030F0702030302020204" pitchFamily="66" charset="0"/>
              </a:rPr>
              <a:t>Class</a:t>
            </a:r>
          </a:p>
        </p:txBody>
      </p:sp>
      <p:sp>
        <p:nvSpPr>
          <p:cNvPr id="4" name="Content Placeholder 3"/>
          <p:cNvSpPr>
            <a:spLocks noGrp="1"/>
          </p:cNvSpPr>
          <p:nvPr>
            <p:ph sz="half" idx="2"/>
          </p:nvPr>
        </p:nvSpPr>
        <p:spPr>
          <a:xfrm>
            <a:off x="323528" y="980728"/>
            <a:ext cx="8496944" cy="5112568"/>
          </a:xfrm>
        </p:spPr>
        <p:txBody>
          <a:bodyPr>
            <a:normAutofit fontScale="92500"/>
          </a:bodyPr>
          <a:lstStyle/>
          <a:p>
            <a:r>
              <a:rPr lang="en-GB" b="1" dirty="0">
                <a:solidFill>
                  <a:srgbClr val="9900CC"/>
                </a:solidFill>
                <a:latin typeface="Comic Sans MS" panose="030F0702030302020204" pitchFamily="66" charset="0"/>
              </a:rPr>
              <a:t>Social class is a measure of a person’s status or position within society</a:t>
            </a:r>
            <a:r>
              <a:rPr lang="en-GB" dirty="0">
                <a:latin typeface="Comic Sans MS" panose="030F0702030302020204" pitchFamily="66" charset="0"/>
              </a:rPr>
              <a:t>. For example, social class usually takes account of an </a:t>
            </a:r>
            <a:r>
              <a:rPr lang="en-GB" dirty="0">
                <a:solidFill>
                  <a:srgbClr val="9900CC"/>
                </a:solidFill>
                <a:latin typeface="Comic Sans MS" panose="030F0702030302020204" pitchFamily="66" charset="0"/>
              </a:rPr>
              <a:t>individual’s income, wealth, occupation, education</a:t>
            </a:r>
            <a:r>
              <a:rPr lang="en-GB" dirty="0">
                <a:latin typeface="Comic Sans MS" panose="030F0702030302020204" pitchFamily="66" charset="0"/>
              </a:rPr>
              <a:t>, </a:t>
            </a:r>
            <a:r>
              <a:rPr lang="en-GB" dirty="0" err="1">
                <a:latin typeface="Comic Sans MS" panose="030F0702030302020204" pitchFamily="66" charset="0"/>
              </a:rPr>
              <a:t>etc</a:t>
            </a:r>
            <a:r>
              <a:rPr lang="en-GB" dirty="0">
                <a:latin typeface="Comic Sans MS" panose="030F0702030302020204" pitchFamily="66" charset="0"/>
              </a:rPr>
              <a:t>, although different classifications use different criteria.</a:t>
            </a:r>
          </a:p>
          <a:p>
            <a:r>
              <a:rPr lang="en-GB" b="1" dirty="0">
                <a:solidFill>
                  <a:srgbClr val="9900CC"/>
                </a:solidFill>
                <a:latin typeface="Comic Sans MS" panose="030F0702030302020204" pitchFamily="66" charset="0"/>
              </a:rPr>
              <a:t>Over the years there has been a sustained and consistent pattern of class-based </a:t>
            </a:r>
            <a:r>
              <a:rPr lang="en-GB" b="1" dirty="0" smtClean="0">
                <a:solidFill>
                  <a:srgbClr val="9900CC"/>
                </a:solidFill>
                <a:latin typeface="Comic Sans MS" panose="030F0702030302020204" pitchFamily="66" charset="0"/>
              </a:rPr>
              <a:t>voting in the UK.</a:t>
            </a:r>
            <a:endParaRPr lang="en-GB" dirty="0">
              <a:solidFill>
                <a:srgbClr val="9900CC"/>
              </a:solidFill>
              <a:latin typeface="Comic Sans MS" panose="030F0702030302020204" pitchFamily="66" charset="0"/>
            </a:endParaRPr>
          </a:p>
          <a:p>
            <a:r>
              <a:rPr lang="en-GB" dirty="0">
                <a:latin typeface="Comic Sans MS" panose="030F0702030302020204" pitchFamily="66" charset="0"/>
              </a:rPr>
              <a:t>Both north and south of the border, </a:t>
            </a:r>
            <a:r>
              <a:rPr lang="en-GB" b="1" dirty="0">
                <a:solidFill>
                  <a:srgbClr val="FF0000"/>
                </a:solidFill>
                <a:latin typeface="Comic Sans MS" panose="030F0702030302020204" pitchFamily="66" charset="0"/>
              </a:rPr>
              <a:t>voters in social classes D/E</a:t>
            </a:r>
            <a:r>
              <a:rPr lang="en-GB" dirty="0">
                <a:latin typeface="Comic Sans MS" panose="030F0702030302020204" pitchFamily="66" charset="0"/>
              </a:rPr>
              <a:t> </a:t>
            </a:r>
            <a:r>
              <a:rPr lang="en-GB" b="1" dirty="0">
                <a:solidFill>
                  <a:srgbClr val="FF0000"/>
                </a:solidFill>
                <a:latin typeface="Comic Sans MS" panose="030F0702030302020204" pitchFamily="66" charset="0"/>
              </a:rPr>
              <a:t>have been more likely to vote Labour</a:t>
            </a:r>
            <a:r>
              <a:rPr lang="en-GB" dirty="0">
                <a:latin typeface="Comic Sans MS" panose="030F0702030302020204" pitchFamily="66" charset="0"/>
              </a:rPr>
              <a:t>, </a:t>
            </a:r>
            <a:r>
              <a:rPr lang="en-GB" dirty="0" err="1">
                <a:latin typeface="Comic Sans MS" panose="030F0702030302020204" pitchFamily="66" charset="0"/>
              </a:rPr>
              <a:t>eg</a:t>
            </a:r>
            <a:r>
              <a:rPr lang="en-GB" dirty="0">
                <a:latin typeface="Comic Sans MS" panose="030F0702030302020204" pitchFamily="66" charset="0"/>
              </a:rPr>
              <a:t> in the 2015 general election 41% of D/E voters chose Labour. </a:t>
            </a:r>
          </a:p>
          <a:p>
            <a:r>
              <a:rPr lang="en-GB" dirty="0">
                <a:latin typeface="Comic Sans MS" panose="030F0702030302020204" pitchFamily="66" charset="0"/>
              </a:rPr>
              <a:t>On the other hand</a:t>
            </a:r>
            <a:r>
              <a:rPr lang="en-GB" b="1" dirty="0">
                <a:solidFill>
                  <a:srgbClr val="00B0F0"/>
                </a:solidFill>
                <a:latin typeface="Comic Sans MS" panose="030F0702030302020204" pitchFamily="66" charset="0"/>
              </a:rPr>
              <a:t>, voters in social classes A/B are more likely to vote for the Conservatives</a:t>
            </a:r>
            <a:r>
              <a:rPr lang="en-GB" dirty="0">
                <a:latin typeface="Comic Sans MS" panose="030F0702030302020204" pitchFamily="66" charset="0"/>
              </a:rPr>
              <a:t> with 45% of A/B voters voting Conservative in the general election 2015. (Source: </a:t>
            </a:r>
            <a:r>
              <a:rPr lang="en-GB" dirty="0" err="1">
                <a:latin typeface="Comic Sans MS" panose="030F0702030302020204" pitchFamily="66" charset="0"/>
              </a:rPr>
              <a:t>Ipsos</a:t>
            </a:r>
            <a:r>
              <a:rPr lang="en-GB" dirty="0">
                <a:latin typeface="Comic Sans MS" panose="030F0702030302020204" pitchFamily="66" charset="0"/>
              </a:rPr>
              <a:t> MORI.)</a:t>
            </a:r>
          </a:p>
          <a:p>
            <a:endParaRPr lang="en-GB" dirty="0">
              <a:latin typeface="Comic Sans MS" panose="030F0702030302020204" pitchFamily="66" charset="0"/>
            </a:endParaRPr>
          </a:p>
        </p:txBody>
      </p:sp>
    </p:spTree>
    <p:extLst>
      <p:ext uri="{BB962C8B-B14F-4D97-AF65-F5344CB8AC3E}">
        <p14:creationId xmlns:p14="http://schemas.microsoft.com/office/powerpoint/2010/main" val="283849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out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out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out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8727370" cy="3888432"/>
          </a:xfrm>
          <a:prstGeom prst="rect">
            <a:avLst/>
          </a:prstGeom>
        </p:spPr>
      </p:pic>
    </p:spTree>
    <p:extLst>
      <p:ext uri="{BB962C8B-B14F-4D97-AF65-F5344CB8AC3E}">
        <p14:creationId xmlns:p14="http://schemas.microsoft.com/office/powerpoint/2010/main" val="1863252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196" y="116632"/>
            <a:ext cx="5116868" cy="6624736"/>
          </a:xfrm>
        </p:spPr>
        <p:txBody>
          <a:bodyPr>
            <a:normAutofit fontScale="92500" lnSpcReduction="10000"/>
          </a:bodyPr>
          <a:lstStyle/>
          <a:p>
            <a:r>
              <a:rPr lang="en-GB" dirty="0">
                <a:latin typeface="Comic Sans MS" panose="030F0702030302020204" pitchFamily="66" charset="0"/>
              </a:rPr>
              <a:t>One reason to explain the close link between social class and voting behaviour is the </a:t>
            </a:r>
            <a:r>
              <a:rPr lang="en-GB" b="1" dirty="0">
                <a:solidFill>
                  <a:srgbClr val="9900CC"/>
                </a:solidFill>
                <a:latin typeface="Comic Sans MS" panose="030F0702030302020204" pitchFamily="66" charset="0"/>
              </a:rPr>
              <a:t>historic differences in party policies</a:t>
            </a:r>
            <a:r>
              <a:rPr lang="en-GB" b="1" dirty="0">
                <a:solidFill>
                  <a:srgbClr val="660033"/>
                </a:solidFill>
                <a:latin typeface="Comic Sans MS" panose="030F0702030302020204" pitchFamily="66" charset="0"/>
              </a:rPr>
              <a:t>. </a:t>
            </a:r>
          </a:p>
          <a:p>
            <a:r>
              <a:rPr lang="en-GB" dirty="0">
                <a:latin typeface="Comic Sans MS" panose="030F0702030302020204" pitchFamily="66" charset="0"/>
              </a:rPr>
              <a:t>The </a:t>
            </a:r>
            <a:r>
              <a:rPr lang="en-GB" dirty="0">
                <a:solidFill>
                  <a:srgbClr val="00B0F0"/>
                </a:solidFill>
                <a:latin typeface="Comic Sans MS" panose="030F0702030302020204" pitchFamily="66" charset="0"/>
              </a:rPr>
              <a:t>Conservatives have a tradition of favouring low taxes and reduced welfare support</a:t>
            </a:r>
            <a:r>
              <a:rPr lang="en-GB" dirty="0">
                <a:latin typeface="Comic Sans MS" panose="030F0702030302020204" pitchFamily="66" charset="0"/>
              </a:rPr>
              <a:t>. These types of policies appeal to wealthier people in </a:t>
            </a:r>
            <a:r>
              <a:rPr lang="en-GB" dirty="0">
                <a:solidFill>
                  <a:srgbClr val="00B0F0"/>
                </a:solidFill>
                <a:latin typeface="Comic Sans MS" panose="030F0702030302020204" pitchFamily="66" charset="0"/>
              </a:rPr>
              <a:t>social classes A/B </a:t>
            </a:r>
            <a:r>
              <a:rPr lang="en-GB" dirty="0">
                <a:latin typeface="Comic Sans MS" panose="030F0702030302020204" pitchFamily="66" charset="0"/>
              </a:rPr>
              <a:t>who are less reliant on the state. </a:t>
            </a:r>
          </a:p>
          <a:p>
            <a:r>
              <a:rPr lang="en-GB" dirty="0">
                <a:latin typeface="Comic Sans MS" panose="030F0702030302020204" pitchFamily="66" charset="0"/>
              </a:rPr>
              <a:t>On the other hand, </a:t>
            </a:r>
            <a:r>
              <a:rPr lang="en-GB" dirty="0">
                <a:solidFill>
                  <a:srgbClr val="FF0000"/>
                </a:solidFill>
                <a:latin typeface="Comic Sans MS" panose="030F0702030302020204" pitchFamily="66" charset="0"/>
              </a:rPr>
              <a:t>Labour, </a:t>
            </a:r>
            <a:r>
              <a:rPr lang="en-GB" dirty="0">
                <a:latin typeface="Comic Sans MS" panose="030F0702030302020204" pitchFamily="66" charset="0"/>
              </a:rPr>
              <a:t>and in recent years the SNP (especially in terms of Scottish Parliament or local government elections), </a:t>
            </a:r>
            <a:r>
              <a:rPr lang="en-GB" dirty="0">
                <a:solidFill>
                  <a:srgbClr val="FF0000"/>
                </a:solidFill>
                <a:latin typeface="Comic Sans MS" panose="030F0702030302020204" pitchFamily="66" charset="0"/>
              </a:rPr>
              <a:t>favour policies that redistribute wealth or provide greater support. </a:t>
            </a:r>
            <a:r>
              <a:rPr lang="en-GB" dirty="0">
                <a:latin typeface="Comic Sans MS" panose="030F0702030302020204" pitchFamily="66" charset="0"/>
              </a:rPr>
              <a:t>For example, higher taxes on wealthier people or higher spending on the Welfare State. </a:t>
            </a:r>
            <a:r>
              <a:rPr lang="en-GB" dirty="0">
                <a:solidFill>
                  <a:srgbClr val="FF0000"/>
                </a:solidFill>
                <a:latin typeface="Comic Sans MS" panose="030F0702030302020204" pitchFamily="66" charset="0"/>
              </a:rPr>
              <a:t>These policies appeal to less well-off voters in social classes D/E.</a:t>
            </a:r>
          </a:p>
          <a:p>
            <a:endParaRPr lang="en-GB" dirty="0">
              <a:latin typeface="Comic Sans MS" panose="030F0702030302020204" pitchFamily="66" charset="0"/>
            </a:endParaRPr>
          </a:p>
        </p:txBody>
      </p:sp>
      <p:pic>
        <p:nvPicPr>
          <p:cNvPr id="7" name="irc_mi" descr="http://i.telegraph.co.uk/multimedia/archive/01819/middleclass_1819731b.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6632"/>
            <a:ext cx="3666599" cy="2376264"/>
          </a:xfrm>
          <a:prstGeom prst="rect">
            <a:avLst/>
          </a:prstGeom>
          <a:noFill/>
          <a:ln>
            <a:noFill/>
          </a:ln>
        </p:spPr>
      </p:pic>
      <p:pic>
        <p:nvPicPr>
          <p:cNvPr id="8" name="irc_mi" descr="http://ichef.bbci.co.uk/news/625/media/images/77692000/jpg/_77692969_young_voters__walking_getty.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793" y="3933056"/>
            <a:ext cx="3756878" cy="2382877"/>
          </a:xfrm>
          <a:prstGeom prst="rect">
            <a:avLst/>
          </a:prstGeom>
          <a:noFill/>
          <a:ln>
            <a:noFill/>
          </a:ln>
        </p:spPr>
      </p:pic>
    </p:spTree>
    <p:extLst>
      <p:ext uri="{BB962C8B-B14F-4D97-AF65-F5344CB8AC3E}">
        <p14:creationId xmlns:p14="http://schemas.microsoft.com/office/powerpoint/2010/main" val="57199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2589</Words>
  <Application>Microsoft Office PowerPoint</Application>
  <PresentationFormat>On-screen Show (4:3)</PresentationFormat>
  <Paragraphs>112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Comic Sans MS</vt:lpstr>
      <vt:lpstr>Symbol</vt:lpstr>
      <vt:lpstr>Times New Roman</vt:lpstr>
      <vt:lpstr>1_Office Theme</vt:lpstr>
      <vt:lpstr>Voting Behaviour in the UK</vt:lpstr>
      <vt:lpstr>PowerPoint Presentation</vt:lpstr>
      <vt:lpstr>What is Voting Behaviour?</vt:lpstr>
      <vt:lpstr>Voting Behaviour in the UK</vt:lpstr>
      <vt:lpstr>So what effects voting behaviour?</vt:lpstr>
      <vt:lpstr>PowerPoint Presentation</vt:lpstr>
      <vt:lpstr>Social Class</vt:lpstr>
      <vt:lpstr>PowerPoint Presentation</vt:lpstr>
      <vt:lpstr>PowerPoint Presentation</vt:lpstr>
      <vt:lpstr>PowerPoint Presentation</vt:lpstr>
      <vt:lpstr>PowerPoint Presentation</vt:lpstr>
      <vt:lpstr>Location</vt:lpstr>
      <vt:lpstr>PowerPoint Presentation</vt:lpstr>
      <vt:lpstr>Age</vt:lpstr>
      <vt:lpstr>Single Issue Voting </vt:lpstr>
      <vt:lpstr>PowerPoint Presentation</vt:lpstr>
      <vt:lpstr>PowerPoint Presentation</vt:lpstr>
      <vt:lpstr>Party Leadership/Image</vt:lpstr>
      <vt:lpstr>PowerPoint Presentation</vt:lpstr>
      <vt:lpstr>Media (Traditional)</vt:lpstr>
      <vt:lpstr>PowerPoint Presentation</vt:lpstr>
      <vt:lpstr>Media (Modern)</vt:lpstr>
      <vt:lpstr>PowerPoint Presentation</vt:lpstr>
      <vt:lpstr>PowerPoint Presentation</vt:lpstr>
      <vt:lpstr>PowerPoint Presentation</vt:lpstr>
      <vt:lpstr>Round-up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Voting Behaviour</dc:title>
  <dc:creator>StJoAcDevanneyR</dc:creator>
  <cp:lastModifiedBy>StJoAcDevanneyR</cp:lastModifiedBy>
  <cp:revision>21</cp:revision>
  <dcterms:created xsi:type="dcterms:W3CDTF">2018-03-07T15:30:43Z</dcterms:created>
  <dcterms:modified xsi:type="dcterms:W3CDTF">2020-01-27T13:16:30Z</dcterms:modified>
</cp:coreProperties>
</file>