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61" r:id="rId5"/>
    <p:sldId id="262" r:id="rId6"/>
    <p:sldId id="263" r:id="rId7"/>
    <p:sldId id="264" r:id="rId8"/>
    <p:sldId id="265" r:id="rId9"/>
    <p:sldId id="266" r:id="rId10"/>
    <p:sldId id="267"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D8D0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1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20/02/2020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02408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20/02/2020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09850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20/02/2020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05079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20/02/2020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41657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20/02/2020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95523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ECEBA80-1C9C-4C4E-99B5-F21CBDA58D8D}" type="datetimeFigureOut">
              <a:rPr lang="en-GB" smtClean="0">
                <a:solidFill>
                  <a:prstClr val="black">
                    <a:tint val="75000"/>
                  </a:prstClr>
                </a:solidFill>
              </a:rPr>
              <a:pPr/>
              <a:t>20/02/2020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86129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ECEBA80-1C9C-4C4E-99B5-F21CBDA58D8D}" type="datetimeFigureOut">
              <a:rPr lang="en-GB" smtClean="0">
                <a:solidFill>
                  <a:prstClr val="black">
                    <a:tint val="75000"/>
                  </a:prstClr>
                </a:solidFill>
              </a:rPr>
              <a:pPr/>
              <a:t>20/02/2020</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96046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ECEBA80-1C9C-4C4E-99B5-F21CBDA58D8D}" type="datetimeFigureOut">
              <a:rPr lang="en-GB" smtClean="0">
                <a:solidFill>
                  <a:prstClr val="black">
                    <a:tint val="75000"/>
                  </a:prstClr>
                </a:solidFill>
              </a:rPr>
              <a:pPr/>
              <a:t>20/02/2020</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61009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CEBA80-1C9C-4C4E-99B5-F21CBDA58D8D}" type="datetimeFigureOut">
              <a:rPr lang="en-GB" smtClean="0">
                <a:solidFill>
                  <a:prstClr val="black">
                    <a:tint val="75000"/>
                  </a:prstClr>
                </a:solidFill>
              </a:rPr>
              <a:pPr/>
              <a:t>20/02/2020</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96502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CEBA80-1C9C-4C4E-99B5-F21CBDA58D8D}" type="datetimeFigureOut">
              <a:rPr lang="en-GB" smtClean="0">
                <a:solidFill>
                  <a:prstClr val="black">
                    <a:tint val="75000"/>
                  </a:prstClr>
                </a:solidFill>
              </a:rPr>
              <a:pPr/>
              <a:t>20/02/2020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07947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CEBA80-1C9C-4C4E-99B5-F21CBDA58D8D}" type="datetimeFigureOut">
              <a:rPr lang="en-GB" smtClean="0">
                <a:solidFill>
                  <a:prstClr val="black">
                    <a:tint val="75000"/>
                  </a:prstClr>
                </a:solidFill>
              </a:rPr>
              <a:pPr/>
              <a:t>20/02/2020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76365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6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EBA80-1C9C-4C4E-99B5-F21CBDA58D8D}" type="datetimeFigureOut">
              <a:rPr lang="en-GB" smtClean="0">
                <a:solidFill>
                  <a:prstClr val="black">
                    <a:tint val="75000"/>
                  </a:prstClr>
                </a:solidFill>
              </a:rPr>
              <a:pPr/>
              <a:t>20/02/2020</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69175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o.uk/url?sa=i&amp;rct=j&amp;q=&amp;esrc=s&amp;source=images&amp;cd=&amp;cad=rja&amp;uact=8&amp;ved=0ahUKEwi2wbPgwdrZAhVJ16QKHWVkAWEQjRwIBg&amp;url=https://www.tes.com/lessons/CuLqpxArFnZzRg/athenian-democracy&amp;psig=AOvVaw1VPMItLfk716_j-w7rFcug&amp;ust=1520522167612303"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mYzQzJ262Qw"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BqIZKYVa7a0" TargetMode="External"/><Relationship Id="rId2" Type="http://schemas.openxmlformats.org/officeDocument/2006/relationships/hyperlink" Target="https://www.youtube.com/watch?v=-6_zWG0b9a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2"/>
            <a:ext cx="7772400" cy="1470025"/>
          </a:xfrm>
        </p:spPr>
        <p:txBody>
          <a:bodyPr/>
          <a:lstStyle/>
          <a:p>
            <a:r>
              <a:rPr lang="en-GB" dirty="0" smtClean="0">
                <a:latin typeface="Comic Sans MS" panose="030F0702030302020204" pitchFamily="66" charset="0"/>
              </a:rPr>
              <a:t>Theories of Voting Behaviour</a:t>
            </a:r>
            <a:endParaRPr lang="en-GB" dirty="0">
              <a:latin typeface="Comic Sans MS" panose="030F0702030302020204" pitchFamily="66" charset="0"/>
            </a:endParaRPr>
          </a:p>
        </p:txBody>
      </p:sp>
      <p:sp>
        <p:nvSpPr>
          <p:cNvPr id="3" name="Subtitle 2"/>
          <p:cNvSpPr>
            <a:spLocks noGrp="1"/>
          </p:cNvSpPr>
          <p:nvPr>
            <p:ph type="subTitle" idx="1"/>
          </p:nvPr>
        </p:nvSpPr>
        <p:spPr>
          <a:xfrm>
            <a:off x="1338883" y="4797152"/>
            <a:ext cx="6400800" cy="1752600"/>
          </a:xfrm>
        </p:spPr>
        <p:txBody>
          <a:bodyPr/>
          <a:lstStyle/>
          <a:p>
            <a:r>
              <a:rPr lang="en-GB" dirty="0" smtClean="0">
                <a:solidFill>
                  <a:srgbClr val="FF0000"/>
                </a:solidFill>
                <a:latin typeface="Comic Sans MS" panose="030F0702030302020204" pitchFamily="66" charset="0"/>
              </a:rPr>
              <a:t>Party Identification Model</a:t>
            </a:r>
            <a:endParaRPr lang="en-GB" dirty="0">
              <a:solidFill>
                <a:srgbClr val="FF0000"/>
              </a:solidFill>
              <a:latin typeface="Comic Sans MS" panose="030F0702030302020204" pitchFamily="66" charset="0"/>
            </a:endParaRPr>
          </a:p>
        </p:txBody>
      </p:sp>
      <p:pic>
        <p:nvPicPr>
          <p:cNvPr id="2050" name="Picture 2" descr="Image result for athenian voti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1916832"/>
            <a:ext cx="6991350"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52524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63272" cy="5141168"/>
          </a:xfrm>
        </p:spPr>
        <p:txBody>
          <a:bodyPr>
            <a:normAutofit fontScale="70000" lnSpcReduction="20000"/>
          </a:bodyPr>
          <a:lstStyle/>
          <a:p>
            <a:r>
              <a:rPr lang="en-GB" dirty="0" smtClean="0">
                <a:latin typeface="Comic Sans MS" panose="030F0702030302020204" pitchFamily="66" charset="0"/>
              </a:rPr>
              <a:t>The Party Identification </a:t>
            </a:r>
            <a:r>
              <a:rPr lang="en-GB" dirty="0">
                <a:latin typeface="Comic Sans MS" panose="030F0702030302020204" pitchFamily="66" charset="0"/>
              </a:rPr>
              <a:t>model has become </a:t>
            </a:r>
            <a:r>
              <a:rPr lang="en-GB" b="1" dirty="0" smtClean="0">
                <a:solidFill>
                  <a:srgbClr val="00B050"/>
                </a:solidFill>
                <a:latin typeface="Comic Sans MS" panose="030F0702030302020204" pitchFamily="66" charset="0"/>
              </a:rPr>
              <a:t>weaker </a:t>
            </a:r>
            <a:r>
              <a:rPr lang="en-GB" dirty="0" smtClean="0">
                <a:latin typeface="Comic Sans MS" panose="030F0702030302020204" pitchFamily="66" charset="0"/>
              </a:rPr>
              <a:t>although there is still evidence that it carries on. </a:t>
            </a:r>
            <a:r>
              <a:rPr lang="en-GB" b="1" dirty="0">
                <a:solidFill>
                  <a:srgbClr val="00B050"/>
                </a:solidFill>
                <a:latin typeface="Comic Sans MS" panose="030F0702030302020204" pitchFamily="66" charset="0"/>
              </a:rPr>
              <a:t>29% of the electorate were </a:t>
            </a:r>
            <a:r>
              <a:rPr lang="en-GB" b="1" dirty="0" smtClean="0">
                <a:solidFill>
                  <a:srgbClr val="00B050"/>
                </a:solidFill>
                <a:latin typeface="Comic Sans MS" panose="030F0702030302020204" pitchFamily="66" charset="0"/>
              </a:rPr>
              <a:t>partisans </a:t>
            </a:r>
            <a:r>
              <a:rPr lang="en-GB" b="1" dirty="0">
                <a:solidFill>
                  <a:srgbClr val="00B050"/>
                </a:solidFill>
                <a:latin typeface="Comic Sans MS" panose="030F0702030302020204" pitchFamily="66" charset="0"/>
              </a:rPr>
              <a:t>in 1974, but only 9% in 2005. </a:t>
            </a:r>
            <a:r>
              <a:rPr lang="en-GB" dirty="0" smtClean="0">
                <a:latin typeface="Comic Sans MS" panose="030F0702030302020204" pitchFamily="66" charset="0"/>
              </a:rPr>
              <a:t>The number of DE voters who continue to vote for the Labour party and A voters who vote for the Conservatives does highlight </a:t>
            </a:r>
            <a:r>
              <a:rPr lang="en-GB" b="1" dirty="0" smtClean="0">
                <a:solidFill>
                  <a:srgbClr val="00B050"/>
                </a:solidFill>
                <a:latin typeface="Comic Sans MS" panose="030F0702030302020204" pitchFamily="66" charset="0"/>
              </a:rPr>
              <a:t>partisanship still exists in the UK.</a:t>
            </a:r>
          </a:p>
          <a:p>
            <a:r>
              <a:rPr lang="en-GB" dirty="0" smtClean="0">
                <a:latin typeface="Comic Sans MS" panose="030F0702030302020204" pitchFamily="66" charset="0"/>
              </a:rPr>
              <a:t>The </a:t>
            </a:r>
            <a:r>
              <a:rPr lang="en-GB" dirty="0">
                <a:latin typeface="Comic Sans MS" panose="030F0702030302020204" pitchFamily="66" charset="0"/>
              </a:rPr>
              <a:t>electorate is </a:t>
            </a:r>
            <a:r>
              <a:rPr lang="en-GB" b="1" dirty="0">
                <a:solidFill>
                  <a:srgbClr val="00B050"/>
                </a:solidFill>
                <a:latin typeface="Comic Sans MS" panose="030F0702030302020204" pitchFamily="66" charset="0"/>
              </a:rPr>
              <a:t>more volatile </a:t>
            </a:r>
            <a:r>
              <a:rPr lang="en-GB" dirty="0">
                <a:latin typeface="Comic Sans MS" panose="030F0702030302020204" pitchFamily="66" charset="0"/>
              </a:rPr>
              <a:t>than in the past due to changes in class identification (particularly through policies of the 1980s), changes in the parties’ ideological positions, which brought the parties much closer together ideologically, the increasing importance of TV </a:t>
            </a:r>
            <a:r>
              <a:rPr lang="en-GB" dirty="0" smtClean="0">
                <a:latin typeface="Comic Sans MS" panose="030F0702030302020204" pitchFamily="66" charset="0"/>
              </a:rPr>
              <a:t>as </a:t>
            </a:r>
            <a:r>
              <a:rPr lang="en-GB" dirty="0">
                <a:latin typeface="Comic Sans MS" panose="030F0702030302020204" pitchFamily="66" charset="0"/>
              </a:rPr>
              <a:t>the major source of news, and better education, which encourages critical thinking and the assessment of policies rather than a simple blind adherence to a party whatever their policies. </a:t>
            </a:r>
          </a:p>
        </p:txBody>
      </p:sp>
      <p:sp>
        <p:nvSpPr>
          <p:cNvPr id="4" name="Title 1"/>
          <p:cNvSpPr>
            <a:spLocks noGrp="1"/>
          </p:cNvSpPr>
          <p:nvPr>
            <p:ph type="title"/>
          </p:nvPr>
        </p:nvSpPr>
        <p:spPr>
          <a:solidFill>
            <a:srgbClr val="D8D0E2"/>
          </a:solidFill>
        </p:spPr>
        <p:txBody>
          <a:bodyPr>
            <a:noAutofit/>
          </a:bodyPr>
          <a:lstStyle/>
          <a:p>
            <a:pPr algn="ctr"/>
            <a:r>
              <a:rPr lang="en-GB" sz="4000" dirty="0" smtClean="0">
                <a:latin typeface="Comic Sans MS" panose="030F0702030302020204" pitchFamily="66" charset="0"/>
              </a:rPr>
              <a:t>Relevance of Party ID model?</a:t>
            </a:r>
            <a:endParaRPr lang="en-GB" sz="4000" dirty="0">
              <a:latin typeface="Comic Sans MS" panose="030F0702030302020204" pitchFamily="66" charset="0"/>
            </a:endParaRPr>
          </a:p>
        </p:txBody>
      </p:sp>
    </p:spTree>
    <p:extLst>
      <p:ext uri="{BB962C8B-B14F-4D97-AF65-F5344CB8AC3E}">
        <p14:creationId xmlns:p14="http://schemas.microsoft.com/office/powerpoint/2010/main" val="1586154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79512" y="188640"/>
            <a:ext cx="8784976" cy="6408712"/>
          </a:xfrm>
        </p:spPr>
        <p:txBody>
          <a:bodyPr>
            <a:normAutofit/>
          </a:bodyPr>
          <a:lstStyle/>
          <a:p>
            <a:pPr marL="0" indent="0" algn="ctr">
              <a:lnSpc>
                <a:spcPct val="150000"/>
              </a:lnSpc>
              <a:buNone/>
            </a:pPr>
            <a:r>
              <a:rPr lang="en-GB" b="1" u="sng" dirty="0" smtClean="0">
                <a:latin typeface="Comic Sans MS" panose="030F0702030302020204" pitchFamily="66" charset="0"/>
              </a:rPr>
              <a:t>Questions</a:t>
            </a:r>
          </a:p>
          <a:p>
            <a:pPr marL="514350" indent="-514350">
              <a:lnSpc>
                <a:spcPct val="150000"/>
              </a:lnSpc>
              <a:buFont typeface="+mj-lt"/>
              <a:buAutoNum type="arabicPeriod"/>
            </a:pPr>
            <a:r>
              <a:rPr lang="en-GB" dirty="0" smtClean="0">
                <a:latin typeface="Comic Sans MS" panose="030F0702030302020204" pitchFamily="66" charset="0"/>
              </a:rPr>
              <a:t>Summarise the </a:t>
            </a:r>
            <a:r>
              <a:rPr lang="en-GB" dirty="0" smtClean="0">
                <a:latin typeface="Comic Sans MS" panose="030F0702030302020204" pitchFamily="66" charset="0"/>
              </a:rPr>
              <a:t>Party Identification Model, using the following terminology: partisan voters; “not a product of influence” and early political socialisation.</a:t>
            </a:r>
            <a:endParaRPr lang="en-GB" dirty="0" smtClean="0">
              <a:latin typeface="Comic Sans MS" panose="030F0702030302020204" pitchFamily="66" charset="0"/>
            </a:endParaRPr>
          </a:p>
          <a:p>
            <a:pPr marL="514350" indent="-514350">
              <a:lnSpc>
                <a:spcPct val="150000"/>
              </a:lnSpc>
              <a:buFont typeface="+mj-lt"/>
              <a:buAutoNum type="arabicPeriod"/>
            </a:pPr>
            <a:r>
              <a:rPr lang="en-GB" smtClean="0">
                <a:latin typeface="Comic Sans MS" panose="030F0702030302020204" pitchFamily="66" charset="0"/>
              </a:rPr>
              <a:t>Explain </a:t>
            </a:r>
            <a:r>
              <a:rPr lang="en-GB" dirty="0" smtClean="0">
                <a:latin typeface="Comic Sans MS" panose="030F0702030302020204" pitchFamily="66" charset="0"/>
              </a:rPr>
              <a:t>why </a:t>
            </a:r>
            <a:r>
              <a:rPr lang="en-GB" smtClean="0">
                <a:latin typeface="Comic Sans MS" panose="030F0702030302020204" pitchFamily="66" charset="0"/>
              </a:rPr>
              <a:t>the </a:t>
            </a:r>
            <a:r>
              <a:rPr lang="en-GB" smtClean="0">
                <a:latin typeface="Comic Sans MS" panose="030F0702030302020204" pitchFamily="66" charset="0"/>
              </a:rPr>
              <a:t>Party </a:t>
            </a:r>
            <a:r>
              <a:rPr lang="en-GB" dirty="0" smtClean="0">
                <a:latin typeface="Comic Sans MS" panose="030F0702030302020204" pitchFamily="66" charset="0"/>
              </a:rPr>
              <a:t>Identification Model can </a:t>
            </a:r>
            <a:r>
              <a:rPr lang="en-GB" dirty="0" smtClean="0">
                <a:latin typeface="Comic Sans MS" panose="030F0702030302020204" pitchFamily="66" charset="0"/>
              </a:rPr>
              <a:t>be questioned.</a:t>
            </a:r>
          </a:p>
          <a:p>
            <a:endParaRPr lang="en-GB" dirty="0"/>
          </a:p>
        </p:txBody>
      </p:sp>
    </p:spTree>
    <p:extLst>
      <p:ext uri="{BB962C8B-B14F-4D97-AF65-F5344CB8AC3E}">
        <p14:creationId xmlns:p14="http://schemas.microsoft.com/office/powerpoint/2010/main" val="1510918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457200" y="503236"/>
            <a:ext cx="3566160" cy="1087569"/>
          </a:xfrm>
        </p:spPr>
        <p:txBody>
          <a:bodyPr/>
          <a:lstStyle/>
          <a:p>
            <a:r>
              <a:rPr lang="en-GB" sz="3000" dirty="0" smtClean="0">
                <a:solidFill>
                  <a:schemeClr val="tx1"/>
                </a:solidFill>
                <a:latin typeface="Comic Sans MS" pitchFamily="66" charset="0"/>
              </a:rPr>
              <a:t>What you will learn…</a:t>
            </a:r>
            <a:endParaRPr lang="en-GB" dirty="0">
              <a:solidFill>
                <a:schemeClr val="tx1"/>
              </a:solidFill>
              <a:latin typeface="Comic Sans MS" pitchFamily="66" charset="0"/>
            </a:endParaRPr>
          </a:p>
        </p:txBody>
      </p:sp>
      <p:sp>
        <p:nvSpPr>
          <p:cNvPr id="2" name="Content Placeholder 1"/>
          <p:cNvSpPr>
            <a:spLocks noGrp="1"/>
          </p:cNvSpPr>
          <p:nvPr>
            <p:ph sz="half" idx="2"/>
          </p:nvPr>
        </p:nvSpPr>
        <p:spPr>
          <a:xfrm>
            <a:off x="0" y="1556792"/>
            <a:ext cx="5508102" cy="4355339"/>
          </a:xfrm>
        </p:spPr>
        <p:txBody>
          <a:bodyPr>
            <a:normAutofit/>
          </a:bodyPr>
          <a:lstStyle/>
          <a:p>
            <a:pPr marL="571500" indent="-571500"/>
            <a:r>
              <a:rPr lang="en-GB" dirty="0" smtClean="0">
                <a:latin typeface="Comic Sans MS" pitchFamily="66" charset="0"/>
              </a:rPr>
              <a:t>Describe the Dominant Ideology Model of voting behaviour</a:t>
            </a:r>
          </a:p>
          <a:p>
            <a:pPr marL="571500" indent="-571500"/>
            <a:endParaRPr lang="en-GB" dirty="0">
              <a:latin typeface="Comic Sans MS" pitchFamily="66" charset="0"/>
            </a:endParaRPr>
          </a:p>
          <a:p>
            <a:endParaRPr lang="en-GB" dirty="0"/>
          </a:p>
        </p:txBody>
      </p:sp>
      <p:sp>
        <p:nvSpPr>
          <p:cNvPr id="10" name="Text Placeholder 9"/>
          <p:cNvSpPr>
            <a:spLocks noGrp="1"/>
          </p:cNvSpPr>
          <p:nvPr>
            <p:ph type="body" sz="quarter" idx="3"/>
          </p:nvPr>
        </p:nvSpPr>
        <p:spPr>
          <a:xfrm>
            <a:off x="4595806" y="503236"/>
            <a:ext cx="3981391" cy="1012413"/>
          </a:xfrm>
        </p:spPr>
        <p:txBody>
          <a:bodyPr>
            <a:noAutofit/>
          </a:bodyPr>
          <a:lstStyle/>
          <a:p>
            <a:r>
              <a:rPr lang="en-GB" sz="3000" dirty="0" smtClean="0">
                <a:solidFill>
                  <a:schemeClr val="tx1"/>
                </a:solidFill>
                <a:latin typeface="Comic Sans MS" pitchFamily="66" charset="0"/>
              </a:rPr>
              <a:t>Success Criteria – I can…</a:t>
            </a:r>
            <a:endParaRPr lang="en-GB" sz="3000" dirty="0">
              <a:solidFill>
                <a:schemeClr val="tx1"/>
              </a:solidFill>
              <a:latin typeface="Comic Sans MS" pitchFamily="66" charset="0"/>
            </a:endParaRPr>
          </a:p>
        </p:txBody>
      </p:sp>
      <p:sp>
        <p:nvSpPr>
          <p:cNvPr id="3" name="Content Placeholder 2"/>
          <p:cNvSpPr>
            <a:spLocks noGrp="1"/>
          </p:cNvSpPr>
          <p:nvPr>
            <p:ph sz="quarter" idx="4"/>
          </p:nvPr>
        </p:nvSpPr>
        <p:spPr>
          <a:xfrm>
            <a:off x="5292080" y="1412776"/>
            <a:ext cx="3744416" cy="4713387"/>
          </a:xfrm>
        </p:spPr>
        <p:txBody>
          <a:bodyPr>
            <a:normAutofit/>
          </a:bodyPr>
          <a:lstStyle/>
          <a:p>
            <a:r>
              <a:rPr lang="en-GB" sz="2800" b="1" dirty="0" smtClean="0">
                <a:solidFill>
                  <a:srgbClr val="FF0000"/>
                </a:solidFill>
                <a:latin typeface="Comic Sans MS" panose="030F0702030302020204" pitchFamily="66" charset="0"/>
              </a:rPr>
              <a:t>Describe</a:t>
            </a:r>
            <a:r>
              <a:rPr lang="en-GB" sz="2800" b="1" dirty="0" smtClean="0">
                <a:latin typeface="Comic Sans MS" panose="030F0702030302020204" pitchFamily="66" charset="0"/>
              </a:rPr>
              <a:t> </a:t>
            </a:r>
            <a:r>
              <a:rPr lang="en-GB" sz="2800" dirty="0">
                <a:latin typeface="Comic Sans MS" pitchFamily="66" charset="0"/>
              </a:rPr>
              <a:t>the </a:t>
            </a:r>
            <a:r>
              <a:rPr lang="en-GB" sz="2800" dirty="0" smtClean="0">
                <a:latin typeface="Comic Sans MS" pitchFamily="66" charset="0"/>
              </a:rPr>
              <a:t>Party Identification of </a:t>
            </a:r>
            <a:r>
              <a:rPr lang="en-GB" sz="2800" dirty="0">
                <a:latin typeface="Comic Sans MS" pitchFamily="66" charset="0"/>
              </a:rPr>
              <a:t>voting behaviour </a:t>
            </a:r>
            <a:endParaRPr lang="en-GB" sz="2800" dirty="0" smtClean="0">
              <a:latin typeface="Comic Sans MS" pitchFamily="66" charset="0"/>
            </a:endParaRPr>
          </a:p>
          <a:p>
            <a:r>
              <a:rPr lang="en-GB" sz="2800" b="1" dirty="0" smtClean="0">
                <a:solidFill>
                  <a:srgbClr val="FF0000"/>
                </a:solidFill>
                <a:latin typeface="Comic Sans MS" panose="030F0702030302020204" pitchFamily="66" charset="0"/>
              </a:rPr>
              <a:t>Explain </a:t>
            </a:r>
            <a:r>
              <a:rPr lang="en-GB" sz="2800" b="1" dirty="0" smtClean="0">
                <a:latin typeface="Comic Sans MS" panose="030F0702030302020204" pitchFamily="66" charset="0"/>
              </a:rPr>
              <a:t>why the </a:t>
            </a:r>
            <a:r>
              <a:rPr lang="en-GB" sz="2800" b="1" dirty="0" smtClean="0">
                <a:latin typeface="Comic Sans MS" panose="030F0702030302020204" pitchFamily="66" charset="0"/>
              </a:rPr>
              <a:t>Party Identification model </a:t>
            </a:r>
            <a:r>
              <a:rPr lang="en-GB" sz="2800" b="1" dirty="0" smtClean="0">
                <a:latin typeface="Comic Sans MS" panose="030F0702030302020204" pitchFamily="66" charset="0"/>
              </a:rPr>
              <a:t>can be questioned </a:t>
            </a:r>
          </a:p>
        </p:txBody>
      </p:sp>
      <p:pic>
        <p:nvPicPr>
          <p:cNvPr id="6" name="Picture 5" descr="MC900383586[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801" y="5013176"/>
            <a:ext cx="1118652" cy="1797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9554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D8D0E2"/>
          </a:solidFill>
        </p:spPr>
        <p:txBody>
          <a:bodyPr>
            <a:normAutofit/>
          </a:bodyPr>
          <a:lstStyle/>
          <a:p>
            <a:pPr algn="ctr"/>
            <a:r>
              <a:rPr lang="en-GB" sz="6600" dirty="0" smtClean="0">
                <a:latin typeface="Comic Sans MS" panose="030F0702030302020204" pitchFamily="66" charset="0"/>
              </a:rPr>
              <a:t>Party Identification</a:t>
            </a:r>
            <a:endParaRPr lang="en-GB" sz="6600" dirty="0">
              <a:latin typeface="Comic Sans MS" panose="030F0702030302020204" pitchFamily="66" charset="0"/>
            </a:endParaRPr>
          </a:p>
        </p:txBody>
      </p:sp>
      <p:sp>
        <p:nvSpPr>
          <p:cNvPr id="3" name="Content Placeholder 2"/>
          <p:cNvSpPr>
            <a:spLocks noGrp="1"/>
          </p:cNvSpPr>
          <p:nvPr>
            <p:ph idx="1"/>
          </p:nvPr>
        </p:nvSpPr>
        <p:spPr>
          <a:xfrm>
            <a:off x="107504" y="1600200"/>
            <a:ext cx="8928992" cy="5069160"/>
          </a:xfrm>
        </p:spPr>
        <p:txBody>
          <a:bodyPr>
            <a:normAutofit fontScale="77500" lnSpcReduction="20000"/>
          </a:bodyPr>
          <a:lstStyle/>
          <a:p>
            <a:pPr marL="0" indent="0">
              <a:buNone/>
            </a:pPr>
            <a:r>
              <a:rPr lang="en-GB" dirty="0" smtClean="0">
                <a:latin typeface="Comic Sans MS" panose="030F0702030302020204" pitchFamily="66" charset="0"/>
              </a:rPr>
              <a:t>This theory </a:t>
            </a:r>
            <a:r>
              <a:rPr lang="en-GB" dirty="0">
                <a:latin typeface="Comic Sans MS" panose="030F0702030302020204" pitchFamily="66" charset="0"/>
              </a:rPr>
              <a:t>is based on the sense of </a:t>
            </a:r>
            <a:r>
              <a:rPr lang="en-GB" b="1" dirty="0">
                <a:solidFill>
                  <a:srgbClr val="FF0000"/>
                </a:solidFill>
                <a:latin typeface="Comic Sans MS" panose="030F0702030302020204" pitchFamily="66" charset="0"/>
              </a:rPr>
              <a:t>psychological attachment</a:t>
            </a:r>
            <a:r>
              <a:rPr lang="en-GB" dirty="0">
                <a:latin typeface="Comic Sans MS" panose="030F0702030302020204" pitchFamily="66" charset="0"/>
              </a:rPr>
              <a:t> that people have to parties. </a:t>
            </a:r>
            <a:r>
              <a:rPr lang="en-GB" dirty="0" smtClean="0">
                <a:latin typeface="Comic Sans MS" panose="030F0702030302020204" pitchFamily="66" charset="0"/>
              </a:rPr>
              <a:t>Voters </a:t>
            </a:r>
            <a:r>
              <a:rPr lang="en-GB" dirty="0">
                <a:latin typeface="Comic Sans MS" panose="030F0702030302020204" pitchFamily="66" charset="0"/>
              </a:rPr>
              <a:t>are seen as people who ‘</a:t>
            </a:r>
            <a:r>
              <a:rPr lang="en-GB" b="1" dirty="0">
                <a:solidFill>
                  <a:srgbClr val="FF0000"/>
                </a:solidFill>
                <a:latin typeface="Comic Sans MS" panose="030F0702030302020204" pitchFamily="66" charset="0"/>
              </a:rPr>
              <a:t>identify</a:t>
            </a:r>
            <a:r>
              <a:rPr lang="en-GB" dirty="0">
                <a:latin typeface="Comic Sans MS" panose="030F0702030302020204" pitchFamily="66" charset="0"/>
              </a:rPr>
              <a:t>’ with a party, in the sense of being </a:t>
            </a:r>
            <a:r>
              <a:rPr lang="en-GB" b="1" dirty="0">
                <a:solidFill>
                  <a:srgbClr val="7030A0"/>
                </a:solidFill>
                <a:latin typeface="Comic Sans MS" panose="030F0702030302020204" pitchFamily="66" charset="0"/>
              </a:rPr>
              <a:t>long-term supporters </a:t>
            </a:r>
            <a:r>
              <a:rPr lang="en-GB" dirty="0">
                <a:latin typeface="Comic Sans MS" panose="030F0702030302020204" pitchFamily="66" charset="0"/>
              </a:rPr>
              <a:t>who regard the party as ‘</a:t>
            </a:r>
            <a:r>
              <a:rPr lang="en-GB" b="1" dirty="0">
                <a:solidFill>
                  <a:srgbClr val="7030A0"/>
                </a:solidFill>
                <a:latin typeface="Comic Sans MS" panose="030F0702030302020204" pitchFamily="66" charset="0"/>
              </a:rPr>
              <a:t>their</a:t>
            </a:r>
            <a:r>
              <a:rPr lang="en-GB" dirty="0">
                <a:latin typeface="Comic Sans MS" panose="030F0702030302020204" pitchFamily="66" charset="0"/>
              </a:rPr>
              <a:t>’ party</a:t>
            </a:r>
            <a:r>
              <a:rPr lang="en-GB" dirty="0" smtClean="0">
                <a:latin typeface="Comic Sans MS" panose="030F0702030302020204" pitchFamily="66" charset="0"/>
              </a:rPr>
              <a:t>. This group of voters are known as “</a:t>
            </a:r>
            <a:r>
              <a:rPr lang="en-GB" b="1" u="sng" dirty="0" smtClean="0">
                <a:solidFill>
                  <a:srgbClr val="9900CC"/>
                </a:solidFill>
                <a:latin typeface="Comic Sans MS" panose="030F0702030302020204" pitchFamily="66" charset="0"/>
              </a:rPr>
              <a:t>partisan voters</a:t>
            </a:r>
            <a:r>
              <a:rPr lang="en-GB" dirty="0" smtClean="0">
                <a:latin typeface="Comic Sans MS" panose="030F0702030302020204" pitchFamily="66" charset="0"/>
              </a:rPr>
              <a:t>”</a:t>
            </a:r>
          </a:p>
          <a:p>
            <a:pPr marL="0" indent="0">
              <a:buNone/>
            </a:pPr>
            <a:endParaRPr lang="en-GB" dirty="0">
              <a:latin typeface="Comic Sans MS" panose="030F0702030302020204" pitchFamily="66" charset="0"/>
            </a:endParaRPr>
          </a:p>
          <a:p>
            <a:pPr marL="0" indent="0">
              <a:buNone/>
            </a:pPr>
            <a:r>
              <a:rPr lang="en-GB" dirty="0">
                <a:latin typeface="Comic Sans MS" panose="030F0702030302020204" pitchFamily="66" charset="0"/>
              </a:rPr>
              <a:t>Voting is therefore a </a:t>
            </a:r>
            <a:r>
              <a:rPr lang="en-GB" b="1" dirty="0">
                <a:solidFill>
                  <a:srgbClr val="00B050"/>
                </a:solidFill>
                <a:latin typeface="Comic Sans MS" panose="030F0702030302020204" pitchFamily="66" charset="0"/>
              </a:rPr>
              <a:t>manifestation of partisanship</a:t>
            </a:r>
            <a:r>
              <a:rPr lang="en-GB" dirty="0">
                <a:latin typeface="Comic Sans MS" panose="030F0702030302020204" pitchFamily="66" charset="0"/>
              </a:rPr>
              <a:t>, </a:t>
            </a:r>
            <a:r>
              <a:rPr lang="en-GB" b="1" dirty="0">
                <a:solidFill>
                  <a:srgbClr val="00B050"/>
                </a:solidFill>
                <a:latin typeface="Comic Sans MS" panose="030F0702030302020204" pitchFamily="66" charset="0"/>
              </a:rPr>
              <a:t>not a product of influence </a:t>
            </a:r>
            <a:r>
              <a:rPr lang="en-GB" dirty="0">
                <a:latin typeface="Comic Sans MS" panose="030F0702030302020204" pitchFamily="66" charset="0"/>
              </a:rPr>
              <a:t>by policies, campaigns etc</a:t>
            </a:r>
            <a:r>
              <a:rPr lang="en-GB" dirty="0" smtClean="0">
                <a:latin typeface="Comic Sans MS" panose="030F0702030302020204" pitchFamily="66" charset="0"/>
              </a:rPr>
              <a:t>. Those who are influenced by policies, campaigns </a:t>
            </a:r>
            <a:r>
              <a:rPr lang="en-GB" dirty="0" err="1" smtClean="0">
                <a:latin typeface="Comic Sans MS" panose="030F0702030302020204" pitchFamily="66" charset="0"/>
              </a:rPr>
              <a:t>etc</a:t>
            </a:r>
            <a:r>
              <a:rPr lang="en-GB" dirty="0" smtClean="0">
                <a:latin typeface="Comic Sans MS" panose="030F0702030302020204" pitchFamily="66" charset="0"/>
              </a:rPr>
              <a:t> are “</a:t>
            </a:r>
            <a:r>
              <a:rPr lang="en-GB" b="1" dirty="0" smtClean="0">
                <a:solidFill>
                  <a:srgbClr val="00B050"/>
                </a:solidFill>
                <a:latin typeface="Comic Sans MS" panose="030F0702030302020204" pitchFamily="66" charset="0"/>
              </a:rPr>
              <a:t>floating voters</a:t>
            </a:r>
            <a:r>
              <a:rPr lang="en-GB" dirty="0" smtClean="0">
                <a:latin typeface="Comic Sans MS" panose="030F0702030302020204" pitchFamily="66" charset="0"/>
              </a:rPr>
              <a:t>”.</a:t>
            </a:r>
            <a:endParaRPr lang="en-GB" dirty="0">
              <a:latin typeface="Comic Sans MS" panose="030F0702030302020204" pitchFamily="66" charset="0"/>
            </a:endParaRPr>
          </a:p>
          <a:p>
            <a:pPr marL="0" indent="0">
              <a:buNone/>
            </a:pPr>
            <a:endParaRPr lang="en-GB" dirty="0" smtClean="0">
              <a:latin typeface="Comic Sans MS" panose="030F0702030302020204" pitchFamily="66" charset="0"/>
            </a:endParaRPr>
          </a:p>
          <a:p>
            <a:pPr marL="0" indent="0">
              <a:buNone/>
            </a:pPr>
            <a:r>
              <a:rPr lang="en-GB" dirty="0" smtClean="0">
                <a:latin typeface="Comic Sans MS" panose="030F0702030302020204" pitchFamily="66" charset="0"/>
              </a:rPr>
              <a:t>This </a:t>
            </a:r>
            <a:r>
              <a:rPr lang="en-GB" dirty="0">
                <a:latin typeface="Comic Sans MS" panose="030F0702030302020204" pitchFamily="66" charset="0"/>
              </a:rPr>
              <a:t>model places heavy stress on </a:t>
            </a:r>
            <a:r>
              <a:rPr lang="en-GB" b="1" dirty="0">
                <a:solidFill>
                  <a:srgbClr val="00B050"/>
                </a:solidFill>
                <a:latin typeface="Comic Sans MS" panose="030F0702030302020204" pitchFamily="66" charset="0"/>
              </a:rPr>
              <a:t>early political socialisation</a:t>
            </a:r>
            <a:r>
              <a:rPr lang="en-GB" dirty="0">
                <a:latin typeface="Comic Sans MS" panose="030F0702030302020204" pitchFamily="66" charset="0"/>
              </a:rPr>
              <a:t> i.e. through </a:t>
            </a:r>
            <a:r>
              <a:rPr lang="en-GB" dirty="0" err="1" smtClean="0">
                <a:latin typeface="Comic Sans MS" panose="030F0702030302020204" pitchFamily="66" charset="0"/>
              </a:rPr>
              <a:t>family.Most</a:t>
            </a:r>
            <a:r>
              <a:rPr lang="en-GB" dirty="0" smtClean="0">
                <a:latin typeface="Comic Sans MS" panose="030F0702030302020204" pitchFamily="66" charset="0"/>
              </a:rPr>
              <a:t> people </a:t>
            </a:r>
            <a:r>
              <a:rPr lang="en-GB" dirty="0">
                <a:latin typeface="Comic Sans MS" panose="030F0702030302020204" pitchFamily="66" charset="0"/>
              </a:rPr>
              <a:t>vote the way ‘their family votes</a:t>
            </a:r>
            <a:r>
              <a:rPr lang="en-GB" dirty="0" smtClean="0">
                <a:latin typeface="Comic Sans MS" panose="030F0702030302020204" pitchFamily="66" charset="0"/>
              </a:rPr>
              <a:t>’ as they have been </a:t>
            </a:r>
            <a:r>
              <a:rPr lang="en-GB" dirty="0">
                <a:latin typeface="Comic Sans MS" panose="030F0702030302020204" pitchFamily="66" charset="0"/>
              </a:rPr>
              <a:t>influenced by family at early stage and political loyalties are then formed</a:t>
            </a:r>
            <a:r>
              <a:rPr lang="en-GB" dirty="0" smtClean="0">
                <a:latin typeface="Comic Sans MS" panose="030F0702030302020204" pitchFamily="66" charset="0"/>
              </a:rPr>
              <a:t>.</a:t>
            </a:r>
            <a:endParaRPr lang="en-GB" dirty="0">
              <a:latin typeface="Comic Sans MS" panose="030F0702030302020204" pitchFamily="66" charset="0"/>
            </a:endParaRPr>
          </a:p>
        </p:txBody>
      </p:sp>
    </p:spTree>
    <p:extLst>
      <p:ext uri="{BB962C8B-B14F-4D97-AF65-F5344CB8AC3E}">
        <p14:creationId xmlns:p14="http://schemas.microsoft.com/office/powerpoint/2010/main" val="4163000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04" y="1556792"/>
            <a:ext cx="4671411" cy="5184576"/>
          </a:xfrm>
        </p:spPr>
        <p:txBody>
          <a:bodyPr>
            <a:noAutofit/>
          </a:bodyPr>
          <a:lstStyle/>
          <a:p>
            <a:pPr marL="0" indent="0">
              <a:buNone/>
            </a:pPr>
            <a:r>
              <a:rPr lang="en-GB" sz="2200" dirty="0" smtClean="0">
                <a:latin typeface="Comic Sans MS" panose="030F0702030302020204" pitchFamily="66" charset="0"/>
              </a:rPr>
              <a:t>Voters </a:t>
            </a:r>
            <a:r>
              <a:rPr lang="en-GB" sz="2200" dirty="0">
                <a:latin typeface="Comic Sans MS" panose="030F0702030302020204" pitchFamily="66" charset="0"/>
              </a:rPr>
              <a:t>display </a:t>
            </a:r>
            <a:r>
              <a:rPr lang="en-GB" sz="2200" b="1" dirty="0">
                <a:solidFill>
                  <a:srgbClr val="9900CC"/>
                </a:solidFill>
                <a:latin typeface="Comic Sans MS" panose="030F0702030302020204" pitchFamily="66" charset="0"/>
              </a:rPr>
              <a:t>bias towards their own party</a:t>
            </a:r>
            <a:r>
              <a:rPr lang="en-GB" sz="2200" dirty="0">
                <a:latin typeface="Comic Sans MS" panose="030F0702030302020204" pitchFamily="66" charset="0"/>
              </a:rPr>
              <a:t>, in that people who identify with a Political Party will vote for that party most of the time </a:t>
            </a:r>
            <a:r>
              <a:rPr lang="en-GB" sz="2200" b="1" dirty="0">
                <a:solidFill>
                  <a:srgbClr val="9900CC"/>
                </a:solidFill>
                <a:latin typeface="Comic Sans MS" panose="030F0702030302020204" pitchFamily="66" charset="0"/>
              </a:rPr>
              <a:t>even if they don’t think the party is doing a good job</a:t>
            </a:r>
            <a:r>
              <a:rPr lang="en-GB" sz="2200" b="1" dirty="0" smtClean="0">
                <a:solidFill>
                  <a:srgbClr val="9900CC"/>
                </a:solidFill>
                <a:latin typeface="Comic Sans MS" panose="030F0702030302020204" pitchFamily="66" charset="0"/>
              </a:rPr>
              <a:t>. </a:t>
            </a:r>
            <a:r>
              <a:rPr lang="en-GB" sz="2200" dirty="0" smtClean="0">
                <a:solidFill>
                  <a:srgbClr val="00B050"/>
                </a:solidFill>
                <a:latin typeface="Comic Sans MS" panose="030F0702030302020204" pitchFamily="66" charset="0"/>
              </a:rPr>
              <a:t>This was particularly true in the post war period. </a:t>
            </a:r>
          </a:p>
          <a:p>
            <a:pPr marL="0" indent="0">
              <a:buNone/>
            </a:pPr>
            <a:endParaRPr lang="en-GB" sz="2200" b="1" dirty="0" smtClean="0">
              <a:solidFill>
                <a:srgbClr val="9900CC"/>
              </a:solidFill>
              <a:latin typeface="Comic Sans MS" panose="030F0702030302020204" pitchFamily="66" charset="0"/>
            </a:endParaRPr>
          </a:p>
          <a:p>
            <a:pPr marL="0" lvl="0" indent="0">
              <a:buNone/>
            </a:pPr>
            <a:r>
              <a:rPr lang="en-GB" sz="2200" dirty="0" smtClean="0">
                <a:latin typeface="Comic Sans MS" panose="030F0702030302020204" pitchFamily="66" charset="0"/>
              </a:rPr>
              <a:t> It can also be seen in </a:t>
            </a:r>
            <a:r>
              <a:rPr lang="en-GB" sz="2200" dirty="0">
                <a:latin typeface="Comic Sans MS" panose="030F0702030302020204" pitchFamily="66" charset="0"/>
              </a:rPr>
              <a:t>each of the </a:t>
            </a:r>
            <a:r>
              <a:rPr lang="en-GB" sz="2200" dirty="0" smtClean="0">
                <a:latin typeface="Comic Sans MS" panose="030F0702030302020204" pitchFamily="66" charset="0"/>
              </a:rPr>
              <a:t>2005/2010/2015 </a:t>
            </a:r>
            <a:r>
              <a:rPr lang="en-GB" sz="2200" dirty="0">
                <a:latin typeface="Comic Sans MS" panose="030F0702030302020204" pitchFamily="66" charset="0"/>
              </a:rPr>
              <a:t>elections </a:t>
            </a:r>
            <a:r>
              <a:rPr lang="en-GB" sz="2200" dirty="0" smtClean="0">
                <a:latin typeface="Comic Sans MS" panose="030F0702030302020204" pitchFamily="66" charset="0"/>
              </a:rPr>
              <a:t>most </a:t>
            </a:r>
            <a:r>
              <a:rPr lang="en-GB" sz="2200" dirty="0">
                <a:latin typeface="Comic Sans MS" panose="030F0702030302020204" pitchFamily="66" charset="0"/>
              </a:rPr>
              <a:t>of social class DE have voted for </a:t>
            </a:r>
            <a:r>
              <a:rPr lang="en-GB" sz="2200" b="1" dirty="0" smtClean="0">
                <a:solidFill>
                  <a:srgbClr val="FF0000"/>
                </a:solidFill>
                <a:latin typeface="Comic Sans MS" panose="030F0702030302020204" pitchFamily="66" charset="0"/>
              </a:rPr>
              <a:t>Labour</a:t>
            </a:r>
            <a:r>
              <a:rPr lang="en-GB" sz="2200" dirty="0" smtClean="0">
                <a:latin typeface="Comic Sans MS" panose="030F0702030302020204" pitchFamily="66" charset="0"/>
              </a:rPr>
              <a:t>, even when they were not seen to be the best option.</a:t>
            </a:r>
            <a:endParaRPr lang="en-GB" sz="2200" b="1" dirty="0">
              <a:solidFill>
                <a:srgbClr val="7030A0"/>
              </a:solidFill>
              <a:latin typeface="Comic Sans MS" panose="030F0702030302020204" pitchFamily="66" charset="0"/>
            </a:endParaRPr>
          </a:p>
          <a:p>
            <a:endParaRPr lang="en-GB" sz="2200" dirty="0">
              <a:latin typeface="Comic Sans MS" panose="030F0702030302020204" pitchFamily="66" charset="0"/>
            </a:endParaRPr>
          </a:p>
        </p:txBody>
      </p:sp>
      <p:sp>
        <p:nvSpPr>
          <p:cNvPr id="5" name="Title 1"/>
          <p:cNvSpPr>
            <a:spLocks noGrp="1"/>
          </p:cNvSpPr>
          <p:nvPr>
            <p:ph type="title"/>
          </p:nvPr>
        </p:nvSpPr>
        <p:spPr>
          <a:solidFill>
            <a:srgbClr val="D8D0E2"/>
          </a:solidFill>
        </p:spPr>
        <p:txBody>
          <a:bodyPr>
            <a:normAutofit/>
          </a:bodyPr>
          <a:lstStyle/>
          <a:p>
            <a:pPr algn="ctr"/>
            <a:r>
              <a:rPr lang="en-GB" sz="6600" dirty="0" smtClean="0">
                <a:latin typeface="Comic Sans MS" panose="030F0702030302020204" pitchFamily="66" charset="0"/>
              </a:rPr>
              <a:t>Voter Bias</a:t>
            </a:r>
            <a:endParaRPr lang="en-GB" sz="66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500795007"/>
              </p:ext>
            </p:extLst>
          </p:nvPr>
        </p:nvGraphicFramePr>
        <p:xfrm>
          <a:off x="4572000" y="2132856"/>
          <a:ext cx="4499990" cy="3004850"/>
        </p:xfrm>
        <a:graphic>
          <a:graphicData uri="http://schemas.openxmlformats.org/drawingml/2006/table">
            <a:tbl>
              <a:tblPr firstRow="1" firstCol="1" bandRow="1">
                <a:tableStyleId>{5C22544A-7EE6-4342-B048-85BDC9FD1C3A}</a:tableStyleId>
              </a:tblPr>
              <a:tblGrid>
                <a:gridCol w="1373261">
                  <a:extLst>
                    <a:ext uri="{9D8B030D-6E8A-4147-A177-3AD203B41FA5}">
                      <a16:colId xmlns:a16="http://schemas.microsoft.com/office/drawing/2014/main" val="3157973596"/>
                    </a:ext>
                  </a:extLst>
                </a:gridCol>
                <a:gridCol w="544526">
                  <a:extLst>
                    <a:ext uri="{9D8B030D-6E8A-4147-A177-3AD203B41FA5}">
                      <a16:colId xmlns:a16="http://schemas.microsoft.com/office/drawing/2014/main" val="4272314454"/>
                    </a:ext>
                  </a:extLst>
                </a:gridCol>
                <a:gridCol w="544526">
                  <a:extLst>
                    <a:ext uri="{9D8B030D-6E8A-4147-A177-3AD203B41FA5}">
                      <a16:colId xmlns:a16="http://schemas.microsoft.com/office/drawing/2014/main" val="3757314628"/>
                    </a:ext>
                  </a:extLst>
                </a:gridCol>
                <a:gridCol w="473835">
                  <a:extLst>
                    <a:ext uri="{9D8B030D-6E8A-4147-A177-3AD203B41FA5}">
                      <a16:colId xmlns:a16="http://schemas.microsoft.com/office/drawing/2014/main" val="110496888"/>
                    </a:ext>
                  </a:extLst>
                </a:gridCol>
                <a:gridCol w="304211">
                  <a:extLst>
                    <a:ext uri="{9D8B030D-6E8A-4147-A177-3AD203B41FA5}">
                      <a16:colId xmlns:a16="http://schemas.microsoft.com/office/drawing/2014/main" val="2459887142"/>
                    </a:ext>
                  </a:extLst>
                </a:gridCol>
                <a:gridCol w="374537">
                  <a:extLst>
                    <a:ext uri="{9D8B030D-6E8A-4147-A177-3AD203B41FA5}">
                      <a16:colId xmlns:a16="http://schemas.microsoft.com/office/drawing/2014/main" val="777179556"/>
                    </a:ext>
                  </a:extLst>
                </a:gridCol>
                <a:gridCol w="417551">
                  <a:extLst>
                    <a:ext uri="{9D8B030D-6E8A-4147-A177-3AD203B41FA5}">
                      <a16:colId xmlns:a16="http://schemas.microsoft.com/office/drawing/2014/main" val="473855073"/>
                    </a:ext>
                  </a:extLst>
                </a:gridCol>
                <a:gridCol w="467543">
                  <a:extLst>
                    <a:ext uri="{9D8B030D-6E8A-4147-A177-3AD203B41FA5}">
                      <a16:colId xmlns:a16="http://schemas.microsoft.com/office/drawing/2014/main" val="4151239663"/>
                    </a:ext>
                  </a:extLst>
                </a:gridCol>
              </a:tblGrid>
              <a:tr h="829334">
                <a:tc>
                  <a:txBody>
                    <a:bodyPr/>
                    <a:lstStyle/>
                    <a:p>
                      <a:pPr algn="ctr">
                        <a:lnSpc>
                          <a:spcPts val="1200"/>
                        </a:lnSpc>
                        <a:spcAft>
                          <a:spcPts val="0"/>
                        </a:spcAft>
                      </a:pPr>
                      <a:r>
                        <a:rPr lang="en-GB" sz="1600" dirty="0">
                          <a:solidFill>
                            <a:schemeClr val="tx1"/>
                          </a:solidFill>
                          <a:effectLst/>
                        </a:rPr>
                        <a:t> </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a:solidFill>
                            <a:schemeClr val="tx1"/>
                          </a:solidFill>
                          <a:effectLst/>
                        </a:rPr>
                        <a:t>Oct 1974</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a:solidFill>
                            <a:schemeClr val="tx1"/>
                          </a:solidFill>
                          <a:effectLst/>
                        </a:rPr>
                        <a:t>1979</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92</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smtClean="0">
                          <a:solidFill>
                            <a:schemeClr val="tx1"/>
                          </a:solidFill>
                          <a:effectLst/>
                          <a:latin typeface="+mn-lt"/>
                          <a:ea typeface="+mn-ea"/>
                          <a:cs typeface="+mn-cs"/>
                        </a:rPr>
                        <a:t>97</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smtClean="0">
                          <a:solidFill>
                            <a:schemeClr val="tx1"/>
                          </a:solidFill>
                          <a:effectLst/>
                          <a:latin typeface="+mn-lt"/>
                          <a:ea typeface="+mn-ea"/>
                          <a:cs typeface="+mn-cs"/>
                        </a:rPr>
                        <a:t>01</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smtClean="0">
                          <a:solidFill>
                            <a:schemeClr val="tx1"/>
                          </a:solidFill>
                          <a:effectLst/>
                          <a:latin typeface="+mn-lt"/>
                          <a:ea typeface="+mn-ea"/>
                          <a:cs typeface="+mn-cs"/>
                        </a:rPr>
                        <a:t>05</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smtClean="0">
                          <a:solidFill>
                            <a:schemeClr val="tx1"/>
                          </a:solidFill>
                          <a:effectLst/>
                          <a:latin typeface="+mn-lt"/>
                          <a:ea typeface="+mn-ea"/>
                          <a:cs typeface="+mn-cs"/>
                        </a:rPr>
                        <a:t>10</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extLst>
                  <a:ext uri="{0D108BD9-81ED-4DB2-BD59-A6C34878D82A}">
                    <a16:rowId xmlns:a16="http://schemas.microsoft.com/office/drawing/2014/main" val="3169019554"/>
                  </a:ext>
                </a:extLst>
              </a:tr>
              <a:tr h="510359">
                <a:tc>
                  <a:txBody>
                    <a:bodyPr/>
                    <a:lstStyle/>
                    <a:p>
                      <a:pPr algn="ctr">
                        <a:lnSpc>
                          <a:spcPts val="1200"/>
                        </a:lnSpc>
                        <a:spcAft>
                          <a:spcPts val="0"/>
                        </a:spcAft>
                      </a:pPr>
                      <a:r>
                        <a:rPr lang="en-GB" sz="1600">
                          <a:solidFill>
                            <a:schemeClr val="tx1"/>
                          </a:solidFill>
                          <a:effectLst/>
                        </a:rPr>
                        <a:t> </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a:solidFill>
                            <a:schemeClr val="tx1"/>
                          </a:solidFill>
                          <a:effectLst/>
                        </a:rPr>
                        <a:t>%</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a:solidFill>
                            <a:schemeClr val="tx1"/>
                          </a:solidFill>
                          <a:effectLst/>
                        </a:rPr>
                        <a:t>%</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a:solidFill>
                            <a:schemeClr val="tx1"/>
                          </a:solidFill>
                          <a:effectLst/>
                        </a:rPr>
                        <a:t>%</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a:solidFill>
                            <a:schemeClr val="tx1"/>
                          </a:solidFill>
                          <a:effectLst/>
                        </a:rPr>
                        <a:t>%</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a:solidFill>
                            <a:schemeClr val="tx1"/>
                          </a:solidFill>
                          <a:effectLst/>
                        </a:rPr>
                        <a:t>%</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a:solidFill>
                            <a:schemeClr val="tx1"/>
                          </a:solidFill>
                          <a:effectLst/>
                        </a:rPr>
                        <a:t>%</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a:solidFill>
                            <a:schemeClr val="tx1"/>
                          </a:solidFill>
                          <a:effectLst/>
                        </a:rPr>
                        <a:t>%</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extLst>
                  <a:ext uri="{0D108BD9-81ED-4DB2-BD59-A6C34878D82A}">
                    <a16:rowId xmlns:a16="http://schemas.microsoft.com/office/drawing/2014/main" val="1659125052"/>
                  </a:ext>
                </a:extLst>
              </a:tr>
              <a:tr h="510359">
                <a:tc>
                  <a:txBody>
                    <a:bodyPr/>
                    <a:lstStyle/>
                    <a:p>
                      <a:pPr>
                        <a:lnSpc>
                          <a:spcPts val="1200"/>
                        </a:lnSpc>
                        <a:spcAft>
                          <a:spcPts val="0"/>
                        </a:spcAft>
                      </a:pPr>
                      <a:r>
                        <a:rPr lang="en-GB" sz="1600" dirty="0">
                          <a:solidFill>
                            <a:schemeClr val="tx1"/>
                          </a:solidFill>
                          <a:effectLst/>
                        </a:rPr>
                        <a:t>Conservative</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625" marR="76200" anchor="ctr">
                    <a:noFill/>
                  </a:tcPr>
                </a:tc>
                <a:tc>
                  <a:txBody>
                    <a:bodyPr/>
                    <a:lstStyle/>
                    <a:p>
                      <a:pPr algn="ctr">
                        <a:lnSpc>
                          <a:spcPts val="1200"/>
                        </a:lnSpc>
                        <a:spcAft>
                          <a:spcPts val="0"/>
                        </a:spcAft>
                      </a:pPr>
                      <a:r>
                        <a:rPr lang="en-GB" sz="1600">
                          <a:solidFill>
                            <a:schemeClr val="tx1"/>
                          </a:solidFill>
                          <a:effectLst/>
                        </a:rPr>
                        <a:t>22</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a:solidFill>
                            <a:schemeClr val="tx1"/>
                          </a:solidFill>
                          <a:effectLst/>
                        </a:rPr>
                        <a:t>34</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a:solidFill>
                            <a:schemeClr val="tx1"/>
                          </a:solidFill>
                          <a:effectLst/>
                        </a:rPr>
                        <a:t>31</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a:solidFill>
                            <a:schemeClr val="tx1"/>
                          </a:solidFill>
                          <a:effectLst/>
                        </a:rPr>
                        <a:t>21</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a:solidFill>
                            <a:schemeClr val="tx1"/>
                          </a:solidFill>
                          <a:effectLst/>
                        </a:rPr>
                        <a:t>24</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a:solidFill>
                            <a:schemeClr val="tx1"/>
                          </a:solidFill>
                          <a:effectLst/>
                        </a:rPr>
                        <a:t>25</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a:solidFill>
                            <a:schemeClr val="tx1"/>
                          </a:solidFill>
                          <a:effectLst/>
                        </a:rPr>
                        <a:t>31</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extLst>
                  <a:ext uri="{0D108BD9-81ED-4DB2-BD59-A6C34878D82A}">
                    <a16:rowId xmlns:a16="http://schemas.microsoft.com/office/drawing/2014/main" val="2990352273"/>
                  </a:ext>
                </a:extLst>
              </a:tr>
              <a:tr h="510359">
                <a:tc>
                  <a:txBody>
                    <a:bodyPr/>
                    <a:lstStyle/>
                    <a:p>
                      <a:pPr>
                        <a:lnSpc>
                          <a:spcPts val="1200"/>
                        </a:lnSpc>
                        <a:spcAft>
                          <a:spcPts val="0"/>
                        </a:spcAft>
                      </a:pPr>
                      <a:r>
                        <a:rPr lang="en-GB" sz="1600">
                          <a:solidFill>
                            <a:schemeClr val="tx1"/>
                          </a:solidFill>
                          <a:effectLst/>
                        </a:rPr>
                        <a:t>Labour</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625" marR="76200" anchor="ctr">
                    <a:noFill/>
                  </a:tcPr>
                </a:tc>
                <a:tc>
                  <a:txBody>
                    <a:bodyPr/>
                    <a:lstStyle/>
                    <a:p>
                      <a:pPr algn="ctr">
                        <a:lnSpc>
                          <a:spcPts val="1200"/>
                        </a:lnSpc>
                        <a:spcAft>
                          <a:spcPts val="0"/>
                        </a:spcAft>
                      </a:pPr>
                      <a:r>
                        <a:rPr lang="en-GB" sz="1600">
                          <a:solidFill>
                            <a:schemeClr val="tx1"/>
                          </a:solidFill>
                          <a:effectLst/>
                        </a:rPr>
                        <a:t>57</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a:solidFill>
                            <a:schemeClr val="tx1"/>
                          </a:solidFill>
                          <a:effectLst/>
                        </a:rPr>
                        <a:t>49</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a:solidFill>
                            <a:schemeClr val="tx1"/>
                          </a:solidFill>
                          <a:effectLst/>
                        </a:rPr>
                        <a:t>49</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a:solidFill>
                            <a:schemeClr val="tx1"/>
                          </a:solidFill>
                          <a:effectLst/>
                        </a:rPr>
                        <a:t>59</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a:solidFill>
                            <a:schemeClr val="tx1"/>
                          </a:solidFill>
                          <a:effectLst/>
                        </a:rPr>
                        <a:t>55</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a:solidFill>
                            <a:schemeClr val="tx1"/>
                          </a:solidFill>
                          <a:effectLst/>
                        </a:rPr>
                        <a:t>48</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a:solidFill>
                            <a:schemeClr val="tx1"/>
                          </a:solidFill>
                          <a:effectLst/>
                        </a:rPr>
                        <a:t>40</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extLst>
                  <a:ext uri="{0D108BD9-81ED-4DB2-BD59-A6C34878D82A}">
                    <a16:rowId xmlns:a16="http://schemas.microsoft.com/office/drawing/2014/main" val="1519189452"/>
                  </a:ext>
                </a:extLst>
              </a:tr>
              <a:tr h="644439">
                <a:tc>
                  <a:txBody>
                    <a:bodyPr/>
                    <a:lstStyle/>
                    <a:p>
                      <a:pPr>
                        <a:lnSpc>
                          <a:spcPts val="1200"/>
                        </a:lnSpc>
                        <a:spcAft>
                          <a:spcPts val="0"/>
                        </a:spcAft>
                      </a:pPr>
                      <a:r>
                        <a:rPr lang="en-GB" sz="1600">
                          <a:solidFill>
                            <a:schemeClr val="tx1"/>
                          </a:solidFill>
                          <a:effectLst/>
                        </a:rPr>
                        <a:t>Lib / Alliance / LD</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7625" marR="76200" anchor="ctr">
                    <a:noFill/>
                  </a:tcPr>
                </a:tc>
                <a:tc>
                  <a:txBody>
                    <a:bodyPr/>
                    <a:lstStyle/>
                    <a:p>
                      <a:pPr algn="ctr">
                        <a:lnSpc>
                          <a:spcPts val="1200"/>
                        </a:lnSpc>
                        <a:spcAft>
                          <a:spcPts val="0"/>
                        </a:spcAft>
                      </a:pPr>
                      <a:r>
                        <a:rPr lang="en-GB" sz="1600">
                          <a:solidFill>
                            <a:schemeClr val="tx1"/>
                          </a:solidFill>
                          <a:effectLst/>
                        </a:rPr>
                        <a:t>16</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a:solidFill>
                            <a:schemeClr val="tx1"/>
                          </a:solidFill>
                          <a:effectLst/>
                        </a:rPr>
                        <a:t>13</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a:solidFill>
                            <a:schemeClr val="tx1"/>
                          </a:solidFill>
                          <a:effectLst/>
                        </a:rPr>
                        <a:t>16</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a:solidFill>
                            <a:schemeClr val="tx1"/>
                          </a:solidFill>
                          <a:effectLst/>
                        </a:rPr>
                        <a:t>13</a:t>
                      </a:r>
                      <a:endParaRPr lang="en-GB"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a:solidFill>
                            <a:schemeClr val="tx1"/>
                          </a:solidFill>
                          <a:effectLst/>
                        </a:rPr>
                        <a:t>13</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a:solidFill>
                            <a:schemeClr val="tx1"/>
                          </a:solidFill>
                          <a:effectLst/>
                        </a:rPr>
                        <a:t>18</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tc>
                  <a:txBody>
                    <a:bodyPr/>
                    <a:lstStyle/>
                    <a:p>
                      <a:pPr algn="ctr">
                        <a:lnSpc>
                          <a:spcPts val="1200"/>
                        </a:lnSpc>
                        <a:spcAft>
                          <a:spcPts val="0"/>
                        </a:spcAft>
                      </a:pPr>
                      <a:r>
                        <a:rPr lang="en-GB" sz="1600" dirty="0">
                          <a:solidFill>
                            <a:schemeClr val="tx1"/>
                          </a:solidFill>
                          <a:effectLst/>
                        </a:rPr>
                        <a:t>17</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noFill/>
                  </a:tcPr>
                </a:tc>
                <a:extLst>
                  <a:ext uri="{0D108BD9-81ED-4DB2-BD59-A6C34878D82A}">
                    <a16:rowId xmlns:a16="http://schemas.microsoft.com/office/drawing/2014/main" val="1377945869"/>
                  </a:ext>
                </a:extLst>
              </a:tr>
            </a:tbl>
          </a:graphicData>
        </a:graphic>
      </p:graphicFrame>
    </p:spTree>
    <p:extLst>
      <p:ext uri="{BB962C8B-B14F-4D97-AF65-F5344CB8AC3E}">
        <p14:creationId xmlns:p14="http://schemas.microsoft.com/office/powerpoint/2010/main" val="935832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GB" dirty="0" smtClean="0">
                <a:latin typeface="Comic Sans MS" panose="030F0702030302020204" pitchFamily="66" charset="0"/>
                <a:cs typeface="Arial" pitchFamily="34" charset="0"/>
              </a:rPr>
              <a:t>This </a:t>
            </a:r>
            <a:r>
              <a:rPr lang="en-GB" b="1" dirty="0" smtClean="0">
                <a:solidFill>
                  <a:srgbClr val="C00000"/>
                </a:solidFill>
                <a:latin typeface="Comic Sans MS" panose="030F0702030302020204" pitchFamily="66" charset="0"/>
                <a:cs typeface="Arial" pitchFamily="34" charset="0"/>
              </a:rPr>
              <a:t>long-term attachment </a:t>
            </a:r>
            <a:r>
              <a:rPr lang="en-GB" dirty="0" smtClean="0">
                <a:latin typeface="Comic Sans MS" panose="030F0702030302020204" pitchFamily="66" charset="0"/>
                <a:cs typeface="Arial" pitchFamily="34" charset="0"/>
              </a:rPr>
              <a:t>to a specific party (partisanship) </a:t>
            </a:r>
            <a:r>
              <a:rPr lang="en-GB" dirty="0">
                <a:latin typeface="Comic Sans MS" panose="030F0702030302020204" pitchFamily="66" charset="0"/>
                <a:cs typeface="Arial" pitchFamily="34" charset="0"/>
              </a:rPr>
              <a:t>colours a voter’s perception of politics and is expressed by them at election </a:t>
            </a:r>
            <a:r>
              <a:rPr lang="en-GB" dirty="0" smtClean="0">
                <a:latin typeface="Comic Sans MS" panose="030F0702030302020204" pitchFamily="66" charset="0"/>
                <a:cs typeface="Arial" pitchFamily="34" charset="0"/>
              </a:rPr>
              <a:t>time. </a:t>
            </a:r>
            <a:r>
              <a:rPr lang="en-GB" i="1" dirty="0">
                <a:solidFill>
                  <a:srgbClr val="00B050"/>
                </a:solidFill>
                <a:latin typeface="Comic Sans MS" panose="030F0702030302020204" pitchFamily="66" charset="0"/>
                <a:cs typeface="Arial" pitchFamily="34" charset="0"/>
              </a:rPr>
              <a:t>Voting is a reflex rather than a choice. </a:t>
            </a:r>
            <a:endParaRPr lang="en-GB" i="1" dirty="0" smtClean="0">
              <a:solidFill>
                <a:srgbClr val="00B050"/>
              </a:solidFill>
              <a:latin typeface="Comic Sans MS" panose="030F0702030302020204" pitchFamily="66" charset="0"/>
              <a:cs typeface="Arial" pitchFamily="34" charset="0"/>
            </a:endParaRPr>
          </a:p>
          <a:p>
            <a:pPr marL="0" indent="0">
              <a:buNone/>
            </a:pPr>
            <a:endParaRPr lang="en-GB" dirty="0" smtClean="0">
              <a:latin typeface="Comic Sans MS" panose="030F0702030302020204" pitchFamily="66" charset="0"/>
              <a:cs typeface="Arial" pitchFamily="34" charset="0"/>
            </a:endParaRPr>
          </a:p>
          <a:p>
            <a:pPr marL="0" indent="0">
              <a:buNone/>
            </a:pPr>
            <a:r>
              <a:rPr lang="en-GB" dirty="0" smtClean="0">
                <a:latin typeface="Comic Sans MS" panose="030F0702030302020204" pitchFamily="66" charset="0"/>
                <a:cs typeface="Arial" pitchFamily="34" charset="0"/>
              </a:rPr>
              <a:t>There are clear links to class here however this is NOT the same as the theory behind the Sociological Model. </a:t>
            </a:r>
            <a:endParaRPr lang="en-GB" dirty="0">
              <a:latin typeface="Comic Sans MS" panose="030F0702030302020204" pitchFamily="66" charset="0"/>
              <a:cs typeface="Arial" pitchFamily="34" charset="0"/>
            </a:endParaRPr>
          </a:p>
          <a:p>
            <a:endParaRPr lang="en-GB" dirty="0">
              <a:latin typeface="Comic Sans MS" panose="030F0702030302020204" pitchFamily="66" charset="0"/>
            </a:endParaRPr>
          </a:p>
        </p:txBody>
      </p:sp>
      <p:sp>
        <p:nvSpPr>
          <p:cNvPr id="4" name="Title 1"/>
          <p:cNvSpPr>
            <a:spLocks noGrp="1"/>
          </p:cNvSpPr>
          <p:nvPr>
            <p:ph type="title"/>
          </p:nvPr>
        </p:nvSpPr>
        <p:spPr>
          <a:solidFill>
            <a:srgbClr val="D8D0E2"/>
          </a:solidFill>
        </p:spPr>
        <p:txBody>
          <a:bodyPr>
            <a:normAutofit/>
          </a:bodyPr>
          <a:lstStyle/>
          <a:p>
            <a:pPr algn="ctr"/>
            <a:r>
              <a:rPr lang="en-GB" sz="6600" dirty="0" smtClean="0">
                <a:latin typeface="Comic Sans MS" panose="030F0702030302020204" pitchFamily="66" charset="0"/>
              </a:rPr>
              <a:t>Voter Bias</a:t>
            </a:r>
            <a:endParaRPr lang="en-GB" sz="6600" dirty="0">
              <a:latin typeface="Comic Sans MS" panose="030F0702030302020204" pitchFamily="66" charset="0"/>
            </a:endParaRPr>
          </a:p>
        </p:txBody>
      </p:sp>
    </p:spTree>
    <p:extLst>
      <p:ext uri="{BB962C8B-B14F-4D97-AF65-F5344CB8AC3E}">
        <p14:creationId xmlns:p14="http://schemas.microsoft.com/office/powerpoint/2010/main" val="1314906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556792"/>
            <a:ext cx="8507288" cy="5069159"/>
          </a:xfrm>
        </p:spPr>
        <p:txBody>
          <a:bodyPr>
            <a:normAutofit fontScale="92500" lnSpcReduction="10000"/>
          </a:bodyPr>
          <a:lstStyle/>
          <a:p>
            <a:pPr marL="0" indent="0">
              <a:buNone/>
            </a:pPr>
            <a:r>
              <a:rPr lang="en-GB" dirty="0">
                <a:latin typeface="Comic Sans MS" panose="030F0702030302020204" pitchFamily="66" charset="0"/>
                <a:cs typeface="Arial" pitchFamily="34" charset="0"/>
              </a:rPr>
              <a:t>Party identification is often the </a:t>
            </a:r>
            <a:r>
              <a:rPr lang="en-GB" b="1" dirty="0">
                <a:solidFill>
                  <a:srgbClr val="C00000"/>
                </a:solidFill>
                <a:latin typeface="Comic Sans MS" panose="030F0702030302020204" pitchFamily="66" charset="0"/>
                <a:cs typeface="Arial" pitchFamily="34" charset="0"/>
              </a:rPr>
              <a:t>political extension</a:t>
            </a:r>
            <a:r>
              <a:rPr lang="en-GB" dirty="0">
                <a:latin typeface="Comic Sans MS" panose="030F0702030302020204" pitchFamily="66" charset="0"/>
                <a:cs typeface="Arial" pitchFamily="34" charset="0"/>
              </a:rPr>
              <a:t> of </a:t>
            </a:r>
            <a:r>
              <a:rPr lang="en-GB" b="1" dirty="0">
                <a:solidFill>
                  <a:srgbClr val="C00000"/>
                </a:solidFill>
                <a:latin typeface="Comic Sans MS" panose="030F0702030302020204" pitchFamily="66" charset="0"/>
                <a:cs typeface="Arial" pitchFamily="34" charset="0"/>
              </a:rPr>
              <a:t>class identification </a:t>
            </a:r>
            <a:r>
              <a:rPr lang="en-GB" dirty="0">
                <a:latin typeface="Comic Sans MS" panose="030F0702030302020204" pitchFamily="66" charset="0"/>
                <a:cs typeface="Arial" pitchFamily="34" charset="0"/>
              </a:rPr>
              <a:t>or a </a:t>
            </a:r>
            <a:r>
              <a:rPr lang="en-GB" b="1" u="sng" dirty="0">
                <a:solidFill>
                  <a:srgbClr val="C00000"/>
                </a:solidFill>
                <a:latin typeface="Comic Sans MS" panose="030F0702030302020204" pitchFamily="66" charset="0"/>
                <a:cs typeface="Arial" pitchFamily="34" charset="0"/>
              </a:rPr>
              <a:t>residual identification with a class one has left. </a:t>
            </a:r>
            <a:endParaRPr lang="en-GB" b="1" u="sng" dirty="0" smtClean="0">
              <a:solidFill>
                <a:srgbClr val="C00000"/>
              </a:solidFill>
              <a:latin typeface="Comic Sans MS" panose="030F0702030302020204" pitchFamily="66" charset="0"/>
              <a:cs typeface="Arial" pitchFamily="34" charset="0"/>
            </a:endParaRPr>
          </a:p>
          <a:p>
            <a:pPr marL="0" indent="0">
              <a:buNone/>
            </a:pPr>
            <a:endParaRPr lang="en-GB" b="1" u="sng" dirty="0">
              <a:solidFill>
                <a:srgbClr val="C00000"/>
              </a:solidFill>
              <a:latin typeface="Comic Sans MS" panose="030F0702030302020204" pitchFamily="66" charset="0"/>
              <a:cs typeface="Arial" pitchFamily="34" charset="0"/>
            </a:endParaRPr>
          </a:p>
          <a:p>
            <a:pPr marL="0" indent="0">
              <a:buNone/>
            </a:pPr>
            <a:r>
              <a:rPr lang="en-GB" dirty="0" smtClean="0">
                <a:latin typeface="Comic Sans MS" panose="030F0702030302020204" pitchFamily="66" charset="0"/>
                <a:cs typeface="Arial" pitchFamily="34" charset="0"/>
              </a:rPr>
              <a:t>In the Party ID model some </a:t>
            </a:r>
            <a:r>
              <a:rPr lang="en-GB" dirty="0">
                <a:latin typeface="Comic Sans MS" panose="030F0702030302020204" pitchFamily="66" charset="0"/>
                <a:cs typeface="Arial" pitchFamily="34" charset="0"/>
              </a:rPr>
              <a:t>voters vote against their ‘natural’ class parties, e.g. </a:t>
            </a:r>
            <a:r>
              <a:rPr lang="en-GB" i="1" dirty="0">
                <a:solidFill>
                  <a:srgbClr val="9900CC"/>
                </a:solidFill>
                <a:latin typeface="Comic Sans MS" panose="030F0702030302020204" pitchFamily="66" charset="0"/>
                <a:cs typeface="Arial" pitchFamily="34" charset="0"/>
              </a:rPr>
              <a:t>Labour being the most popular party among some middle class groups, like teachers.</a:t>
            </a:r>
          </a:p>
          <a:p>
            <a:pPr marL="0" indent="0">
              <a:buNone/>
            </a:pPr>
            <a:r>
              <a:rPr lang="en-GB" dirty="0">
                <a:latin typeface="Comic Sans MS" panose="030F0702030302020204" pitchFamily="66" charset="0"/>
                <a:cs typeface="Arial" pitchFamily="34" charset="0"/>
              </a:rPr>
              <a:t>A two-party </a:t>
            </a:r>
            <a:r>
              <a:rPr lang="en-GB" dirty="0" smtClean="0">
                <a:latin typeface="Comic Sans MS" panose="030F0702030302020204" pitchFamily="66" charset="0"/>
                <a:cs typeface="Arial" pitchFamily="34" charset="0"/>
              </a:rPr>
              <a:t>system allows for this, </a:t>
            </a:r>
            <a:r>
              <a:rPr lang="en-GB" dirty="0">
                <a:latin typeface="Comic Sans MS" panose="030F0702030302020204" pitchFamily="66" charset="0"/>
                <a:cs typeface="Arial" pitchFamily="34" charset="0"/>
              </a:rPr>
              <a:t>reflecting the major ideological division in society</a:t>
            </a:r>
            <a:r>
              <a:rPr lang="en-GB" dirty="0" smtClean="0">
                <a:latin typeface="Comic Sans MS" panose="030F0702030302020204" pitchFamily="66" charset="0"/>
                <a:cs typeface="Arial" pitchFamily="34" charset="0"/>
              </a:rPr>
              <a:t>. There is very limited </a:t>
            </a:r>
            <a:r>
              <a:rPr lang="en-GB" dirty="0">
                <a:latin typeface="Comic Sans MS" panose="030F0702030302020204" pitchFamily="66" charset="0"/>
                <a:cs typeface="Arial" pitchFamily="34" charset="0"/>
              </a:rPr>
              <a:t>voting for smaller parties. </a:t>
            </a:r>
          </a:p>
          <a:p>
            <a:pPr marL="0" indent="0">
              <a:buNone/>
            </a:pPr>
            <a:endParaRPr lang="en-GB" b="1" u="sng" dirty="0">
              <a:solidFill>
                <a:srgbClr val="C00000"/>
              </a:solidFill>
              <a:latin typeface="Comic Sans MS" panose="030F0702030302020204" pitchFamily="66" charset="0"/>
              <a:cs typeface="Arial" pitchFamily="34" charset="0"/>
            </a:endParaRPr>
          </a:p>
          <a:p>
            <a:pPr marL="0" indent="0">
              <a:buNone/>
            </a:pPr>
            <a:endParaRPr lang="en-GB" dirty="0">
              <a:latin typeface="Comic Sans MS" panose="030F0702030302020204" pitchFamily="66" charset="0"/>
            </a:endParaRPr>
          </a:p>
        </p:txBody>
      </p:sp>
      <p:sp>
        <p:nvSpPr>
          <p:cNvPr id="4" name="Title 1"/>
          <p:cNvSpPr>
            <a:spLocks noGrp="1"/>
          </p:cNvSpPr>
          <p:nvPr>
            <p:ph type="title"/>
          </p:nvPr>
        </p:nvSpPr>
        <p:spPr>
          <a:solidFill>
            <a:srgbClr val="D8D0E2"/>
          </a:solidFill>
        </p:spPr>
        <p:txBody>
          <a:bodyPr>
            <a:noAutofit/>
          </a:bodyPr>
          <a:lstStyle/>
          <a:p>
            <a:pPr algn="ctr"/>
            <a:r>
              <a:rPr lang="en-GB" sz="4000" dirty="0" smtClean="0">
                <a:latin typeface="Comic Sans MS" panose="030F0702030302020204" pitchFamily="66" charset="0"/>
              </a:rPr>
              <a:t>Party Identification and class</a:t>
            </a:r>
            <a:endParaRPr lang="en-GB" sz="4000" dirty="0">
              <a:latin typeface="Comic Sans MS" panose="030F0702030302020204" pitchFamily="66" charset="0"/>
            </a:endParaRPr>
          </a:p>
        </p:txBody>
      </p:sp>
    </p:spTree>
    <p:extLst>
      <p:ext uri="{BB962C8B-B14F-4D97-AF65-F5344CB8AC3E}">
        <p14:creationId xmlns:p14="http://schemas.microsoft.com/office/powerpoint/2010/main" val="674407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35911662"/>
              </p:ext>
            </p:extLst>
          </p:nvPr>
        </p:nvGraphicFramePr>
        <p:xfrm>
          <a:off x="251520" y="1628800"/>
          <a:ext cx="8568951" cy="4824532"/>
        </p:xfrm>
        <a:graphic>
          <a:graphicData uri="http://schemas.openxmlformats.org/drawingml/2006/table">
            <a:tbl>
              <a:tblPr firstRow="1" firstCol="1" bandRow="1">
                <a:tableStyleId>{5C22544A-7EE6-4342-B048-85BDC9FD1C3A}</a:tableStyleId>
              </a:tblPr>
              <a:tblGrid>
                <a:gridCol w="1507576">
                  <a:extLst>
                    <a:ext uri="{9D8B030D-6E8A-4147-A177-3AD203B41FA5}">
                      <a16:colId xmlns:a16="http://schemas.microsoft.com/office/drawing/2014/main" val="1385273249"/>
                    </a:ext>
                  </a:extLst>
                </a:gridCol>
                <a:gridCol w="943614">
                  <a:extLst>
                    <a:ext uri="{9D8B030D-6E8A-4147-A177-3AD203B41FA5}">
                      <a16:colId xmlns:a16="http://schemas.microsoft.com/office/drawing/2014/main" val="535463466"/>
                    </a:ext>
                  </a:extLst>
                </a:gridCol>
                <a:gridCol w="943614">
                  <a:extLst>
                    <a:ext uri="{9D8B030D-6E8A-4147-A177-3AD203B41FA5}">
                      <a16:colId xmlns:a16="http://schemas.microsoft.com/office/drawing/2014/main" val="965126671"/>
                    </a:ext>
                  </a:extLst>
                </a:gridCol>
                <a:gridCol w="821937">
                  <a:extLst>
                    <a:ext uri="{9D8B030D-6E8A-4147-A177-3AD203B41FA5}">
                      <a16:colId xmlns:a16="http://schemas.microsoft.com/office/drawing/2014/main" val="12367574"/>
                    </a:ext>
                  </a:extLst>
                </a:gridCol>
                <a:gridCol w="821109">
                  <a:extLst>
                    <a:ext uri="{9D8B030D-6E8A-4147-A177-3AD203B41FA5}">
                      <a16:colId xmlns:a16="http://schemas.microsoft.com/office/drawing/2014/main" val="2552269482"/>
                    </a:ext>
                  </a:extLst>
                </a:gridCol>
                <a:gridCol w="821109">
                  <a:extLst>
                    <a:ext uri="{9D8B030D-6E8A-4147-A177-3AD203B41FA5}">
                      <a16:colId xmlns:a16="http://schemas.microsoft.com/office/drawing/2014/main" val="1885111577"/>
                    </a:ext>
                  </a:extLst>
                </a:gridCol>
                <a:gridCol w="704399">
                  <a:extLst>
                    <a:ext uri="{9D8B030D-6E8A-4147-A177-3AD203B41FA5}">
                      <a16:colId xmlns:a16="http://schemas.microsoft.com/office/drawing/2014/main" val="1287475390"/>
                    </a:ext>
                  </a:extLst>
                </a:gridCol>
                <a:gridCol w="471807">
                  <a:extLst>
                    <a:ext uri="{9D8B030D-6E8A-4147-A177-3AD203B41FA5}">
                      <a16:colId xmlns:a16="http://schemas.microsoft.com/office/drawing/2014/main" val="4060582796"/>
                    </a:ext>
                  </a:extLst>
                </a:gridCol>
                <a:gridCol w="943614">
                  <a:extLst>
                    <a:ext uri="{9D8B030D-6E8A-4147-A177-3AD203B41FA5}">
                      <a16:colId xmlns:a16="http://schemas.microsoft.com/office/drawing/2014/main" val="751811041"/>
                    </a:ext>
                  </a:extLst>
                </a:gridCol>
                <a:gridCol w="590172">
                  <a:extLst>
                    <a:ext uri="{9D8B030D-6E8A-4147-A177-3AD203B41FA5}">
                      <a16:colId xmlns:a16="http://schemas.microsoft.com/office/drawing/2014/main" val="1645213799"/>
                    </a:ext>
                  </a:extLst>
                </a:gridCol>
              </a:tblGrid>
              <a:tr h="466420">
                <a:tc>
                  <a:txBody>
                    <a:bodyPr/>
                    <a:lstStyle/>
                    <a:p>
                      <a:pPr algn="ctr">
                        <a:lnSpc>
                          <a:spcPts val="1200"/>
                        </a:lnSpc>
                        <a:spcAft>
                          <a:spcPts val="0"/>
                        </a:spcAft>
                      </a:pPr>
                      <a:r>
                        <a:rPr lang="en-GB" sz="16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dirty="0">
                          <a:effectLst/>
                        </a:rPr>
                        <a:t>Oct 1974</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1979</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1983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1987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1992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1997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2001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2005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2010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extLst>
                  <a:ext uri="{0D108BD9-81ED-4DB2-BD59-A6C34878D82A}">
                    <a16:rowId xmlns:a16="http://schemas.microsoft.com/office/drawing/2014/main" val="4232624505"/>
                  </a:ext>
                </a:extLst>
              </a:tr>
              <a:tr h="466420">
                <a:tc>
                  <a:txBody>
                    <a:bodyPr/>
                    <a:lstStyle/>
                    <a:p>
                      <a:pPr algn="ctr">
                        <a:lnSpc>
                          <a:spcPts val="1200"/>
                        </a:lnSpc>
                        <a:spcAft>
                          <a:spcPts val="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dirty="0">
                          <a:effectLst/>
                        </a:rPr>
                        <a: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dirty="0">
                          <a:effectLst/>
                        </a:rPr>
                        <a: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dirty="0">
                          <a:effectLst/>
                        </a:rPr>
                        <a: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extLst>
                  <a:ext uri="{0D108BD9-81ED-4DB2-BD59-A6C34878D82A}">
                    <a16:rowId xmlns:a16="http://schemas.microsoft.com/office/drawing/2014/main" val="2298641257"/>
                  </a:ext>
                </a:extLst>
              </a:tr>
              <a:tr h="546586">
                <a:tc gridSpan="10">
                  <a:txBody>
                    <a:bodyPr/>
                    <a:lstStyle/>
                    <a:p>
                      <a:pPr>
                        <a:lnSpc>
                          <a:spcPts val="1200"/>
                        </a:lnSpc>
                        <a:spcAft>
                          <a:spcPts val="0"/>
                        </a:spcAft>
                      </a:pPr>
                      <a:r>
                        <a:rPr lang="en-GB" sz="1600" dirty="0">
                          <a:effectLst/>
                        </a:rPr>
                        <a:t>Middle class (ABC1)</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7620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38914153"/>
                  </a:ext>
                </a:extLst>
              </a:tr>
              <a:tr h="466420">
                <a:tc>
                  <a:txBody>
                    <a:bodyPr/>
                    <a:lstStyle/>
                    <a:p>
                      <a:pPr>
                        <a:lnSpc>
                          <a:spcPts val="1200"/>
                        </a:lnSpc>
                        <a:spcAft>
                          <a:spcPts val="0"/>
                        </a:spcAft>
                      </a:pPr>
                      <a:r>
                        <a:rPr lang="en-GB" sz="1600">
                          <a:effectLst/>
                        </a:rPr>
                        <a:t>Conservative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7625" marR="76200" anchor="ctr"/>
                </a:tc>
                <a:tc>
                  <a:txBody>
                    <a:bodyPr/>
                    <a:lstStyle/>
                    <a:p>
                      <a:pPr algn="ctr">
                        <a:lnSpc>
                          <a:spcPts val="1200"/>
                        </a:lnSpc>
                        <a:spcAft>
                          <a:spcPts val="0"/>
                        </a:spcAft>
                      </a:pPr>
                      <a:r>
                        <a:rPr lang="en-GB" sz="1600" dirty="0">
                          <a:effectLst/>
                        </a:rPr>
                        <a:t>56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59</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55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54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dirty="0">
                          <a:effectLst/>
                        </a:rPr>
                        <a:t>54</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dirty="0">
                          <a:effectLst/>
                        </a:rPr>
                        <a:t>39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38</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37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39</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extLst>
                  <a:ext uri="{0D108BD9-81ED-4DB2-BD59-A6C34878D82A}">
                    <a16:rowId xmlns:a16="http://schemas.microsoft.com/office/drawing/2014/main" val="577055620"/>
                  </a:ext>
                </a:extLst>
              </a:tr>
              <a:tr h="466420">
                <a:tc>
                  <a:txBody>
                    <a:bodyPr/>
                    <a:lstStyle/>
                    <a:p>
                      <a:pPr>
                        <a:lnSpc>
                          <a:spcPts val="1200"/>
                        </a:lnSpc>
                        <a:spcAft>
                          <a:spcPts val="0"/>
                        </a:spcAft>
                      </a:pPr>
                      <a:r>
                        <a:rPr lang="en-GB" sz="1600" dirty="0">
                          <a:effectLst/>
                        </a:rPr>
                        <a:t>Labour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76200" anchor="ctr"/>
                </a:tc>
                <a:tc>
                  <a:txBody>
                    <a:bodyPr/>
                    <a:lstStyle/>
                    <a:p>
                      <a:pPr algn="ctr">
                        <a:lnSpc>
                          <a:spcPts val="1200"/>
                        </a:lnSpc>
                        <a:spcAft>
                          <a:spcPts val="0"/>
                        </a:spcAft>
                      </a:pPr>
                      <a:r>
                        <a:rPr lang="en-GB" sz="1600">
                          <a:effectLst/>
                        </a:rPr>
                        <a:t>19</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dirty="0">
                          <a:effectLst/>
                        </a:rPr>
                        <a:t>24</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16</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18</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22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dirty="0">
                          <a:effectLst/>
                        </a:rPr>
                        <a:t>34</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dirty="0">
                          <a:effectLst/>
                        </a:rPr>
                        <a:t>34</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30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27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extLst>
                  <a:ext uri="{0D108BD9-81ED-4DB2-BD59-A6C34878D82A}">
                    <a16:rowId xmlns:a16="http://schemas.microsoft.com/office/drawing/2014/main" val="485599782"/>
                  </a:ext>
                </a:extLst>
              </a:tr>
              <a:tr h="466420">
                <a:tc>
                  <a:txBody>
                    <a:bodyPr/>
                    <a:lstStyle/>
                    <a:p>
                      <a:pPr>
                        <a:lnSpc>
                          <a:spcPts val="1200"/>
                        </a:lnSpc>
                        <a:spcAft>
                          <a:spcPts val="0"/>
                        </a:spcAft>
                      </a:pPr>
                      <a:r>
                        <a:rPr lang="en-GB" sz="1600">
                          <a:effectLst/>
                        </a:rPr>
                        <a:t>Lib / Alliance / LD</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7625" marR="76200" anchor="ctr"/>
                </a:tc>
                <a:tc>
                  <a:txBody>
                    <a:bodyPr/>
                    <a:lstStyle/>
                    <a:p>
                      <a:pPr algn="ctr">
                        <a:lnSpc>
                          <a:spcPts val="1200"/>
                        </a:lnSpc>
                        <a:spcAft>
                          <a:spcPts val="0"/>
                        </a:spcAft>
                      </a:pPr>
                      <a:r>
                        <a:rPr lang="en-GB" sz="1600">
                          <a:effectLst/>
                        </a:rPr>
                        <a:t>21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15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28</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26</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21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20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dirty="0">
                          <a:effectLst/>
                        </a:rPr>
                        <a:t>22</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26</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26</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extLst>
                  <a:ext uri="{0D108BD9-81ED-4DB2-BD59-A6C34878D82A}">
                    <a16:rowId xmlns:a16="http://schemas.microsoft.com/office/drawing/2014/main" val="49195569"/>
                  </a:ext>
                </a:extLst>
              </a:tr>
              <a:tr h="546586">
                <a:tc gridSpan="10">
                  <a:txBody>
                    <a:bodyPr/>
                    <a:lstStyle/>
                    <a:p>
                      <a:pPr>
                        <a:lnSpc>
                          <a:spcPts val="1200"/>
                        </a:lnSpc>
                        <a:spcAft>
                          <a:spcPts val="0"/>
                        </a:spcAft>
                      </a:pPr>
                      <a:r>
                        <a:rPr lang="en-GB" sz="1600" dirty="0">
                          <a:effectLst/>
                        </a:rPr>
                        <a:t>Skilled working class (C2)</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7620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74099274"/>
                  </a:ext>
                </a:extLst>
              </a:tr>
              <a:tr h="466420">
                <a:tc>
                  <a:txBody>
                    <a:bodyPr/>
                    <a:lstStyle/>
                    <a:p>
                      <a:pPr>
                        <a:lnSpc>
                          <a:spcPts val="1200"/>
                        </a:lnSpc>
                        <a:spcAft>
                          <a:spcPts val="0"/>
                        </a:spcAft>
                      </a:pPr>
                      <a:r>
                        <a:rPr lang="en-GB" sz="1600">
                          <a:effectLst/>
                        </a:rPr>
                        <a:t>Conservative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7625" marR="76200" anchor="ctr"/>
                </a:tc>
                <a:tc>
                  <a:txBody>
                    <a:bodyPr/>
                    <a:lstStyle/>
                    <a:p>
                      <a:pPr algn="ctr">
                        <a:lnSpc>
                          <a:spcPts val="1200"/>
                        </a:lnSpc>
                        <a:spcAft>
                          <a:spcPts val="0"/>
                        </a:spcAft>
                      </a:pPr>
                      <a:r>
                        <a:rPr lang="en-GB" sz="1600">
                          <a:effectLst/>
                        </a:rPr>
                        <a:t>26</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41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40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40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39</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27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dirty="0">
                          <a:effectLst/>
                        </a:rPr>
                        <a:t>29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33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37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extLst>
                  <a:ext uri="{0D108BD9-81ED-4DB2-BD59-A6C34878D82A}">
                    <a16:rowId xmlns:a16="http://schemas.microsoft.com/office/drawing/2014/main" val="1205581045"/>
                  </a:ext>
                </a:extLst>
              </a:tr>
              <a:tr h="466420">
                <a:tc>
                  <a:txBody>
                    <a:bodyPr/>
                    <a:lstStyle/>
                    <a:p>
                      <a:pPr>
                        <a:lnSpc>
                          <a:spcPts val="1200"/>
                        </a:lnSpc>
                        <a:spcAft>
                          <a:spcPts val="0"/>
                        </a:spcAft>
                      </a:pPr>
                      <a:r>
                        <a:rPr lang="en-GB" sz="1600">
                          <a:effectLst/>
                        </a:rPr>
                        <a:t>Labour</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7625" marR="76200" anchor="ctr"/>
                </a:tc>
                <a:tc>
                  <a:txBody>
                    <a:bodyPr/>
                    <a:lstStyle/>
                    <a:p>
                      <a:pPr algn="ctr">
                        <a:lnSpc>
                          <a:spcPts val="1200"/>
                        </a:lnSpc>
                        <a:spcAft>
                          <a:spcPts val="0"/>
                        </a:spcAft>
                      </a:pPr>
                      <a:r>
                        <a:rPr lang="en-GB" sz="1600">
                          <a:effectLst/>
                        </a:rPr>
                        <a:t>49</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41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32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36</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40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50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dirty="0">
                          <a:effectLst/>
                        </a:rPr>
                        <a:t>49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40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29</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extLst>
                  <a:ext uri="{0D108BD9-81ED-4DB2-BD59-A6C34878D82A}">
                    <a16:rowId xmlns:a16="http://schemas.microsoft.com/office/drawing/2014/main" val="1742135009"/>
                  </a:ext>
                </a:extLst>
              </a:tr>
              <a:tr h="466420">
                <a:tc>
                  <a:txBody>
                    <a:bodyPr/>
                    <a:lstStyle/>
                    <a:p>
                      <a:pPr>
                        <a:lnSpc>
                          <a:spcPts val="1200"/>
                        </a:lnSpc>
                        <a:spcAft>
                          <a:spcPts val="0"/>
                        </a:spcAft>
                      </a:pPr>
                      <a:r>
                        <a:rPr lang="en-GB" sz="1600" dirty="0">
                          <a:effectLst/>
                        </a:rPr>
                        <a:t>Lib / Alliance / LD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76200" anchor="ctr"/>
                </a:tc>
                <a:tc>
                  <a:txBody>
                    <a:bodyPr/>
                    <a:lstStyle/>
                    <a:p>
                      <a:pPr algn="ctr">
                        <a:lnSpc>
                          <a:spcPts val="1200"/>
                        </a:lnSpc>
                        <a:spcAft>
                          <a:spcPts val="0"/>
                        </a:spcAft>
                      </a:pPr>
                      <a:r>
                        <a:rPr lang="en-GB" sz="1600">
                          <a:effectLst/>
                        </a:rPr>
                        <a:t>20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dirty="0">
                          <a:effectLst/>
                        </a:rPr>
                        <a:t>15</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26</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22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17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a:effectLst/>
                        </a:rPr>
                        <a:t>16</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dirty="0">
                          <a:effectLst/>
                        </a:rPr>
                        <a:t>15</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dirty="0">
                          <a:effectLst/>
                        </a:rPr>
                        <a:t>19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tc>
                  <a:txBody>
                    <a:bodyPr/>
                    <a:lstStyle/>
                    <a:p>
                      <a:pPr algn="ctr">
                        <a:lnSpc>
                          <a:spcPts val="1200"/>
                        </a:lnSpc>
                        <a:spcAft>
                          <a:spcPts val="0"/>
                        </a:spcAft>
                      </a:pPr>
                      <a:r>
                        <a:rPr lang="en-GB" sz="1600" dirty="0">
                          <a:effectLst/>
                        </a:rPr>
                        <a:t>22</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tc>
                <a:extLst>
                  <a:ext uri="{0D108BD9-81ED-4DB2-BD59-A6C34878D82A}">
                    <a16:rowId xmlns:a16="http://schemas.microsoft.com/office/drawing/2014/main" val="444359080"/>
                  </a:ext>
                </a:extLst>
              </a:tr>
            </a:tbl>
          </a:graphicData>
        </a:graphic>
      </p:graphicFrame>
      <p:sp>
        <p:nvSpPr>
          <p:cNvPr id="5" name="Title 1"/>
          <p:cNvSpPr>
            <a:spLocks noGrp="1"/>
          </p:cNvSpPr>
          <p:nvPr>
            <p:ph type="title"/>
          </p:nvPr>
        </p:nvSpPr>
        <p:spPr>
          <a:solidFill>
            <a:srgbClr val="D8D0E2"/>
          </a:solidFill>
        </p:spPr>
        <p:txBody>
          <a:bodyPr>
            <a:noAutofit/>
          </a:bodyPr>
          <a:lstStyle/>
          <a:p>
            <a:pPr algn="ctr"/>
            <a:r>
              <a:rPr lang="en-GB" sz="4000" dirty="0" smtClean="0">
                <a:latin typeface="Comic Sans MS" panose="030F0702030302020204" pitchFamily="66" charset="0"/>
              </a:rPr>
              <a:t>Party Identification and class</a:t>
            </a:r>
            <a:endParaRPr lang="en-GB" sz="4000" dirty="0">
              <a:latin typeface="Comic Sans MS" panose="030F0702030302020204" pitchFamily="66" charset="0"/>
            </a:endParaRPr>
          </a:p>
        </p:txBody>
      </p:sp>
    </p:spTree>
    <p:extLst>
      <p:ext uri="{BB962C8B-B14F-4D97-AF65-F5344CB8AC3E}">
        <p14:creationId xmlns:p14="http://schemas.microsoft.com/office/powerpoint/2010/main" val="25735972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en-GB" dirty="0" smtClean="0">
                <a:latin typeface="Comic Sans MS" panose="030F0702030302020204" pitchFamily="66" charset="0"/>
              </a:rPr>
              <a:t>The Party ID model fails </a:t>
            </a:r>
            <a:r>
              <a:rPr lang="en-GB" dirty="0">
                <a:latin typeface="Comic Sans MS" panose="030F0702030302020204" pitchFamily="66" charset="0"/>
              </a:rPr>
              <a:t>to address the continued evidence of ‘</a:t>
            </a:r>
            <a:r>
              <a:rPr lang="en-GB" b="1" dirty="0" err="1">
                <a:solidFill>
                  <a:srgbClr val="C00000"/>
                </a:solidFill>
                <a:latin typeface="Comic Sans MS" panose="030F0702030302020204" pitchFamily="66" charset="0"/>
              </a:rPr>
              <a:t>dealignment</a:t>
            </a:r>
            <a:r>
              <a:rPr lang="en-GB" dirty="0">
                <a:latin typeface="Comic Sans MS" panose="030F0702030302020204" pitchFamily="66" charset="0"/>
              </a:rPr>
              <a:t>’ </a:t>
            </a:r>
            <a:r>
              <a:rPr lang="en-GB" dirty="0" smtClean="0">
                <a:latin typeface="Comic Sans MS" panose="030F0702030302020204" pitchFamily="66" charset="0"/>
              </a:rPr>
              <a:t>- some </a:t>
            </a:r>
            <a:r>
              <a:rPr lang="en-GB" dirty="0">
                <a:latin typeface="Comic Sans MS" panose="030F0702030302020204" pitchFamily="66" charset="0"/>
              </a:rPr>
              <a:t>commentators argue that class support for political parties has started to </a:t>
            </a:r>
            <a:r>
              <a:rPr lang="en-GB" dirty="0" smtClean="0">
                <a:latin typeface="Comic Sans MS" panose="030F0702030302020204" pitchFamily="66" charset="0"/>
              </a:rPr>
              <a:t>decline</a:t>
            </a:r>
            <a:r>
              <a:rPr lang="en-GB" dirty="0">
                <a:latin typeface="Comic Sans MS" panose="030F0702030302020204" pitchFamily="66" charset="0"/>
              </a:rPr>
              <a:t>.</a:t>
            </a:r>
            <a:r>
              <a:rPr lang="en-GB" dirty="0">
                <a:latin typeface="Comic Sans MS" panose="030F0702030302020204" pitchFamily="66" charset="0"/>
              </a:rPr>
              <a:t> </a:t>
            </a:r>
            <a:endParaRPr lang="en-GB" dirty="0" smtClean="0">
              <a:latin typeface="Comic Sans MS" panose="030F0702030302020204" pitchFamily="66" charset="0"/>
            </a:endParaRPr>
          </a:p>
          <a:p>
            <a:pPr marL="0" indent="0">
              <a:buNone/>
            </a:pPr>
            <a:r>
              <a:rPr lang="en-GB" dirty="0" smtClean="0">
                <a:latin typeface="Comic Sans MS" panose="030F0702030302020204" pitchFamily="66" charset="0"/>
              </a:rPr>
              <a:t>For example, support </a:t>
            </a:r>
            <a:r>
              <a:rPr lang="en-GB" dirty="0">
                <a:latin typeface="Comic Sans MS" panose="030F0702030302020204" pitchFamily="66" charset="0"/>
              </a:rPr>
              <a:t>for the main two parties has declined from over 95% in the 1950’s to around 68% in 2015, and voting behaviour has become more volatile.</a:t>
            </a:r>
          </a:p>
          <a:p>
            <a:pPr marL="0" indent="0">
              <a:buNone/>
            </a:pPr>
            <a:endParaRPr lang="en-GB" dirty="0">
              <a:latin typeface="Comic Sans MS" panose="030F0702030302020204" pitchFamily="66" charset="0"/>
            </a:endParaRPr>
          </a:p>
          <a:p>
            <a:pPr marL="0" lvl="0" indent="0">
              <a:buNone/>
            </a:pPr>
            <a:r>
              <a:rPr lang="en-GB" dirty="0">
                <a:latin typeface="Comic Sans MS" panose="030F0702030302020204" pitchFamily="66" charset="0"/>
                <a:hlinkClick r:id="rId2"/>
              </a:rPr>
              <a:t>https://</a:t>
            </a:r>
            <a:r>
              <a:rPr lang="en-GB" dirty="0" smtClean="0">
                <a:latin typeface="Comic Sans MS" panose="030F0702030302020204" pitchFamily="66" charset="0"/>
                <a:hlinkClick r:id="rId2"/>
              </a:rPr>
              <a:t>www.youtube.com/watch?v=mYzQzJ262Qw</a:t>
            </a:r>
            <a:r>
              <a:rPr lang="en-GB" dirty="0" smtClean="0">
                <a:latin typeface="Comic Sans MS" panose="030F0702030302020204" pitchFamily="66" charset="0"/>
              </a:rPr>
              <a:t> </a:t>
            </a:r>
            <a:endParaRPr lang="en-GB" dirty="0">
              <a:latin typeface="Comic Sans MS" panose="030F0702030302020204" pitchFamily="66" charset="0"/>
            </a:endParaRPr>
          </a:p>
          <a:p>
            <a:endParaRPr lang="en-GB" dirty="0">
              <a:latin typeface="Comic Sans MS" panose="030F0702030302020204" pitchFamily="66" charset="0"/>
            </a:endParaRPr>
          </a:p>
        </p:txBody>
      </p:sp>
      <p:sp>
        <p:nvSpPr>
          <p:cNvPr id="4" name="Title 1"/>
          <p:cNvSpPr>
            <a:spLocks noGrp="1"/>
          </p:cNvSpPr>
          <p:nvPr>
            <p:ph type="title"/>
          </p:nvPr>
        </p:nvSpPr>
        <p:spPr>
          <a:solidFill>
            <a:srgbClr val="D8D0E2"/>
          </a:solidFill>
        </p:spPr>
        <p:txBody>
          <a:bodyPr>
            <a:noAutofit/>
          </a:bodyPr>
          <a:lstStyle/>
          <a:p>
            <a:pPr algn="ctr"/>
            <a:r>
              <a:rPr lang="en-GB" sz="4000" dirty="0" smtClean="0">
                <a:latin typeface="Comic Sans MS" panose="030F0702030302020204" pitchFamily="66" charset="0"/>
              </a:rPr>
              <a:t>Party ID and </a:t>
            </a:r>
            <a:r>
              <a:rPr lang="en-GB" sz="4000" dirty="0" err="1" smtClean="0">
                <a:latin typeface="Comic Sans MS" panose="030F0702030302020204" pitchFamily="66" charset="0"/>
              </a:rPr>
              <a:t>Dealignment</a:t>
            </a:r>
            <a:r>
              <a:rPr lang="en-GB" sz="4000" dirty="0" smtClean="0">
                <a:latin typeface="Comic Sans MS" panose="030F0702030302020204" pitchFamily="66" charset="0"/>
              </a:rPr>
              <a:t>?</a:t>
            </a:r>
            <a:endParaRPr lang="en-GB" sz="4000" dirty="0">
              <a:latin typeface="Comic Sans MS" panose="030F0702030302020204" pitchFamily="66" charset="0"/>
            </a:endParaRPr>
          </a:p>
        </p:txBody>
      </p:sp>
    </p:spTree>
    <p:extLst>
      <p:ext uri="{BB962C8B-B14F-4D97-AF65-F5344CB8AC3E}">
        <p14:creationId xmlns:p14="http://schemas.microsoft.com/office/powerpoint/2010/main" val="2539823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dirty="0">
                <a:latin typeface="Comic Sans MS" panose="030F0702030302020204" pitchFamily="66" charset="0"/>
              </a:rPr>
              <a:t>This model is also seen to fail to take </a:t>
            </a:r>
            <a:r>
              <a:rPr lang="en-GB" b="1" dirty="0">
                <a:solidFill>
                  <a:srgbClr val="C00000"/>
                </a:solidFill>
                <a:latin typeface="Comic Sans MS" panose="030F0702030302020204" pitchFamily="66" charset="0"/>
              </a:rPr>
              <a:t>individual interest into </a:t>
            </a:r>
            <a:r>
              <a:rPr lang="en-GB" b="1" dirty="0" smtClean="0">
                <a:solidFill>
                  <a:srgbClr val="C00000"/>
                </a:solidFill>
                <a:latin typeface="Comic Sans MS" panose="030F0702030302020204" pitchFamily="66" charset="0"/>
              </a:rPr>
              <a:t>account (Rational Choice?) </a:t>
            </a:r>
            <a:r>
              <a:rPr lang="en-GB" dirty="0">
                <a:latin typeface="Comic Sans MS" panose="030F0702030302020204" pitchFamily="66" charset="0"/>
              </a:rPr>
              <a:t>as well as the growing influence of short term influences on </a:t>
            </a:r>
            <a:r>
              <a:rPr lang="en-GB" dirty="0" smtClean="0">
                <a:latin typeface="Comic Sans MS" panose="030F0702030302020204" pitchFamily="66" charset="0"/>
              </a:rPr>
              <a:t>voting.</a:t>
            </a:r>
          </a:p>
          <a:p>
            <a:pPr marL="0" indent="0">
              <a:buNone/>
            </a:pPr>
            <a:r>
              <a:rPr lang="en-GB" dirty="0" smtClean="0">
                <a:latin typeface="Comic Sans MS" panose="030F0702030302020204" pitchFamily="66" charset="0"/>
              </a:rPr>
              <a:t>Evidence </a:t>
            </a:r>
            <a:r>
              <a:rPr lang="en-GB" dirty="0">
                <a:latin typeface="Comic Sans MS" panose="030F0702030302020204" pitchFamily="66" charset="0"/>
              </a:rPr>
              <a:t>of </a:t>
            </a:r>
            <a:r>
              <a:rPr lang="en-GB" dirty="0" smtClean="0">
                <a:latin typeface="Comic Sans MS" panose="030F0702030302020204" pitchFamily="66" charset="0"/>
              </a:rPr>
              <a:t>Conservative </a:t>
            </a:r>
            <a:r>
              <a:rPr lang="en-GB" dirty="0">
                <a:latin typeface="Comic Sans MS" panose="030F0702030302020204" pitchFamily="66" charset="0"/>
              </a:rPr>
              <a:t>voters voting UKIP and in Scotland most of the SNP gains in the 2015 election were at the expense of the </a:t>
            </a:r>
            <a:r>
              <a:rPr lang="en-GB" dirty="0" smtClean="0">
                <a:latin typeface="Comic Sans MS" panose="030F0702030302020204" pitchFamily="66" charset="0"/>
              </a:rPr>
              <a:t>Labour </a:t>
            </a:r>
            <a:r>
              <a:rPr lang="en-GB" dirty="0">
                <a:latin typeface="Comic Sans MS" panose="030F0702030302020204" pitchFamily="66" charset="0"/>
              </a:rPr>
              <a:t>party.</a:t>
            </a:r>
          </a:p>
          <a:p>
            <a:endParaRPr lang="en-GB" dirty="0">
              <a:latin typeface="Comic Sans MS" panose="030F0702030302020204" pitchFamily="66" charset="0"/>
            </a:endParaRPr>
          </a:p>
        </p:txBody>
      </p:sp>
      <p:sp>
        <p:nvSpPr>
          <p:cNvPr id="4" name="Title 1"/>
          <p:cNvSpPr>
            <a:spLocks noGrp="1"/>
          </p:cNvSpPr>
          <p:nvPr>
            <p:ph type="title"/>
          </p:nvPr>
        </p:nvSpPr>
        <p:spPr>
          <a:solidFill>
            <a:srgbClr val="D8D0E2"/>
          </a:solidFill>
        </p:spPr>
        <p:txBody>
          <a:bodyPr>
            <a:noAutofit/>
          </a:bodyPr>
          <a:lstStyle/>
          <a:p>
            <a:pPr algn="ctr"/>
            <a:r>
              <a:rPr lang="en-GB" sz="4000" dirty="0" smtClean="0">
                <a:latin typeface="Comic Sans MS" panose="030F0702030302020204" pitchFamily="66" charset="0"/>
              </a:rPr>
              <a:t>Party ID and </a:t>
            </a:r>
            <a:r>
              <a:rPr lang="en-GB" sz="4000" dirty="0" err="1" smtClean="0">
                <a:latin typeface="Comic Sans MS" panose="030F0702030302020204" pitchFamily="66" charset="0"/>
              </a:rPr>
              <a:t>Dealignment</a:t>
            </a:r>
            <a:r>
              <a:rPr lang="en-GB" sz="4000" dirty="0" smtClean="0">
                <a:latin typeface="Comic Sans MS" panose="030F0702030302020204" pitchFamily="66" charset="0"/>
              </a:rPr>
              <a:t>?</a:t>
            </a:r>
            <a:endParaRPr lang="en-GB" sz="4000" dirty="0">
              <a:latin typeface="Comic Sans MS" panose="030F0702030302020204" pitchFamily="66" charset="0"/>
            </a:endParaRPr>
          </a:p>
        </p:txBody>
      </p:sp>
      <p:sp>
        <p:nvSpPr>
          <p:cNvPr id="5" name="Rectangle 4"/>
          <p:cNvSpPr/>
          <p:nvPr/>
        </p:nvSpPr>
        <p:spPr>
          <a:xfrm>
            <a:off x="442002" y="5802997"/>
            <a:ext cx="4572000" cy="646331"/>
          </a:xfrm>
          <a:prstGeom prst="rect">
            <a:avLst/>
          </a:prstGeom>
        </p:spPr>
        <p:txBody>
          <a:bodyPr>
            <a:spAutoFit/>
          </a:bodyPr>
          <a:lstStyle/>
          <a:p>
            <a:r>
              <a:rPr lang="en-GB" dirty="0">
                <a:hlinkClick r:id="rId2"/>
              </a:rPr>
              <a:t>https://www.youtube.com/watch?v=-</a:t>
            </a:r>
            <a:r>
              <a:rPr lang="en-GB" dirty="0" smtClean="0">
                <a:hlinkClick r:id="rId2"/>
              </a:rPr>
              <a:t>6_zWG0b9ak</a:t>
            </a:r>
            <a:r>
              <a:rPr lang="en-GB" dirty="0" smtClean="0"/>
              <a:t> </a:t>
            </a:r>
            <a:endParaRPr lang="en-GB" dirty="0"/>
          </a:p>
        </p:txBody>
      </p:sp>
      <p:sp>
        <p:nvSpPr>
          <p:cNvPr id="6" name="Rectangle 5"/>
          <p:cNvSpPr/>
          <p:nvPr/>
        </p:nvSpPr>
        <p:spPr>
          <a:xfrm>
            <a:off x="4355976" y="5964580"/>
            <a:ext cx="4572000" cy="646331"/>
          </a:xfrm>
          <a:prstGeom prst="rect">
            <a:avLst/>
          </a:prstGeom>
        </p:spPr>
        <p:txBody>
          <a:bodyPr>
            <a:spAutoFit/>
          </a:bodyPr>
          <a:lstStyle/>
          <a:p>
            <a:r>
              <a:rPr lang="en-GB" dirty="0">
                <a:hlinkClick r:id="rId3"/>
              </a:rPr>
              <a:t>https://</a:t>
            </a:r>
            <a:r>
              <a:rPr lang="en-GB" dirty="0" smtClean="0">
                <a:hlinkClick r:id="rId3"/>
              </a:rPr>
              <a:t>www.youtube.com/watch?v=BqIZKYVa7a0</a:t>
            </a:r>
            <a:r>
              <a:rPr lang="en-GB" dirty="0" smtClean="0"/>
              <a:t> </a:t>
            </a:r>
            <a:endParaRPr lang="en-GB" dirty="0"/>
          </a:p>
        </p:txBody>
      </p:sp>
    </p:spTree>
    <p:extLst>
      <p:ext uri="{BB962C8B-B14F-4D97-AF65-F5344CB8AC3E}">
        <p14:creationId xmlns:p14="http://schemas.microsoft.com/office/powerpoint/2010/main" val="863505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TotalTime>
  <Words>872</Words>
  <Application>Microsoft Office PowerPoint</Application>
  <PresentationFormat>On-screen Show (4:3)</PresentationFormat>
  <Paragraphs>165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Comic Sans MS</vt:lpstr>
      <vt:lpstr>Times New Roman</vt:lpstr>
      <vt:lpstr>1_Office Theme</vt:lpstr>
      <vt:lpstr>Theories of Voting Behaviour</vt:lpstr>
      <vt:lpstr>PowerPoint Presentation</vt:lpstr>
      <vt:lpstr>Party Identification</vt:lpstr>
      <vt:lpstr>Voter Bias</vt:lpstr>
      <vt:lpstr>Voter Bias</vt:lpstr>
      <vt:lpstr>Party Identification and class</vt:lpstr>
      <vt:lpstr>Party Identification and class</vt:lpstr>
      <vt:lpstr>Party ID and Dealignment?</vt:lpstr>
      <vt:lpstr>Party ID and Dealignment?</vt:lpstr>
      <vt:lpstr>Relevance of Party ID model?</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of Voting Behaviour</dc:title>
  <dc:creator>StJoAcDevanneyR</dc:creator>
  <cp:lastModifiedBy>StJoAcDevanneyR</cp:lastModifiedBy>
  <cp:revision>12</cp:revision>
  <dcterms:created xsi:type="dcterms:W3CDTF">2018-03-14T09:08:59Z</dcterms:created>
  <dcterms:modified xsi:type="dcterms:W3CDTF">2020-02-20T13:05:41Z</dcterms:modified>
</cp:coreProperties>
</file>