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9900CC"/>
    <a:srgbClr val="FF3300"/>
    <a:srgbClr val="FF33CC"/>
    <a:srgbClr val="CC99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Better Off</c:v>
                </c:pt>
              </c:strCache>
            </c:strRef>
          </c:tx>
          <c:marker>
            <c:symbol val="none"/>
          </c:marker>
          <c:dLbls>
            <c:dLbl>
              <c:idx val="5"/>
              <c:layout>
                <c:manualLayout>
                  <c:x val="-7.7160493827160498E-3"/>
                  <c:y val="2.52542939480502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5BA-4C8A-8F4C-3AFB2521251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Dec. 13</c:v>
                </c:pt>
                <c:pt idx="1">
                  <c:v>Mar. 14</c:v>
                </c:pt>
                <c:pt idx="2">
                  <c:v>Jun. 14</c:v>
                </c:pt>
                <c:pt idx="3">
                  <c:v>Aug. 14</c:v>
                </c:pt>
                <c:pt idx="4">
                  <c:v>Sep. (1)</c:v>
                </c:pt>
                <c:pt idx="5">
                  <c:v>Sep. (2)</c:v>
                </c:pt>
                <c:pt idx="6">
                  <c:v>Sep (3)</c:v>
                </c:pt>
                <c:pt idx="7">
                  <c:v>Sep (4)</c:v>
                </c:pt>
              </c:strCache>
            </c:strRef>
          </c:cat>
          <c:val>
            <c:numRef>
              <c:f>Sheet1!$B$2:$B$9</c:f>
              <c:numCache>
                <c:formatCode>General</c:formatCode>
                <c:ptCount val="8"/>
                <c:pt idx="0">
                  <c:v>26</c:v>
                </c:pt>
                <c:pt idx="1">
                  <c:v>30</c:v>
                </c:pt>
                <c:pt idx="2">
                  <c:v>27</c:v>
                </c:pt>
                <c:pt idx="3">
                  <c:v>32</c:v>
                </c:pt>
                <c:pt idx="4">
                  <c:v>35</c:v>
                </c:pt>
                <c:pt idx="5">
                  <c:v>40</c:v>
                </c:pt>
                <c:pt idx="6">
                  <c:v>37</c:v>
                </c:pt>
                <c:pt idx="7">
                  <c:v>35</c:v>
                </c:pt>
              </c:numCache>
            </c:numRef>
          </c:val>
          <c:smooth val="0"/>
          <c:extLst>
            <c:ext xmlns:c16="http://schemas.microsoft.com/office/drawing/2014/chart" uri="{C3380CC4-5D6E-409C-BE32-E72D297353CC}">
              <c16:uniqueId val="{00000001-05BA-4C8A-8F4C-3AFB25212516}"/>
            </c:ext>
          </c:extLst>
        </c:ser>
        <c:ser>
          <c:idx val="1"/>
          <c:order val="1"/>
          <c:tx>
            <c:strRef>
              <c:f>Sheet1!$C$1</c:f>
              <c:strCache>
                <c:ptCount val="1"/>
                <c:pt idx="0">
                  <c:v>Worse Off</c:v>
                </c:pt>
              </c:strCache>
            </c:strRef>
          </c:tx>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Dec. 13</c:v>
                </c:pt>
                <c:pt idx="1">
                  <c:v>Mar. 14</c:v>
                </c:pt>
                <c:pt idx="2">
                  <c:v>Jun. 14</c:v>
                </c:pt>
                <c:pt idx="3">
                  <c:v>Aug. 14</c:v>
                </c:pt>
                <c:pt idx="4">
                  <c:v>Sep. (1)</c:v>
                </c:pt>
                <c:pt idx="5">
                  <c:v>Sep. (2)</c:v>
                </c:pt>
                <c:pt idx="6">
                  <c:v>Sep (3)</c:v>
                </c:pt>
                <c:pt idx="7">
                  <c:v>Sep (4)</c:v>
                </c:pt>
              </c:strCache>
            </c:strRef>
          </c:cat>
          <c:val>
            <c:numRef>
              <c:f>Sheet1!$C$2:$C$9</c:f>
              <c:numCache>
                <c:formatCode>General</c:formatCode>
                <c:ptCount val="8"/>
                <c:pt idx="0">
                  <c:v>48</c:v>
                </c:pt>
                <c:pt idx="1">
                  <c:v>45</c:v>
                </c:pt>
                <c:pt idx="2">
                  <c:v>49</c:v>
                </c:pt>
                <c:pt idx="3">
                  <c:v>46</c:v>
                </c:pt>
                <c:pt idx="4">
                  <c:v>44</c:v>
                </c:pt>
                <c:pt idx="5">
                  <c:v>42</c:v>
                </c:pt>
                <c:pt idx="6">
                  <c:v>48</c:v>
                </c:pt>
                <c:pt idx="7">
                  <c:v>47</c:v>
                </c:pt>
              </c:numCache>
            </c:numRef>
          </c:val>
          <c:smooth val="0"/>
          <c:extLst>
            <c:ext xmlns:c16="http://schemas.microsoft.com/office/drawing/2014/chart" uri="{C3380CC4-5D6E-409C-BE32-E72D297353CC}">
              <c16:uniqueId val="{00000002-05BA-4C8A-8F4C-3AFB25212516}"/>
            </c:ext>
          </c:extLst>
        </c:ser>
        <c:dLbls>
          <c:showLegendKey val="0"/>
          <c:showVal val="1"/>
          <c:showCatName val="0"/>
          <c:showSerName val="0"/>
          <c:showPercent val="0"/>
          <c:showBubbleSize val="0"/>
        </c:dLbls>
        <c:smooth val="0"/>
        <c:axId val="23854464"/>
        <c:axId val="24118400"/>
      </c:lineChart>
      <c:catAx>
        <c:axId val="23854464"/>
        <c:scaling>
          <c:orientation val="minMax"/>
        </c:scaling>
        <c:delete val="0"/>
        <c:axPos val="b"/>
        <c:numFmt formatCode="General" sourceLinked="0"/>
        <c:majorTickMark val="out"/>
        <c:minorTickMark val="none"/>
        <c:tickLblPos val="nextTo"/>
        <c:crossAx val="24118400"/>
        <c:crosses val="autoZero"/>
        <c:auto val="1"/>
        <c:lblAlgn val="ctr"/>
        <c:lblOffset val="100"/>
        <c:noMultiLvlLbl val="0"/>
      </c:catAx>
      <c:valAx>
        <c:axId val="24118400"/>
        <c:scaling>
          <c:orientation val="minMax"/>
        </c:scaling>
        <c:delete val="0"/>
        <c:axPos val="l"/>
        <c:majorGridlines/>
        <c:numFmt formatCode="General" sourceLinked="1"/>
        <c:majorTickMark val="out"/>
        <c:minorTickMark val="none"/>
        <c:tickLblPos val="nextTo"/>
        <c:crossAx val="23854464"/>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6984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13837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1002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6346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348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443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733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6250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02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4645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6737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EBA80-1C9C-4C4E-99B5-F21CBDA58D8D}" type="datetimeFigureOut">
              <a:rPr lang="en-GB" smtClean="0">
                <a:solidFill>
                  <a:prstClr val="black">
                    <a:tint val="75000"/>
                  </a:prstClr>
                </a:solidFill>
              </a:rPr>
              <a:pPr/>
              <a:t>06/02/2020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3B3EC-DD67-4FCD-AC1E-C09B797FFFD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1523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co.uk/url?sa=i&amp;rct=j&amp;q=&amp;esrc=s&amp;source=images&amp;cd=&amp;cad=rja&amp;uact=8&amp;ved=0ahUKEwi2wbPgwdrZAhVJ16QKHWVkAWEQjRwIBg&amp;url=https://www.tes.com/lessons/CuLqpxArFnZzRg/athenian-democracy&amp;psig=AOvVaw1VPMItLfk716_j-w7rFcug&amp;ust=1520522167612303"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W90buvgQ-M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4692" y="263471"/>
            <a:ext cx="4114800" cy="314615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rPr>
              <a:t>What influenced Voting behaviour before the late 1970s/early 1980s?</a:t>
            </a:r>
            <a:endParaRPr lang="en-GB" sz="2800" dirty="0">
              <a:latin typeface="Comic Sans MS" panose="030F0702030302020204" pitchFamily="66" charset="0"/>
            </a:endParaRPr>
          </a:p>
        </p:txBody>
      </p:sp>
      <p:sp>
        <p:nvSpPr>
          <p:cNvPr id="5" name="Rectangle 4"/>
          <p:cNvSpPr/>
          <p:nvPr/>
        </p:nvSpPr>
        <p:spPr>
          <a:xfrm>
            <a:off x="4649492" y="263471"/>
            <a:ext cx="4114800" cy="314615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rPr>
              <a:t>What happened that made people change their voting behaviour?</a:t>
            </a:r>
            <a:endParaRPr lang="en-GB" sz="3200" dirty="0">
              <a:latin typeface="Comic Sans MS" panose="030F0702030302020204" pitchFamily="66" charset="0"/>
            </a:endParaRPr>
          </a:p>
        </p:txBody>
      </p:sp>
      <p:sp>
        <p:nvSpPr>
          <p:cNvPr id="6" name="Rectangle 5"/>
          <p:cNvSpPr/>
          <p:nvPr/>
        </p:nvSpPr>
        <p:spPr>
          <a:xfrm>
            <a:off x="534692" y="3409627"/>
            <a:ext cx="4114800" cy="314615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rPr>
              <a:t>What factors became more important in determining how people voted?</a:t>
            </a:r>
            <a:endParaRPr lang="en-GB" sz="28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7" name="Rectangle 6"/>
          <p:cNvSpPr/>
          <p:nvPr/>
        </p:nvSpPr>
        <p:spPr>
          <a:xfrm>
            <a:off x="4649492" y="3409627"/>
            <a:ext cx="4114800" cy="314615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n w="0"/>
                <a:solidFill>
                  <a:schemeClr val="tx1"/>
                </a:solidFill>
                <a:effectLst>
                  <a:outerShdw blurRad="38100" dist="19050" dir="2700000" algn="tl" rotWithShape="0">
                    <a:schemeClr val="dk1">
                      <a:alpha val="40000"/>
                    </a:schemeClr>
                  </a:outerShdw>
                </a:effectLst>
                <a:latin typeface="Comic Sans MS" panose="030F0702030302020204" pitchFamily="66" charset="0"/>
              </a:rPr>
              <a:t>Based on your experience of the 2019 Election, list as many factors or reasons that influenced how people voted</a:t>
            </a:r>
            <a:endParaRPr lang="en-GB" sz="28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spTree>
    <p:extLst>
      <p:ext uri="{BB962C8B-B14F-4D97-AF65-F5344CB8AC3E}">
        <p14:creationId xmlns:p14="http://schemas.microsoft.com/office/powerpoint/2010/main" val="32904310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normAutofit fontScale="90000"/>
          </a:bodyPr>
          <a:lstStyle/>
          <a:p>
            <a:pPr algn="ctr"/>
            <a:r>
              <a:rPr lang="en-GB" sz="5400" dirty="0" smtClean="0">
                <a:latin typeface="Comic Sans MS" panose="030F0702030302020204" pitchFamily="66" charset="0"/>
              </a:rPr>
              <a:t>It’s the Economy, Stupid!</a:t>
            </a:r>
            <a:endParaRPr lang="en-GB" sz="5400" dirty="0">
              <a:latin typeface="Comic Sans MS" panose="030F0702030302020204" pitchFamily="66" charset="0"/>
            </a:endParaRPr>
          </a:p>
        </p:txBody>
      </p:sp>
      <p:sp>
        <p:nvSpPr>
          <p:cNvPr id="3" name="Content Placeholder 2"/>
          <p:cNvSpPr>
            <a:spLocks noGrp="1"/>
          </p:cNvSpPr>
          <p:nvPr>
            <p:ph idx="1"/>
          </p:nvPr>
        </p:nvSpPr>
        <p:spPr/>
        <p:txBody>
          <a:bodyPr>
            <a:normAutofit fontScale="77500" lnSpcReduction="20000"/>
          </a:bodyPr>
          <a:lstStyle/>
          <a:p>
            <a:pPr>
              <a:lnSpc>
                <a:spcPct val="150000"/>
              </a:lnSpc>
            </a:pPr>
            <a:r>
              <a:rPr lang="en-GB" dirty="0" smtClean="0">
                <a:latin typeface="Comic Sans MS" panose="030F0702030302020204" pitchFamily="66" charset="0"/>
              </a:rPr>
              <a:t>It has long been argued that the state of </a:t>
            </a:r>
            <a:r>
              <a:rPr lang="en-GB" b="1" dirty="0" smtClean="0">
                <a:latin typeface="Comic Sans MS" panose="030F0702030302020204" pitchFamily="66" charset="0"/>
              </a:rPr>
              <a:t>the Economy</a:t>
            </a:r>
            <a:r>
              <a:rPr lang="en-GB" dirty="0" smtClean="0">
                <a:latin typeface="Comic Sans MS" panose="030F0702030302020204" pitchFamily="66" charset="0"/>
              </a:rPr>
              <a:t> is the most important issue to voters</a:t>
            </a:r>
          </a:p>
          <a:p>
            <a:pPr>
              <a:lnSpc>
                <a:spcPct val="150000"/>
              </a:lnSpc>
            </a:pPr>
            <a:r>
              <a:rPr lang="en-GB" dirty="0" smtClean="0">
                <a:latin typeface="Comic Sans MS" panose="030F0702030302020204" pitchFamily="66" charset="0"/>
              </a:rPr>
              <a:t>Polls at the time of GE15 clearly show that voters considered the Economy to be a key issue</a:t>
            </a:r>
          </a:p>
          <a:p>
            <a:pPr>
              <a:lnSpc>
                <a:spcPct val="150000"/>
              </a:lnSpc>
            </a:pPr>
            <a:r>
              <a:rPr lang="en-GB" dirty="0" smtClean="0">
                <a:latin typeface="Comic Sans MS" panose="030F0702030302020204" pitchFamily="66" charset="0"/>
              </a:rPr>
              <a:t>It has also been suggested that the failure of the Yes! Campaign to win the economic debate, was key to their failure to win the Independence Referendum</a:t>
            </a:r>
          </a:p>
          <a:p>
            <a:endParaRPr lang="en-GB" dirty="0"/>
          </a:p>
        </p:txBody>
      </p:sp>
    </p:spTree>
    <p:extLst>
      <p:ext uri="{BB962C8B-B14F-4D97-AF65-F5344CB8AC3E}">
        <p14:creationId xmlns:p14="http://schemas.microsoft.com/office/powerpoint/2010/main" val="291143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8575" y="178757"/>
            <a:ext cx="8344909" cy="6547720"/>
          </a:xfrm>
          <a:prstGeom prst="rect">
            <a:avLst/>
          </a:prstGeom>
        </p:spPr>
      </p:pic>
    </p:spTree>
    <p:extLst>
      <p:ext uri="{BB962C8B-B14F-4D97-AF65-F5344CB8AC3E}">
        <p14:creationId xmlns:p14="http://schemas.microsoft.com/office/powerpoint/2010/main" val="3114443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080" y="237995"/>
            <a:ext cx="8582213" cy="6263014"/>
          </a:xfrm>
          <a:prstGeom prst="rect">
            <a:avLst/>
          </a:prstGeom>
        </p:spPr>
      </p:pic>
    </p:spTree>
    <p:extLst>
      <p:ext uri="{BB962C8B-B14F-4D97-AF65-F5344CB8AC3E}">
        <p14:creationId xmlns:p14="http://schemas.microsoft.com/office/powerpoint/2010/main" val="12896474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lstStyle/>
          <a:p>
            <a:pPr algn="ctr"/>
            <a:r>
              <a:rPr lang="en-GB" dirty="0" smtClean="0">
                <a:latin typeface="Comic Sans MS" panose="030F0702030302020204" pitchFamily="66" charset="0"/>
              </a:rPr>
              <a:t>1992, 1997, 2010, 2015</a:t>
            </a:r>
            <a:endParaRPr lang="en-GB" dirty="0">
              <a:latin typeface="Comic Sans MS" panose="030F0702030302020204" pitchFamily="66" charset="0"/>
            </a:endParaRPr>
          </a:p>
        </p:txBody>
      </p:sp>
      <p:sp>
        <p:nvSpPr>
          <p:cNvPr id="3" name="Content Placeholder 2"/>
          <p:cNvSpPr>
            <a:spLocks noGrp="1"/>
          </p:cNvSpPr>
          <p:nvPr>
            <p:ph idx="1"/>
          </p:nvPr>
        </p:nvSpPr>
        <p:spPr/>
        <p:txBody>
          <a:bodyPr>
            <a:normAutofit fontScale="62500" lnSpcReduction="20000"/>
          </a:bodyPr>
          <a:lstStyle/>
          <a:p>
            <a:pPr>
              <a:lnSpc>
                <a:spcPct val="160000"/>
              </a:lnSpc>
            </a:pPr>
            <a:r>
              <a:rPr lang="en-GB" dirty="0" smtClean="0">
                <a:latin typeface="Comic Sans MS" panose="030F0702030302020204" pitchFamily="66" charset="0"/>
              </a:rPr>
              <a:t>1992 – Labour lost the Economic Argument (Tax Bombshell) – Conservatives win</a:t>
            </a:r>
          </a:p>
          <a:p>
            <a:pPr>
              <a:lnSpc>
                <a:spcPct val="160000"/>
              </a:lnSpc>
            </a:pPr>
            <a:r>
              <a:rPr lang="en-GB" dirty="0" smtClean="0">
                <a:latin typeface="Comic Sans MS" panose="030F0702030302020204" pitchFamily="66" charset="0"/>
              </a:rPr>
              <a:t>1997 – Labour gains economic credibility (Keep Tory Spending Plans, No Tax Rises, also post Black Wednesday) Labour Wins</a:t>
            </a:r>
          </a:p>
          <a:p>
            <a:pPr>
              <a:lnSpc>
                <a:spcPct val="160000"/>
              </a:lnSpc>
            </a:pPr>
            <a:r>
              <a:rPr lang="en-GB" dirty="0" smtClean="0">
                <a:latin typeface="Comic Sans MS" panose="030F0702030302020204" pitchFamily="66" charset="0"/>
              </a:rPr>
              <a:t>2010 – Labour emerging from financial crisis, high debt and deficit – Conservatives seen as a safe pair of hands – Conservatives win</a:t>
            </a:r>
          </a:p>
          <a:p>
            <a:pPr>
              <a:lnSpc>
                <a:spcPct val="160000"/>
              </a:lnSpc>
            </a:pPr>
            <a:r>
              <a:rPr lang="en-GB" dirty="0" smtClean="0">
                <a:latin typeface="Comic Sans MS" panose="030F0702030302020204" pitchFamily="66" charset="0"/>
              </a:rPr>
              <a:t>2015 – “Crashed the Car, so why hand them back the keys” Tory continue to portray Labour as incompetent  - Conservatives win</a:t>
            </a:r>
            <a:endParaRPr lang="en-GB" dirty="0">
              <a:latin typeface="Comic Sans MS" panose="030F0702030302020204" pitchFamily="66" charset="0"/>
            </a:endParaRPr>
          </a:p>
        </p:txBody>
      </p:sp>
    </p:spTree>
    <p:extLst>
      <p:ext uri="{BB962C8B-B14F-4D97-AF65-F5344CB8AC3E}">
        <p14:creationId xmlns:p14="http://schemas.microsoft.com/office/powerpoint/2010/main" val="39921785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7890" y="225467"/>
            <a:ext cx="4537022" cy="3043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3"/>
          <a:stretch>
            <a:fillRect/>
          </a:stretch>
        </p:blipFill>
        <p:spPr>
          <a:xfrm>
            <a:off x="5002484" y="225466"/>
            <a:ext cx="3818971" cy="3043825"/>
          </a:xfrm>
          <a:prstGeom prst="rect">
            <a:avLst/>
          </a:prstGeom>
        </p:spPr>
      </p:pic>
      <p:pic>
        <p:nvPicPr>
          <p:cNvPr id="6" name="Picture 5"/>
          <p:cNvPicPr>
            <a:picLocks noChangeAspect="1"/>
          </p:cNvPicPr>
          <p:nvPr/>
        </p:nvPicPr>
        <p:blipFill>
          <a:blip r:embed="rId4"/>
          <a:stretch>
            <a:fillRect/>
          </a:stretch>
        </p:blipFill>
        <p:spPr>
          <a:xfrm>
            <a:off x="239461" y="3460902"/>
            <a:ext cx="4522583" cy="3015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a:stretch>
            <a:fillRect/>
          </a:stretch>
        </p:blipFill>
        <p:spPr>
          <a:xfrm>
            <a:off x="5002484" y="3460902"/>
            <a:ext cx="3818971" cy="2864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33177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2754" y="444008"/>
            <a:ext cx="7994737" cy="6174700"/>
          </a:xfrm>
          <a:prstGeom prst="rect">
            <a:avLst/>
          </a:prstGeom>
        </p:spPr>
      </p:pic>
    </p:spTree>
    <p:extLst>
      <p:ext uri="{BB962C8B-B14F-4D97-AF65-F5344CB8AC3E}">
        <p14:creationId xmlns:p14="http://schemas.microsoft.com/office/powerpoint/2010/main" val="443566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85148215"/>
              </p:ext>
            </p:extLst>
          </p:nvPr>
        </p:nvGraphicFramePr>
        <p:xfrm>
          <a:off x="239560" y="1565753"/>
          <a:ext cx="8394005" cy="4923665"/>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703807" y="277444"/>
            <a:ext cx="7886700" cy="1325563"/>
          </a:xfrm>
          <a:solidFill>
            <a:schemeClr val="accent1">
              <a:lumMod val="60000"/>
              <a:lumOff val="40000"/>
            </a:schemeClr>
          </a:solidFill>
        </p:spPr>
        <p:txBody>
          <a:bodyPr>
            <a:noAutofit/>
          </a:bodyPr>
          <a:lstStyle/>
          <a:p>
            <a:pPr algn="ctr"/>
            <a:r>
              <a:rPr lang="en-GB" sz="4000" dirty="0" smtClean="0">
                <a:latin typeface="Comic Sans MS" panose="030F0702030302020204" pitchFamily="66" charset="0"/>
              </a:rPr>
              <a:t>How Yes Never Won the Debate (</a:t>
            </a:r>
            <a:r>
              <a:rPr lang="en-GB" sz="4000" dirty="0" err="1" smtClean="0">
                <a:latin typeface="Comic Sans MS" panose="030F0702030302020204" pitchFamily="66" charset="0"/>
              </a:rPr>
              <a:t>YouGov</a:t>
            </a:r>
            <a:r>
              <a:rPr lang="en-GB" sz="4000" dirty="0" smtClean="0">
                <a:latin typeface="Comic Sans MS" panose="030F0702030302020204" pitchFamily="66" charset="0"/>
              </a:rPr>
              <a:t>)</a:t>
            </a:r>
            <a:endParaRPr lang="en-GB" sz="4000" dirty="0">
              <a:latin typeface="Comic Sans MS" panose="030F0702030302020204" pitchFamily="66" charset="0"/>
            </a:endParaRPr>
          </a:p>
        </p:txBody>
      </p:sp>
    </p:spTree>
    <p:extLst>
      <p:ext uri="{BB962C8B-B14F-4D97-AF65-F5344CB8AC3E}">
        <p14:creationId xmlns:p14="http://schemas.microsoft.com/office/powerpoint/2010/main" val="2524828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8777" y="559755"/>
            <a:ext cx="8506270" cy="5452737"/>
          </a:xfrm>
          <a:prstGeom prst="rect">
            <a:avLst/>
          </a:prstGeom>
        </p:spPr>
      </p:pic>
    </p:spTree>
    <p:extLst>
      <p:ext uri="{BB962C8B-B14F-4D97-AF65-F5344CB8AC3E}">
        <p14:creationId xmlns:p14="http://schemas.microsoft.com/office/powerpoint/2010/main" val="3683114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normAutofit/>
          </a:bodyPr>
          <a:lstStyle/>
          <a:p>
            <a:pPr algn="ctr"/>
            <a:r>
              <a:rPr lang="en-GB" sz="5400" dirty="0" smtClean="0">
                <a:latin typeface="Comic Sans MS" panose="030F0702030302020204" pitchFamily="66" charset="0"/>
              </a:rPr>
              <a:t>Image and Leadership</a:t>
            </a:r>
            <a:endParaRPr lang="en-GB" sz="5400" dirty="0">
              <a:latin typeface="Comic Sans MS" panose="030F0702030302020204" pitchFamily="66" charset="0"/>
            </a:endParaRPr>
          </a:p>
        </p:txBody>
      </p:sp>
      <p:sp>
        <p:nvSpPr>
          <p:cNvPr id="3" name="Content Placeholder 2"/>
          <p:cNvSpPr>
            <a:spLocks noGrp="1"/>
          </p:cNvSpPr>
          <p:nvPr>
            <p:ph idx="1"/>
          </p:nvPr>
        </p:nvSpPr>
        <p:spPr/>
        <p:txBody>
          <a:bodyPr>
            <a:normAutofit/>
          </a:bodyPr>
          <a:lstStyle/>
          <a:p>
            <a:pPr marL="0" indent="0" algn="ctr">
              <a:lnSpc>
                <a:spcPct val="150000"/>
              </a:lnSpc>
              <a:buNone/>
            </a:pPr>
            <a:r>
              <a:rPr lang="en-GB" sz="2600" dirty="0" smtClean="0">
                <a:latin typeface="Comic Sans MS" panose="030F0702030302020204" pitchFamily="66" charset="0"/>
              </a:rPr>
              <a:t>In the era of mass partisan identification – leadership and image wasn’t as important</a:t>
            </a:r>
            <a:endParaRPr lang="en-GB" sz="26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713787" y="3851753"/>
            <a:ext cx="1944862" cy="1944862"/>
          </a:xfrm>
          <a:prstGeom prst="rect">
            <a:avLst/>
          </a:prstGeom>
        </p:spPr>
      </p:pic>
      <p:pic>
        <p:nvPicPr>
          <p:cNvPr id="5" name="Picture 4"/>
          <p:cNvPicPr>
            <a:picLocks noChangeAspect="1"/>
          </p:cNvPicPr>
          <p:nvPr/>
        </p:nvPicPr>
        <p:blipFill>
          <a:blip r:embed="rId3"/>
          <a:stretch>
            <a:fillRect/>
          </a:stretch>
        </p:blipFill>
        <p:spPr>
          <a:xfrm>
            <a:off x="2743784" y="3851754"/>
            <a:ext cx="1887715" cy="1921280"/>
          </a:xfrm>
          <a:prstGeom prst="rect">
            <a:avLst/>
          </a:prstGeom>
        </p:spPr>
      </p:pic>
      <p:pic>
        <p:nvPicPr>
          <p:cNvPr id="6" name="Picture 5"/>
          <p:cNvPicPr>
            <a:picLocks noChangeAspect="1"/>
          </p:cNvPicPr>
          <p:nvPr/>
        </p:nvPicPr>
        <p:blipFill>
          <a:blip r:embed="rId4"/>
          <a:stretch>
            <a:fillRect/>
          </a:stretch>
        </p:blipFill>
        <p:spPr>
          <a:xfrm>
            <a:off x="4716634" y="3851754"/>
            <a:ext cx="1803164" cy="1921281"/>
          </a:xfrm>
          <a:prstGeom prst="rect">
            <a:avLst/>
          </a:prstGeom>
        </p:spPr>
      </p:pic>
      <p:pic>
        <p:nvPicPr>
          <p:cNvPr id="8" name="Picture 7"/>
          <p:cNvPicPr>
            <a:picLocks noChangeAspect="1"/>
          </p:cNvPicPr>
          <p:nvPr/>
        </p:nvPicPr>
        <p:blipFill>
          <a:blip r:embed="rId5"/>
          <a:stretch>
            <a:fillRect/>
          </a:stretch>
        </p:blipFill>
        <p:spPr>
          <a:xfrm>
            <a:off x="6585948" y="3851754"/>
            <a:ext cx="2014538" cy="1921281"/>
          </a:xfrm>
          <a:prstGeom prst="rect">
            <a:avLst/>
          </a:prstGeom>
        </p:spPr>
      </p:pic>
    </p:spTree>
    <p:extLst>
      <p:ext uri="{BB962C8B-B14F-4D97-AF65-F5344CB8AC3E}">
        <p14:creationId xmlns:p14="http://schemas.microsoft.com/office/powerpoint/2010/main" val="16125229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GB" sz="3200" dirty="0" smtClean="0">
                <a:latin typeface="Comic Sans MS" panose="030F0702030302020204" pitchFamily="66" charset="0"/>
              </a:rPr>
              <a:t>However, </a:t>
            </a:r>
            <a:r>
              <a:rPr lang="en-US" dirty="0">
                <a:latin typeface="Comic Sans MS" panose="030F0702030302020204" pitchFamily="66" charset="0"/>
              </a:rPr>
              <a:t>i</a:t>
            </a:r>
            <a:r>
              <a:rPr lang="en-US" sz="3200" dirty="0" smtClean="0">
                <a:latin typeface="Comic Sans MS" panose="030F0702030302020204" pitchFamily="66" charset="0"/>
              </a:rPr>
              <a:t>t </a:t>
            </a:r>
            <a:r>
              <a:rPr lang="en-US" sz="3200" dirty="0">
                <a:latin typeface="Comic Sans MS" panose="030F0702030302020204" pitchFamily="66" charset="0"/>
              </a:rPr>
              <a:t>has been argued more recently that in the era of declining party identification and </a:t>
            </a:r>
            <a:r>
              <a:rPr lang="en-US" sz="3200" b="1" dirty="0">
                <a:latin typeface="Comic Sans MS" panose="030F0702030302020204" pitchFamily="66" charset="0"/>
              </a:rPr>
              <a:t>increasing mass media</a:t>
            </a:r>
            <a:r>
              <a:rPr lang="en-US" sz="3200" dirty="0">
                <a:latin typeface="Comic Sans MS" panose="030F0702030302020204" pitchFamily="66" charset="0"/>
              </a:rPr>
              <a:t> focus on the political leaders that </a:t>
            </a:r>
            <a:r>
              <a:rPr lang="en-US" sz="3200" b="1" dirty="0">
                <a:latin typeface="Comic Sans MS" panose="030F0702030302020204" pitchFamily="66" charset="0"/>
              </a:rPr>
              <a:t>political leadership is an increasingly important influence</a:t>
            </a:r>
            <a:r>
              <a:rPr lang="en-US" sz="3200" dirty="0">
                <a:latin typeface="Comic Sans MS" panose="030F0702030302020204" pitchFamily="66" charset="0"/>
              </a:rPr>
              <a:t> on voting </a:t>
            </a:r>
            <a:r>
              <a:rPr lang="en-US" sz="3200" dirty="0" err="1">
                <a:latin typeface="Comic Sans MS" panose="030F0702030302020204" pitchFamily="66" charset="0"/>
              </a:rPr>
              <a:t>behaviour</a:t>
            </a:r>
            <a:r>
              <a:rPr lang="en-US" sz="3200" dirty="0">
                <a:latin typeface="Comic Sans MS" panose="030F0702030302020204" pitchFamily="66" charset="0"/>
              </a:rPr>
              <a:t>. </a:t>
            </a:r>
            <a:endParaRPr lang="en-GB" sz="3200" dirty="0">
              <a:latin typeface="Comic Sans MS" panose="030F0702030302020204" pitchFamily="66" charset="0"/>
            </a:endParaRPr>
          </a:p>
        </p:txBody>
      </p:sp>
      <p:sp>
        <p:nvSpPr>
          <p:cNvPr id="4" name="Title 1"/>
          <p:cNvSpPr>
            <a:spLocks noGrp="1"/>
          </p:cNvSpPr>
          <p:nvPr>
            <p:ph type="title"/>
          </p:nvPr>
        </p:nvSpPr>
        <p:spPr>
          <a:xfrm>
            <a:off x="628650" y="365126"/>
            <a:ext cx="7886700" cy="1325563"/>
          </a:xfrm>
          <a:solidFill>
            <a:schemeClr val="accent1">
              <a:lumMod val="60000"/>
              <a:lumOff val="40000"/>
            </a:schemeClr>
          </a:solidFill>
        </p:spPr>
        <p:txBody>
          <a:bodyPr>
            <a:normAutofit/>
          </a:bodyPr>
          <a:lstStyle/>
          <a:p>
            <a:pPr algn="ctr"/>
            <a:r>
              <a:rPr lang="en-GB" sz="5400" dirty="0" smtClean="0">
                <a:latin typeface="Comic Sans MS" panose="030F0702030302020204" pitchFamily="66" charset="0"/>
              </a:rPr>
              <a:t>Image and Leadership</a:t>
            </a:r>
            <a:endParaRPr lang="en-GB" sz="5400" dirty="0">
              <a:latin typeface="Comic Sans MS" panose="030F0702030302020204" pitchFamily="66" charset="0"/>
            </a:endParaRPr>
          </a:p>
        </p:txBody>
      </p:sp>
    </p:spTree>
    <p:extLst>
      <p:ext uri="{BB962C8B-B14F-4D97-AF65-F5344CB8AC3E}">
        <p14:creationId xmlns:p14="http://schemas.microsoft.com/office/powerpoint/2010/main" val="921353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6632"/>
            <a:ext cx="7772400" cy="1470025"/>
          </a:xfrm>
        </p:spPr>
        <p:txBody>
          <a:bodyPr/>
          <a:lstStyle/>
          <a:p>
            <a:r>
              <a:rPr lang="en-GB" dirty="0" smtClean="0">
                <a:latin typeface="Comic Sans MS" panose="030F0702030302020204" pitchFamily="66" charset="0"/>
              </a:rPr>
              <a:t>Theories of Voting Behaviour</a:t>
            </a:r>
            <a:endParaRPr lang="en-GB" dirty="0">
              <a:latin typeface="Comic Sans MS" panose="030F0702030302020204" pitchFamily="66" charset="0"/>
            </a:endParaRPr>
          </a:p>
        </p:txBody>
      </p:sp>
      <p:sp>
        <p:nvSpPr>
          <p:cNvPr id="3" name="Subtitle 2"/>
          <p:cNvSpPr>
            <a:spLocks noGrp="1"/>
          </p:cNvSpPr>
          <p:nvPr>
            <p:ph type="subTitle" idx="1"/>
          </p:nvPr>
        </p:nvSpPr>
        <p:spPr>
          <a:xfrm>
            <a:off x="1338883" y="4797152"/>
            <a:ext cx="6400800" cy="1752600"/>
          </a:xfrm>
        </p:spPr>
        <p:txBody>
          <a:bodyPr/>
          <a:lstStyle/>
          <a:p>
            <a:r>
              <a:rPr lang="en-GB" dirty="0" smtClean="0">
                <a:solidFill>
                  <a:srgbClr val="FF0000"/>
                </a:solidFill>
                <a:latin typeface="Comic Sans MS" panose="030F0702030302020204" pitchFamily="66" charset="0"/>
              </a:rPr>
              <a:t>The Rational Choice Model</a:t>
            </a:r>
            <a:endParaRPr lang="en-GB" dirty="0">
              <a:solidFill>
                <a:srgbClr val="FF0000"/>
              </a:solidFill>
              <a:latin typeface="Comic Sans MS" panose="030F0702030302020204" pitchFamily="66" charset="0"/>
            </a:endParaRPr>
          </a:p>
        </p:txBody>
      </p:sp>
      <p:pic>
        <p:nvPicPr>
          <p:cNvPr id="2050" name="Picture 2" descr="Image result for athenian vot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916832"/>
            <a:ext cx="69913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6625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nSpc>
                <a:spcPct val="150000"/>
              </a:lnSpc>
            </a:pPr>
            <a:r>
              <a:rPr lang="en-US" sz="3600" dirty="0">
                <a:latin typeface="Comic Sans MS" panose="030F0702030302020204" pitchFamily="66" charset="0"/>
              </a:rPr>
              <a:t>It is the </a:t>
            </a:r>
            <a:r>
              <a:rPr lang="en-US" sz="3600" b="1" dirty="0">
                <a:solidFill>
                  <a:srgbClr val="FF0000"/>
                </a:solidFill>
                <a:latin typeface="Comic Sans MS" panose="030F0702030302020204" pitchFamily="66" charset="0"/>
              </a:rPr>
              <a:t>perceived abilities </a:t>
            </a:r>
            <a:r>
              <a:rPr lang="en-US" sz="3600" b="1" dirty="0">
                <a:latin typeface="Comic Sans MS" panose="030F0702030302020204" pitchFamily="66" charset="0"/>
              </a:rPr>
              <a:t>[or otherwise] </a:t>
            </a:r>
            <a:r>
              <a:rPr lang="en-US" sz="3600" b="1" dirty="0">
                <a:solidFill>
                  <a:srgbClr val="FF0000"/>
                </a:solidFill>
                <a:latin typeface="Comic Sans MS" panose="030F0702030302020204" pitchFamily="66" charset="0"/>
              </a:rPr>
              <a:t>of the party leaders in dealing </a:t>
            </a:r>
            <a:r>
              <a:rPr lang="en-US" sz="3600" b="1" dirty="0" smtClean="0">
                <a:solidFill>
                  <a:srgbClr val="FF0000"/>
                </a:solidFill>
                <a:latin typeface="Comic Sans MS" panose="030F0702030302020204" pitchFamily="66" charset="0"/>
              </a:rPr>
              <a:t>with salient </a:t>
            </a:r>
            <a:r>
              <a:rPr lang="en-US" sz="3600" b="1" dirty="0">
                <a:solidFill>
                  <a:srgbClr val="FF0000"/>
                </a:solidFill>
                <a:latin typeface="Comic Sans MS" panose="030F0702030302020204" pitchFamily="66" charset="0"/>
              </a:rPr>
              <a:t>issues</a:t>
            </a:r>
            <a:r>
              <a:rPr lang="en-US" sz="3600" dirty="0">
                <a:solidFill>
                  <a:srgbClr val="FF0000"/>
                </a:solidFill>
                <a:latin typeface="Comic Sans MS" panose="030F0702030302020204" pitchFamily="66" charset="0"/>
              </a:rPr>
              <a:t> </a:t>
            </a:r>
            <a:r>
              <a:rPr lang="en-US" sz="3600" dirty="0">
                <a:latin typeface="Comic Sans MS" panose="030F0702030302020204" pitchFamily="66" charset="0"/>
              </a:rPr>
              <a:t>such as the economy, health and education which are crucial to the creation of an image of governing competence.</a:t>
            </a:r>
            <a:endParaRPr lang="en-GB" sz="3600" dirty="0">
              <a:latin typeface="Comic Sans MS" panose="030F0702030302020204" pitchFamily="66" charset="0"/>
            </a:endParaRPr>
          </a:p>
          <a:p>
            <a:endParaRPr lang="en-GB" dirty="0"/>
          </a:p>
        </p:txBody>
      </p:sp>
      <p:sp>
        <p:nvSpPr>
          <p:cNvPr id="4" name="Title 1"/>
          <p:cNvSpPr>
            <a:spLocks noGrp="1"/>
          </p:cNvSpPr>
          <p:nvPr>
            <p:ph type="title"/>
          </p:nvPr>
        </p:nvSpPr>
        <p:spPr>
          <a:xfrm>
            <a:off x="628650" y="365126"/>
            <a:ext cx="7886700" cy="1325563"/>
          </a:xfrm>
          <a:solidFill>
            <a:schemeClr val="accent1">
              <a:lumMod val="60000"/>
              <a:lumOff val="40000"/>
            </a:schemeClr>
          </a:solidFill>
        </p:spPr>
        <p:txBody>
          <a:bodyPr>
            <a:normAutofit/>
          </a:bodyPr>
          <a:lstStyle/>
          <a:p>
            <a:pPr algn="ctr"/>
            <a:r>
              <a:rPr lang="en-GB" sz="5400" dirty="0" smtClean="0">
                <a:latin typeface="Comic Sans MS" panose="030F0702030302020204" pitchFamily="66" charset="0"/>
              </a:rPr>
              <a:t>Image and Leadership</a:t>
            </a:r>
            <a:endParaRPr lang="en-GB" sz="5400" dirty="0">
              <a:latin typeface="Comic Sans MS" panose="030F0702030302020204" pitchFamily="66" charset="0"/>
            </a:endParaRPr>
          </a:p>
        </p:txBody>
      </p:sp>
    </p:spTree>
    <p:extLst>
      <p:ext uri="{BB962C8B-B14F-4D97-AF65-F5344CB8AC3E}">
        <p14:creationId xmlns:p14="http://schemas.microsoft.com/office/powerpoint/2010/main" val="2499123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lnSpc>
                <a:spcPct val="150000"/>
              </a:lnSpc>
            </a:pPr>
            <a:r>
              <a:rPr lang="en-GB" sz="3600" dirty="0" smtClean="0">
                <a:latin typeface="Comic Sans MS" panose="030F0702030302020204" pitchFamily="66" charset="0"/>
              </a:rPr>
              <a:t>1992 – Major favoured over Kinnock</a:t>
            </a:r>
          </a:p>
          <a:p>
            <a:pPr>
              <a:lnSpc>
                <a:spcPct val="150000"/>
              </a:lnSpc>
            </a:pPr>
            <a:r>
              <a:rPr lang="en-GB" sz="3600" dirty="0" smtClean="0">
                <a:latin typeface="Comic Sans MS" panose="030F0702030302020204" pitchFamily="66" charset="0"/>
              </a:rPr>
              <a:t>1997 – Blair favoured over Major</a:t>
            </a:r>
          </a:p>
          <a:p>
            <a:pPr>
              <a:lnSpc>
                <a:spcPct val="150000"/>
              </a:lnSpc>
            </a:pPr>
            <a:r>
              <a:rPr lang="en-GB" sz="3600" dirty="0" smtClean="0">
                <a:latin typeface="Comic Sans MS" panose="030F0702030302020204" pitchFamily="66" charset="0"/>
              </a:rPr>
              <a:t>2010 – Cameron favoured over Brown</a:t>
            </a:r>
          </a:p>
          <a:p>
            <a:pPr>
              <a:lnSpc>
                <a:spcPct val="150000"/>
              </a:lnSpc>
            </a:pPr>
            <a:r>
              <a:rPr lang="en-GB" sz="3600" dirty="0" smtClean="0">
                <a:latin typeface="Comic Sans MS" panose="030F0702030302020204" pitchFamily="66" charset="0"/>
              </a:rPr>
              <a:t>2015 – Cameron favoured over </a:t>
            </a:r>
            <a:r>
              <a:rPr lang="en-GB" sz="3600" dirty="0" smtClean="0">
                <a:latin typeface="Comic Sans MS" panose="030F0702030302020204" pitchFamily="66" charset="0"/>
              </a:rPr>
              <a:t>Miliband</a:t>
            </a:r>
          </a:p>
          <a:p>
            <a:pPr>
              <a:lnSpc>
                <a:spcPct val="150000"/>
              </a:lnSpc>
            </a:pPr>
            <a:r>
              <a:rPr lang="en-GB" sz="3600" dirty="0" smtClean="0">
                <a:latin typeface="Comic Sans MS" panose="030F0702030302020204" pitchFamily="66" charset="0"/>
              </a:rPr>
              <a:t>2019 – Johnson favoured over </a:t>
            </a:r>
            <a:r>
              <a:rPr lang="en-GB" sz="3600" dirty="0" err="1" smtClean="0">
                <a:latin typeface="Comic Sans MS" panose="030F0702030302020204" pitchFamily="66" charset="0"/>
              </a:rPr>
              <a:t>Corbyn</a:t>
            </a:r>
            <a:endParaRPr lang="en-GB" sz="3600" dirty="0" smtClean="0">
              <a:latin typeface="Comic Sans MS" panose="030F0702030302020204" pitchFamily="66" charset="0"/>
            </a:endParaRPr>
          </a:p>
          <a:p>
            <a:endParaRPr lang="en-GB" dirty="0"/>
          </a:p>
        </p:txBody>
      </p:sp>
      <p:sp>
        <p:nvSpPr>
          <p:cNvPr id="4" name="Title 1"/>
          <p:cNvSpPr>
            <a:spLocks noGrp="1"/>
          </p:cNvSpPr>
          <p:nvPr>
            <p:ph type="title"/>
          </p:nvPr>
        </p:nvSpPr>
        <p:spPr>
          <a:xfrm>
            <a:off x="628650" y="365126"/>
            <a:ext cx="7886700" cy="1325563"/>
          </a:xfrm>
          <a:solidFill>
            <a:schemeClr val="accent1">
              <a:lumMod val="60000"/>
              <a:lumOff val="40000"/>
            </a:schemeClr>
          </a:solidFill>
        </p:spPr>
        <p:txBody>
          <a:bodyPr/>
          <a:lstStyle/>
          <a:p>
            <a:pPr algn="ctr"/>
            <a:r>
              <a:rPr lang="en-GB" dirty="0" smtClean="0">
                <a:latin typeface="Comic Sans MS" panose="030F0702030302020204" pitchFamily="66" charset="0"/>
              </a:rPr>
              <a:t>1992, 1997, 2010, 2015</a:t>
            </a:r>
            <a:endParaRPr lang="en-GB" dirty="0">
              <a:latin typeface="Comic Sans MS" panose="030F0702030302020204" pitchFamily="66" charset="0"/>
            </a:endParaRPr>
          </a:p>
        </p:txBody>
      </p:sp>
    </p:spTree>
    <p:extLst>
      <p:ext uri="{BB962C8B-B14F-4D97-AF65-F5344CB8AC3E}">
        <p14:creationId xmlns:p14="http://schemas.microsoft.com/office/powerpoint/2010/main" val="3344544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860" y="708837"/>
            <a:ext cx="5901240" cy="4406259"/>
          </a:xfrm>
          <a:prstGeom prst="rect">
            <a:avLst/>
          </a:prstGeom>
        </p:spPr>
      </p:pic>
      <p:pic>
        <p:nvPicPr>
          <p:cNvPr id="6" name="Picture 5"/>
          <p:cNvPicPr>
            <a:picLocks noChangeAspect="1"/>
          </p:cNvPicPr>
          <p:nvPr/>
        </p:nvPicPr>
        <p:blipFill>
          <a:blip r:embed="rId3"/>
          <a:stretch>
            <a:fillRect/>
          </a:stretch>
        </p:blipFill>
        <p:spPr>
          <a:xfrm>
            <a:off x="2732288" y="1559492"/>
            <a:ext cx="5975397" cy="5298509"/>
          </a:xfrm>
          <a:prstGeom prst="rect">
            <a:avLst/>
          </a:prstGeom>
        </p:spPr>
      </p:pic>
      <p:pic>
        <p:nvPicPr>
          <p:cNvPr id="4" name="Picture 3"/>
          <p:cNvPicPr>
            <a:picLocks noChangeAspect="1"/>
          </p:cNvPicPr>
          <p:nvPr/>
        </p:nvPicPr>
        <p:blipFill>
          <a:blip r:embed="rId4"/>
          <a:stretch>
            <a:fillRect/>
          </a:stretch>
        </p:blipFill>
        <p:spPr>
          <a:xfrm>
            <a:off x="2151346" y="300625"/>
            <a:ext cx="6651306" cy="4634630"/>
          </a:xfrm>
          <a:prstGeom prst="rect">
            <a:avLst/>
          </a:prstGeom>
        </p:spPr>
      </p:pic>
      <p:pic>
        <p:nvPicPr>
          <p:cNvPr id="5" name="Picture 4"/>
          <p:cNvPicPr>
            <a:picLocks noChangeAspect="1"/>
          </p:cNvPicPr>
          <p:nvPr/>
        </p:nvPicPr>
        <p:blipFill>
          <a:blip r:embed="rId5"/>
          <a:stretch>
            <a:fillRect/>
          </a:stretch>
        </p:blipFill>
        <p:spPr>
          <a:xfrm>
            <a:off x="339231" y="1467333"/>
            <a:ext cx="5748419" cy="5100416"/>
          </a:xfrm>
          <a:prstGeom prst="rect">
            <a:avLst/>
          </a:prstGeom>
        </p:spPr>
      </p:pic>
    </p:spTree>
    <p:extLst>
      <p:ext uri="{BB962C8B-B14F-4D97-AF65-F5344CB8AC3E}">
        <p14:creationId xmlns:p14="http://schemas.microsoft.com/office/powerpoint/2010/main" val="246165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8640"/>
            <a:ext cx="8229600" cy="5904656"/>
          </a:xfrm>
        </p:spPr>
        <p:txBody>
          <a:bodyPr>
            <a:noAutofit/>
          </a:bodyPr>
          <a:lstStyle/>
          <a:p>
            <a:pPr marL="514350" indent="-514350">
              <a:lnSpc>
                <a:spcPct val="150000"/>
              </a:lnSpc>
              <a:buFont typeface="+mj-lt"/>
              <a:buAutoNum type="arabicPeriod"/>
            </a:pPr>
            <a:r>
              <a:rPr lang="en-US" sz="2400" dirty="0" err="1">
                <a:latin typeface="Comic Sans MS" panose="030F0702030302020204" pitchFamily="66" charset="0"/>
              </a:rPr>
              <a:t>Summarise</a:t>
            </a:r>
            <a:r>
              <a:rPr lang="en-US" sz="2400" dirty="0">
                <a:latin typeface="Comic Sans MS" panose="030F0702030302020204" pitchFamily="66" charset="0"/>
              </a:rPr>
              <a:t> the Rational Choice Model               </a:t>
            </a:r>
            <a:endParaRPr lang="en-US" sz="2400" dirty="0" smtClean="0">
              <a:latin typeface="Comic Sans MS" panose="030F0702030302020204" pitchFamily="66" charset="0"/>
            </a:endParaRPr>
          </a:p>
          <a:p>
            <a:pPr marL="514350" indent="-514350">
              <a:lnSpc>
                <a:spcPct val="150000"/>
              </a:lnSpc>
              <a:buFont typeface="+mj-lt"/>
              <a:buAutoNum type="arabicPeriod"/>
            </a:pPr>
            <a:r>
              <a:rPr lang="en-US" sz="2400" dirty="0" smtClean="0">
                <a:latin typeface="Comic Sans MS" panose="030F0702030302020204" pitchFamily="66" charset="0"/>
              </a:rPr>
              <a:t>Why </a:t>
            </a:r>
            <a:r>
              <a:rPr lang="en-US" sz="2400" dirty="0">
                <a:latin typeface="Comic Sans MS" panose="030F0702030302020204" pitchFamily="66" charset="0"/>
              </a:rPr>
              <a:t>has the Rational Choice Model became more important over the last 30+ years as an explanation of voting </a:t>
            </a:r>
            <a:r>
              <a:rPr lang="en-US" sz="2400" dirty="0" err="1">
                <a:latin typeface="Comic Sans MS" panose="030F0702030302020204" pitchFamily="66" charset="0"/>
              </a:rPr>
              <a:t>behaviour</a:t>
            </a:r>
            <a:r>
              <a:rPr lang="en-US" sz="2400" dirty="0" smtClean="0">
                <a:latin typeface="Comic Sans MS" panose="030F0702030302020204" pitchFamily="66" charset="0"/>
              </a:rPr>
              <a:t>?</a:t>
            </a:r>
          </a:p>
          <a:p>
            <a:pPr marL="514350" indent="-514350">
              <a:lnSpc>
                <a:spcPct val="150000"/>
              </a:lnSpc>
              <a:buFont typeface="+mj-lt"/>
              <a:buAutoNum type="arabicPeriod"/>
            </a:pPr>
            <a:r>
              <a:rPr lang="en-US" sz="2400" dirty="0" smtClean="0">
                <a:latin typeface="Comic Sans MS" panose="030F0702030302020204" pitchFamily="66" charset="0"/>
              </a:rPr>
              <a:t> Identify </a:t>
            </a:r>
            <a:r>
              <a:rPr lang="en-US" sz="2400" dirty="0">
                <a:latin typeface="Comic Sans MS" panose="030F0702030302020204" pitchFamily="66" charset="0"/>
              </a:rPr>
              <a:t>and explain the short term issues that help voters make a rational choice at election time</a:t>
            </a:r>
            <a:r>
              <a:rPr lang="en-US" sz="2400" dirty="0" smtClean="0">
                <a:latin typeface="Comic Sans MS" panose="030F0702030302020204" pitchFamily="66" charset="0"/>
              </a:rPr>
              <a:t>.</a:t>
            </a:r>
          </a:p>
          <a:p>
            <a:pPr marL="514350" indent="-514350">
              <a:lnSpc>
                <a:spcPct val="150000"/>
              </a:lnSpc>
              <a:buFont typeface="+mj-lt"/>
              <a:buAutoNum type="arabicPeriod"/>
            </a:pPr>
            <a:r>
              <a:rPr lang="en-US" sz="2400" dirty="0" smtClean="0">
                <a:latin typeface="Comic Sans MS" panose="030F0702030302020204" pitchFamily="66" charset="0"/>
              </a:rPr>
              <a:t>For the 2015 election what were the salient issues?</a:t>
            </a:r>
          </a:p>
          <a:p>
            <a:pPr marL="514350" indent="-514350">
              <a:lnSpc>
                <a:spcPct val="150000"/>
              </a:lnSpc>
              <a:buFont typeface="+mj-lt"/>
              <a:buAutoNum type="arabicPeriod"/>
            </a:pPr>
            <a:r>
              <a:rPr lang="en-US" sz="2400" dirty="0" smtClean="0">
                <a:latin typeface="Comic Sans MS" panose="030F0702030302020204" pitchFamily="66" charset="0"/>
              </a:rPr>
              <a:t>Do you think the Rational Choice Model is correct? Explain your answer! </a:t>
            </a:r>
            <a:endParaRPr lang="en-GB" sz="2400" dirty="0">
              <a:latin typeface="Comic Sans MS" panose="030F0702030302020204" pitchFamily="66" charset="0"/>
            </a:endParaRPr>
          </a:p>
        </p:txBody>
      </p:sp>
    </p:spTree>
    <p:extLst>
      <p:ext uri="{BB962C8B-B14F-4D97-AF65-F5344CB8AC3E}">
        <p14:creationId xmlns:p14="http://schemas.microsoft.com/office/powerpoint/2010/main" val="23389570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GB" sz="3200" dirty="0">
                <a:latin typeface="Comic Sans MS" panose="030F0702030302020204" pitchFamily="66" charset="0"/>
              </a:rPr>
              <a:t>Evaluate the relevance of the Rational Choice model in explaining voting behaviour</a:t>
            </a:r>
            <a:r>
              <a:rPr lang="en-GB" sz="3200" dirty="0" smtClean="0">
                <a:latin typeface="Comic Sans MS" panose="030F0702030302020204" pitchFamily="66" charset="0"/>
              </a:rPr>
              <a:t>. (</a:t>
            </a:r>
            <a:r>
              <a:rPr lang="en-GB" sz="3200" b="1" dirty="0" smtClean="0">
                <a:latin typeface="Comic Sans MS" panose="030F0702030302020204" pitchFamily="66" charset="0"/>
              </a:rPr>
              <a:t>12</a:t>
            </a:r>
            <a:r>
              <a:rPr lang="en-GB" sz="3200" dirty="0" smtClean="0">
                <a:latin typeface="Comic Sans MS" panose="030F0702030302020204" pitchFamily="66" charset="0"/>
              </a:rPr>
              <a:t>) </a:t>
            </a:r>
            <a:r>
              <a:rPr lang="en-GB" sz="3200" b="1" dirty="0" smtClean="0">
                <a:latin typeface="Comic Sans MS" panose="030F0702030302020204" pitchFamily="66" charset="0"/>
              </a:rPr>
              <a:t>2015</a:t>
            </a:r>
            <a:endParaRPr lang="en-GB" sz="3200" b="1" dirty="0">
              <a:latin typeface="Comic Sans MS" panose="030F0702030302020204" pitchFamily="66" charset="0"/>
            </a:endParaRPr>
          </a:p>
        </p:txBody>
      </p:sp>
      <p:sp>
        <p:nvSpPr>
          <p:cNvPr id="3" name="Content Placeholder 2"/>
          <p:cNvSpPr>
            <a:spLocks noGrp="1"/>
          </p:cNvSpPr>
          <p:nvPr>
            <p:ph idx="1"/>
          </p:nvPr>
        </p:nvSpPr>
        <p:spPr/>
        <p:txBody>
          <a:bodyPr>
            <a:normAutofit fontScale="92500" lnSpcReduction="20000"/>
          </a:bodyPr>
          <a:lstStyle/>
          <a:p>
            <a:pPr marL="0" indent="0">
              <a:buNone/>
            </a:pPr>
            <a:r>
              <a:rPr lang="en-GB" dirty="0">
                <a:latin typeface="Comic Sans MS" panose="030F0702030302020204" pitchFamily="66" charset="0"/>
              </a:rPr>
              <a:t>Credit reference to the following aspects of the question: </a:t>
            </a:r>
          </a:p>
          <a:p>
            <a:r>
              <a:rPr lang="en-GB" b="1" dirty="0" smtClean="0">
                <a:solidFill>
                  <a:srgbClr val="9900CC"/>
                </a:solidFill>
                <a:latin typeface="Comic Sans MS" panose="030F0702030302020204" pitchFamily="66" charset="0"/>
              </a:rPr>
              <a:t>Self-interest </a:t>
            </a:r>
            <a:r>
              <a:rPr lang="en-GB" b="1" dirty="0">
                <a:solidFill>
                  <a:srgbClr val="9900CC"/>
                </a:solidFill>
                <a:latin typeface="Comic Sans MS" panose="030F0702030302020204" pitchFamily="66" charset="0"/>
              </a:rPr>
              <a:t>and </a:t>
            </a:r>
            <a:r>
              <a:rPr lang="en-GB" b="1" dirty="0" smtClean="0">
                <a:solidFill>
                  <a:srgbClr val="9900CC"/>
                </a:solidFill>
                <a:latin typeface="Comic Sans MS" panose="030F0702030302020204" pitchFamily="66" charset="0"/>
              </a:rPr>
              <a:t>“consumer” </a:t>
            </a:r>
            <a:r>
              <a:rPr lang="en-GB" b="1" dirty="0">
                <a:solidFill>
                  <a:srgbClr val="9900CC"/>
                </a:solidFill>
                <a:latin typeface="Comic Sans MS" panose="030F0702030302020204" pitchFamily="66" charset="0"/>
              </a:rPr>
              <a:t>voting </a:t>
            </a:r>
          </a:p>
          <a:p>
            <a:r>
              <a:rPr lang="en-GB" b="1" dirty="0" smtClean="0">
                <a:solidFill>
                  <a:schemeClr val="accent1"/>
                </a:solidFill>
                <a:latin typeface="Comic Sans MS" panose="030F0702030302020204" pitchFamily="66" charset="0"/>
              </a:rPr>
              <a:t>Issue </a:t>
            </a:r>
            <a:r>
              <a:rPr lang="en-GB" b="1" dirty="0">
                <a:solidFill>
                  <a:schemeClr val="accent1"/>
                </a:solidFill>
                <a:latin typeface="Comic Sans MS" panose="030F0702030302020204" pitchFamily="66" charset="0"/>
              </a:rPr>
              <a:t>voting </a:t>
            </a:r>
            <a:r>
              <a:rPr lang="en-GB" dirty="0" smtClean="0">
                <a:latin typeface="Comic Sans MS" panose="030F0702030302020204" pitchFamily="66" charset="0"/>
              </a:rPr>
              <a:t>(which issues are most prominent?)</a:t>
            </a:r>
            <a:endParaRPr lang="en-GB" dirty="0">
              <a:latin typeface="Comic Sans MS" panose="030F0702030302020204" pitchFamily="66" charset="0"/>
            </a:endParaRPr>
          </a:p>
          <a:p>
            <a:r>
              <a:rPr lang="en-GB" b="1" dirty="0" smtClean="0">
                <a:solidFill>
                  <a:srgbClr val="660033"/>
                </a:solidFill>
                <a:latin typeface="Comic Sans MS" panose="030F0702030302020204" pitchFamily="66" charset="0"/>
              </a:rPr>
              <a:t>Party leadership </a:t>
            </a:r>
            <a:r>
              <a:rPr lang="en-GB" dirty="0" smtClean="0">
                <a:latin typeface="Comic Sans MS" panose="030F0702030302020204" pitchFamily="66" charset="0"/>
              </a:rPr>
              <a:t>(do voters like individual leaders?) </a:t>
            </a:r>
            <a:endParaRPr lang="en-GB" dirty="0">
              <a:latin typeface="Comic Sans MS" panose="030F0702030302020204" pitchFamily="66" charset="0"/>
            </a:endParaRPr>
          </a:p>
          <a:p>
            <a:r>
              <a:rPr lang="en-GB" dirty="0" smtClean="0">
                <a:latin typeface="Comic Sans MS" panose="030F0702030302020204" pitchFamily="66" charset="0"/>
              </a:rPr>
              <a:t>Campaigns </a:t>
            </a:r>
            <a:endParaRPr lang="en-GB" dirty="0">
              <a:latin typeface="Comic Sans MS" panose="030F0702030302020204" pitchFamily="66" charset="0"/>
            </a:endParaRPr>
          </a:p>
          <a:p>
            <a:r>
              <a:rPr lang="en-GB" dirty="0" smtClean="0">
                <a:latin typeface="Comic Sans MS" panose="030F0702030302020204" pitchFamily="66" charset="0"/>
              </a:rPr>
              <a:t>Competence </a:t>
            </a:r>
            <a:r>
              <a:rPr lang="en-GB" dirty="0">
                <a:latin typeface="Comic Sans MS" panose="030F0702030302020204" pitchFamily="66" charset="0"/>
              </a:rPr>
              <a:t>and reputation of political </a:t>
            </a:r>
            <a:r>
              <a:rPr lang="en-GB" dirty="0" smtClean="0">
                <a:latin typeface="Comic Sans MS" panose="030F0702030302020204" pitchFamily="66" charset="0"/>
              </a:rPr>
              <a:t>parties</a:t>
            </a:r>
            <a:r>
              <a:rPr lang="en-GB" dirty="0">
                <a:latin typeface="Comic Sans MS" panose="030F0702030302020204" pitchFamily="66" charset="0"/>
              </a:rPr>
              <a:t>	</a:t>
            </a:r>
          </a:p>
          <a:p>
            <a:endParaRPr lang="en-GB" dirty="0">
              <a:latin typeface="Comic Sans MS" panose="030F0702030302020204" pitchFamily="66" charset="0"/>
            </a:endParaRPr>
          </a:p>
        </p:txBody>
      </p:sp>
    </p:spTree>
    <p:extLst>
      <p:ext uri="{BB962C8B-B14F-4D97-AF65-F5344CB8AC3E}">
        <p14:creationId xmlns:p14="http://schemas.microsoft.com/office/powerpoint/2010/main" val="299492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85" y="0"/>
            <a:ext cx="9144000" cy="6858000"/>
          </a:xfrm>
        </p:spPr>
        <p:txBody>
          <a:bodyPr>
            <a:noAutofit/>
          </a:bodyPr>
          <a:lstStyle/>
          <a:p>
            <a:pPr marL="0" indent="0">
              <a:buNone/>
            </a:pPr>
            <a:r>
              <a:rPr lang="en-GB" sz="2000" dirty="0">
                <a:latin typeface="Comic Sans MS" panose="030F0702030302020204" pitchFamily="66" charset="0"/>
              </a:rPr>
              <a:t>The rational choice model of voting behaviour is concerned with the way in which people may vote based on their own rational self-interest. This can often be in </a:t>
            </a:r>
            <a:r>
              <a:rPr lang="en-GB" sz="2000" b="1" dirty="0">
                <a:solidFill>
                  <a:schemeClr val="accent1"/>
                </a:solidFill>
                <a:latin typeface="Comic Sans MS" panose="030F0702030302020204" pitchFamily="66" charset="0"/>
              </a:rPr>
              <a:t>relation to the economy</a:t>
            </a:r>
            <a:r>
              <a:rPr lang="en-GB" sz="2000" dirty="0">
                <a:latin typeface="Comic Sans MS" panose="030F0702030302020204" pitchFamily="66" charset="0"/>
              </a:rPr>
              <a:t>, as there can be a link between the performance of a government and the strength of the economy at that particular time</a:t>
            </a:r>
            <a:r>
              <a:rPr lang="en-GB" sz="2000" dirty="0" smtClean="0">
                <a:latin typeface="Comic Sans MS" panose="030F0702030302020204" pitchFamily="66" charset="0"/>
              </a:rPr>
              <a:t>. Issues </a:t>
            </a:r>
            <a:r>
              <a:rPr lang="en-GB" sz="2000" dirty="0">
                <a:latin typeface="Comic Sans MS" panose="030F0702030302020204" pitchFamily="66" charset="0"/>
              </a:rPr>
              <a:t>such as high unemployment, pay freezes and cuts in public spending “hurt” the voter, which can affect how they will cast their vote. </a:t>
            </a:r>
            <a:r>
              <a:rPr lang="en-GB" sz="2000" dirty="0" smtClean="0">
                <a:latin typeface="Comic Sans MS" panose="030F0702030302020204" pitchFamily="66" charset="0"/>
              </a:rPr>
              <a:t>Previous </a:t>
            </a:r>
            <a:r>
              <a:rPr lang="en-GB" sz="2000" dirty="0">
                <a:latin typeface="Comic Sans MS" panose="030F0702030302020204" pitchFamily="66" charset="0"/>
              </a:rPr>
              <a:t>Prime Ministers have been accused of creating pre-election “booms” with regards to the economy, trying to curry favour with the electorate. </a:t>
            </a:r>
            <a:r>
              <a:rPr lang="en-GB" sz="2000" dirty="0" smtClean="0">
                <a:latin typeface="Comic Sans MS" panose="030F0702030302020204" pitchFamily="66" charset="0"/>
              </a:rPr>
              <a:t> </a:t>
            </a:r>
            <a:r>
              <a:rPr lang="en-GB" sz="2000" b="1" dirty="0" smtClean="0">
                <a:solidFill>
                  <a:schemeClr val="accent1"/>
                </a:solidFill>
                <a:latin typeface="Comic Sans MS" panose="030F0702030302020204" pitchFamily="66" charset="0"/>
              </a:rPr>
              <a:t>Voters </a:t>
            </a:r>
            <a:r>
              <a:rPr lang="en-GB" sz="2000" b="1" dirty="0">
                <a:solidFill>
                  <a:schemeClr val="accent1"/>
                </a:solidFill>
                <a:latin typeface="Comic Sans MS" panose="030F0702030302020204" pitchFamily="66" charset="0"/>
              </a:rPr>
              <a:t>can </a:t>
            </a:r>
            <a:r>
              <a:rPr lang="en-GB" sz="2000" b="1" dirty="0" smtClean="0">
                <a:solidFill>
                  <a:schemeClr val="accent1"/>
                </a:solidFill>
                <a:latin typeface="Comic Sans MS" panose="030F0702030302020204" pitchFamily="66" charset="0"/>
              </a:rPr>
              <a:t>be influenced </a:t>
            </a:r>
            <a:r>
              <a:rPr lang="en-GB" sz="2000" b="1" dirty="0">
                <a:solidFill>
                  <a:schemeClr val="accent1"/>
                </a:solidFill>
                <a:latin typeface="Comic Sans MS" panose="030F0702030302020204" pitchFamily="66" charset="0"/>
              </a:rPr>
              <a:t>by how the economy is performing and </a:t>
            </a:r>
            <a:r>
              <a:rPr lang="en-GB" sz="2000" b="1" dirty="0" smtClean="0">
                <a:solidFill>
                  <a:schemeClr val="accent1"/>
                </a:solidFill>
                <a:latin typeface="Comic Sans MS" panose="030F0702030302020204" pitchFamily="66" charset="0"/>
              </a:rPr>
              <a:t>the subsequent </a:t>
            </a:r>
            <a:r>
              <a:rPr lang="en-GB" sz="2000" b="1" dirty="0">
                <a:solidFill>
                  <a:schemeClr val="accent1"/>
                </a:solidFill>
                <a:latin typeface="Comic Sans MS" panose="030F0702030302020204" pitchFamily="66" charset="0"/>
              </a:rPr>
              <a:t>impact (either of a positive or a negative nature) </a:t>
            </a:r>
            <a:r>
              <a:rPr lang="en-GB" sz="2000" b="1" dirty="0" smtClean="0">
                <a:solidFill>
                  <a:schemeClr val="accent1"/>
                </a:solidFill>
                <a:latin typeface="Comic Sans MS" panose="030F0702030302020204" pitchFamily="66" charset="0"/>
              </a:rPr>
              <a:t>on their </a:t>
            </a:r>
            <a:r>
              <a:rPr lang="en-GB" sz="2000" b="1" dirty="0">
                <a:solidFill>
                  <a:schemeClr val="accent1"/>
                </a:solidFill>
                <a:latin typeface="Comic Sans MS" panose="030F0702030302020204" pitchFamily="66" charset="0"/>
              </a:rPr>
              <a:t>lives. </a:t>
            </a:r>
            <a:r>
              <a:rPr lang="en-GB" sz="2000" dirty="0">
                <a:latin typeface="Comic Sans MS" panose="030F0702030302020204" pitchFamily="66" charset="0"/>
              </a:rPr>
              <a:t>House prices, interest rates and taxation are </a:t>
            </a:r>
            <a:r>
              <a:rPr lang="en-GB" sz="2000" dirty="0" smtClean="0">
                <a:latin typeface="Comic Sans MS" panose="030F0702030302020204" pitchFamily="66" charset="0"/>
              </a:rPr>
              <a:t>just some </a:t>
            </a:r>
            <a:r>
              <a:rPr lang="en-GB" sz="2000" dirty="0">
                <a:latin typeface="Comic Sans MS" panose="030F0702030302020204" pitchFamily="66" charset="0"/>
              </a:rPr>
              <a:t>of the different policies that are covered by “</a:t>
            </a:r>
            <a:r>
              <a:rPr lang="en-GB" sz="2000" dirty="0" smtClean="0">
                <a:latin typeface="Comic Sans MS" panose="030F0702030302020204" pitchFamily="66" charset="0"/>
              </a:rPr>
              <a:t>the Economy</a:t>
            </a:r>
            <a:r>
              <a:rPr lang="en-GB" sz="2000" dirty="0">
                <a:latin typeface="Comic Sans MS" panose="030F0702030302020204" pitchFamily="66" charset="0"/>
              </a:rPr>
              <a:t>”. </a:t>
            </a:r>
            <a:endParaRPr lang="en-GB" sz="2000" dirty="0" smtClean="0">
              <a:latin typeface="Comic Sans MS" panose="030F0702030302020204" pitchFamily="66" charset="0"/>
            </a:endParaRPr>
          </a:p>
          <a:p>
            <a:pPr marL="0" indent="0">
              <a:buNone/>
            </a:pPr>
            <a:r>
              <a:rPr lang="en-GB" sz="2000" dirty="0" smtClean="0">
                <a:latin typeface="Comic Sans MS" panose="030F0702030302020204" pitchFamily="66" charset="0"/>
              </a:rPr>
              <a:t>In </a:t>
            </a:r>
            <a:r>
              <a:rPr lang="en-GB" sz="2000" dirty="0">
                <a:latin typeface="Comic Sans MS" panose="030F0702030302020204" pitchFamily="66" charset="0"/>
              </a:rPr>
              <a:t>2010, the </a:t>
            </a:r>
            <a:r>
              <a:rPr lang="en-GB" sz="2000" b="1" dirty="0">
                <a:solidFill>
                  <a:schemeClr val="accent1"/>
                </a:solidFill>
                <a:latin typeface="Comic Sans MS" panose="030F0702030302020204" pitchFamily="66" charset="0"/>
              </a:rPr>
              <a:t>economy was identified as the single most important issue in the mind of voters</a:t>
            </a:r>
            <a:r>
              <a:rPr lang="en-GB" sz="2000" dirty="0">
                <a:latin typeface="Comic Sans MS" panose="030F0702030302020204" pitchFamily="66" charset="0"/>
              </a:rPr>
              <a:t>. The Labour party was associated in the minds of many voters with the financial crisis. Opinion polls carried out before the 2010 election indicated that many voters blamed the Labour government. This was viewed as a major factor in Labour’s defeat. Increasingly, the handling of the economy is becoming more prominent in voters’ minds. Surveys of voters’ attitudes indicate it is always one of the main factors affecting how people vote. For example in 2010, the economy was ranked the number one issue by voters above other factors such as immigration and the NHS. 	</a:t>
            </a:r>
          </a:p>
          <a:p>
            <a:pPr marL="0" indent="0">
              <a:buNone/>
            </a:pPr>
            <a:r>
              <a:rPr lang="en-GB" sz="2000" dirty="0">
                <a:latin typeface="Comic Sans MS" panose="030F0702030302020204" pitchFamily="66" charset="0"/>
              </a:rPr>
              <a:t>	</a:t>
            </a:r>
          </a:p>
          <a:p>
            <a:pPr marL="0" indent="0">
              <a:buNone/>
            </a:pPr>
            <a:endParaRPr lang="en-GB" sz="2000" dirty="0">
              <a:latin typeface="Comic Sans MS" panose="030F0702030302020204" pitchFamily="66" charset="0"/>
            </a:endParaRPr>
          </a:p>
          <a:p>
            <a:endParaRPr lang="en-GB" sz="2000" dirty="0">
              <a:latin typeface="Comic Sans MS" panose="030F0702030302020204" pitchFamily="66" charset="0"/>
            </a:endParaRPr>
          </a:p>
        </p:txBody>
      </p:sp>
    </p:spTree>
    <p:extLst>
      <p:ext uri="{BB962C8B-B14F-4D97-AF65-F5344CB8AC3E}">
        <p14:creationId xmlns:p14="http://schemas.microsoft.com/office/powerpoint/2010/main" val="2907601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503236"/>
            <a:ext cx="3566160" cy="1087569"/>
          </a:xfrm>
        </p:spPr>
        <p:txBody>
          <a:bodyPr/>
          <a:lstStyle/>
          <a:p>
            <a:r>
              <a:rPr lang="en-GB" sz="3000" dirty="0" smtClean="0">
                <a:solidFill>
                  <a:schemeClr val="tx1"/>
                </a:solidFill>
                <a:latin typeface="Comic Sans MS" pitchFamily="66" charset="0"/>
              </a:rPr>
              <a:t>What you will learn…</a:t>
            </a:r>
            <a:endParaRPr lang="en-GB" dirty="0">
              <a:solidFill>
                <a:schemeClr val="tx1"/>
              </a:solidFill>
              <a:latin typeface="Comic Sans MS" pitchFamily="66" charset="0"/>
            </a:endParaRPr>
          </a:p>
        </p:txBody>
      </p:sp>
      <p:sp>
        <p:nvSpPr>
          <p:cNvPr id="2" name="Content Placeholder 1"/>
          <p:cNvSpPr>
            <a:spLocks noGrp="1"/>
          </p:cNvSpPr>
          <p:nvPr>
            <p:ph sz="half" idx="2"/>
          </p:nvPr>
        </p:nvSpPr>
        <p:spPr>
          <a:xfrm>
            <a:off x="0" y="1556792"/>
            <a:ext cx="5508102" cy="4355339"/>
          </a:xfrm>
        </p:spPr>
        <p:txBody>
          <a:bodyPr>
            <a:normAutofit/>
          </a:bodyPr>
          <a:lstStyle/>
          <a:p>
            <a:pPr marL="571500" indent="-571500"/>
            <a:r>
              <a:rPr lang="en-GB" dirty="0" smtClean="0">
                <a:latin typeface="Comic Sans MS" pitchFamily="66" charset="0"/>
              </a:rPr>
              <a:t>Describe the Rational Choice model of voting behaviour</a:t>
            </a:r>
          </a:p>
          <a:p>
            <a:pPr marL="571500" indent="-571500"/>
            <a:endParaRPr lang="en-GB" dirty="0">
              <a:latin typeface="Comic Sans MS" pitchFamily="66" charset="0"/>
            </a:endParaRPr>
          </a:p>
          <a:p>
            <a:endParaRPr lang="en-GB" dirty="0"/>
          </a:p>
        </p:txBody>
      </p:sp>
      <p:sp>
        <p:nvSpPr>
          <p:cNvPr id="10" name="Text Placeholder 9"/>
          <p:cNvSpPr>
            <a:spLocks noGrp="1"/>
          </p:cNvSpPr>
          <p:nvPr>
            <p:ph type="body" sz="quarter" idx="3"/>
          </p:nvPr>
        </p:nvSpPr>
        <p:spPr>
          <a:xfrm>
            <a:off x="4595806" y="503236"/>
            <a:ext cx="3981391" cy="1012413"/>
          </a:xfrm>
        </p:spPr>
        <p:txBody>
          <a:bodyPr>
            <a:noAutofit/>
          </a:bodyPr>
          <a:lstStyle/>
          <a:p>
            <a:r>
              <a:rPr lang="en-GB" sz="3000" dirty="0" smtClean="0">
                <a:solidFill>
                  <a:schemeClr val="tx1"/>
                </a:solidFill>
                <a:latin typeface="Comic Sans MS" pitchFamily="66" charset="0"/>
              </a:rPr>
              <a:t>Success Criteria – I can…</a:t>
            </a:r>
            <a:endParaRPr lang="en-GB" sz="3000" dirty="0">
              <a:solidFill>
                <a:schemeClr val="tx1"/>
              </a:solidFill>
              <a:latin typeface="Comic Sans MS" pitchFamily="66" charset="0"/>
            </a:endParaRPr>
          </a:p>
        </p:txBody>
      </p:sp>
      <p:sp>
        <p:nvSpPr>
          <p:cNvPr id="3" name="Content Placeholder 2"/>
          <p:cNvSpPr>
            <a:spLocks noGrp="1"/>
          </p:cNvSpPr>
          <p:nvPr>
            <p:ph sz="quarter" idx="4"/>
          </p:nvPr>
        </p:nvSpPr>
        <p:spPr>
          <a:xfrm>
            <a:off x="5292080" y="1412776"/>
            <a:ext cx="3744416" cy="4713387"/>
          </a:xfrm>
        </p:spPr>
        <p:txBody>
          <a:bodyPr>
            <a:normAutofit/>
          </a:bodyPr>
          <a:lstStyle/>
          <a:p>
            <a:r>
              <a:rPr lang="en-GB" sz="2800" b="1" dirty="0" smtClean="0">
                <a:solidFill>
                  <a:srgbClr val="FF0000"/>
                </a:solidFill>
                <a:latin typeface="Comic Sans MS" panose="030F0702030302020204" pitchFamily="66" charset="0"/>
              </a:rPr>
              <a:t>Describe</a:t>
            </a:r>
            <a:r>
              <a:rPr lang="en-GB" sz="2800" b="1" dirty="0" smtClean="0">
                <a:latin typeface="Comic Sans MS" panose="030F0702030302020204" pitchFamily="66" charset="0"/>
              </a:rPr>
              <a:t> </a:t>
            </a:r>
            <a:r>
              <a:rPr lang="en-GB" sz="2800" dirty="0">
                <a:latin typeface="Comic Sans MS" pitchFamily="66" charset="0"/>
              </a:rPr>
              <a:t>the </a:t>
            </a:r>
            <a:r>
              <a:rPr lang="en-GB" sz="2800" dirty="0" smtClean="0">
                <a:latin typeface="Comic Sans MS" pitchFamily="66" charset="0"/>
              </a:rPr>
              <a:t>Rational Choice of </a:t>
            </a:r>
            <a:r>
              <a:rPr lang="en-GB" sz="2800" dirty="0">
                <a:latin typeface="Comic Sans MS" pitchFamily="66" charset="0"/>
              </a:rPr>
              <a:t>voting behaviour </a:t>
            </a:r>
            <a:endParaRPr lang="en-GB" sz="2800" dirty="0" smtClean="0">
              <a:latin typeface="Comic Sans MS" pitchFamily="66" charset="0"/>
            </a:endParaRPr>
          </a:p>
          <a:p>
            <a:r>
              <a:rPr lang="en-GB" sz="2800" b="1" dirty="0" smtClean="0">
                <a:solidFill>
                  <a:srgbClr val="FF0000"/>
                </a:solidFill>
                <a:latin typeface="Comic Sans MS" panose="030F0702030302020204" pitchFamily="66" charset="0"/>
              </a:rPr>
              <a:t>Explain </a:t>
            </a:r>
            <a:r>
              <a:rPr lang="en-GB" sz="2800" b="1" dirty="0" smtClean="0">
                <a:latin typeface="Comic Sans MS" panose="030F0702030302020204" pitchFamily="66" charset="0"/>
              </a:rPr>
              <a:t>why the Rational Choice model is considered relevant in the UK today.</a:t>
            </a:r>
          </a:p>
        </p:txBody>
      </p:sp>
      <p:pic>
        <p:nvPicPr>
          <p:cNvPr id="6" name="Picture 5" descr="MC900383586[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801" y="5013176"/>
            <a:ext cx="1118652" cy="179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890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normAutofit/>
          </a:bodyPr>
          <a:lstStyle/>
          <a:p>
            <a:pPr algn="ctr"/>
            <a:r>
              <a:rPr lang="en-GB" sz="5400" dirty="0" smtClean="0">
                <a:latin typeface="Comic Sans MS" panose="030F0702030302020204" pitchFamily="66" charset="0"/>
              </a:rPr>
              <a:t>Background</a:t>
            </a:r>
            <a:endParaRPr lang="en-GB" sz="5400" dirty="0">
              <a:latin typeface="Comic Sans MS" panose="030F0702030302020204" pitchFamily="66" charset="0"/>
            </a:endParaRPr>
          </a:p>
        </p:txBody>
      </p:sp>
      <p:sp>
        <p:nvSpPr>
          <p:cNvPr id="3" name="Content Placeholder 2"/>
          <p:cNvSpPr>
            <a:spLocks noGrp="1"/>
          </p:cNvSpPr>
          <p:nvPr>
            <p:ph idx="1"/>
          </p:nvPr>
        </p:nvSpPr>
        <p:spPr/>
        <p:txBody>
          <a:bodyPr>
            <a:normAutofit fontScale="77500" lnSpcReduction="20000"/>
          </a:bodyPr>
          <a:lstStyle/>
          <a:p>
            <a:pPr>
              <a:lnSpc>
                <a:spcPct val="150000"/>
              </a:lnSpc>
            </a:pPr>
            <a:r>
              <a:rPr lang="en-GB" sz="3600" dirty="0" smtClean="0">
                <a:latin typeface="Comic Sans MS" panose="030F0702030302020204" pitchFamily="66" charset="0"/>
              </a:rPr>
              <a:t>Prior to the 1980s, the </a:t>
            </a:r>
            <a:r>
              <a:rPr lang="en-GB" sz="3600" i="1" dirty="0" smtClean="0">
                <a:latin typeface="Comic Sans MS" panose="030F0702030302020204" pitchFamily="66" charset="0"/>
              </a:rPr>
              <a:t>Sociological Model </a:t>
            </a:r>
            <a:r>
              <a:rPr lang="en-GB" sz="3600" dirty="0" smtClean="0">
                <a:latin typeface="Comic Sans MS" panose="030F0702030302020204" pitchFamily="66" charset="0"/>
              </a:rPr>
              <a:t>was the most relevant theory.</a:t>
            </a:r>
          </a:p>
          <a:p>
            <a:pPr>
              <a:lnSpc>
                <a:spcPct val="150000"/>
              </a:lnSpc>
            </a:pPr>
            <a:r>
              <a:rPr lang="en-GB" sz="3600" dirty="0" smtClean="0">
                <a:latin typeface="Comic Sans MS" panose="030F0702030302020204" pitchFamily="66" charset="0"/>
              </a:rPr>
              <a:t>Due to the changing nature of British Society, the UK electorate went through a period </a:t>
            </a:r>
            <a:r>
              <a:rPr lang="en-GB" sz="3600" i="1" dirty="0" smtClean="0">
                <a:latin typeface="Comic Sans MS" panose="030F0702030302020204" pitchFamily="66" charset="0"/>
              </a:rPr>
              <a:t>of partisan/class </a:t>
            </a:r>
            <a:r>
              <a:rPr lang="en-GB" sz="3600" i="1" dirty="0" err="1" smtClean="0">
                <a:latin typeface="Comic Sans MS" panose="030F0702030302020204" pitchFamily="66" charset="0"/>
              </a:rPr>
              <a:t>dealignment</a:t>
            </a:r>
            <a:endParaRPr lang="en-GB" sz="3600" i="1" dirty="0" smtClean="0">
              <a:latin typeface="Comic Sans MS" panose="030F0702030302020204" pitchFamily="66" charset="0"/>
            </a:endParaRPr>
          </a:p>
          <a:p>
            <a:pPr>
              <a:lnSpc>
                <a:spcPct val="150000"/>
              </a:lnSpc>
            </a:pPr>
            <a:r>
              <a:rPr lang="en-GB" sz="3600" dirty="0" smtClean="0">
                <a:latin typeface="Comic Sans MS" panose="030F0702030302020204" pitchFamily="66" charset="0"/>
              </a:rPr>
              <a:t>A pattern of more </a:t>
            </a:r>
            <a:r>
              <a:rPr lang="en-GB" sz="3600" i="1" dirty="0" smtClean="0">
                <a:latin typeface="Comic Sans MS" panose="030F0702030302020204" pitchFamily="66" charset="0"/>
              </a:rPr>
              <a:t>individualistic voting behaviour </a:t>
            </a:r>
            <a:r>
              <a:rPr lang="en-GB" sz="3600" dirty="0" smtClean="0">
                <a:latin typeface="Comic Sans MS" panose="030F0702030302020204" pitchFamily="66" charset="0"/>
              </a:rPr>
              <a:t>emerged</a:t>
            </a:r>
            <a:endParaRPr lang="en-GB" sz="3600" dirty="0">
              <a:latin typeface="Comic Sans MS" panose="030F0702030302020204" pitchFamily="66" charset="0"/>
            </a:endParaRPr>
          </a:p>
        </p:txBody>
      </p:sp>
    </p:spTree>
    <p:extLst>
      <p:ext uri="{BB962C8B-B14F-4D97-AF65-F5344CB8AC3E}">
        <p14:creationId xmlns:p14="http://schemas.microsoft.com/office/powerpoint/2010/main" val="862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lstStyle/>
          <a:p>
            <a:pPr algn="ctr"/>
            <a:r>
              <a:rPr lang="en-GB" dirty="0" smtClean="0">
                <a:latin typeface="Comic Sans MS" panose="030F0702030302020204" pitchFamily="66" charset="0"/>
              </a:rPr>
              <a:t>The Rational Choice Model</a:t>
            </a:r>
            <a:endParaRPr lang="en-GB" dirty="0">
              <a:latin typeface="Comic Sans MS" panose="030F0702030302020204" pitchFamily="66" charset="0"/>
            </a:endParaRPr>
          </a:p>
        </p:txBody>
      </p:sp>
      <p:sp>
        <p:nvSpPr>
          <p:cNvPr id="3" name="Content Placeholder 2"/>
          <p:cNvSpPr>
            <a:spLocks noGrp="1"/>
          </p:cNvSpPr>
          <p:nvPr>
            <p:ph idx="1"/>
          </p:nvPr>
        </p:nvSpPr>
        <p:spPr>
          <a:xfrm>
            <a:off x="628650" y="1546656"/>
            <a:ext cx="7886700" cy="4351338"/>
          </a:xfrm>
        </p:spPr>
        <p:txBody>
          <a:bodyPr>
            <a:noAutofit/>
          </a:bodyPr>
          <a:lstStyle/>
          <a:p>
            <a:pPr>
              <a:lnSpc>
                <a:spcPct val="150000"/>
              </a:lnSpc>
            </a:pPr>
            <a:r>
              <a:rPr lang="en-GB" sz="2800" dirty="0" smtClean="0">
                <a:latin typeface="Comic Sans MS" panose="030F0702030302020204" pitchFamily="66" charset="0"/>
              </a:rPr>
              <a:t>The Rational Choice Model of Voting Behaviour views voters as </a:t>
            </a:r>
            <a:r>
              <a:rPr lang="en-GB" sz="2800" i="1" dirty="0" smtClean="0">
                <a:latin typeface="Comic Sans MS" panose="030F0702030302020204" pitchFamily="66" charset="0"/>
              </a:rPr>
              <a:t>‘consumers’.</a:t>
            </a:r>
            <a:endParaRPr lang="en-GB" sz="2800" i="1" dirty="0">
              <a:latin typeface="Comic Sans MS" panose="030F0702030302020204" pitchFamily="66" charset="0"/>
            </a:endParaRPr>
          </a:p>
          <a:p>
            <a:pPr>
              <a:lnSpc>
                <a:spcPct val="150000"/>
              </a:lnSpc>
            </a:pPr>
            <a:r>
              <a:rPr lang="en-GB" sz="2400" b="1" i="1" dirty="0" smtClean="0">
                <a:solidFill>
                  <a:srgbClr val="C00000"/>
                </a:solidFill>
                <a:latin typeface="Comic Sans MS" panose="030F0702030302020204" pitchFamily="66" charset="0"/>
              </a:rPr>
              <a:t>Task: Make a list of all the factors that influence you as a consumer. </a:t>
            </a:r>
          </a:p>
          <a:p>
            <a:pPr>
              <a:lnSpc>
                <a:spcPct val="150000"/>
              </a:lnSpc>
              <a:buFontTx/>
              <a:buChar char="-"/>
            </a:pPr>
            <a:r>
              <a:rPr lang="en-GB" sz="2400" i="1" dirty="0" smtClean="0">
                <a:solidFill>
                  <a:srgbClr val="C00000"/>
                </a:solidFill>
                <a:latin typeface="Comic Sans MS" panose="030F0702030302020204" pitchFamily="66" charset="0"/>
              </a:rPr>
              <a:t>For example, you can’t decide whether you want to buy an iPhone, a Samsung or an </a:t>
            </a:r>
            <a:r>
              <a:rPr lang="en-GB" sz="2400" i="1" dirty="0" err="1" smtClean="0">
                <a:solidFill>
                  <a:srgbClr val="C00000"/>
                </a:solidFill>
                <a:latin typeface="Comic Sans MS" panose="030F0702030302020204" pitchFamily="66" charset="0"/>
              </a:rPr>
              <a:t>Huwawei</a:t>
            </a:r>
            <a:r>
              <a:rPr lang="en-GB" sz="2400" i="1" dirty="0" smtClean="0">
                <a:solidFill>
                  <a:srgbClr val="C00000"/>
                </a:solidFill>
                <a:latin typeface="Comic Sans MS" panose="030F0702030302020204" pitchFamily="66" charset="0"/>
              </a:rPr>
              <a:t>. </a:t>
            </a:r>
            <a:r>
              <a:rPr lang="en-GB" sz="2400" b="1" i="1" dirty="0" smtClean="0">
                <a:solidFill>
                  <a:srgbClr val="C00000"/>
                </a:solidFill>
                <a:latin typeface="Comic Sans MS" panose="030F0702030302020204" pitchFamily="66" charset="0"/>
              </a:rPr>
              <a:t>What factors are going to influence you when making that decision?</a:t>
            </a:r>
            <a:endParaRPr lang="en-GB" sz="2400" b="1" i="1"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83602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200000"/>
              </a:lnSpc>
            </a:pPr>
            <a:r>
              <a:rPr lang="en-GB" sz="2400" dirty="0" smtClean="0">
                <a:latin typeface="Comic Sans MS" panose="030F0702030302020204" pitchFamily="66" charset="0"/>
              </a:rPr>
              <a:t>Consumers make a choice of what to purchase based on a </a:t>
            </a:r>
            <a:r>
              <a:rPr lang="en-GB" sz="2400" b="1" dirty="0" smtClean="0">
                <a:solidFill>
                  <a:srgbClr val="FF33CC"/>
                </a:solidFill>
                <a:latin typeface="Comic Sans MS" panose="030F0702030302020204" pitchFamily="66" charset="0"/>
              </a:rPr>
              <a:t>‘Rational Choice’</a:t>
            </a:r>
          </a:p>
          <a:p>
            <a:pPr>
              <a:lnSpc>
                <a:spcPct val="200000"/>
              </a:lnSpc>
            </a:pPr>
            <a:r>
              <a:rPr lang="en-GB" sz="2400" dirty="0" smtClean="0">
                <a:latin typeface="Comic Sans MS" panose="030F0702030302020204" pitchFamily="66" charset="0"/>
              </a:rPr>
              <a:t>E.G. they weigh up the </a:t>
            </a:r>
            <a:r>
              <a:rPr lang="en-GB" sz="2400" i="1" dirty="0" smtClean="0">
                <a:solidFill>
                  <a:srgbClr val="FF33CC"/>
                </a:solidFill>
                <a:latin typeface="Comic Sans MS" panose="030F0702030302020204" pitchFamily="66" charset="0"/>
              </a:rPr>
              <a:t>pros</a:t>
            </a:r>
            <a:r>
              <a:rPr lang="en-GB" sz="2400" dirty="0" smtClean="0">
                <a:latin typeface="Comic Sans MS" panose="030F0702030302020204" pitchFamily="66" charset="0"/>
              </a:rPr>
              <a:t> and </a:t>
            </a:r>
            <a:r>
              <a:rPr lang="en-GB" sz="2400" i="1" dirty="0" smtClean="0">
                <a:solidFill>
                  <a:srgbClr val="FF33CC"/>
                </a:solidFill>
                <a:latin typeface="Comic Sans MS" panose="030F0702030302020204" pitchFamily="66" charset="0"/>
              </a:rPr>
              <a:t>cons</a:t>
            </a:r>
            <a:r>
              <a:rPr lang="en-GB" sz="2400" dirty="0" smtClean="0">
                <a:latin typeface="Comic Sans MS" panose="030F0702030302020204" pitchFamily="66" charset="0"/>
              </a:rPr>
              <a:t> of each option and make a </a:t>
            </a:r>
            <a:r>
              <a:rPr lang="en-GB" sz="2400" b="1" dirty="0" smtClean="0">
                <a:solidFill>
                  <a:srgbClr val="FF33CC"/>
                </a:solidFill>
                <a:latin typeface="Comic Sans MS" panose="030F0702030302020204" pitchFamily="66" charset="0"/>
              </a:rPr>
              <a:t>self interested decision</a:t>
            </a:r>
            <a:r>
              <a:rPr lang="en-GB" sz="2400" dirty="0" smtClean="0">
                <a:latin typeface="Comic Sans MS" panose="030F0702030302020204" pitchFamily="66" charset="0"/>
              </a:rPr>
              <a:t>, based on what is best for themselves</a:t>
            </a:r>
            <a:endParaRPr lang="en-GB" sz="2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27967" y="241303"/>
            <a:ext cx="7887383" cy="1322947"/>
          </a:xfrm>
          <a:prstGeom prst="rect">
            <a:avLst/>
          </a:prstGeom>
        </p:spPr>
      </p:pic>
    </p:spTree>
    <p:extLst>
      <p:ext uri="{BB962C8B-B14F-4D97-AF65-F5344CB8AC3E}">
        <p14:creationId xmlns:p14="http://schemas.microsoft.com/office/powerpoint/2010/main" val="264843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50000"/>
              </a:lnSpc>
            </a:pPr>
            <a:r>
              <a:rPr lang="en-GB" sz="2400" dirty="0" smtClean="0">
                <a:latin typeface="Comic Sans MS" panose="030F0702030302020204" pitchFamily="66" charset="0"/>
              </a:rPr>
              <a:t>The Rational Choice Model </a:t>
            </a:r>
            <a:r>
              <a:rPr lang="en-GB" sz="2400" b="1" dirty="0" smtClean="0">
                <a:solidFill>
                  <a:srgbClr val="FF33CC"/>
                </a:solidFill>
                <a:latin typeface="Comic Sans MS" panose="030F0702030302020204" pitchFamily="66" charset="0"/>
              </a:rPr>
              <a:t>views voters as consumers</a:t>
            </a:r>
          </a:p>
          <a:p>
            <a:pPr>
              <a:lnSpc>
                <a:spcPct val="150000"/>
              </a:lnSpc>
            </a:pPr>
            <a:r>
              <a:rPr lang="en-GB" sz="2400" dirty="0" smtClean="0">
                <a:latin typeface="Comic Sans MS" panose="030F0702030302020204" pitchFamily="66" charset="0"/>
              </a:rPr>
              <a:t>They look at the options, and make a Rational Choice based on what </a:t>
            </a:r>
            <a:r>
              <a:rPr lang="en-GB" sz="2400" b="1" dirty="0" smtClean="0">
                <a:solidFill>
                  <a:srgbClr val="FF33CC"/>
                </a:solidFill>
                <a:latin typeface="Comic Sans MS" panose="030F0702030302020204" pitchFamily="66" charset="0"/>
              </a:rPr>
              <a:t>party would make their life, their families lives and society better</a:t>
            </a:r>
            <a:endParaRPr lang="en-GB" sz="2400" b="1" dirty="0">
              <a:solidFill>
                <a:srgbClr val="FF33CC"/>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28651" y="241303"/>
            <a:ext cx="7887383" cy="1322947"/>
          </a:xfrm>
          <a:prstGeom prst="rect">
            <a:avLst/>
          </a:prstGeom>
        </p:spPr>
      </p:pic>
    </p:spTree>
    <p:extLst>
      <p:ext uri="{BB962C8B-B14F-4D97-AF65-F5344CB8AC3E}">
        <p14:creationId xmlns:p14="http://schemas.microsoft.com/office/powerpoint/2010/main" val="7928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50000"/>
              </a:lnSpc>
            </a:pPr>
            <a:r>
              <a:rPr lang="en-GB" sz="2400" dirty="0" smtClean="0">
                <a:latin typeface="Comic Sans MS" panose="030F0702030302020204" pitchFamily="66" charset="0"/>
              </a:rPr>
              <a:t>Voters are </a:t>
            </a:r>
            <a:r>
              <a:rPr lang="en-GB" sz="2400" i="1" dirty="0" smtClean="0">
                <a:latin typeface="Comic Sans MS" panose="030F0702030302020204" pitchFamily="66" charset="0"/>
              </a:rPr>
              <a:t>now far less likely</a:t>
            </a:r>
            <a:r>
              <a:rPr lang="en-GB" sz="2400" dirty="0" smtClean="0">
                <a:latin typeface="Comic Sans MS" panose="030F0702030302020204" pitchFamily="66" charset="0"/>
              </a:rPr>
              <a:t> to vote based on Social Background, and especially based on class</a:t>
            </a:r>
          </a:p>
          <a:p>
            <a:pPr>
              <a:lnSpc>
                <a:spcPct val="150000"/>
              </a:lnSpc>
            </a:pPr>
            <a:r>
              <a:rPr lang="en-GB" sz="2400" dirty="0" smtClean="0">
                <a:latin typeface="Comic Sans MS" panose="030F0702030302020204" pitchFamily="66" charset="0"/>
              </a:rPr>
              <a:t>The greatest influence is now </a:t>
            </a:r>
            <a:r>
              <a:rPr lang="en-GB" sz="2400" b="1" i="1" dirty="0" smtClean="0">
                <a:solidFill>
                  <a:srgbClr val="FF33CC"/>
                </a:solidFill>
                <a:latin typeface="Comic Sans MS" panose="030F0702030302020204" pitchFamily="66" charset="0"/>
              </a:rPr>
              <a:t>their own assessment </a:t>
            </a:r>
            <a:r>
              <a:rPr lang="en-GB" sz="2400" dirty="0" smtClean="0">
                <a:latin typeface="Comic Sans MS" panose="030F0702030302020204" pitchFamily="66" charset="0"/>
              </a:rPr>
              <a:t>of the policies of different parties on issues they consider to be </a:t>
            </a:r>
            <a:r>
              <a:rPr lang="en-GB" sz="2400" b="1" i="1" dirty="0" smtClean="0">
                <a:solidFill>
                  <a:srgbClr val="FF33CC"/>
                </a:solidFill>
                <a:latin typeface="Comic Sans MS" panose="030F0702030302020204" pitchFamily="66" charset="0"/>
              </a:rPr>
              <a:t>salient </a:t>
            </a:r>
            <a:endParaRPr lang="en-GB" sz="2400" b="1" i="1" dirty="0">
              <a:solidFill>
                <a:srgbClr val="FF33CC"/>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27967" y="0"/>
            <a:ext cx="7887383" cy="1322947"/>
          </a:xfrm>
          <a:prstGeom prst="rect">
            <a:avLst/>
          </a:prstGeom>
        </p:spPr>
      </p:pic>
    </p:spTree>
    <p:extLst>
      <p:ext uri="{BB962C8B-B14F-4D97-AF65-F5344CB8AC3E}">
        <p14:creationId xmlns:p14="http://schemas.microsoft.com/office/powerpoint/2010/main" val="2037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normAutofit/>
          </a:bodyPr>
          <a:lstStyle/>
          <a:p>
            <a:pPr algn="ctr"/>
            <a:r>
              <a:rPr lang="en-GB" sz="5400" dirty="0" smtClean="0">
                <a:latin typeface="Comic Sans MS" panose="030F0702030302020204" pitchFamily="66" charset="0"/>
              </a:rPr>
              <a:t>Salient Issues</a:t>
            </a:r>
            <a:endParaRPr lang="en-GB" sz="5400" dirty="0">
              <a:latin typeface="Comic Sans MS" panose="030F0702030302020204" pitchFamily="66" charset="0"/>
            </a:endParaRPr>
          </a:p>
        </p:txBody>
      </p:sp>
      <p:sp>
        <p:nvSpPr>
          <p:cNvPr id="3" name="Content Placeholder 2"/>
          <p:cNvSpPr>
            <a:spLocks noGrp="1"/>
          </p:cNvSpPr>
          <p:nvPr>
            <p:ph idx="1"/>
          </p:nvPr>
        </p:nvSpPr>
        <p:spPr/>
        <p:txBody>
          <a:bodyPr>
            <a:normAutofit lnSpcReduction="10000"/>
          </a:bodyPr>
          <a:lstStyle/>
          <a:p>
            <a:r>
              <a:rPr lang="en-GB" sz="3200" b="1" i="1" dirty="0">
                <a:solidFill>
                  <a:srgbClr val="FF3300"/>
                </a:solidFill>
                <a:latin typeface="Comic Sans MS" panose="030F0702030302020204" pitchFamily="66" charset="0"/>
              </a:rPr>
              <a:t>most noticeable or </a:t>
            </a:r>
            <a:r>
              <a:rPr lang="en-GB" sz="3200" b="1" i="1" dirty="0" smtClean="0">
                <a:solidFill>
                  <a:srgbClr val="FF3300"/>
                </a:solidFill>
                <a:latin typeface="Comic Sans MS" panose="030F0702030302020204" pitchFamily="66" charset="0"/>
              </a:rPr>
              <a:t>important – Oxford Dictionary</a:t>
            </a:r>
          </a:p>
          <a:p>
            <a:endParaRPr lang="en-GB" sz="3200" i="1" dirty="0">
              <a:latin typeface="Comic Sans MS" panose="030F0702030302020204" pitchFamily="66" charset="0"/>
            </a:endParaRPr>
          </a:p>
          <a:p>
            <a:r>
              <a:rPr lang="en-GB" sz="3200" dirty="0" smtClean="0">
                <a:latin typeface="Comic Sans MS" panose="030F0702030302020204" pitchFamily="66" charset="0"/>
              </a:rPr>
              <a:t>A Salient Issue is one that </a:t>
            </a:r>
            <a:r>
              <a:rPr lang="en-GB" sz="3200" dirty="0" smtClean="0">
                <a:solidFill>
                  <a:srgbClr val="FF3300"/>
                </a:solidFill>
                <a:latin typeface="Comic Sans MS" panose="030F0702030302020204" pitchFamily="66" charset="0"/>
              </a:rPr>
              <a:t>voters place very high important on</a:t>
            </a:r>
          </a:p>
          <a:p>
            <a:endParaRPr lang="en-GB" sz="3200" dirty="0">
              <a:latin typeface="Comic Sans MS" panose="030F0702030302020204" pitchFamily="66" charset="0"/>
            </a:endParaRPr>
          </a:p>
          <a:p>
            <a:r>
              <a:rPr lang="en-GB" sz="3200" dirty="0" smtClean="0">
                <a:latin typeface="Comic Sans MS" panose="030F0702030302020204" pitchFamily="66" charset="0"/>
              </a:rPr>
              <a:t>Healthcare, Education, Immigration etc.</a:t>
            </a:r>
          </a:p>
          <a:p>
            <a:endParaRPr lang="en-GB" sz="2000" dirty="0">
              <a:latin typeface="Comic Sans MS" panose="030F0702030302020204" pitchFamily="66" charset="0"/>
            </a:endParaRPr>
          </a:p>
          <a:p>
            <a:r>
              <a:rPr lang="en-GB" sz="2000" dirty="0" smtClean="0">
                <a:latin typeface="Comic Sans MS" panose="030F0702030302020204" pitchFamily="66" charset="0"/>
                <a:hlinkClick r:id="rId2"/>
              </a:rPr>
              <a:t>https://www.youtube.com/watch?v=W90buvgQ-Mk</a:t>
            </a:r>
            <a:r>
              <a:rPr lang="en-GB" sz="2000" dirty="0" smtClean="0">
                <a:latin typeface="Comic Sans MS" panose="030F0702030302020204" pitchFamily="66" charset="0"/>
              </a:rPr>
              <a:t> </a:t>
            </a:r>
            <a:endParaRPr lang="en-GB" sz="2000" dirty="0">
              <a:latin typeface="Comic Sans MS" panose="030F0702030302020204" pitchFamily="66" charset="0"/>
            </a:endParaRPr>
          </a:p>
        </p:txBody>
      </p:sp>
    </p:spTree>
    <p:extLst>
      <p:ext uri="{BB962C8B-B14F-4D97-AF65-F5344CB8AC3E}">
        <p14:creationId xmlns:p14="http://schemas.microsoft.com/office/powerpoint/2010/main" val="208623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1077</Words>
  <Application>Microsoft Office PowerPoint</Application>
  <PresentationFormat>On-screen Show (4:3)</PresentationFormat>
  <Paragraphs>71</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Comic Sans MS</vt:lpstr>
      <vt:lpstr>1_Office Theme</vt:lpstr>
      <vt:lpstr>PowerPoint Presentation</vt:lpstr>
      <vt:lpstr>Theories of Voting Behaviour</vt:lpstr>
      <vt:lpstr>PowerPoint Presentation</vt:lpstr>
      <vt:lpstr>Background</vt:lpstr>
      <vt:lpstr>The Rational Choice Model</vt:lpstr>
      <vt:lpstr>PowerPoint Presentation</vt:lpstr>
      <vt:lpstr>PowerPoint Presentation</vt:lpstr>
      <vt:lpstr>PowerPoint Presentation</vt:lpstr>
      <vt:lpstr>Salient Issues</vt:lpstr>
      <vt:lpstr>It’s the Economy, Stupid!</vt:lpstr>
      <vt:lpstr>PowerPoint Presentation</vt:lpstr>
      <vt:lpstr>PowerPoint Presentation</vt:lpstr>
      <vt:lpstr>1992, 1997, 2010, 2015</vt:lpstr>
      <vt:lpstr>PowerPoint Presentation</vt:lpstr>
      <vt:lpstr>PowerPoint Presentation</vt:lpstr>
      <vt:lpstr>How Yes Never Won the Debate (YouGov)</vt:lpstr>
      <vt:lpstr>PowerPoint Presentation</vt:lpstr>
      <vt:lpstr>Image and Leadership</vt:lpstr>
      <vt:lpstr>Image and Leadership</vt:lpstr>
      <vt:lpstr>Image and Leadership</vt:lpstr>
      <vt:lpstr>1992, 1997, 2010, 2015</vt:lpstr>
      <vt:lpstr>PowerPoint Presentation</vt:lpstr>
      <vt:lpstr>PowerPoint Presentation</vt:lpstr>
      <vt:lpstr>Evaluate the relevance of the Rational Choice model in explaining voting behaviour. (12) 2015</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Theories of Voting Behaviour</dc:title>
  <dc:creator>StJoAcDevanneyR</dc:creator>
  <cp:lastModifiedBy>StJoAcDevanneyR</cp:lastModifiedBy>
  <cp:revision>14</cp:revision>
  <dcterms:created xsi:type="dcterms:W3CDTF">2018-03-16T11:55:12Z</dcterms:created>
  <dcterms:modified xsi:type="dcterms:W3CDTF">2020-02-06T11:04:09Z</dcterms:modified>
</cp:coreProperties>
</file>