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70" r:id="rId7"/>
    <p:sldId id="262" r:id="rId8"/>
    <p:sldId id="263" r:id="rId9"/>
    <p:sldId id="274" r:id="rId10"/>
    <p:sldId id="264" r:id="rId11"/>
    <p:sldId id="265" r:id="rId12"/>
    <p:sldId id="275" r:id="rId13"/>
    <p:sldId id="27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FF0000"/>
    <a:srgbClr val="CC0000"/>
    <a:srgbClr val="3399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7D4ABF-F554-4175-9C6A-948A9D5DC176}" type="datetimeFigureOut">
              <a:rPr lang="en-GB" smtClean="0"/>
              <a:t>07/11/2019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3466CB-CAC5-49DD-9080-4E6817BFE395}" type="slidenum">
              <a:rPr lang="en-GB" smtClean="0"/>
              <a:t>‹#›</a:t>
            </a:fld>
            <a:endParaRPr lang="en-GB"/>
          </a:p>
        </p:txBody>
      </p:sp>
    </p:spTree>
    <p:extLst>
      <p:ext uri="{BB962C8B-B14F-4D97-AF65-F5344CB8AC3E}">
        <p14:creationId xmlns:p14="http://schemas.microsoft.com/office/powerpoint/2010/main" val="1996506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https://www.youtube.com/watch?v=oc3xTj3g9QQ </a:t>
            </a:r>
          </a:p>
        </p:txBody>
      </p:sp>
      <p:sp>
        <p:nvSpPr>
          <p:cNvPr id="4" name="Slide Number Placeholder 3"/>
          <p:cNvSpPr>
            <a:spLocks noGrp="1"/>
          </p:cNvSpPr>
          <p:nvPr>
            <p:ph type="sldNum" sz="quarter" idx="10"/>
          </p:nvPr>
        </p:nvSpPr>
        <p:spPr/>
        <p:txBody>
          <a:bodyPr/>
          <a:lstStyle/>
          <a:p>
            <a:fld id="{E324A89E-C572-4AFE-81F4-4C30D7532FBE}"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957930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61378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6968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2238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82852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2751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709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2043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029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96565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889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65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6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EBA80-1C9C-4C4E-99B5-F21CBDA58D8D}" type="datetimeFigureOut">
              <a:rPr lang="en-GB" smtClean="0">
                <a:solidFill>
                  <a:prstClr val="black">
                    <a:tint val="75000"/>
                  </a:prstClr>
                </a:solidFill>
              </a:rPr>
              <a:pPr/>
              <a:t>07/11/2019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6365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0ahUKEwjzqtanoK_XAhXQDewKHc-HCGAQjRwIBw&amp;url=https://www.bestadvice.co.uk/oft-reminds-comparison-sites-over-consumer-clarity/&amp;psig=AOvVaw1xNqOtvT9scqOspLESk2iB&amp;ust=151023988952256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332656"/>
            <a:ext cx="6912768" cy="707886"/>
          </a:xfrm>
          <a:prstGeom prst="rect">
            <a:avLst/>
          </a:prstGeom>
          <a:noFill/>
        </p:spPr>
        <p:txBody>
          <a:bodyPr wrap="square" rtlCol="0">
            <a:spAutoFit/>
          </a:bodyPr>
          <a:lstStyle/>
          <a:p>
            <a:pPr algn="ctr"/>
            <a:r>
              <a:rPr lang="en-GB" sz="4000" b="1" dirty="0">
                <a:solidFill>
                  <a:prstClr val="black"/>
                </a:solidFill>
                <a:latin typeface="Comic Sans MS" panose="030F0702030302020204" pitchFamily="66" charset="0"/>
              </a:rPr>
              <a:t>Source Based Questions</a:t>
            </a:r>
          </a:p>
        </p:txBody>
      </p:sp>
      <p:sp>
        <p:nvSpPr>
          <p:cNvPr id="7" name="TextBox 6"/>
          <p:cNvSpPr txBox="1"/>
          <p:nvPr/>
        </p:nvSpPr>
        <p:spPr>
          <a:xfrm>
            <a:off x="1283575" y="5589240"/>
            <a:ext cx="6912768" cy="707886"/>
          </a:xfrm>
          <a:prstGeom prst="rect">
            <a:avLst/>
          </a:prstGeom>
          <a:noFill/>
        </p:spPr>
        <p:txBody>
          <a:bodyPr wrap="square" rtlCol="0">
            <a:spAutoFit/>
          </a:bodyPr>
          <a:lstStyle/>
          <a:p>
            <a:pPr algn="ctr"/>
            <a:r>
              <a:rPr lang="en-GB" sz="4000" b="1" dirty="0">
                <a:solidFill>
                  <a:srgbClr val="FF33CC"/>
                </a:solidFill>
                <a:latin typeface="Comic Sans MS" panose="030F0702030302020204" pitchFamily="66" charset="0"/>
              </a:rPr>
              <a:t>Data Analysis Questions</a:t>
            </a:r>
          </a:p>
        </p:txBody>
      </p:sp>
      <p:pic>
        <p:nvPicPr>
          <p:cNvPr id="1028" name="Picture 4" descr="Image result for comparison">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2862" y="1844824"/>
            <a:ext cx="5354193"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035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13320"/>
            <a:ext cx="9144000" cy="658403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b="1" u="sng" dirty="0">
                <a:solidFill>
                  <a:srgbClr val="339966"/>
                </a:solidFill>
                <a:latin typeface="Comic Sans MS" panose="030F0702030302020204" pitchFamily="66" charset="0"/>
              </a:rPr>
              <a:t>Step </a:t>
            </a:r>
            <a:r>
              <a:rPr lang="en-GB" b="1" u="sng" dirty="0" smtClean="0">
                <a:solidFill>
                  <a:srgbClr val="339966"/>
                </a:solidFill>
                <a:latin typeface="Comic Sans MS" panose="030F0702030302020204" pitchFamily="66" charset="0"/>
              </a:rPr>
              <a:t>4: </a:t>
            </a:r>
            <a:r>
              <a:rPr lang="en-GB" b="1" u="sng" dirty="0">
                <a:solidFill>
                  <a:srgbClr val="339966"/>
                </a:solidFill>
                <a:latin typeface="Comic Sans MS" panose="030F0702030302020204" pitchFamily="66" charset="0"/>
              </a:rPr>
              <a:t>DATA ANALYSIS TIME!</a:t>
            </a:r>
          </a:p>
          <a:p>
            <a:pPr marL="0" indent="0">
              <a:buNone/>
            </a:pPr>
            <a:endParaRPr lang="en-GB" dirty="0">
              <a:solidFill>
                <a:srgbClr val="339966"/>
              </a:solidFill>
              <a:latin typeface="Comic Sans MS" panose="030F0702030302020204" pitchFamily="66" charset="0"/>
            </a:endParaRPr>
          </a:p>
          <a:p>
            <a:r>
              <a:rPr lang="en-GB" dirty="0">
                <a:solidFill>
                  <a:srgbClr val="339966"/>
                </a:solidFill>
                <a:latin typeface="Comic Sans MS" panose="030F0702030302020204" pitchFamily="66" charset="0"/>
              </a:rPr>
              <a:t>You must now use the sources – ALL OF THEM – to decide </a:t>
            </a:r>
            <a:r>
              <a:rPr lang="en-GB" b="1" dirty="0">
                <a:solidFill>
                  <a:srgbClr val="339966"/>
                </a:solidFill>
                <a:latin typeface="Comic Sans MS" panose="030F0702030302020204" pitchFamily="66" charset="0"/>
              </a:rPr>
              <a:t>if each </a:t>
            </a:r>
            <a:r>
              <a:rPr lang="en-GB" b="1" dirty="0" smtClean="0">
                <a:solidFill>
                  <a:srgbClr val="339966"/>
                </a:solidFill>
                <a:latin typeface="Comic Sans MS" panose="030F0702030302020204" pitchFamily="66" charset="0"/>
              </a:rPr>
              <a:t>part of the statement </a:t>
            </a:r>
            <a:r>
              <a:rPr lang="en-GB" b="1" dirty="0">
                <a:solidFill>
                  <a:srgbClr val="339966"/>
                </a:solidFill>
                <a:latin typeface="Comic Sans MS" panose="030F0702030302020204" pitchFamily="66" charset="0"/>
              </a:rPr>
              <a:t>can be supported by the evidence.</a:t>
            </a:r>
          </a:p>
          <a:p>
            <a:endParaRPr lang="en-GB" dirty="0">
              <a:solidFill>
                <a:srgbClr val="339966"/>
              </a:solidFill>
              <a:latin typeface="Comic Sans MS" panose="030F0702030302020204" pitchFamily="66" charset="0"/>
            </a:endParaRPr>
          </a:p>
          <a:p>
            <a:r>
              <a:rPr lang="en-GB" b="1" dirty="0">
                <a:solidFill>
                  <a:srgbClr val="339966"/>
                </a:solidFill>
                <a:latin typeface="Comic Sans MS" panose="030F0702030302020204" pitchFamily="66" charset="0"/>
              </a:rPr>
              <a:t>Do one </a:t>
            </a:r>
            <a:r>
              <a:rPr lang="en-GB" b="1" dirty="0" smtClean="0">
                <a:solidFill>
                  <a:srgbClr val="339966"/>
                </a:solidFill>
                <a:latin typeface="Comic Sans MS" panose="030F0702030302020204" pitchFamily="66" charset="0"/>
              </a:rPr>
              <a:t>part </a:t>
            </a:r>
            <a:r>
              <a:rPr lang="en-GB" b="1" dirty="0">
                <a:solidFill>
                  <a:srgbClr val="339966"/>
                </a:solidFill>
                <a:latin typeface="Comic Sans MS" panose="030F0702030302020204" pitchFamily="66" charset="0"/>
              </a:rPr>
              <a:t>at a time </a:t>
            </a:r>
            <a:r>
              <a:rPr lang="en-GB" dirty="0">
                <a:solidFill>
                  <a:srgbClr val="339966"/>
                </a:solidFill>
                <a:latin typeface="Comic Sans MS" panose="030F0702030302020204" pitchFamily="66" charset="0"/>
              </a:rPr>
              <a:t>– colour coding will help you here.</a:t>
            </a:r>
          </a:p>
          <a:p>
            <a:endParaRPr lang="en-GB" dirty="0">
              <a:solidFill>
                <a:srgbClr val="339966"/>
              </a:solidFill>
              <a:latin typeface="Comic Sans MS" panose="030F0702030302020204" pitchFamily="66" charset="0"/>
            </a:endParaRPr>
          </a:p>
          <a:p>
            <a:r>
              <a:rPr lang="en-GB" dirty="0">
                <a:solidFill>
                  <a:srgbClr val="339966"/>
                </a:solidFill>
                <a:latin typeface="Comic Sans MS" panose="030F0702030302020204" pitchFamily="66" charset="0"/>
              </a:rPr>
              <a:t>SQA GUIDANCE: There will always be a </a:t>
            </a:r>
            <a:r>
              <a:rPr lang="en-GB" b="1" dirty="0">
                <a:solidFill>
                  <a:srgbClr val="339966"/>
                </a:solidFill>
                <a:latin typeface="Comic Sans MS" panose="030F0702030302020204" pitchFamily="66" charset="0"/>
              </a:rPr>
              <a:t>MINIMUM</a:t>
            </a:r>
            <a:r>
              <a:rPr lang="en-GB" dirty="0">
                <a:solidFill>
                  <a:srgbClr val="339966"/>
                </a:solidFill>
                <a:latin typeface="Comic Sans MS" panose="030F0702030302020204" pitchFamily="66" charset="0"/>
              </a:rPr>
              <a:t> of </a:t>
            </a:r>
            <a:r>
              <a:rPr lang="en-GB" b="1" dirty="0">
                <a:solidFill>
                  <a:srgbClr val="339966"/>
                </a:solidFill>
                <a:latin typeface="Comic Sans MS" panose="030F0702030302020204" pitchFamily="66" charset="0"/>
              </a:rPr>
              <a:t>two </a:t>
            </a:r>
            <a:r>
              <a:rPr lang="en-GB" b="1" dirty="0" smtClean="0">
                <a:solidFill>
                  <a:srgbClr val="339966"/>
                </a:solidFill>
                <a:latin typeface="Comic Sans MS" panose="030F0702030302020204" pitchFamily="66" charset="0"/>
              </a:rPr>
              <a:t>pieces </a:t>
            </a:r>
            <a:r>
              <a:rPr lang="en-GB" b="1" dirty="0">
                <a:solidFill>
                  <a:srgbClr val="339966"/>
                </a:solidFill>
                <a:latin typeface="Comic Sans MS" panose="030F0702030302020204" pitchFamily="66" charset="0"/>
              </a:rPr>
              <a:t>of data </a:t>
            </a:r>
            <a:r>
              <a:rPr lang="en-GB" dirty="0" smtClean="0">
                <a:solidFill>
                  <a:srgbClr val="339966"/>
                </a:solidFill>
                <a:latin typeface="Comic Sans MS" panose="030F0702030302020204" pitchFamily="66" charset="0"/>
              </a:rPr>
              <a:t>and </a:t>
            </a:r>
            <a:r>
              <a:rPr lang="en-GB" dirty="0">
                <a:solidFill>
                  <a:srgbClr val="339966"/>
                </a:solidFill>
                <a:latin typeface="Comic Sans MS" panose="030F0702030302020204" pitchFamily="66" charset="0"/>
              </a:rPr>
              <a:t>a </a:t>
            </a:r>
            <a:r>
              <a:rPr lang="en-GB" b="1" dirty="0">
                <a:solidFill>
                  <a:srgbClr val="339966"/>
                </a:solidFill>
                <a:latin typeface="Comic Sans MS" panose="030F0702030302020204" pitchFamily="66" charset="0"/>
              </a:rPr>
              <a:t>MAXIMUM of </a:t>
            </a:r>
            <a:r>
              <a:rPr lang="en-GB" b="1" dirty="0" smtClean="0">
                <a:solidFill>
                  <a:srgbClr val="339966"/>
                </a:solidFill>
                <a:latin typeface="Comic Sans MS" panose="030F0702030302020204" pitchFamily="66" charset="0"/>
              </a:rPr>
              <a:t>four</a:t>
            </a:r>
            <a:r>
              <a:rPr lang="en-GB" b="1" dirty="0" smtClean="0">
                <a:solidFill>
                  <a:srgbClr val="339966"/>
                </a:solidFill>
                <a:latin typeface="Comic Sans MS" panose="030F0702030302020204" pitchFamily="66" charset="0"/>
              </a:rPr>
              <a:t> </a:t>
            </a:r>
            <a:r>
              <a:rPr lang="en-GB" b="1" dirty="0">
                <a:solidFill>
                  <a:srgbClr val="339966"/>
                </a:solidFill>
                <a:latin typeface="Comic Sans MS" panose="030F0702030302020204" pitchFamily="66" charset="0"/>
              </a:rPr>
              <a:t>aspects of data </a:t>
            </a:r>
            <a:r>
              <a:rPr lang="en-GB" dirty="0">
                <a:solidFill>
                  <a:srgbClr val="339966"/>
                </a:solidFill>
                <a:latin typeface="Comic Sans MS" panose="030F0702030302020204" pitchFamily="66" charset="0"/>
              </a:rPr>
              <a:t>for each </a:t>
            </a:r>
            <a:r>
              <a:rPr lang="en-GB" dirty="0" smtClean="0">
                <a:solidFill>
                  <a:srgbClr val="339966"/>
                </a:solidFill>
                <a:latin typeface="Comic Sans MS" panose="030F0702030302020204" pitchFamily="66" charset="0"/>
              </a:rPr>
              <a:t>part of the statement.</a:t>
            </a:r>
            <a:endParaRPr lang="en-GB" b="1" dirty="0">
              <a:solidFill>
                <a:srgbClr val="339966"/>
              </a:solidFill>
              <a:latin typeface="Comic Sans MS" panose="030F0702030302020204" pitchFamily="66" charset="0"/>
            </a:endParaRPr>
          </a:p>
          <a:p>
            <a:pPr marL="0" indent="0">
              <a:buNone/>
            </a:pPr>
            <a:endParaRPr lang="en-GB" dirty="0">
              <a:solidFill>
                <a:srgbClr val="339966"/>
              </a:solidFill>
              <a:latin typeface="Comic Sans MS" panose="030F0702030302020204" pitchFamily="66" charset="0"/>
            </a:endParaRPr>
          </a:p>
          <a:p>
            <a:pPr marL="0" indent="0">
              <a:buNone/>
            </a:pPr>
            <a:endParaRPr lang="en-GB" dirty="0">
              <a:solidFill>
                <a:srgbClr val="3366FF"/>
              </a:solidFill>
              <a:latin typeface="Comic Sans MS" panose="030F0702030302020204" pitchFamily="66" charset="0"/>
            </a:endParaRPr>
          </a:p>
          <a:p>
            <a:pPr marL="0" indent="0">
              <a:buNone/>
            </a:pPr>
            <a:endParaRPr lang="en-GB" dirty="0">
              <a:solidFill>
                <a:srgbClr val="CC00FF"/>
              </a:solidFill>
              <a:latin typeface="Comic Sans MS" panose="030F0702030302020204" pitchFamily="66" charset="0"/>
            </a:endParaRPr>
          </a:p>
        </p:txBody>
      </p:sp>
    </p:spTree>
    <p:extLst>
      <p:ext uri="{BB962C8B-B14F-4D97-AF65-F5344CB8AC3E}">
        <p14:creationId xmlns:p14="http://schemas.microsoft.com/office/powerpoint/2010/main" val="176873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8462" y="646331"/>
            <a:ext cx="8239125" cy="6172200"/>
          </a:xfrm>
          <a:prstGeom prst="rect">
            <a:avLst/>
          </a:prstGeom>
        </p:spPr>
      </p:pic>
      <p:sp>
        <p:nvSpPr>
          <p:cNvPr id="3" name="Rectangle 2"/>
          <p:cNvSpPr/>
          <p:nvPr/>
        </p:nvSpPr>
        <p:spPr>
          <a:xfrm>
            <a:off x="-7950" y="0"/>
            <a:ext cx="9151950" cy="646331"/>
          </a:xfrm>
          <a:prstGeom prst="rect">
            <a:avLst/>
          </a:prstGeom>
        </p:spPr>
        <p:txBody>
          <a:bodyPr wrap="square">
            <a:spAutoFit/>
          </a:bodyPr>
          <a:lstStyle/>
          <a:p>
            <a:r>
              <a:rPr lang="en-GB" i="1" dirty="0">
                <a:latin typeface="Comic Sans MS" panose="030F0702030302020204" pitchFamily="66" charset="0"/>
              </a:rPr>
              <a:t>“The Democrats clearly won the 2012 elections by </a:t>
            </a:r>
            <a:r>
              <a:rPr lang="en-GB" b="1" i="1" dirty="0">
                <a:latin typeface="Comic Sans MS" panose="030F0702030302020204" pitchFamily="66" charset="0"/>
              </a:rPr>
              <a:t>convincingly defeating </a:t>
            </a:r>
            <a:r>
              <a:rPr lang="en-GB" i="1" dirty="0">
                <a:latin typeface="Comic Sans MS" panose="030F0702030302020204" pitchFamily="66" charset="0"/>
              </a:rPr>
              <a:t>the Republicans at </a:t>
            </a:r>
            <a:r>
              <a:rPr lang="en-GB" b="1" i="1" dirty="0">
                <a:latin typeface="Comic Sans MS" panose="030F0702030302020204" pitchFamily="66" charset="0"/>
              </a:rPr>
              <a:t>every level</a:t>
            </a:r>
            <a:r>
              <a:rPr lang="en-GB" i="1" dirty="0">
                <a:latin typeface="Comic Sans MS" panose="030F0702030302020204" pitchFamily="66" charset="0"/>
              </a:rPr>
              <a:t>”</a:t>
            </a:r>
            <a:endParaRPr lang="en-GB" dirty="0">
              <a:latin typeface="Comic Sans MS" panose="030F0702030302020204" pitchFamily="66" charset="0"/>
            </a:endParaRPr>
          </a:p>
        </p:txBody>
      </p:sp>
      <p:sp>
        <p:nvSpPr>
          <p:cNvPr id="6" name="Oval 5"/>
          <p:cNvSpPr/>
          <p:nvPr/>
        </p:nvSpPr>
        <p:spPr>
          <a:xfrm>
            <a:off x="5652120" y="2492896"/>
            <a:ext cx="1512168" cy="1008112"/>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5004048" y="4293096"/>
            <a:ext cx="1728192" cy="1341901"/>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8178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7504" y="1412776"/>
            <a:ext cx="9180984" cy="4408636"/>
          </a:xfrm>
          <a:prstGeom prst="rect">
            <a:avLst/>
          </a:prstGeom>
        </p:spPr>
      </p:pic>
      <p:sp>
        <p:nvSpPr>
          <p:cNvPr id="5" name="Rectangle 4"/>
          <p:cNvSpPr/>
          <p:nvPr/>
        </p:nvSpPr>
        <p:spPr>
          <a:xfrm>
            <a:off x="-7950" y="0"/>
            <a:ext cx="9151950" cy="646331"/>
          </a:xfrm>
          <a:prstGeom prst="rect">
            <a:avLst/>
          </a:prstGeom>
        </p:spPr>
        <p:txBody>
          <a:bodyPr wrap="square">
            <a:spAutoFit/>
          </a:bodyPr>
          <a:lstStyle/>
          <a:p>
            <a:r>
              <a:rPr lang="en-GB" i="1" dirty="0">
                <a:latin typeface="Comic Sans MS" panose="030F0702030302020204" pitchFamily="66" charset="0"/>
              </a:rPr>
              <a:t>“The Democrats clearly won the 2012 elections by </a:t>
            </a:r>
            <a:r>
              <a:rPr lang="en-GB" b="1" i="1" dirty="0">
                <a:latin typeface="Comic Sans MS" panose="030F0702030302020204" pitchFamily="66" charset="0"/>
              </a:rPr>
              <a:t>convincingly defeating </a:t>
            </a:r>
            <a:r>
              <a:rPr lang="en-GB" i="1" dirty="0">
                <a:latin typeface="Comic Sans MS" panose="030F0702030302020204" pitchFamily="66" charset="0"/>
              </a:rPr>
              <a:t>the Republicans at </a:t>
            </a:r>
            <a:r>
              <a:rPr lang="en-GB" b="1" i="1" dirty="0">
                <a:latin typeface="Comic Sans MS" panose="030F0702030302020204" pitchFamily="66" charset="0"/>
              </a:rPr>
              <a:t>every level</a:t>
            </a:r>
            <a:r>
              <a:rPr lang="en-GB" i="1" dirty="0">
                <a:latin typeface="Comic Sans MS" panose="030F0702030302020204" pitchFamily="66" charset="0"/>
              </a:rPr>
              <a:t>”</a:t>
            </a:r>
            <a:endParaRPr lang="en-GB" dirty="0">
              <a:latin typeface="Comic Sans MS" panose="030F0702030302020204" pitchFamily="66" charset="0"/>
            </a:endParaRPr>
          </a:p>
        </p:txBody>
      </p:sp>
      <p:sp>
        <p:nvSpPr>
          <p:cNvPr id="6" name="Oval 5"/>
          <p:cNvSpPr/>
          <p:nvPr/>
        </p:nvSpPr>
        <p:spPr>
          <a:xfrm>
            <a:off x="4283968" y="4653137"/>
            <a:ext cx="1584176" cy="864096"/>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092280" y="4437111"/>
            <a:ext cx="1872208" cy="1080121"/>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9625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124754"/>
          </a:xfrm>
          <a:prstGeom prst="rect">
            <a:avLst/>
          </a:prstGeom>
        </p:spPr>
        <p:txBody>
          <a:bodyPr wrap="square">
            <a:spAutoFit/>
          </a:bodyPr>
          <a:lstStyle/>
          <a:p>
            <a:r>
              <a:rPr lang="en-GB" sz="2800" dirty="0" smtClean="0">
                <a:latin typeface="Comic Sans MS" panose="030F0702030302020204" pitchFamily="66" charset="0"/>
              </a:rPr>
              <a:t>Writing your answer</a:t>
            </a:r>
          </a:p>
          <a:p>
            <a:endParaRPr lang="en-GB" i="1" dirty="0">
              <a:latin typeface="Comic Sans MS" panose="030F0702030302020204" pitchFamily="66" charset="0"/>
            </a:endParaRPr>
          </a:p>
          <a:p>
            <a:r>
              <a:rPr lang="en-GB" sz="2400" i="1" dirty="0" smtClean="0">
                <a:latin typeface="Comic Sans MS" panose="030F0702030302020204" pitchFamily="66" charset="0"/>
              </a:rPr>
              <a:t>5 paragraphs – one for each part of the statement -  worth 4 marks each. </a:t>
            </a:r>
          </a:p>
          <a:p>
            <a:endParaRPr lang="en-GB" i="1" dirty="0">
              <a:latin typeface="Comic Sans MS" panose="030F0702030302020204" pitchFamily="66" charset="0"/>
            </a:endParaRPr>
          </a:p>
          <a:p>
            <a:pPr marL="457200" indent="-457200">
              <a:buFont typeface="Arial" panose="020B0604020202020204" pitchFamily="34" charset="0"/>
              <a:buChar char="•"/>
            </a:pPr>
            <a:r>
              <a:rPr lang="en-GB" sz="2800" dirty="0" smtClean="0">
                <a:latin typeface="Comic Sans MS" panose="030F0702030302020204" pitchFamily="66" charset="0"/>
              </a:rPr>
              <a:t>Write out the part of the statement you are focusing on</a:t>
            </a: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smtClean="0">
                <a:latin typeface="Comic Sans MS" panose="030F0702030302020204" pitchFamily="66" charset="0"/>
              </a:rPr>
              <a:t>Collate your data, explaining what it shows in basic terms and naming your sources clearly </a:t>
            </a:r>
            <a:r>
              <a:rPr lang="en-GB" sz="2800" i="1" dirty="0" smtClean="0">
                <a:latin typeface="Comic Sans MS" panose="030F0702030302020204" pitchFamily="66" charset="0"/>
              </a:rPr>
              <a:t>(up to 2 marks)</a:t>
            </a:r>
          </a:p>
          <a:p>
            <a:pPr marL="457200" indent="-457200">
              <a:buFont typeface="Arial" panose="020B0604020202020204" pitchFamily="34" charset="0"/>
              <a:buChar char="•"/>
            </a:pPr>
            <a:r>
              <a:rPr lang="en-GB" sz="2800" dirty="0" smtClean="0">
                <a:latin typeface="Comic Sans MS" panose="030F0702030302020204" pitchFamily="66" charset="0"/>
              </a:rPr>
              <a:t>Link the data together by talking about it in more detail </a:t>
            </a:r>
            <a:r>
              <a:rPr lang="en-GB" sz="2800" i="1" dirty="0" smtClean="0">
                <a:latin typeface="Comic Sans MS" panose="030F0702030302020204" pitchFamily="66" charset="0"/>
              </a:rPr>
              <a:t>(1 mark)</a:t>
            </a:r>
          </a:p>
          <a:p>
            <a:pPr marL="457200" indent="-457200">
              <a:buFont typeface="Arial" panose="020B0604020202020204" pitchFamily="34" charset="0"/>
              <a:buChar char="•"/>
            </a:pPr>
            <a:r>
              <a:rPr lang="en-GB" sz="2800" dirty="0" smtClean="0">
                <a:latin typeface="Comic Sans MS" panose="030F0702030302020204" pitchFamily="66" charset="0"/>
              </a:rPr>
              <a:t>Evaluate the data against the wording of the statement, making clear wither the statement is correct or incorrect.  </a:t>
            </a:r>
            <a:r>
              <a:rPr lang="en-GB" sz="2800" i="1" dirty="0" smtClean="0">
                <a:latin typeface="Comic Sans MS" panose="030F0702030302020204" pitchFamily="66" charset="0"/>
              </a:rPr>
              <a:t>(1 mark)</a:t>
            </a:r>
            <a:endParaRPr lang="en-GB" sz="2800" i="1" dirty="0">
              <a:latin typeface="Comic Sans MS" panose="030F0702030302020204" pitchFamily="66" charset="0"/>
            </a:endParaRPr>
          </a:p>
        </p:txBody>
      </p:sp>
    </p:spTree>
    <p:extLst>
      <p:ext uri="{BB962C8B-B14F-4D97-AF65-F5344CB8AC3E}">
        <p14:creationId xmlns:p14="http://schemas.microsoft.com/office/powerpoint/2010/main" val="1500920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CB9EB7-9A25-4E71-9315-65361BAD714A}"/>
              </a:ext>
            </a:extLst>
          </p:cNvPr>
          <p:cNvSpPr/>
          <p:nvPr/>
        </p:nvSpPr>
        <p:spPr>
          <a:xfrm>
            <a:off x="-7950" y="610136"/>
            <a:ext cx="9144000" cy="6247864"/>
          </a:xfrm>
          <a:prstGeom prst="rect">
            <a:avLst/>
          </a:prstGeom>
        </p:spPr>
        <p:txBody>
          <a:bodyPr wrap="square">
            <a:spAutoFit/>
          </a:bodyPr>
          <a:lstStyle/>
          <a:p>
            <a:r>
              <a:rPr lang="en-GB" sz="2000" dirty="0" smtClean="0">
                <a:solidFill>
                  <a:srgbClr val="FF0000"/>
                </a:solidFill>
                <a:latin typeface="Comic Sans MS" panose="030F0702030302020204" pitchFamily="66" charset="0"/>
              </a:rPr>
              <a:t>Source A </a:t>
            </a:r>
            <a:r>
              <a:rPr lang="en-GB" sz="2000" dirty="0" smtClean="0">
                <a:latin typeface="Comic Sans MS" panose="030F0702030302020204" pitchFamily="66" charset="0"/>
              </a:rPr>
              <a:t>shows that the Democratic candidate Barack Obama easily won the election with 332 to 206 electoral college votes. Obama won with over 50% of the actual votes compared to Romney’s 47.2%. In the Senate, the Democrats defeated the Republicans to keep control of the Senate by winning 55 seats to the Republicans 45. This was a net gain of 2 seats, increasing their majority (</a:t>
            </a:r>
            <a:r>
              <a:rPr lang="en-GB" sz="2000" dirty="0" smtClean="0">
                <a:solidFill>
                  <a:srgbClr val="FF0000"/>
                </a:solidFill>
                <a:latin typeface="Comic Sans MS" panose="030F0702030302020204" pitchFamily="66" charset="0"/>
              </a:rPr>
              <a:t>Source B</a:t>
            </a:r>
            <a:r>
              <a:rPr lang="en-GB" sz="2000" dirty="0" smtClean="0">
                <a:latin typeface="Comic Sans MS" panose="030F0702030302020204" pitchFamily="66" charset="0"/>
              </a:rPr>
              <a:t>). </a:t>
            </a:r>
            <a:r>
              <a:rPr lang="en-GB" sz="2000" dirty="0" smtClean="0">
                <a:solidFill>
                  <a:srgbClr val="FF0000"/>
                </a:solidFill>
                <a:latin typeface="Comic Sans MS" panose="030F0702030302020204" pitchFamily="66" charset="0"/>
              </a:rPr>
              <a:t>Source B</a:t>
            </a:r>
            <a:r>
              <a:rPr lang="en-GB" sz="2000" dirty="0" smtClean="0">
                <a:latin typeface="Comic Sans MS" panose="030F0702030302020204" pitchFamily="66" charset="0"/>
              </a:rPr>
              <a:t> also shows that although the Democrats made a net gain of 8 seats in the House of Reps, they were still behind the Republicans. The Republicans won the House election with 234 seats to the Democrats 201 seats. </a:t>
            </a:r>
            <a:r>
              <a:rPr lang="en-GB" sz="2000" dirty="0" smtClean="0">
                <a:solidFill>
                  <a:srgbClr val="FF0000"/>
                </a:solidFill>
                <a:latin typeface="Comic Sans MS" panose="030F0702030302020204" pitchFamily="66" charset="0"/>
              </a:rPr>
              <a:t>As such, in terms of the Presidency and the Senate race in 2012 the Democrats clearly won the election although in many ways it was tight in terms of the vote share. Unlike the Presidential race and the Senate race, the Democrats lost the election in the House of Reps despite making gains. </a:t>
            </a:r>
            <a:r>
              <a:rPr lang="en-GB" sz="2000" dirty="0" smtClean="0">
                <a:solidFill>
                  <a:srgbClr val="CC00FF"/>
                </a:solidFill>
                <a:latin typeface="Comic Sans MS" panose="030F0702030302020204" pitchFamily="66" charset="0"/>
              </a:rPr>
              <a:t>Overa</a:t>
            </a:r>
            <a:r>
              <a:rPr lang="en-GB" sz="2000" dirty="0" smtClean="0">
                <a:solidFill>
                  <a:srgbClr val="CC00FF"/>
                </a:solidFill>
                <a:latin typeface="Comic Sans MS" panose="030F0702030302020204" pitchFamily="66" charset="0"/>
              </a:rPr>
              <a:t>ll</a:t>
            </a:r>
            <a:r>
              <a:rPr lang="en-GB" sz="2000" dirty="0" smtClean="0">
                <a:solidFill>
                  <a:srgbClr val="CC00FF"/>
                </a:solidFill>
                <a:latin typeface="Comic Sans MS" panose="030F0702030302020204" pitchFamily="66" charset="0"/>
              </a:rPr>
              <a:t>, it is clear that Barack Obama </a:t>
            </a:r>
            <a:r>
              <a:rPr lang="en-GB" sz="2000" u="sng" dirty="0" smtClean="0">
                <a:solidFill>
                  <a:srgbClr val="CC00FF"/>
                </a:solidFill>
                <a:latin typeface="Comic Sans MS" panose="030F0702030302020204" pitchFamily="66" charset="0"/>
              </a:rPr>
              <a:t>convincingly</a:t>
            </a:r>
            <a:r>
              <a:rPr lang="en-GB" sz="2000" dirty="0" smtClean="0">
                <a:solidFill>
                  <a:srgbClr val="CC00FF"/>
                </a:solidFill>
                <a:latin typeface="Comic Sans MS" panose="030F0702030302020204" pitchFamily="66" charset="0"/>
              </a:rPr>
              <a:t> won the 2012 Presidential race in terms of Electoral college votes. Whilst, the Democrats were also victorious in the Senate race, this was </a:t>
            </a:r>
            <a:r>
              <a:rPr lang="en-GB" sz="2000" u="sng" dirty="0" smtClean="0">
                <a:solidFill>
                  <a:srgbClr val="CC00FF"/>
                </a:solidFill>
                <a:latin typeface="Comic Sans MS" panose="030F0702030302020204" pitchFamily="66" charset="0"/>
              </a:rPr>
              <a:t>hardly by a large margin </a:t>
            </a:r>
            <a:r>
              <a:rPr lang="en-GB" sz="2000" dirty="0" smtClean="0">
                <a:solidFill>
                  <a:srgbClr val="CC00FF"/>
                </a:solidFill>
                <a:latin typeface="Comic Sans MS" panose="030F0702030302020204" pitchFamily="66" charset="0"/>
              </a:rPr>
              <a:t>and they were </a:t>
            </a:r>
            <a:r>
              <a:rPr lang="en-GB" sz="2000" u="sng" dirty="0" smtClean="0">
                <a:solidFill>
                  <a:srgbClr val="CC00FF"/>
                </a:solidFill>
                <a:latin typeface="Comic Sans MS" panose="030F0702030302020204" pitchFamily="66" charset="0"/>
              </a:rPr>
              <a:t>defeated</a:t>
            </a:r>
            <a:r>
              <a:rPr lang="en-GB" sz="2000" dirty="0" smtClean="0">
                <a:solidFill>
                  <a:srgbClr val="CC00FF"/>
                </a:solidFill>
                <a:latin typeface="Comic Sans MS" panose="030F0702030302020204" pitchFamily="66" charset="0"/>
              </a:rPr>
              <a:t> in the House of Reps and therefore, </a:t>
            </a:r>
            <a:r>
              <a:rPr lang="en-GB" sz="2000" b="1" dirty="0" smtClean="0">
                <a:solidFill>
                  <a:srgbClr val="CC00FF"/>
                </a:solidFill>
                <a:latin typeface="Comic Sans MS" panose="030F0702030302020204" pitchFamily="66" charset="0"/>
              </a:rPr>
              <a:t>it cannot be said that the Democrats won the 2012 elections by convincingly defeating the Republicans at all levels as this is untrue. </a:t>
            </a:r>
            <a:endParaRPr lang="en-GB" sz="2000" b="1" dirty="0">
              <a:solidFill>
                <a:srgbClr val="CC00FF"/>
              </a:solidFill>
              <a:latin typeface="Comic Sans MS" panose="030F0702030302020204" pitchFamily="66" charset="0"/>
            </a:endParaRPr>
          </a:p>
          <a:p>
            <a:r>
              <a:rPr lang="en-GB" sz="2000" b="1" dirty="0" smtClean="0">
                <a:latin typeface="Comic Sans MS" panose="030F0702030302020204" pitchFamily="66" charset="0"/>
              </a:rPr>
              <a:t>4 marks (2 for data, 1 for synthesis, 1 for evaluation) </a:t>
            </a:r>
            <a:endParaRPr lang="en-GB" sz="2000" b="1" dirty="0">
              <a:latin typeface="Comic Sans MS" panose="030F0702030302020204" pitchFamily="66" charset="0"/>
            </a:endParaRPr>
          </a:p>
        </p:txBody>
      </p:sp>
      <p:sp>
        <p:nvSpPr>
          <p:cNvPr id="3" name="Rectangle 2"/>
          <p:cNvSpPr/>
          <p:nvPr/>
        </p:nvSpPr>
        <p:spPr>
          <a:xfrm>
            <a:off x="-7950" y="0"/>
            <a:ext cx="9151950" cy="646331"/>
          </a:xfrm>
          <a:prstGeom prst="rect">
            <a:avLst/>
          </a:prstGeom>
        </p:spPr>
        <p:txBody>
          <a:bodyPr wrap="square">
            <a:spAutoFit/>
          </a:bodyPr>
          <a:lstStyle/>
          <a:p>
            <a:r>
              <a:rPr lang="en-GB" i="1" dirty="0">
                <a:latin typeface="Comic Sans MS" panose="030F0702030302020204" pitchFamily="66" charset="0"/>
              </a:rPr>
              <a:t>“The Democrats clearly won the 2012 elections by </a:t>
            </a:r>
            <a:r>
              <a:rPr lang="en-GB" b="1" i="1" dirty="0">
                <a:latin typeface="Comic Sans MS" panose="030F0702030302020204" pitchFamily="66" charset="0"/>
              </a:rPr>
              <a:t>convincingly defeating </a:t>
            </a:r>
            <a:r>
              <a:rPr lang="en-GB" i="1" dirty="0">
                <a:latin typeface="Comic Sans MS" panose="030F0702030302020204" pitchFamily="66" charset="0"/>
              </a:rPr>
              <a:t>the Republicans at </a:t>
            </a:r>
            <a:r>
              <a:rPr lang="en-GB" b="1" i="1" dirty="0">
                <a:latin typeface="Comic Sans MS" panose="030F0702030302020204" pitchFamily="66" charset="0"/>
              </a:rPr>
              <a:t>every level</a:t>
            </a:r>
            <a:r>
              <a:rPr lang="en-GB" i="1" dirty="0">
                <a:latin typeface="Comic Sans MS" panose="030F0702030302020204" pitchFamily="66" charset="0"/>
              </a:rPr>
              <a:t>”</a:t>
            </a:r>
            <a:endParaRPr lang="en-GB" dirty="0">
              <a:latin typeface="Comic Sans MS" panose="030F0702030302020204" pitchFamily="66" charset="0"/>
            </a:endParaRPr>
          </a:p>
        </p:txBody>
      </p:sp>
    </p:spTree>
    <p:extLst>
      <p:ext uri="{BB962C8B-B14F-4D97-AF65-F5344CB8AC3E}">
        <p14:creationId xmlns:p14="http://schemas.microsoft.com/office/powerpoint/2010/main" val="1646261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3743"/>
            <a:ext cx="8229600" cy="1143000"/>
          </a:xfrm>
        </p:spPr>
        <p:txBody>
          <a:bodyPr/>
          <a:lstStyle/>
          <a:p>
            <a:r>
              <a:rPr lang="en-GB" dirty="0">
                <a:latin typeface="Comic Sans MS" panose="030F0702030302020204" pitchFamily="66" charset="0"/>
              </a:rPr>
              <a:t>We are learning to…</a:t>
            </a:r>
          </a:p>
        </p:txBody>
      </p:sp>
      <p:sp>
        <p:nvSpPr>
          <p:cNvPr id="4" name="Rectangle 3"/>
          <p:cNvSpPr>
            <a:spLocks noGrp="1" noChangeArrowheads="1"/>
          </p:cNvSpPr>
          <p:nvPr>
            <p:ph idx="1"/>
          </p:nvPr>
        </p:nvSpPr>
        <p:spPr/>
        <p:txBody>
          <a:bodyPr/>
          <a:lstStyle/>
          <a:p>
            <a:pPr eaLnBrk="1" hangingPunct="1"/>
            <a:r>
              <a:rPr lang="en-GB" altLang="en-US" sz="2800" dirty="0">
                <a:solidFill>
                  <a:srgbClr val="FF0000"/>
                </a:solidFill>
                <a:latin typeface="Comic Sans MS" pitchFamily="66" charset="0"/>
              </a:rPr>
              <a:t>Analyse </a:t>
            </a:r>
            <a:r>
              <a:rPr lang="en-GB" altLang="en-US" sz="2800" dirty="0">
                <a:latin typeface="Comic Sans MS" pitchFamily="66" charset="0"/>
              </a:rPr>
              <a:t>complex sources of information</a:t>
            </a:r>
          </a:p>
          <a:p>
            <a:pPr eaLnBrk="1" hangingPunct="1"/>
            <a:r>
              <a:rPr lang="en-GB" altLang="en-US" sz="2800" dirty="0">
                <a:solidFill>
                  <a:srgbClr val="FF0000"/>
                </a:solidFill>
                <a:latin typeface="Comic Sans MS" pitchFamily="66" charset="0"/>
              </a:rPr>
              <a:t>Discuss</a:t>
            </a:r>
            <a:r>
              <a:rPr lang="en-GB" altLang="en-US" sz="2800" dirty="0">
                <a:latin typeface="Comic Sans MS" pitchFamily="66" charset="0"/>
              </a:rPr>
              <a:t> how to analyse complex data</a:t>
            </a:r>
          </a:p>
          <a:p>
            <a:pPr eaLnBrk="1" hangingPunct="1"/>
            <a:r>
              <a:rPr lang="en-GB" altLang="en-US" sz="2800" dirty="0">
                <a:solidFill>
                  <a:srgbClr val="FF0000"/>
                </a:solidFill>
                <a:latin typeface="Comic Sans MS" pitchFamily="66" charset="0"/>
              </a:rPr>
              <a:t>Write</a:t>
            </a:r>
            <a:r>
              <a:rPr lang="en-GB" altLang="en-US" sz="2800" dirty="0">
                <a:latin typeface="Comic Sans MS" pitchFamily="66" charset="0"/>
              </a:rPr>
              <a:t> exam style answers for the data analysis style questions</a:t>
            </a:r>
          </a:p>
        </p:txBody>
      </p:sp>
      <p:pic>
        <p:nvPicPr>
          <p:cNvPr id="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433091">
            <a:off x="7305675" y="322263"/>
            <a:ext cx="14652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854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260350"/>
            <a:ext cx="8229601" cy="1143000"/>
          </a:xfrm>
        </p:spPr>
        <p:txBody>
          <a:bodyPr/>
          <a:lstStyle/>
          <a:p>
            <a:pPr eaLnBrk="1" hangingPunct="1"/>
            <a:r>
              <a:rPr lang="en-GB" altLang="en-US">
                <a:latin typeface="Comic Sans MS" pitchFamily="66" charset="0"/>
              </a:rPr>
              <a:t>Success Criteria</a:t>
            </a:r>
          </a:p>
        </p:txBody>
      </p:sp>
      <p:sp>
        <p:nvSpPr>
          <p:cNvPr id="21507" name="Rectangle 3"/>
          <p:cNvSpPr>
            <a:spLocks noGrp="1" noChangeArrowheads="1"/>
          </p:cNvSpPr>
          <p:nvPr>
            <p:ph idx="1"/>
          </p:nvPr>
        </p:nvSpPr>
        <p:spPr>
          <a:xfrm>
            <a:off x="468313" y="1412875"/>
            <a:ext cx="6562725" cy="4525963"/>
          </a:xfrm>
        </p:spPr>
        <p:txBody>
          <a:bodyPr/>
          <a:lstStyle/>
          <a:p>
            <a:pPr eaLnBrk="1" hangingPunct="1"/>
            <a:r>
              <a:rPr lang="en-GB" altLang="en-US" dirty="0">
                <a:solidFill>
                  <a:srgbClr val="FF0000"/>
                </a:solidFill>
                <a:latin typeface="Comic Sans MS" pitchFamily="66" charset="0"/>
              </a:rPr>
              <a:t>I will analyse </a:t>
            </a:r>
            <a:r>
              <a:rPr lang="en-GB" altLang="en-US" dirty="0">
                <a:latin typeface="Comic Sans MS" pitchFamily="66" charset="0"/>
              </a:rPr>
              <a:t>sources by breaking them down into manageable chunks. </a:t>
            </a:r>
          </a:p>
          <a:p>
            <a:pPr eaLnBrk="1" hangingPunct="1"/>
            <a:r>
              <a:rPr lang="en-GB" altLang="en-US" dirty="0">
                <a:solidFill>
                  <a:srgbClr val="FF0000"/>
                </a:solidFill>
                <a:latin typeface="Comic Sans MS" pitchFamily="66" charset="0"/>
              </a:rPr>
              <a:t>I will be </a:t>
            </a:r>
            <a:r>
              <a:rPr lang="en-GB" altLang="en-US" dirty="0">
                <a:latin typeface="Comic Sans MS" pitchFamily="66" charset="0"/>
              </a:rPr>
              <a:t>follow the suggested answer structure for data analysis questions. </a:t>
            </a:r>
          </a:p>
        </p:txBody>
      </p:sp>
      <p:pic>
        <p:nvPicPr>
          <p:cNvPr id="4100" name="Picture 10" descr="MC9003835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9238" y="3213100"/>
            <a:ext cx="2544762"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66909">
            <a:off x="7400925" y="306388"/>
            <a:ext cx="1349375"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4764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457200" y="492195"/>
            <a:ext cx="8229600" cy="707886"/>
          </a:xfrm>
          <a:prstGeom prst="rect">
            <a:avLst/>
          </a:prstGeom>
          <a:noFill/>
        </p:spPr>
        <p:txBody>
          <a:bodyPr wrap="square" rtlCol="0">
            <a:spAutoFit/>
          </a:bodyPr>
          <a:lstStyle/>
          <a:p>
            <a:pPr algn="ctr"/>
            <a:r>
              <a:rPr lang="en-GB" sz="4000" b="1" dirty="0">
                <a:solidFill>
                  <a:schemeClr val="tx1"/>
                </a:solidFill>
                <a:latin typeface="Comic Sans MS" panose="030F0702030302020204" pitchFamily="66" charset="0"/>
              </a:rPr>
              <a:t>Source-based Questions</a:t>
            </a:r>
          </a:p>
        </p:txBody>
      </p:sp>
      <p:sp>
        <p:nvSpPr>
          <p:cNvPr id="5" name="Rectangle 3"/>
          <p:cNvSpPr txBox="1">
            <a:spLocks noChangeArrowheads="1"/>
          </p:cNvSpPr>
          <p:nvPr/>
        </p:nvSpPr>
        <p:spPr bwMode="auto">
          <a:xfrm>
            <a:off x="468313" y="1412875"/>
            <a:ext cx="813613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r>
              <a:rPr lang="en-GB" altLang="en-US" kern="0" dirty="0">
                <a:solidFill>
                  <a:srgbClr val="000000"/>
                </a:solidFill>
                <a:latin typeface="Comic Sans MS" pitchFamily="66" charset="0"/>
              </a:rPr>
              <a:t>There are two different source based questions in the Higher Politics exam.</a:t>
            </a:r>
          </a:p>
          <a:p>
            <a:pPr eaLnBrk="1" hangingPunct="1"/>
            <a:r>
              <a:rPr lang="en-GB" altLang="en-US" kern="0" dirty="0">
                <a:solidFill>
                  <a:srgbClr val="FF33CC"/>
                </a:solidFill>
                <a:latin typeface="Comic Sans MS" pitchFamily="66" charset="0"/>
              </a:rPr>
              <a:t>“Comparison” Questions (8 marks)</a:t>
            </a:r>
          </a:p>
          <a:p>
            <a:pPr eaLnBrk="1" hangingPunct="1"/>
            <a:r>
              <a:rPr lang="en-GB" altLang="en-US" kern="0" dirty="0">
                <a:solidFill>
                  <a:srgbClr val="00B050"/>
                </a:solidFill>
                <a:latin typeface="Comic Sans MS" pitchFamily="66" charset="0"/>
              </a:rPr>
              <a:t>Data Analysis Questions (20 marks)</a:t>
            </a:r>
          </a:p>
          <a:p>
            <a:pPr eaLnBrk="1" hangingPunct="1"/>
            <a:endParaRPr lang="en-GB" altLang="en-US" kern="0" dirty="0">
              <a:solidFill>
                <a:srgbClr val="00B050"/>
              </a:solidFill>
              <a:latin typeface="Comic Sans MS" pitchFamily="66" charset="0"/>
            </a:endParaRPr>
          </a:p>
          <a:p>
            <a:pPr eaLnBrk="1" hangingPunct="1"/>
            <a:r>
              <a:rPr lang="en-GB" altLang="en-US" b="1" kern="0" dirty="0">
                <a:solidFill>
                  <a:srgbClr val="000000"/>
                </a:solidFill>
                <a:latin typeface="Comic Sans MS" pitchFamily="66" charset="0"/>
              </a:rPr>
              <a:t>Both questions in Paper 2</a:t>
            </a:r>
          </a:p>
          <a:p>
            <a:pPr eaLnBrk="1" hangingPunct="1"/>
            <a:endParaRPr lang="en-GB" altLang="en-US" kern="0" dirty="0">
              <a:solidFill>
                <a:srgbClr val="00B050"/>
              </a:solidFill>
              <a:latin typeface="Comic Sans MS" pitchFamily="66" charset="0"/>
            </a:endParaRPr>
          </a:p>
        </p:txBody>
      </p:sp>
    </p:spTree>
    <p:extLst>
      <p:ext uri="{BB962C8B-B14F-4D97-AF65-F5344CB8AC3E}">
        <p14:creationId xmlns:p14="http://schemas.microsoft.com/office/powerpoint/2010/main" val="347258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3813" y="3345996"/>
            <a:ext cx="4188148" cy="3653674"/>
          </a:xfrm>
        </p:spPr>
        <p:txBody>
          <a:bodyPr>
            <a:normAutofit fontScale="85000" lnSpcReduction="10000"/>
          </a:bodyPr>
          <a:lstStyle/>
          <a:p>
            <a:r>
              <a:rPr lang="en-GB" dirty="0">
                <a:solidFill>
                  <a:srgbClr val="FF0000"/>
                </a:solidFill>
                <a:latin typeface="Comic Sans MS" panose="030F0702030302020204" pitchFamily="66" charset="0"/>
              </a:rPr>
              <a:t>Up to 7 Sources – mixture of Statistical and Written</a:t>
            </a:r>
          </a:p>
          <a:p>
            <a:r>
              <a:rPr lang="en-GB" dirty="0">
                <a:solidFill>
                  <a:srgbClr val="002060"/>
                </a:solidFill>
                <a:latin typeface="Comic Sans MS" panose="030F0702030302020204" pitchFamily="66" charset="0"/>
              </a:rPr>
              <a:t>Asked to determine how accurate the provided statement is.</a:t>
            </a:r>
          </a:p>
          <a:p>
            <a:r>
              <a:rPr lang="en-GB" dirty="0">
                <a:solidFill>
                  <a:schemeClr val="accent5">
                    <a:lumMod val="75000"/>
                  </a:schemeClr>
                </a:solidFill>
                <a:latin typeface="Comic Sans MS" panose="030F0702030302020204" pitchFamily="66" charset="0"/>
              </a:rPr>
              <a:t>Overall evaluation is important.</a:t>
            </a:r>
          </a:p>
        </p:txBody>
      </p:sp>
      <p:sp>
        <p:nvSpPr>
          <p:cNvPr id="6" name="Content Placeholder 2"/>
          <p:cNvSpPr txBox="1">
            <a:spLocks/>
          </p:cNvSpPr>
          <p:nvPr/>
        </p:nvSpPr>
        <p:spPr>
          <a:xfrm>
            <a:off x="4355976" y="3345996"/>
            <a:ext cx="4764212" cy="346738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dirty="0">
                <a:solidFill>
                  <a:srgbClr val="3366FF"/>
                </a:solidFill>
                <a:latin typeface="Comic Sans MS" panose="030F0702030302020204" pitchFamily="66" charset="0"/>
              </a:rPr>
              <a:t>Step 1: Split the statement into two separate </a:t>
            </a:r>
            <a:r>
              <a:rPr lang="en-GB" dirty="0" smtClean="0">
                <a:solidFill>
                  <a:srgbClr val="3366FF"/>
                </a:solidFill>
                <a:latin typeface="Comic Sans MS" panose="030F0702030302020204" pitchFamily="66" charset="0"/>
              </a:rPr>
              <a:t>sections. (this will be obvious)</a:t>
            </a:r>
            <a:endParaRPr lang="en-GB" dirty="0">
              <a:solidFill>
                <a:srgbClr val="3366FF"/>
              </a:solidFill>
              <a:latin typeface="Comic Sans MS" panose="030F0702030302020204" pitchFamily="66" charset="0"/>
            </a:endParaRPr>
          </a:p>
          <a:p>
            <a:pPr marL="0" indent="0">
              <a:buNone/>
            </a:pPr>
            <a:endParaRPr lang="en-GB" dirty="0">
              <a:solidFill>
                <a:srgbClr val="FF0000"/>
              </a:solidFill>
              <a:latin typeface="Comic Sans MS" panose="030F0702030302020204" pitchFamily="66" charset="0"/>
            </a:endParaRPr>
          </a:p>
          <a:p>
            <a:pPr marL="0" indent="0">
              <a:buNone/>
            </a:pPr>
            <a:r>
              <a:rPr lang="en-GB" dirty="0">
                <a:solidFill>
                  <a:srgbClr val="CC00FF"/>
                </a:solidFill>
                <a:latin typeface="Comic Sans MS" panose="030F0702030302020204" pitchFamily="66" charset="0"/>
              </a:rPr>
              <a:t>Step 2: Split each again to create 5 individual </a:t>
            </a:r>
            <a:r>
              <a:rPr lang="en-GB" dirty="0" smtClean="0">
                <a:solidFill>
                  <a:srgbClr val="CC00FF"/>
                </a:solidFill>
                <a:latin typeface="Comic Sans MS" panose="030F0702030302020204" pitchFamily="66" charset="0"/>
              </a:rPr>
              <a:t>parts</a:t>
            </a:r>
            <a:endParaRPr lang="en-GB" dirty="0">
              <a:solidFill>
                <a:srgbClr val="CC00FF"/>
              </a:solidFill>
              <a:latin typeface="Comic Sans MS" panose="030F0702030302020204" pitchFamily="66" charset="0"/>
            </a:endParaRPr>
          </a:p>
        </p:txBody>
      </p:sp>
      <p:pic>
        <p:nvPicPr>
          <p:cNvPr id="3" name="Picture 2"/>
          <p:cNvPicPr>
            <a:picLocks noChangeAspect="1"/>
          </p:cNvPicPr>
          <p:nvPr/>
        </p:nvPicPr>
        <p:blipFill>
          <a:blip r:embed="rId2"/>
          <a:stretch>
            <a:fillRect/>
          </a:stretch>
        </p:blipFill>
        <p:spPr>
          <a:xfrm>
            <a:off x="611560" y="0"/>
            <a:ext cx="7973720" cy="3015063"/>
          </a:xfrm>
          <a:prstGeom prst="rect">
            <a:avLst/>
          </a:prstGeom>
        </p:spPr>
      </p:pic>
    </p:spTree>
    <p:extLst>
      <p:ext uri="{BB962C8B-B14F-4D97-AF65-F5344CB8AC3E}">
        <p14:creationId xmlns:p14="http://schemas.microsoft.com/office/powerpoint/2010/main" val="218199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 calcmode="lin" valueType="num">
                                      <p:cBhvr additive="base">
                                        <p:cTn id="3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kern="0" dirty="0">
                <a:solidFill>
                  <a:srgbClr val="00B050"/>
                </a:solidFill>
                <a:latin typeface="Comic Sans MS" pitchFamily="66" charset="0"/>
              </a:rPr>
              <a:t>Data Analysis Questions (20 marks)</a:t>
            </a:r>
            <a:br>
              <a:rPr lang="en-GB" altLang="en-US" kern="0" dirty="0">
                <a:solidFill>
                  <a:srgbClr val="00B050"/>
                </a:solidFill>
                <a:latin typeface="Comic Sans MS" pitchFamily="66" charset="0"/>
              </a:rPr>
            </a:br>
            <a:endParaRPr lang="en-GB" dirty="0"/>
          </a:p>
        </p:txBody>
      </p:sp>
      <p:sp>
        <p:nvSpPr>
          <p:cNvPr id="3" name="Content Placeholder 2"/>
          <p:cNvSpPr>
            <a:spLocks noGrp="1"/>
          </p:cNvSpPr>
          <p:nvPr>
            <p:ph idx="1"/>
          </p:nvPr>
        </p:nvSpPr>
        <p:spPr>
          <a:xfrm>
            <a:off x="457200" y="1600200"/>
            <a:ext cx="8229600" cy="4565103"/>
          </a:xfrm>
        </p:spPr>
        <p:txBody>
          <a:bodyPr>
            <a:normAutofit fontScale="85000" lnSpcReduction="20000"/>
          </a:bodyPr>
          <a:lstStyle/>
          <a:p>
            <a:r>
              <a:rPr lang="en-GB" dirty="0" smtClean="0">
                <a:latin typeface="Comic Sans MS" panose="030F0702030302020204" pitchFamily="66" charset="0"/>
              </a:rPr>
              <a:t>Use of data </a:t>
            </a:r>
            <a:r>
              <a:rPr lang="en-GB" dirty="0" smtClean="0">
                <a:latin typeface="Comic Sans MS" panose="030F0702030302020204" pitchFamily="66" charset="0"/>
              </a:rPr>
              <a:t>and synthesis – </a:t>
            </a:r>
            <a:r>
              <a:rPr lang="en-GB" b="1" dirty="0" smtClean="0">
                <a:latin typeface="Comic Sans MS" panose="030F0702030302020204" pitchFamily="66" charset="0"/>
              </a:rPr>
              <a:t>15 marks</a:t>
            </a:r>
          </a:p>
          <a:p>
            <a:r>
              <a:rPr lang="en-GB" dirty="0" smtClean="0">
                <a:latin typeface="Comic Sans MS" panose="030F0702030302020204" pitchFamily="66" charset="0"/>
              </a:rPr>
              <a:t>Evaluation – </a:t>
            </a:r>
            <a:r>
              <a:rPr lang="en-GB" b="1" dirty="0" smtClean="0">
                <a:latin typeface="Comic Sans MS" panose="030F0702030302020204" pitchFamily="66" charset="0"/>
              </a:rPr>
              <a:t>5 marks</a:t>
            </a:r>
          </a:p>
          <a:p>
            <a:endParaRPr lang="en-GB" b="1" dirty="0">
              <a:latin typeface="Comic Sans MS" panose="030F0702030302020204" pitchFamily="66" charset="0"/>
            </a:endParaRPr>
          </a:p>
          <a:p>
            <a:r>
              <a:rPr lang="en-GB" dirty="0" smtClean="0">
                <a:latin typeface="Comic Sans MS" panose="030F0702030302020204" pitchFamily="66" charset="0"/>
              </a:rPr>
              <a:t>Deal with the actual data </a:t>
            </a:r>
            <a:r>
              <a:rPr lang="en-GB" dirty="0" smtClean="0">
                <a:latin typeface="Comic Sans MS" panose="030F0702030302020204" pitchFamily="66" charset="0"/>
              </a:rPr>
              <a:t>first</a:t>
            </a:r>
            <a:r>
              <a:rPr lang="en-GB" dirty="0">
                <a:latin typeface="Comic Sans MS" panose="030F0702030302020204" pitchFamily="66" charset="0"/>
              </a:rPr>
              <a:t> </a:t>
            </a:r>
            <a:r>
              <a:rPr lang="en-GB" dirty="0" smtClean="0">
                <a:latin typeface="Comic Sans MS" panose="030F0702030302020204" pitchFamily="66" charset="0"/>
              </a:rPr>
              <a:t>– go through every source and identify the data that is relevant. </a:t>
            </a:r>
          </a:p>
          <a:p>
            <a:r>
              <a:rPr lang="en-GB" dirty="0" smtClean="0">
                <a:latin typeface="Comic Sans MS" panose="030F0702030302020204" pitchFamily="66" charset="0"/>
              </a:rPr>
              <a:t>This will then enable you to synthesise it (link it together). </a:t>
            </a:r>
          </a:p>
          <a:p>
            <a:r>
              <a:rPr lang="en-GB" dirty="0" smtClean="0">
                <a:latin typeface="Comic Sans MS" panose="030F0702030302020204" pitchFamily="66" charset="0"/>
              </a:rPr>
              <a:t>Once you have dealt with the data and linked it together, you can evaluate wither the statement provided it correct or incorrect. </a:t>
            </a:r>
          </a:p>
          <a:p>
            <a:pPr marL="0" indent="0">
              <a:buNone/>
            </a:pPr>
            <a:endParaRPr lang="en-GB" b="1" dirty="0" smtClean="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7462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450" y="476672"/>
            <a:ext cx="9069561" cy="2079826"/>
          </a:xfrm>
          <a:prstGeom prst="rect">
            <a:avLst/>
          </a:prstGeom>
        </p:spPr>
      </p:pic>
      <p:cxnSp>
        <p:nvCxnSpPr>
          <p:cNvPr id="6" name="Straight Connector 5"/>
          <p:cNvCxnSpPr/>
          <p:nvPr/>
        </p:nvCxnSpPr>
        <p:spPr>
          <a:xfrm flipV="1">
            <a:off x="1547664" y="1234675"/>
            <a:ext cx="216024" cy="252028"/>
          </a:xfrm>
          <a:prstGeom prst="line">
            <a:avLst/>
          </a:prstGeom>
          <a:ln w="50800">
            <a:solidFill>
              <a:srgbClr val="3366FF"/>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96580" y="3573016"/>
            <a:ext cx="9060471" cy="2308324"/>
          </a:xfrm>
          <a:prstGeom prst="rect">
            <a:avLst/>
          </a:prstGeom>
        </p:spPr>
        <p:txBody>
          <a:bodyPr wrap="square">
            <a:spAutoFit/>
          </a:bodyPr>
          <a:lstStyle/>
          <a:p>
            <a:r>
              <a:rPr lang="en-GB" sz="2400" dirty="0">
                <a:solidFill>
                  <a:srgbClr val="3366FF"/>
                </a:solidFill>
                <a:latin typeface="Comic Sans MS" panose="030F0702030302020204" pitchFamily="66" charset="0"/>
              </a:rPr>
              <a:t>There is a clear difference in the agenda of each section here: the </a:t>
            </a:r>
            <a:r>
              <a:rPr lang="en-GB" sz="2400" b="1" dirty="0">
                <a:solidFill>
                  <a:srgbClr val="3366FF"/>
                </a:solidFill>
                <a:latin typeface="Comic Sans MS" panose="030F0702030302020204" pitchFamily="66" charset="0"/>
              </a:rPr>
              <a:t>first half </a:t>
            </a:r>
            <a:r>
              <a:rPr lang="en-GB" sz="2400" dirty="0">
                <a:solidFill>
                  <a:srgbClr val="3366FF"/>
                </a:solidFill>
                <a:latin typeface="Comic Sans MS" panose="030F0702030302020204" pitchFamily="66" charset="0"/>
              </a:rPr>
              <a:t>of the </a:t>
            </a:r>
            <a:r>
              <a:rPr lang="en-GB" sz="2400" dirty="0" smtClean="0">
                <a:solidFill>
                  <a:srgbClr val="3366FF"/>
                </a:solidFill>
                <a:latin typeface="Comic Sans MS" panose="030F0702030302020204" pitchFamily="66" charset="0"/>
              </a:rPr>
              <a:t>statement </a:t>
            </a:r>
            <a:r>
              <a:rPr lang="en-GB" sz="2400" dirty="0">
                <a:solidFill>
                  <a:srgbClr val="3366FF"/>
                </a:solidFill>
                <a:latin typeface="Comic Sans MS" panose="030F0702030302020204" pitchFamily="66" charset="0"/>
              </a:rPr>
              <a:t>talks about </a:t>
            </a:r>
            <a:r>
              <a:rPr lang="en-GB" sz="2400" b="1" dirty="0" smtClean="0">
                <a:solidFill>
                  <a:srgbClr val="3366FF"/>
                </a:solidFill>
                <a:latin typeface="Comic Sans MS" panose="030F0702030302020204" pitchFamily="66" charset="0"/>
              </a:rPr>
              <a:t>The Democrats and the Republicans election performances.</a:t>
            </a:r>
            <a:endParaRPr lang="en-GB" sz="2400" b="1" dirty="0">
              <a:solidFill>
                <a:srgbClr val="3366FF"/>
              </a:solidFill>
              <a:latin typeface="Comic Sans MS" panose="030F0702030302020204" pitchFamily="66" charset="0"/>
            </a:endParaRPr>
          </a:p>
          <a:p>
            <a:endParaRPr lang="en-GB" sz="2400" dirty="0">
              <a:solidFill>
                <a:srgbClr val="3366FF"/>
              </a:solidFill>
              <a:latin typeface="Comic Sans MS" panose="030F0702030302020204" pitchFamily="66" charset="0"/>
            </a:endParaRPr>
          </a:p>
          <a:p>
            <a:r>
              <a:rPr lang="en-GB" sz="2400" dirty="0">
                <a:solidFill>
                  <a:srgbClr val="3366FF"/>
                </a:solidFill>
                <a:latin typeface="Comic Sans MS" panose="030F0702030302020204" pitchFamily="66" charset="0"/>
              </a:rPr>
              <a:t>The </a:t>
            </a:r>
            <a:r>
              <a:rPr lang="en-GB" sz="2400" b="1" dirty="0">
                <a:solidFill>
                  <a:srgbClr val="3366FF"/>
                </a:solidFill>
                <a:latin typeface="Comic Sans MS" panose="030F0702030302020204" pitchFamily="66" charset="0"/>
              </a:rPr>
              <a:t>second half of the </a:t>
            </a:r>
            <a:r>
              <a:rPr lang="en-GB" sz="2400" b="1" dirty="0" smtClean="0">
                <a:solidFill>
                  <a:srgbClr val="3366FF"/>
                </a:solidFill>
                <a:latin typeface="Comic Sans MS" panose="030F0702030302020204" pitchFamily="66" charset="0"/>
              </a:rPr>
              <a:t>statement </a:t>
            </a:r>
            <a:r>
              <a:rPr lang="en-GB" sz="2400" dirty="0">
                <a:solidFill>
                  <a:srgbClr val="3366FF"/>
                </a:solidFill>
                <a:latin typeface="Comic Sans MS" panose="030F0702030302020204" pitchFamily="66" charset="0"/>
              </a:rPr>
              <a:t>talks about </a:t>
            </a:r>
            <a:r>
              <a:rPr lang="en-GB" sz="2400" b="1" dirty="0" smtClean="0">
                <a:solidFill>
                  <a:srgbClr val="3366FF"/>
                </a:solidFill>
                <a:latin typeface="Comic Sans MS" panose="030F0702030302020204" pitchFamily="66" charset="0"/>
              </a:rPr>
              <a:t>specific presidential candidates and their individual performances.</a:t>
            </a:r>
            <a:endParaRPr lang="en-GB" sz="2400" b="1" dirty="0">
              <a:solidFill>
                <a:srgbClr val="3366FF"/>
              </a:solidFill>
              <a:latin typeface="Comic Sans MS" panose="030F0702030302020204" pitchFamily="66" charset="0"/>
            </a:endParaRPr>
          </a:p>
        </p:txBody>
      </p:sp>
      <p:sp>
        <p:nvSpPr>
          <p:cNvPr id="9" name="Rectangle 8"/>
          <p:cNvSpPr/>
          <p:nvPr/>
        </p:nvSpPr>
        <p:spPr>
          <a:xfrm>
            <a:off x="251520" y="2713022"/>
            <a:ext cx="9133114" cy="461665"/>
          </a:xfrm>
          <a:prstGeom prst="rect">
            <a:avLst/>
          </a:prstGeom>
        </p:spPr>
        <p:txBody>
          <a:bodyPr wrap="square">
            <a:spAutoFit/>
          </a:bodyPr>
          <a:lstStyle/>
          <a:p>
            <a:r>
              <a:rPr lang="en-GB" sz="2400" b="1" u="sng" dirty="0">
                <a:solidFill>
                  <a:srgbClr val="3366FF"/>
                </a:solidFill>
                <a:latin typeface="Comic Sans MS" panose="030F0702030302020204" pitchFamily="66" charset="0"/>
              </a:rPr>
              <a:t>Step 1: Split the statement into two separate </a:t>
            </a:r>
            <a:r>
              <a:rPr lang="en-GB" sz="2400" b="1" u="sng" dirty="0" smtClean="0">
                <a:solidFill>
                  <a:srgbClr val="3366FF"/>
                </a:solidFill>
                <a:latin typeface="Comic Sans MS" panose="030F0702030302020204" pitchFamily="66" charset="0"/>
              </a:rPr>
              <a:t>sections.</a:t>
            </a:r>
            <a:endParaRPr lang="en-GB" sz="2400" b="1" u="sng" dirty="0">
              <a:solidFill>
                <a:srgbClr val="3366FF"/>
              </a:solidFill>
              <a:latin typeface="Comic Sans MS" panose="030F0702030302020204" pitchFamily="66" charset="0"/>
            </a:endParaRPr>
          </a:p>
        </p:txBody>
      </p:sp>
    </p:spTree>
    <p:extLst>
      <p:ext uri="{BB962C8B-B14F-4D97-AF65-F5344CB8AC3E}">
        <p14:creationId xmlns:p14="http://schemas.microsoft.com/office/powerpoint/2010/main" val="296445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0" y="-5179"/>
            <a:ext cx="9069561" cy="2079826"/>
          </a:xfrm>
          <a:prstGeom prst="rect">
            <a:avLst/>
          </a:prstGeom>
        </p:spPr>
      </p:pic>
      <p:cxnSp>
        <p:nvCxnSpPr>
          <p:cNvPr id="6" name="Straight Connector 5"/>
          <p:cNvCxnSpPr/>
          <p:nvPr/>
        </p:nvCxnSpPr>
        <p:spPr>
          <a:xfrm flipV="1">
            <a:off x="1619672" y="673314"/>
            <a:ext cx="216024" cy="252028"/>
          </a:xfrm>
          <a:prstGeom prst="line">
            <a:avLst/>
          </a:prstGeom>
          <a:ln w="50800">
            <a:solidFill>
              <a:srgbClr val="3366FF"/>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2789" y="2634832"/>
            <a:ext cx="9060471" cy="1200329"/>
          </a:xfrm>
          <a:prstGeom prst="rect">
            <a:avLst/>
          </a:prstGeom>
        </p:spPr>
        <p:txBody>
          <a:bodyPr wrap="square">
            <a:spAutoFit/>
          </a:bodyPr>
          <a:lstStyle/>
          <a:p>
            <a:r>
              <a:rPr lang="en-GB" sz="2400" dirty="0">
                <a:solidFill>
                  <a:srgbClr val="CC00FF"/>
                </a:solidFill>
                <a:latin typeface="Comic Sans MS" panose="030F0702030302020204" pitchFamily="66" charset="0"/>
              </a:rPr>
              <a:t>Within the </a:t>
            </a:r>
            <a:r>
              <a:rPr lang="en-GB" sz="2400" b="1" dirty="0">
                <a:solidFill>
                  <a:srgbClr val="CC00FF"/>
                </a:solidFill>
                <a:latin typeface="Comic Sans MS" panose="030F0702030302020204" pitchFamily="66" charset="0"/>
              </a:rPr>
              <a:t>first half </a:t>
            </a:r>
            <a:r>
              <a:rPr lang="en-GB" sz="2400" dirty="0">
                <a:solidFill>
                  <a:srgbClr val="CC00FF"/>
                </a:solidFill>
                <a:latin typeface="Comic Sans MS" panose="030F0702030302020204" pitchFamily="66" charset="0"/>
              </a:rPr>
              <a:t>there is a clear </a:t>
            </a:r>
            <a:r>
              <a:rPr lang="en-GB" sz="2400" b="1" dirty="0">
                <a:solidFill>
                  <a:srgbClr val="CC00FF"/>
                </a:solidFill>
                <a:latin typeface="Comic Sans MS" panose="030F0702030302020204" pitchFamily="66" charset="0"/>
              </a:rPr>
              <a:t>split in two</a:t>
            </a:r>
            <a:r>
              <a:rPr lang="en-GB" sz="2400" dirty="0">
                <a:solidFill>
                  <a:srgbClr val="CC00FF"/>
                </a:solidFill>
                <a:latin typeface="Comic Sans MS" panose="030F0702030302020204" pitchFamily="66" charset="0"/>
              </a:rPr>
              <a:t>: </a:t>
            </a:r>
            <a:r>
              <a:rPr lang="en-GB" sz="2400" dirty="0" smtClean="0">
                <a:solidFill>
                  <a:srgbClr val="CC00FF"/>
                </a:solidFill>
                <a:latin typeface="Comic Sans MS" panose="030F0702030302020204" pitchFamily="66" charset="0"/>
              </a:rPr>
              <a:t>Democrats defeating Republicans at every level in 2012 and then the Democratic performance in 2012 compared to 2008.</a:t>
            </a:r>
            <a:endParaRPr lang="en-GB" sz="2400" dirty="0">
              <a:solidFill>
                <a:srgbClr val="CC00FF"/>
              </a:solidFill>
              <a:latin typeface="Comic Sans MS" panose="030F0702030302020204" pitchFamily="66" charset="0"/>
            </a:endParaRPr>
          </a:p>
        </p:txBody>
      </p:sp>
      <p:sp>
        <p:nvSpPr>
          <p:cNvPr id="2" name="Rectangle 1"/>
          <p:cNvSpPr/>
          <p:nvPr/>
        </p:nvSpPr>
        <p:spPr>
          <a:xfrm>
            <a:off x="323528" y="2080080"/>
            <a:ext cx="9122906" cy="461665"/>
          </a:xfrm>
          <a:prstGeom prst="rect">
            <a:avLst/>
          </a:prstGeom>
        </p:spPr>
        <p:txBody>
          <a:bodyPr wrap="square">
            <a:spAutoFit/>
          </a:bodyPr>
          <a:lstStyle/>
          <a:p>
            <a:r>
              <a:rPr lang="en-GB" sz="2400" b="1" u="sng" dirty="0">
                <a:solidFill>
                  <a:srgbClr val="CC00FF"/>
                </a:solidFill>
                <a:latin typeface="Comic Sans MS" panose="030F0702030302020204" pitchFamily="66" charset="0"/>
              </a:rPr>
              <a:t>Step 2: Split each again to create 5 individual </a:t>
            </a:r>
            <a:r>
              <a:rPr lang="en-GB" sz="2400" b="1" u="sng" dirty="0" smtClean="0">
                <a:solidFill>
                  <a:srgbClr val="CC00FF"/>
                </a:solidFill>
                <a:latin typeface="Comic Sans MS" panose="030F0702030302020204" pitchFamily="66" charset="0"/>
              </a:rPr>
              <a:t>parts </a:t>
            </a:r>
            <a:endParaRPr lang="en-GB" sz="2400" b="1" u="sng" dirty="0">
              <a:solidFill>
                <a:srgbClr val="CC00FF"/>
              </a:solidFill>
              <a:latin typeface="Comic Sans MS" panose="030F0702030302020204" pitchFamily="66" charset="0"/>
            </a:endParaRPr>
          </a:p>
        </p:txBody>
      </p:sp>
      <p:cxnSp>
        <p:nvCxnSpPr>
          <p:cNvPr id="7" name="Straight Connector 6"/>
          <p:cNvCxnSpPr/>
          <p:nvPr/>
        </p:nvCxnSpPr>
        <p:spPr>
          <a:xfrm flipV="1">
            <a:off x="2915816" y="449060"/>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8028384" y="1488895"/>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195736" y="1236867"/>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511660" y="708362"/>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7524328" y="984267"/>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9429" y="3928248"/>
            <a:ext cx="9101135" cy="1200329"/>
          </a:xfrm>
          <a:prstGeom prst="rect">
            <a:avLst/>
          </a:prstGeom>
        </p:spPr>
        <p:txBody>
          <a:bodyPr wrap="square">
            <a:spAutoFit/>
          </a:bodyPr>
          <a:lstStyle/>
          <a:p>
            <a:r>
              <a:rPr lang="en-GB" sz="2400" dirty="0">
                <a:solidFill>
                  <a:srgbClr val="CC00FF"/>
                </a:solidFill>
                <a:latin typeface="Comic Sans MS" panose="030F0702030302020204" pitchFamily="66" charset="0"/>
              </a:rPr>
              <a:t>The </a:t>
            </a:r>
            <a:r>
              <a:rPr lang="en-GB" sz="2400" b="1" dirty="0">
                <a:solidFill>
                  <a:srgbClr val="CC00FF"/>
                </a:solidFill>
                <a:latin typeface="Comic Sans MS" panose="030F0702030302020204" pitchFamily="66" charset="0"/>
              </a:rPr>
              <a:t>second half </a:t>
            </a:r>
            <a:r>
              <a:rPr lang="en-GB" sz="2400" dirty="0">
                <a:solidFill>
                  <a:srgbClr val="CC00FF"/>
                </a:solidFill>
                <a:latin typeface="Comic Sans MS" panose="030F0702030302020204" pitchFamily="66" charset="0"/>
              </a:rPr>
              <a:t>can be </a:t>
            </a:r>
            <a:r>
              <a:rPr lang="en-GB" sz="2400" b="1" dirty="0">
                <a:solidFill>
                  <a:srgbClr val="CC00FF"/>
                </a:solidFill>
                <a:latin typeface="Comic Sans MS" panose="030F0702030302020204" pitchFamily="66" charset="0"/>
              </a:rPr>
              <a:t>split into three</a:t>
            </a:r>
            <a:r>
              <a:rPr lang="en-GB" sz="2400" dirty="0" smtClean="0">
                <a:solidFill>
                  <a:srgbClr val="CC00FF"/>
                </a:solidFill>
                <a:latin typeface="Comic Sans MS" panose="030F0702030302020204" pitchFamily="66" charset="0"/>
              </a:rPr>
              <a:t>: Obama vs Romney in 2012 in every area; Obama vs Romney in all sections of society and the Trump 2016 compared to Romney 2012.</a:t>
            </a:r>
            <a:endParaRPr lang="en-GB" sz="2400" dirty="0">
              <a:solidFill>
                <a:srgbClr val="CC00FF"/>
              </a:solidFill>
              <a:latin typeface="Comic Sans MS" panose="030F0702030302020204" pitchFamily="66" charset="0"/>
            </a:endParaRPr>
          </a:p>
        </p:txBody>
      </p:sp>
    </p:spTree>
    <p:extLst>
      <p:ext uri="{BB962C8B-B14F-4D97-AF65-F5344CB8AC3E}">
        <p14:creationId xmlns:p14="http://schemas.microsoft.com/office/powerpoint/2010/main" val="369764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ppt_x"/>
                                          </p:val>
                                        </p:tav>
                                        <p:tav tm="100000">
                                          <p:val>
                                            <p:strVal val="#ppt_x"/>
                                          </p:val>
                                        </p:tav>
                                      </p:tavLst>
                                    </p:anim>
                                    <p:anim calcmode="lin" valueType="num">
                                      <p:cBhvr additive="base">
                                        <p:cTn id="32"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ppt_x"/>
                                          </p:val>
                                        </p:tav>
                                        <p:tav tm="100000">
                                          <p:val>
                                            <p:strVal val="#ppt_x"/>
                                          </p:val>
                                        </p:tav>
                                      </p:tavLst>
                                    </p:anim>
                                    <p:anim calcmode="lin" valueType="num">
                                      <p:cBhvr additive="base">
                                        <p:cTn id="44"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094" y="2225741"/>
            <a:ext cx="9122906" cy="5386090"/>
          </a:xfrm>
          <a:prstGeom prst="rect">
            <a:avLst/>
          </a:prstGeom>
        </p:spPr>
        <p:txBody>
          <a:bodyPr wrap="square">
            <a:spAutoFit/>
          </a:bodyPr>
          <a:lstStyle/>
          <a:p>
            <a:r>
              <a:rPr lang="en-GB" sz="2400" b="1" u="sng" dirty="0">
                <a:solidFill>
                  <a:srgbClr val="CC0000"/>
                </a:solidFill>
                <a:latin typeface="Comic Sans MS" panose="030F0702030302020204" pitchFamily="66" charset="0"/>
              </a:rPr>
              <a:t>Step </a:t>
            </a:r>
            <a:r>
              <a:rPr lang="en-GB" sz="2400" b="1" u="sng" dirty="0" smtClean="0">
                <a:solidFill>
                  <a:srgbClr val="CC0000"/>
                </a:solidFill>
                <a:latin typeface="Comic Sans MS" panose="030F0702030302020204" pitchFamily="66" charset="0"/>
              </a:rPr>
              <a:t>3: Highlight language for EVALUATION</a:t>
            </a:r>
          </a:p>
          <a:p>
            <a:endParaRPr lang="en-GB" sz="2400" b="1" u="sng" dirty="0">
              <a:solidFill>
                <a:srgbClr val="CC0000"/>
              </a:solidFill>
              <a:latin typeface="Comic Sans MS" panose="030F0702030302020204" pitchFamily="66" charset="0"/>
            </a:endParaRPr>
          </a:p>
          <a:p>
            <a:r>
              <a:rPr lang="en-GB" sz="2400" dirty="0" smtClean="0">
                <a:solidFill>
                  <a:srgbClr val="CC0000"/>
                </a:solidFill>
                <a:latin typeface="Comic Sans MS" panose="030F0702030302020204" pitchFamily="66" charset="0"/>
              </a:rPr>
              <a:t>Before you look at the data, quickly check each of the 5 parts of the statement for </a:t>
            </a:r>
            <a:r>
              <a:rPr lang="en-GB" sz="2400" b="1" dirty="0" smtClean="0">
                <a:solidFill>
                  <a:srgbClr val="CC0000"/>
                </a:solidFill>
                <a:latin typeface="Comic Sans MS" panose="030F0702030302020204" pitchFamily="66" charset="0"/>
              </a:rPr>
              <a:t>EVALUATIVE language </a:t>
            </a:r>
            <a:r>
              <a:rPr lang="en-GB" sz="2400" dirty="0" smtClean="0">
                <a:solidFill>
                  <a:srgbClr val="CC0000"/>
                </a:solidFill>
                <a:latin typeface="Comic Sans MS" panose="030F0702030302020204" pitchFamily="66" charset="0"/>
              </a:rPr>
              <a:t>– this will help you when looking at the data itself and also frame your overall evaluation.</a:t>
            </a:r>
            <a:endParaRPr lang="en-GB" sz="2200" i="1" dirty="0">
              <a:solidFill>
                <a:srgbClr val="CC0000"/>
              </a:solidFill>
              <a:latin typeface="Comic Sans MS" panose="030F0702030302020204" pitchFamily="66" charset="0"/>
            </a:endParaRPr>
          </a:p>
          <a:p>
            <a:r>
              <a:rPr lang="en-GB" sz="2200" i="1" dirty="0" smtClean="0">
                <a:latin typeface="Comic Sans MS" panose="030F0702030302020204" pitchFamily="66" charset="0"/>
              </a:rPr>
              <a:t>“The </a:t>
            </a:r>
            <a:r>
              <a:rPr lang="en-GB" sz="2200" i="1" dirty="0">
                <a:latin typeface="Comic Sans MS" panose="030F0702030302020204" pitchFamily="66" charset="0"/>
              </a:rPr>
              <a:t>Democrats clearly won the 2012 elections by convincingly defeating the Republicans at every </a:t>
            </a:r>
            <a:r>
              <a:rPr lang="en-GB" sz="2200" i="1" dirty="0" smtClean="0">
                <a:latin typeface="Comic Sans MS" panose="030F0702030302020204" pitchFamily="66" charset="0"/>
              </a:rPr>
              <a:t>level”</a:t>
            </a:r>
          </a:p>
          <a:p>
            <a:endParaRPr lang="en-GB" sz="2200" i="1" dirty="0">
              <a:latin typeface="Comic Sans MS" panose="030F0702030302020204" pitchFamily="66" charset="0"/>
            </a:endParaRPr>
          </a:p>
          <a:p>
            <a:r>
              <a:rPr lang="en-GB" sz="2200" i="1" dirty="0">
                <a:latin typeface="Comic Sans MS" panose="030F0702030302020204" pitchFamily="66" charset="0"/>
              </a:rPr>
              <a:t>“The Democrats clearly won the 2012 elections by </a:t>
            </a:r>
            <a:r>
              <a:rPr lang="en-GB" sz="2200" b="1" i="1" dirty="0">
                <a:latin typeface="Comic Sans MS" panose="030F0702030302020204" pitchFamily="66" charset="0"/>
              </a:rPr>
              <a:t>convincingly defeating </a:t>
            </a:r>
            <a:r>
              <a:rPr lang="en-GB" sz="2200" i="1" dirty="0">
                <a:latin typeface="Comic Sans MS" panose="030F0702030302020204" pitchFamily="66" charset="0"/>
              </a:rPr>
              <a:t>the Republicans at </a:t>
            </a:r>
            <a:r>
              <a:rPr lang="en-GB" sz="2200" b="1" i="1" dirty="0">
                <a:latin typeface="Comic Sans MS" panose="030F0702030302020204" pitchFamily="66" charset="0"/>
              </a:rPr>
              <a:t>every level</a:t>
            </a:r>
            <a:r>
              <a:rPr lang="en-GB" sz="2200" i="1" dirty="0">
                <a:latin typeface="Comic Sans MS" panose="030F0702030302020204" pitchFamily="66" charset="0"/>
              </a:rPr>
              <a:t>”</a:t>
            </a:r>
            <a:endParaRPr lang="en-GB" sz="2200" dirty="0">
              <a:latin typeface="Comic Sans MS" panose="030F0702030302020204" pitchFamily="66" charset="0"/>
            </a:endParaRPr>
          </a:p>
          <a:p>
            <a:endParaRPr lang="en-GB" dirty="0"/>
          </a:p>
          <a:p>
            <a:endParaRPr lang="en-GB" sz="2400" dirty="0" smtClean="0">
              <a:solidFill>
                <a:srgbClr val="CC0000"/>
              </a:solidFill>
              <a:latin typeface="Comic Sans MS" panose="030F0702030302020204" pitchFamily="66" charset="0"/>
            </a:endParaRPr>
          </a:p>
          <a:p>
            <a:endParaRPr lang="en-GB" sz="2400" dirty="0">
              <a:solidFill>
                <a:srgbClr val="CC0000"/>
              </a:solidFill>
              <a:latin typeface="Comic Sans MS" panose="030F0702030302020204" pitchFamily="66" charset="0"/>
            </a:endParaRPr>
          </a:p>
          <a:p>
            <a:endParaRPr lang="en-GB" sz="2400" dirty="0">
              <a:solidFill>
                <a:srgbClr val="CC0000"/>
              </a:solidFill>
              <a:latin typeface="Comic Sans MS" panose="030F0702030302020204" pitchFamily="66" charset="0"/>
            </a:endParaRPr>
          </a:p>
        </p:txBody>
      </p:sp>
      <p:pic>
        <p:nvPicPr>
          <p:cNvPr id="5" name="Picture 4"/>
          <p:cNvPicPr>
            <a:picLocks noChangeAspect="1"/>
          </p:cNvPicPr>
          <p:nvPr/>
        </p:nvPicPr>
        <p:blipFill>
          <a:blip r:embed="rId2"/>
          <a:stretch>
            <a:fillRect/>
          </a:stretch>
        </p:blipFill>
        <p:spPr>
          <a:xfrm>
            <a:off x="0" y="-5179"/>
            <a:ext cx="9069561" cy="2079826"/>
          </a:xfrm>
          <a:prstGeom prst="rect">
            <a:avLst/>
          </a:prstGeom>
        </p:spPr>
      </p:pic>
      <p:cxnSp>
        <p:nvCxnSpPr>
          <p:cNvPr id="6" name="Straight Connector 5"/>
          <p:cNvCxnSpPr/>
          <p:nvPr/>
        </p:nvCxnSpPr>
        <p:spPr>
          <a:xfrm flipV="1">
            <a:off x="1619672" y="673314"/>
            <a:ext cx="216024" cy="252028"/>
          </a:xfrm>
          <a:prstGeom prst="line">
            <a:avLst/>
          </a:prstGeom>
          <a:ln w="508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915816" y="449060"/>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028384" y="1488895"/>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195736" y="1236867"/>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511660" y="708362"/>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7524328" y="984267"/>
            <a:ext cx="216024" cy="252028"/>
          </a:xfrm>
          <a:prstGeom prst="line">
            <a:avLst/>
          </a:prstGeom>
          <a:ln w="25400">
            <a:solidFill>
              <a:srgbClr val="CC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0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TotalTime>
  <Words>923</Words>
  <Application>Microsoft Office PowerPoint</Application>
  <PresentationFormat>On-screen Show (4:3)</PresentationFormat>
  <Paragraphs>66</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Comic Sans MS</vt:lpstr>
      <vt:lpstr>1_Office Theme</vt:lpstr>
      <vt:lpstr>PowerPoint Presentation</vt:lpstr>
      <vt:lpstr>We are learning to…</vt:lpstr>
      <vt:lpstr>Success Criteria</vt:lpstr>
      <vt:lpstr>Source-based Questions</vt:lpstr>
      <vt:lpstr>PowerPoint Presentation</vt:lpstr>
      <vt:lpstr>Data Analysis Questions (20 marks)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StJoAcDevanneyR</dc:creator>
  <cp:lastModifiedBy>StJoAcDevanneyR</cp:lastModifiedBy>
  <cp:revision>24</cp:revision>
  <dcterms:created xsi:type="dcterms:W3CDTF">2018-11-14T09:23:45Z</dcterms:created>
  <dcterms:modified xsi:type="dcterms:W3CDTF">2019-11-07T10:37:58Z</dcterms:modified>
</cp:coreProperties>
</file>