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58" r:id="rId4"/>
    <p:sldId id="268" r:id="rId5"/>
    <p:sldId id="266" r:id="rId6"/>
    <p:sldId id="277" r:id="rId7"/>
    <p:sldId id="278" r:id="rId8"/>
    <p:sldId id="279" r:id="rId9"/>
    <p:sldId id="280" r:id="rId10"/>
    <p:sldId id="281" r:id="rId11"/>
    <p:sldId id="282" r:id="rId12"/>
    <p:sldId id="283" r:id="rId13"/>
    <p:sldId id="284"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33CC"/>
    <a:srgbClr val="CC0066"/>
    <a:srgbClr val="FF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31/10/2019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982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31/10/2019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962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31/10/2019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328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31/10/2019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940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31/10/2019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896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31/10/2019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34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CEBA80-1C9C-4C4E-99B5-F21CBDA58D8D}" type="datetimeFigureOut">
              <a:rPr lang="en-GB" smtClean="0">
                <a:solidFill>
                  <a:prstClr val="black">
                    <a:tint val="75000"/>
                  </a:prstClr>
                </a:solidFill>
              </a:rPr>
              <a:pPr/>
              <a:t>31/10/2019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104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CEBA80-1C9C-4C4E-99B5-F21CBDA58D8D}" type="datetimeFigureOut">
              <a:rPr lang="en-GB" smtClean="0">
                <a:solidFill>
                  <a:prstClr val="black">
                    <a:tint val="75000"/>
                  </a:prstClr>
                </a:solidFill>
              </a:rPr>
              <a:pPr/>
              <a:t>31/10/2019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8390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EBA80-1C9C-4C4E-99B5-F21CBDA58D8D}" type="datetimeFigureOut">
              <a:rPr lang="en-GB" smtClean="0">
                <a:solidFill>
                  <a:prstClr val="black">
                    <a:tint val="75000"/>
                  </a:prstClr>
                </a:solidFill>
              </a:rPr>
              <a:pPr/>
              <a:t>31/10/2019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463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31/10/2019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973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31/10/2019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056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EBA80-1C9C-4C4E-99B5-F21CBDA58D8D}" type="datetimeFigureOut">
              <a:rPr lang="en-GB" smtClean="0">
                <a:solidFill>
                  <a:prstClr val="black">
                    <a:tint val="75000"/>
                  </a:prstClr>
                </a:solidFill>
              </a:rPr>
              <a:pPr/>
              <a:t>31/10/2019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6663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ahUKEwi_o7ayhIzXAhVBJVAKHcpBAZMQjRwIBw&amp;url=http://www.politico.eu/article/theresa-may-relaunch-after-election-fiasco-conservatives/&amp;psig=AOvVaw2hGs2JXuWBnig-gKe6EfSz&amp;ust=1509029843817614"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uk/url?sa=i&amp;rct=j&amp;q=&amp;esrc=s&amp;source=images&amp;cd=&amp;cad=rja&amp;uact=8&amp;ved=0ahUKEwjxut_FhIzXAhVEEVAKHT7UBW4QjRwIBw&amp;url=http://www.globalgiants.com/archives/2007/06/prime_minister.html&amp;psig=AOvVaw0KGgFcd-od2SKYZqsibtrH&amp;ust=1509029882592174"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theguardian.com/politics/2016/mar/18/iain-duncan-smith-resigns-from-cabinet-over-disability-cuts" TargetMode="External"/><Relationship Id="rId2" Type="http://schemas.openxmlformats.org/officeDocument/2006/relationships/hyperlink" Target="https://www.youtube.com/watch?v=_nAHvGZYkfY" TargetMode="Externa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vmVxclhmUA4"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mXhAZx1wilY"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V24O7hozXAhUMLVAKHbEEAX4QjRwIBw&amp;url=http://www.bbc.co.uk/news/uk-politics-37365509&amp;psig=AOvVaw0ew34VKj8gFmpNunZgZmII&amp;ust=1509030401324476" TargetMode="External"/><Relationship Id="rId2" Type="http://schemas.openxmlformats.org/officeDocument/2006/relationships/hyperlink" Target="https://www.theguardian.com/society/2006/may/05/publicservices.localelections2006"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o.uk/url?sa=i&amp;rct=j&amp;q=&amp;esrc=s&amp;source=images&amp;cd=&amp;cad=rja&amp;uact=8&amp;ved=0ahUKEwjkxoPahozXAhVFLFAKHaeHDoAQjRwIBw&amp;url=http://snappa.press.net/?sa%3DX%26ved%3D0CBwQ9QEwAjigAWoVChMI4cv48_P8xgIVjFOSCh1tXQEv#!/assets/9160f717-dd6f-3e7d-887e-796eec41af3e?feedId%3Dgordon-brown&amp;psig=AOvVaw2zbzyz1jqlItpa-EbfUr0y&amp;ust=1509030432236795"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kypGOTDoiL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Prime Ministers</a:t>
            </a:r>
            <a:endParaRPr lang="en-GB" b="1" dirty="0">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5" name="Title 1"/>
          <p:cNvSpPr>
            <a:spLocks noGrp="1"/>
          </p:cNvSpPr>
          <p:nvPr>
            <p:ph type="ctrTitle"/>
          </p:nvPr>
        </p:nvSpPr>
        <p:spPr>
          <a:xfrm>
            <a:off x="755576" y="5373216"/>
            <a:ext cx="7772400" cy="1010543"/>
          </a:xfrm>
        </p:spPr>
        <p:txBody>
          <a:bodyPr>
            <a:noAutofit/>
          </a:bodyPr>
          <a:lstStyle/>
          <a:p>
            <a:pPr eaLnBrk="1" hangingPunct="1"/>
            <a:r>
              <a:rPr lang="en-GB" sz="3000" b="1" dirty="0" smtClean="0">
                <a:solidFill>
                  <a:srgbClr val="00B0F0"/>
                </a:solidFill>
                <a:latin typeface="Comic Sans MS" panose="030F0702030302020204" pitchFamily="66" charset="0"/>
                <a:ea typeface="ＭＳ Ｐゴシック" pitchFamily="34" charset="-128"/>
              </a:rPr>
              <a:t>Functions of executives</a:t>
            </a:r>
          </a:p>
        </p:txBody>
      </p:sp>
      <p:pic>
        <p:nvPicPr>
          <p:cNvPr id="1026" name="Picture 2" descr="Image result for theresa ma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645994"/>
            <a:ext cx="3848522" cy="2490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ony blair no 1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1793" y="1645994"/>
            <a:ext cx="2376264" cy="363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581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50180"/>
            <a:ext cx="6660232" cy="6807820"/>
          </a:xfrm>
        </p:spPr>
        <p:txBody>
          <a:bodyPr>
            <a:normAutofit fontScale="92500" lnSpcReduction="10000"/>
          </a:bodyPr>
          <a:lstStyle/>
          <a:p>
            <a:r>
              <a:rPr lang="en-GB" dirty="0">
                <a:latin typeface="Comic Sans MS" panose="030F0702030302020204" pitchFamily="66" charset="0"/>
              </a:rPr>
              <a:t>However, the PM’s ability to control the governments’ agenda is </a:t>
            </a:r>
            <a:r>
              <a:rPr lang="en-GB" b="1" dirty="0">
                <a:solidFill>
                  <a:srgbClr val="CC0066"/>
                </a:solidFill>
                <a:latin typeface="Comic Sans MS" panose="030F0702030302020204" pitchFamily="66" charset="0"/>
              </a:rPr>
              <a:t>limited by policy disagreements</a:t>
            </a:r>
            <a:r>
              <a:rPr lang="en-GB" dirty="0">
                <a:latin typeface="Comic Sans MS" panose="030F0702030302020204" pitchFamily="66" charset="0"/>
              </a:rPr>
              <a:t>.</a:t>
            </a:r>
          </a:p>
          <a:p>
            <a:r>
              <a:rPr lang="en-GB" dirty="0">
                <a:latin typeface="Comic Sans MS" panose="030F0702030302020204" pitchFamily="66" charset="0"/>
              </a:rPr>
              <a:t>The PM depends on support from their MP’s and ministers to agree with the government position.  </a:t>
            </a:r>
            <a:r>
              <a:rPr lang="en-GB" b="1" dirty="0">
                <a:solidFill>
                  <a:srgbClr val="CC0066"/>
                </a:solidFill>
                <a:latin typeface="Comic Sans MS" panose="030F0702030302020204" pitchFamily="66" charset="0"/>
              </a:rPr>
              <a:t>High profile resignations from cabinet, or leaks, or rumour of discontent can weaken the PM. </a:t>
            </a:r>
            <a:endParaRPr lang="en-GB" b="1" dirty="0" smtClean="0">
              <a:solidFill>
                <a:srgbClr val="CC0066"/>
              </a:solidFill>
              <a:latin typeface="Comic Sans MS" panose="030F0702030302020204" pitchFamily="66" charset="0"/>
            </a:endParaRPr>
          </a:p>
          <a:p>
            <a:pPr lvl="0"/>
            <a:r>
              <a:rPr lang="en-GB" dirty="0" smtClean="0">
                <a:latin typeface="Comic Sans MS" panose="030F0702030302020204" pitchFamily="66" charset="0"/>
              </a:rPr>
              <a:t>In 2016, </a:t>
            </a:r>
            <a:r>
              <a:rPr lang="en-GB" b="1" dirty="0" smtClean="0">
                <a:solidFill>
                  <a:srgbClr val="CC0066"/>
                </a:solidFill>
                <a:latin typeface="Comic Sans MS" panose="030F0702030302020204" pitchFamily="66" charset="0"/>
              </a:rPr>
              <a:t>Iain Duncan Smith (Work and Pensions Sec) </a:t>
            </a:r>
            <a:r>
              <a:rPr lang="en-GB" dirty="0" smtClean="0">
                <a:latin typeface="Comic Sans MS" panose="030F0702030302020204" pitchFamily="66" charset="0"/>
              </a:rPr>
              <a:t>very publicly resigned from David Cameron’s cabinet over </a:t>
            </a:r>
            <a:r>
              <a:rPr lang="en-GB" b="1" dirty="0" smtClean="0">
                <a:solidFill>
                  <a:srgbClr val="CC0066"/>
                </a:solidFill>
                <a:latin typeface="Comic Sans MS" panose="030F0702030302020204" pitchFamily="66" charset="0"/>
              </a:rPr>
              <a:t>major disagreements on cuts to benefits</a:t>
            </a:r>
            <a:r>
              <a:rPr lang="en-GB" dirty="0" smtClean="0">
                <a:latin typeface="Comic Sans MS" panose="030F0702030302020204" pitchFamily="66" charset="0"/>
              </a:rPr>
              <a:t> which he did not agree with and claims he had not been made aware of despite his position. </a:t>
            </a:r>
          </a:p>
          <a:p>
            <a:pPr lvl="0"/>
            <a:r>
              <a:rPr lang="en-GB" dirty="0" smtClean="0">
                <a:latin typeface="Comic Sans MS" panose="030F0702030302020204" pitchFamily="66" charset="0"/>
              </a:rPr>
              <a:t>Cameron responded he was “puzzled” by the resignation. </a:t>
            </a:r>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5" name="Rectangle 4"/>
          <p:cNvSpPr/>
          <p:nvPr/>
        </p:nvSpPr>
        <p:spPr>
          <a:xfrm>
            <a:off x="6516216" y="4077072"/>
            <a:ext cx="2339752" cy="923330"/>
          </a:xfrm>
          <a:prstGeom prst="rect">
            <a:avLst/>
          </a:prstGeom>
        </p:spPr>
        <p:txBody>
          <a:bodyPr wrap="square">
            <a:spAutoFit/>
          </a:bodyPr>
          <a:lstStyle/>
          <a:p>
            <a:r>
              <a:rPr lang="en-GB" dirty="0">
                <a:hlinkClick r:id="rId2"/>
              </a:rPr>
              <a:t>https://www.youtube.com/watch?v=_</a:t>
            </a:r>
            <a:r>
              <a:rPr lang="en-GB" dirty="0" smtClean="0">
                <a:hlinkClick r:id="rId2"/>
              </a:rPr>
              <a:t>nAHvGZYkfY</a:t>
            </a:r>
            <a:r>
              <a:rPr lang="en-GB" dirty="0" smtClean="0"/>
              <a:t> </a:t>
            </a:r>
            <a:endParaRPr lang="en-GB" dirty="0"/>
          </a:p>
        </p:txBody>
      </p:sp>
      <p:sp>
        <p:nvSpPr>
          <p:cNvPr id="6" name="Rectangle 5"/>
          <p:cNvSpPr/>
          <p:nvPr/>
        </p:nvSpPr>
        <p:spPr>
          <a:xfrm>
            <a:off x="6556917" y="5163609"/>
            <a:ext cx="2574032" cy="1477328"/>
          </a:xfrm>
          <a:prstGeom prst="rect">
            <a:avLst/>
          </a:prstGeom>
        </p:spPr>
        <p:txBody>
          <a:bodyPr wrap="square">
            <a:spAutoFit/>
          </a:bodyPr>
          <a:lstStyle/>
          <a:p>
            <a:r>
              <a:rPr lang="en-GB" dirty="0">
                <a:hlinkClick r:id="rId3"/>
              </a:rPr>
              <a:t>https://</a:t>
            </a:r>
            <a:r>
              <a:rPr lang="en-GB" dirty="0" smtClean="0">
                <a:hlinkClick r:id="rId3"/>
              </a:rPr>
              <a:t>www.theguardian.com/politics/2016/mar/18/iain-duncan-smith-resigns-from-cabinet-over-disability-cuts</a:t>
            </a:r>
            <a:r>
              <a:rPr lang="en-GB" dirty="0" smtClean="0"/>
              <a:t> </a:t>
            </a:r>
            <a:endParaRPr lang="en-GB"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198" y="1700808"/>
            <a:ext cx="2651787" cy="1988840"/>
          </a:xfrm>
          <a:prstGeom prst="rect">
            <a:avLst/>
          </a:prstGeom>
        </p:spPr>
      </p:pic>
    </p:spTree>
    <p:extLst>
      <p:ext uri="{BB962C8B-B14F-4D97-AF65-F5344CB8AC3E}">
        <p14:creationId xmlns:p14="http://schemas.microsoft.com/office/powerpoint/2010/main" val="203596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9180"/>
            <a:ext cx="6012160" cy="6817251"/>
          </a:xfrm>
          <a:prstGeom prst="rect">
            <a:avLst/>
          </a:prstGeom>
        </p:spPr>
        <p:txBody>
          <a:bodyPr wrap="square">
            <a:spAutoFit/>
          </a:bodyPr>
          <a:lstStyle/>
          <a:p>
            <a:pPr>
              <a:lnSpc>
                <a:spcPct val="115000"/>
              </a:lnSpc>
              <a:spcAft>
                <a:spcPts val="0"/>
              </a:spcAft>
            </a:pPr>
            <a:r>
              <a:rPr lang="en-GB" sz="2000" b="1" u="sng" dirty="0" smtClean="0">
                <a:solidFill>
                  <a:srgbClr val="FF33CC"/>
                </a:solidFill>
                <a:latin typeface="Comic Sans MS" panose="030F0702030302020204" pitchFamily="66" charset="0"/>
                <a:ea typeface="Calibri" panose="020F0502020204030204" pitchFamily="34" charset="0"/>
                <a:cs typeface="Arial" panose="020B0604020202020204" pitchFamily="34" charset="0"/>
              </a:rPr>
              <a:t>PARTY LEADERSHIP ROLE</a:t>
            </a:r>
            <a:endParaRPr lang="en-GB" sz="2000" dirty="0">
              <a:solidFill>
                <a:srgbClr val="FF33CC"/>
              </a:solidFill>
              <a:latin typeface="Comic Sans MS" panose="030F0702030302020204" pitchFamily="66" charset="0"/>
              <a:ea typeface="Calibri" panose="020F0502020204030204" pitchFamily="34" charset="0"/>
              <a:cs typeface="Arial" panose="020B0604020202020204" pitchFamily="34" charset="0"/>
            </a:endParaRPr>
          </a:p>
          <a:p>
            <a:pPr>
              <a:lnSpc>
                <a:spcPct val="115000"/>
              </a:lnSpc>
              <a:spcAft>
                <a:spcPts val="0"/>
              </a:spcAft>
            </a:pPr>
            <a:r>
              <a:rPr lang="en-GB" sz="2000" dirty="0">
                <a:latin typeface="Comic Sans MS" panose="030F0702030302020204" pitchFamily="66" charset="0"/>
                <a:ea typeface="Calibri" panose="020F0502020204030204" pitchFamily="34" charset="0"/>
                <a:cs typeface="Arial" panose="020B0604020202020204" pitchFamily="34" charset="0"/>
              </a:rPr>
              <a:t>The PM gains power from the fact that </a:t>
            </a:r>
            <a:r>
              <a:rPr lang="en-GB" sz="2000" dirty="0" smtClean="0">
                <a:latin typeface="Comic Sans MS" panose="030F0702030302020204" pitchFamily="66" charset="0"/>
                <a:ea typeface="Calibri" panose="020F0502020204030204" pitchFamily="34" charset="0"/>
                <a:cs typeface="Arial" panose="020B0604020202020204" pitchFamily="34" charset="0"/>
              </a:rPr>
              <a:t>he/she </a:t>
            </a:r>
            <a:r>
              <a:rPr lang="en-GB" sz="2000" dirty="0">
                <a:latin typeface="Comic Sans MS" panose="030F0702030302020204" pitchFamily="66" charset="0"/>
                <a:ea typeface="Calibri" panose="020F0502020204030204" pitchFamily="34" charset="0"/>
                <a:cs typeface="Arial" panose="020B0604020202020204" pitchFamily="34" charset="0"/>
              </a:rPr>
              <a:t>is leader of </a:t>
            </a:r>
            <a:r>
              <a:rPr lang="en-GB" sz="2000" dirty="0" smtClean="0">
                <a:latin typeface="Comic Sans MS" panose="030F0702030302020204" pitchFamily="66" charset="0"/>
                <a:ea typeface="Calibri" panose="020F0502020204030204" pitchFamily="34" charset="0"/>
                <a:cs typeface="Arial" panose="020B0604020202020204" pitchFamily="34" charset="0"/>
              </a:rPr>
              <a:t>their </a:t>
            </a:r>
            <a:r>
              <a:rPr lang="en-GB" sz="2000" dirty="0">
                <a:latin typeface="Comic Sans MS" panose="030F0702030302020204" pitchFamily="66" charset="0"/>
                <a:ea typeface="Calibri" panose="020F0502020204030204" pitchFamily="34" charset="0"/>
                <a:cs typeface="Arial" panose="020B0604020202020204" pitchFamily="34" charset="0"/>
              </a:rPr>
              <a:t>party. The PM is an MP, and the main figure in Parliament, </a:t>
            </a:r>
            <a:r>
              <a:rPr lang="en-GB" sz="2000" dirty="0" smtClean="0">
                <a:latin typeface="Comic Sans MS" panose="030F0702030302020204" pitchFamily="66" charset="0"/>
                <a:ea typeface="Calibri" panose="020F0502020204030204" pitchFamily="34" charset="0"/>
                <a:cs typeface="Arial" panose="020B0604020202020204" pitchFamily="34" charset="0"/>
              </a:rPr>
              <a:t>where, usually, </a:t>
            </a:r>
            <a:r>
              <a:rPr lang="en-GB" sz="2000" dirty="0">
                <a:latin typeface="Comic Sans MS" panose="030F0702030302020204" pitchFamily="66" charset="0"/>
                <a:ea typeface="Calibri" panose="020F0502020204030204" pitchFamily="34" charset="0"/>
                <a:cs typeface="Arial" panose="020B0604020202020204" pitchFamily="34" charset="0"/>
              </a:rPr>
              <a:t>they lead </a:t>
            </a:r>
            <a:r>
              <a:rPr lang="en-GB" sz="2000" b="1" dirty="0">
                <a:solidFill>
                  <a:srgbClr val="FF33CC"/>
                </a:solidFill>
                <a:latin typeface="Comic Sans MS" panose="030F0702030302020204" pitchFamily="66" charset="0"/>
                <a:ea typeface="Calibri" panose="020F0502020204030204" pitchFamily="34" charset="0"/>
                <a:cs typeface="Arial" panose="020B0604020202020204" pitchFamily="34" charset="0"/>
              </a:rPr>
              <a:t>the majority party </a:t>
            </a:r>
            <a:r>
              <a:rPr lang="en-GB" sz="2000" dirty="0">
                <a:latin typeface="Comic Sans MS" panose="030F0702030302020204" pitchFamily="66" charset="0"/>
                <a:ea typeface="Calibri" panose="020F0502020204030204" pitchFamily="34" charset="0"/>
                <a:cs typeface="Arial" panose="020B0604020202020204" pitchFamily="34" charset="0"/>
              </a:rPr>
              <a:t>(or biggest single party) and </a:t>
            </a:r>
            <a:r>
              <a:rPr lang="en-GB" sz="2000" b="1" dirty="0">
                <a:solidFill>
                  <a:srgbClr val="FF33CC"/>
                </a:solidFill>
                <a:latin typeface="Comic Sans MS" panose="030F0702030302020204" pitchFamily="66" charset="0"/>
                <a:ea typeface="Calibri" panose="020F0502020204030204" pitchFamily="34" charset="0"/>
                <a:cs typeface="Arial" panose="020B0604020202020204" pitchFamily="34" charset="0"/>
              </a:rPr>
              <a:t>speak on behalf of the government</a:t>
            </a:r>
            <a:r>
              <a:rPr lang="en-GB" sz="2000" dirty="0" smtClean="0">
                <a:latin typeface="Comic Sans MS" panose="030F0702030302020204" pitchFamily="66" charset="0"/>
                <a:ea typeface="Calibri" panose="020F0502020204030204" pitchFamily="34" charset="0"/>
                <a:cs typeface="Arial" panose="020B0604020202020204" pitchFamily="34" charset="0"/>
              </a:rPr>
              <a:t>.</a:t>
            </a:r>
          </a:p>
          <a:p>
            <a:pPr>
              <a:lnSpc>
                <a:spcPct val="115000"/>
              </a:lnSpc>
              <a:spcAft>
                <a:spcPts val="0"/>
              </a:spcAft>
            </a:pPr>
            <a:endParaRPr lang="en-GB" sz="2000" dirty="0">
              <a:latin typeface="Comic Sans MS" panose="030F0702030302020204" pitchFamily="66" charset="0"/>
              <a:ea typeface="Calibri" panose="020F0502020204030204" pitchFamily="34" charset="0"/>
              <a:cs typeface="Arial" panose="020B0604020202020204" pitchFamily="34" charset="0"/>
            </a:endParaRPr>
          </a:p>
          <a:p>
            <a:pPr>
              <a:lnSpc>
                <a:spcPct val="115000"/>
              </a:lnSpc>
              <a:spcAft>
                <a:spcPts val="0"/>
              </a:spcAft>
            </a:pPr>
            <a:r>
              <a:rPr lang="en-GB" sz="2000" dirty="0">
                <a:latin typeface="Comic Sans MS" panose="030F0702030302020204" pitchFamily="66" charset="0"/>
                <a:ea typeface="Calibri" panose="020F0502020204030204" pitchFamily="34" charset="0"/>
                <a:cs typeface="Arial" panose="020B0604020202020204" pitchFamily="34" charset="0"/>
              </a:rPr>
              <a:t>This gives the PM power as they can usually rely on the support of the majority of </a:t>
            </a:r>
            <a:r>
              <a:rPr lang="en-GB" sz="2000" dirty="0" smtClean="0">
                <a:latin typeface="Comic Sans MS" panose="030F0702030302020204" pitchFamily="66" charset="0"/>
                <a:ea typeface="Calibri" panose="020F0502020204030204" pitchFamily="34" charset="0"/>
                <a:cs typeface="Arial" panose="020B0604020202020204" pitchFamily="34" charset="0"/>
              </a:rPr>
              <a:t>MPs </a:t>
            </a:r>
            <a:r>
              <a:rPr lang="en-GB" sz="2000" dirty="0">
                <a:latin typeface="Comic Sans MS" panose="030F0702030302020204" pitchFamily="66" charset="0"/>
                <a:ea typeface="Calibri" panose="020F0502020204030204" pitchFamily="34" charset="0"/>
                <a:cs typeface="Arial" panose="020B0604020202020204" pitchFamily="34" charset="0"/>
              </a:rPr>
              <a:t>in </a:t>
            </a:r>
            <a:r>
              <a:rPr lang="en-GB" sz="2000" dirty="0" smtClean="0">
                <a:latin typeface="Comic Sans MS" panose="030F0702030302020204" pitchFamily="66" charset="0"/>
                <a:ea typeface="Calibri" panose="020F0502020204030204" pitchFamily="34" charset="0"/>
                <a:cs typeface="Arial" panose="020B0604020202020204" pitchFamily="34" charset="0"/>
              </a:rPr>
              <a:t>Parliament </a:t>
            </a:r>
            <a:r>
              <a:rPr lang="en-GB" sz="2000" dirty="0">
                <a:latin typeface="Comic Sans MS" panose="030F0702030302020204" pitchFamily="66" charset="0"/>
                <a:ea typeface="Calibri" panose="020F0502020204030204" pitchFamily="34" charset="0"/>
                <a:cs typeface="Arial" panose="020B0604020202020204" pitchFamily="34" charset="0"/>
              </a:rPr>
              <a:t>to support the government.</a:t>
            </a:r>
          </a:p>
          <a:p>
            <a:pPr>
              <a:lnSpc>
                <a:spcPct val="115000"/>
              </a:lnSpc>
              <a:spcAft>
                <a:spcPts val="0"/>
              </a:spcAft>
            </a:pPr>
            <a:r>
              <a:rPr lang="en-GB" sz="2000" dirty="0">
                <a:latin typeface="Comic Sans MS" panose="030F0702030302020204" pitchFamily="66" charset="0"/>
                <a:ea typeface="Calibri" panose="020F0502020204030204" pitchFamily="34" charset="0"/>
                <a:cs typeface="Arial" panose="020B0604020202020204" pitchFamily="34" charset="0"/>
              </a:rPr>
              <a:t>Furthermore, </a:t>
            </a:r>
            <a:r>
              <a:rPr lang="en-GB" sz="2000" dirty="0">
                <a:solidFill>
                  <a:srgbClr val="FF33CC"/>
                </a:solidFill>
                <a:latin typeface="Comic Sans MS" panose="030F0702030302020204" pitchFamily="66" charset="0"/>
                <a:ea typeface="Calibri" panose="020F0502020204030204" pitchFamily="34" charset="0"/>
                <a:cs typeface="Arial" panose="020B0604020202020204" pitchFamily="34" charset="0"/>
              </a:rPr>
              <a:t>the desire of the majority of the party is to have a strong leader. </a:t>
            </a:r>
            <a:r>
              <a:rPr lang="en-GB" sz="2000" dirty="0">
                <a:latin typeface="Comic Sans MS" panose="030F0702030302020204" pitchFamily="66" charset="0"/>
                <a:ea typeface="Calibri" panose="020F0502020204030204" pitchFamily="34" charset="0"/>
                <a:cs typeface="Arial" panose="020B0604020202020204" pitchFamily="34" charset="0"/>
              </a:rPr>
              <a:t>If a leader is successful and policies are popular </a:t>
            </a:r>
            <a:r>
              <a:rPr lang="en-GB" sz="2000" dirty="0" smtClean="0">
                <a:latin typeface="Comic Sans MS" panose="030F0702030302020204" pitchFamily="66" charset="0"/>
                <a:ea typeface="Calibri" panose="020F0502020204030204" pitchFamily="34" charset="0"/>
                <a:cs typeface="Arial" panose="020B0604020202020204" pitchFamily="34" charset="0"/>
              </a:rPr>
              <a:t>with the </a:t>
            </a:r>
            <a:r>
              <a:rPr lang="en-GB" sz="2000" dirty="0">
                <a:latin typeface="Comic Sans MS" panose="030F0702030302020204" pitchFamily="66" charset="0"/>
                <a:ea typeface="Calibri" panose="020F0502020204030204" pitchFamily="34" charset="0"/>
                <a:cs typeface="Arial" panose="020B0604020202020204" pitchFamily="34" charset="0"/>
              </a:rPr>
              <a:t>electorate, </a:t>
            </a:r>
            <a:r>
              <a:rPr lang="en-GB" sz="2000" dirty="0" smtClean="0">
                <a:latin typeface="Comic Sans MS" panose="030F0702030302020204" pitchFamily="66" charset="0"/>
                <a:ea typeface="Calibri" panose="020F0502020204030204" pitchFamily="34" charset="0"/>
                <a:cs typeface="Arial" panose="020B0604020202020204" pitchFamily="34" charset="0"/>
              </a:rPr>
              <a:t>then </a:t>
            </a:r>
            <a:r>
              <a:rPr lang="en-GB" sz="2000" b="1" dirty="0" smtClean="0">
                <a:solidFill>
                  <a:srgbClr val="FF33CC"/>
                </a:solidFill>
                <a:latin typeface="Comic Sans MS" panose="030F0702030302020204" pitchFamily="66" charset="0"/>
                <a:ea typeface="Calibri" panose="020F0502020204030204" pitchFamily="34" charset="0"/>
                <a:cs typeface="Arial" panose="020B0604020202020204" pitchFamily="34" charset="0"/>
              </a:rPr>
              <a:t>the </a:t>
            </a:r>
            <a:r>
              <a:rPr lang="en-GB" sz="2000" b="1" dirty="0">
                <a:solidFill>
                  <a:srgbClr val="FF33CC"/>
                </a:solidFill>
                <a:latin typeface="Comic Sans MS" panose="030F0702030302020204" pitchFamily="66" charset="0"/>
                <a:ea typeface="Calibri" panose="020F0502020204030204" pitchFamily="34" charset="0"/>
                <a:cs typeface="Arial" panose="020B0604020202020204" pitchFamily="34" charset="0"/>
              </a:rPr>
              <a:t>whole party </a:t>
            </a:r>
            <a:r>
              <a:rPr lang="en-GB" sz="2000" b="1" dirty="0" smtClean="0">
                <a:solidFill>
                  <a:srgbClr val="FF33CC"/>
                </a:solidFill>
                <a:latin typeface="Comic Sans MS" panose="030F0702030302020204" pitchFamily="66" charset="0"/>
                <a:ea typeface="Calibri" panose="020F0502020204030204" pitchFamily="34" charset="0"/>
                <a:cs typeface="Arial" panose="020B0604020202020204" pitchFamily="34" charset="0"/>
              </a:rPr>
              <a:t>benefits</a:t>
            </a:r>
            <a:r>
              <a:rPr lang="en-GB" sz="2000" dirty="0" smtClean="0">
                <a:latin typeface="Comic Sans MS" panose="030F0702030302020204" pitchFamily="66" charset="0"/>
                <a:ea typeface="Calibri" panose="020F0502020204030204" pitchFamily="34" charset="0"/>
                <a:cs typeface="Arial" panose="020B0604020202020204" pitchFamily="34" charset="0"/>
              </a:rPr>
              <a:t>:</a:t>
            </a:r>
            <a:endParaRPr lang="en-GB" sz="2000" dirty="0">
              <a:latin typeface="Comic Sans MS" panose="030F0702030302020204" pitchFamily="66" charset="0"/>
              <a:ea typeface="Calibri" panose="020F050202020403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GB" sz="2000" dirty="0" smtClean="0">
                <a:latin typeface="Comic Sans MS" panose="030F0702030302020204" pitchFamily="66" charset="0"/>
                <a:ea typeface="Calibri" panose="020F0502020204030204" pitchFamily="34" charset="0"/>
                <a:cs typeface="Arial" panose="020B0604020202020204" pitchFamily="34" charset="0"/>
              </a:rPr>
              <a:t>In the </a:t>
            </a:r>
            <a:r>
              <a:rPr lang="en-GB" sz="2000" dirty="0">
                <a:latin typeface="Comic Sans MS" panose="030F0702030302020204" pitchFamily="66" charset="0"/>
                <a:ea typeface="Calibri" panose="020F0502020204030204" pitchFamily="34" charset="0"/>
                <a:cs typeface="Arial" panose="020B0604020202020204" pitchFamily="34" charset="0"/>
              </a:rPr>
              <a:t>1997 </a:t>
            </a:r>
            <a:r>
              <a:rPr lang="en-GB" sz="2000" dirty="0" smtClean="0">
                <a:latin typeface="Comic Sans MS" panose="030F0702030302020204" pitchFamily="66" charset="0"/>
                <a:ea typeface="Calibri" panose="020F0502020204030204" pitchFamily="34" charset="0"/>
                <a:cs typeface="Arial" panose="020B0604020202020204" pitchFamily="34" charset="0"/>
              </a:rPr>
              <a:t>election, Tony </a:t>
            </a:r>
            <a:r>
              <a:rPr lang="en-GB" sz="2000" dirty="0">
                <a:latin typeface="Comic Sans MS" panose="030F0702030302020204" pitchFamily="66" charset="0"/>
                <a:ea typeface="Calibri" panose="020F0502020204030204" pitchFamily="34" charset="0"/>
                <a:cs typeface="Arial" panose="020B0604020202020204" pitchFamily="34" charset="0"/>
              </a:rPr>
              <a:t>Blair seen as a strong leader</a:t>
            </a:r>
            <a:r>
              <a:rPr lang="en-GB" sz="2000" dirty="0" smtClean="0">
                <a:latin typeface="Comic Sans MS" panose="030F0702030302020204" pitchFamily="66" charset="0"/>
                <a:ea typeface="Calibri" panose="020F0502020204030204" pitchFamily="34" charset="0"/>
                <a:cs typeface="Arial" panose="020B0604020202020204" pitchFamily="34" charset="0"/>
              </a:rPr>
              <a:t>, had wide public support, and </a:t>
            </a:r>
            <a:r>
              <a:rPr lang="en-GB" sz="2000" b="1" dirty="0" smtClean="0">
                <a:solidFill>
                  <a:srgbClr val="FF33CC"/>
                </a:solidFill>
                <a:latin typeface="Comic Sans MS" panose="030F0702030302020204" pitchFamily="66" charset="0"/>
                <a:ea typeface="Calibri" panose="020F0502020204030204" pitchFamily="34" charset="0"/>
                <a:cs typeface="Arial" panose="020B0604020202020204" pitchFamily="34" charset="0"/>
              </a:rPr>
              <a:t>Labour </a:t>
            </a:r>
            <a:r>
              <a:rPr lang="en-GB" sz="2000" b="1" dirty="0">
                <a:solidFill>
                  <a:srgbClr val="FF33CC"/>
                </a:solidFill>
                <a:latin typeface="Comic Sans MS" panose="030F0702030302020204" pitchFamily="66" charset="0"/>
                <a:ea typeface="Calibri" panose="020F0502020204030204" pitchFamily="34" charset="0"/>
                <a:cs typeface="Arial" panose="020B0604020202020204" pitchFamily="34" charset="0"/>
              </a:rPr>
              <a:t>won </a:t>
            </a:r>
            <a:r>
              <a:rPr lang="en-GB" sz="2000" b="1" dirty="0" smtClean="0">
                <a:solidFill>
                  <a:srgbClr val="FF33CC"/>
                </a:solidFill>
                <a:latin typeface="Comic Sans MS" panose="030F0702030302020204" pitchFamily="66" charset="0"/>
                <a:ea typeface="Calibri" panose="020F0502020204030204" pitchFamily="34" charset="0"/>
                <a:cs typeface="Arial" panose="020B0604020202020204" pitchFamily="34" charset="0"/>
              </a:rPr>
              <a:t>3 consecutive elections under Blair. </a:t>
            </a:r>
          </a:p>
          <a:p>
            <a:pPr marL="342900" lvl="0" indent="-342900">
              <a:lnSpc>
                <a:spcPct val="115000"/>
              </a:lnSpc>
              <a:spcAft>
                <a:spcPts val="1000"/>
              </a:spcAft>
              <a:buFont typeface="Symbol" panose="05050102010706020507" pitchFamily="18" charset="2"/>
              <a:buChar char=""/>
            </a:pPr>
            <a:r>
              <a:rPr lang="en-GB" sz="2000" dirty="0" smtClean="0">
                <a:latin typeface="Comic Sans MS" panose="030F0702030302020204" pitchFamily="66" charset="0"/>
                <a:ea typeface="Calibri" panose="020F0502020204030204" pitchFamily="34" charset="0"/>
                <a:cs typeface="Arial" panose="020B0604020202020204" pitchFamily="34" charset="0"/>
              </a:rPr>
              <a:t>Strong </a:t>
            </a:r>
            <a:r>
              <a:rPr lang="en-GB" sz="2000" dirty="0">
                <a:latin typeface="Comic Sans MS" panose="030F0702030302020204" pitchFamily="66" charset="0"/>
                <a:ea typeface="Calibri" panose="020F0502020204030204" pitchFamily="34" charset="0"/>
                <a:cs typeface="Arial" panose="020B0604020202020204" pitchFamily="34" charset="0"/>
              </a:rPr>
              <a:t>leader = good party performance.</a:t>
            </a:r>
            <a:endParaRPr lang="en-GB" sz="2000" dirty="0">
              <a:effectLst/>
              <a:latin typeface="Comic Sans MS" panose="030F0702030302020204" pitchFamily="66"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215" y="764704"/>
            <a:ext cx="2971799" cy="167163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908" y="4293096"/>
            <a:ext cx="3257106" cy="1335983"/>
          </a:xfrm>
          <a:prstGeom prst="rect">
            <a:avLst/>
          </a:prstGeom>
        </p:spPr>
      </p:pic>
    </p:spTree>
    <p:extLst>
      <p:ext uri="{BB962C8B-B14F-4D97-AF65-F5344CB8AC3E}">
        <p14:creationId xmlns:p14="http://schemas.microsoft.com/office/powerpoint/2010/main" val="26211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376"/>
            <a:ext cx="6516216" cy="6888376"/>
          </a:xfrm>
          <a:prstGeom prst="rect">
            <a:avLst/>
          </a:prstGeom>
        </p:spPr>
        <p:txBody>
          <a:bodyPr wrap="square">
            <a:spAutoFit/>
          </a:bodyPr>
          <a:lstStyle/>
          <a:p>
            <a:pPr>
              <a:lnSpc>
                <a:spcPct val="115000"/>
              </a:lnSpc>
              <a:spcAft>
                <a:spcPts val="0"/>
              </a:spcAft>
            </a:pPr>
            <a:r>
              <a:rPr lang="en-GB" sz="2000" b="1" u="sng" dirty="0" smtClean="0">
                <a:solidFill>
                  <a:srgbClr val="FF33CC"/>
                </a:solidFill>
                <a:latin typeface="Comic Sans MS" panose="030F0702030302020204" pitchFamily="66" charset="0"/>
                <a:ea typeface="Calibri" panose="020F0502020204030204" pitchFamily="34" charset="0"/>
                <a:cs typeface="Arial" panose="020B0604020202020204" pitchFamily="34" charset="0"/>
              </a:rPr>
              <a:t>LIMITATIONS FROM PARTY LEADERSHIP ROLE</a:t>
            </a:r>
          </a:p>
          <a:p>
            <a:pPr>
              <a:lnSpc>
                <a:spcPct val="115000"/>
              </a:lnSpc>
              <a:spcAft>
                <a:spcPts val="0"/>
              </a:spcAft>
            </a:pPr>
            <a:r>
              <a:rPr lang="en-GB" sz="2000" dirty="0" smtClean="0">
                <a:latin typeface="Comic Sans MS" panose="030F0702030302020204" pitchFamily="66" charset="0"/>
                <a:ea typeface="Calibri" panose="020F0502020204030204" pitchFamily="34" charset="0"/>
                <a:cs typeface="Arial" panose="020B0604020202020204" pitchFamily="34" charset="0"/>
              </a:rPr>
              <a:t>However</a:t>
            </a:r>
            <a:r>
              <a:rPr lang="en-GB" sz="2000" dirty="0">
                <a:latin typeface="Comic Sans MS" panose="030F0702030302020204" pitchFamily="66" charset="0"/>
                <a:ea typeface="Calibri" panose="020F0502020204030204" pitchFamily="34" charset="0"/>
                <a:cs typeface="Arial" panose="020B0604020202020204" pitchFamily="34" charset="0"/>
              </a:rPr>
              <a:t>, the PM is </a:t>
            </a:r>
            <a:r>
              <a:rPr lang="en-GB" sz="2000" dirty="0">
                <a:solidFill>
                  <a:srgbClr val="FF33CC"/>
                </a:solidFill>
                <a:latin typeface="Comic Sans MS" panose="030F0702030302020204" pitchFamily="66" charset="0"/>
                <a:ea typeface="Calibri" panose="020F0502020204030204" pitchFamily="34" charset="0"/>
                <a:cs typeface="Arial" panose="020B0604020202020204" pitchFamily="34" charset="0"/>
              </a:rPr>
              <a:t>limited by party support and leadership challenges</a:t>
            </a:r>
            <a:r>
              <a:rPr lang="en-GB" sz="2000" dirty="0">
                <a:latin typeface="Comic Sans MS" panose="030F0702030302020204" pitchFamily="66" charset="0"/>
                <a:ea typeface="Calibri" panose="020F0502020204030204" pitchFamily="34" charset="0"/>
                <a:cs typeface="Arial" panose="020B0604020202020204" pitchFamily="34" charset="0"/>
              </a:rPr>
              <a:t>. </a:t>
            </a:r>
            <a:r>
              <a:rPr lang="en-GB" sz="2000" b="1" dirty="0">
                <a:solidFill>
                  <a:srgbClr val="FF33CC"/>
                </a:solidFill>
                <a:latin typeface="Comic Sans MS" panose="030F0702030302020204" pitchFamily="66" charset="0"/>
                <a:ea typeface="Calibri" panose="020F0502020204030204" pitchFamily="34" charset="0"/>
                <a:cs typeface="Arial" panose="020B0604020202020204" pitchFamily="34" charset="0"/>
              </a:rPr>
              <a:t>A PM can be undone by their party</a:t>
            </a:r>
            <a:r>
              <a:rPr lang="en-GB" sz="2000" dirty="0">
                <a:latin typeface="Comic Sans MS" panose="030F0702030302020204" pitchFamily="66" charset="0"/>
                <a:ea typeface="Calibri" panose="020F0502020204030204" pitchFamily="34" charset="0"/>
                <a:cs typeface="Arial" panose="020B0604020202020204" pitchFamily="34" charset="0"/>
              </a:rPr>
              <a:t>. It is claimed that </a:t>
            </a:r>
            <a:r>
              <a:rPr lang="en-GB" sz="2000" dirty="0" smtClean="0">
                <a:latin typeface="Comic Sans MS" panose="030F0702030302020204" pitchFamily="66" charset="0"/>
                <a:ea typeface="Calibri" panose="020F0502020204030204" pitchFamily="34" charset="0"/>
                <a:cs typeface="Arial" panose="020B0604020202020204" pitchFamily="34" charset="0"/>
              </a:rPr>
              <a:t>PMs </a:t>
            </a:r>
            <a:r>
              <a:rPr lang="en-GB" sz="2000" dirty="0">
                <a:latin typeface="Comic Sans MS" panose="030F0702030302020204" pitchFamily="66" charset="0"/>
                <a:ea typeface="Calibri" panose="020F0502020204030204" pitchFamily="34" charset="0"/>
                <a:cs typeface="Arial" panose="020B0604020202020204" pitchFamily="34" charset="0"/>
              </a:rPr>
              <a:t>are only as powerful as their party allows them to be.</a:t>
            </a:r>
          </a:p>
          <a:p>
            <a:pPr>
              <a:lnSpc>
                <a:spcPct val="115000"/>
              </a:lnSpc>
              <a:spcAft>
                <a:spcPts val="0"/>
              </a:spcAft>
            </a:pPr>
            <a:r>
              <a:rPr lang="en-GB" sz="2000" dirty="0">
                <a:solidFill>
                  <a:srgbClr val="FF33CC"/>
                </a:solidFill>
                <a:latin typeface="Comic Sans MS" panose="030F0702030302020204" pitchFamily="66" charset="0"/>
                <a:ea typeface="Calibri" panose="020F0502020204030204" pitchFamily="34" charset="0"/>
                <a:cs typeface="Arial" panose="020B0604020202020204" pitchFamily="34" charset="0"/>
              </a:rPr>
              <a:t>The PM must continue to carry the support of </a:t>
            </a:r>
            <a:r>
              <a:rPr lang="en-GB" sz="2000" dirty="0" smtClean="0">
                <a:solidFill>
                  <a:srgbClr val="FF33CC"/>
                </a:solidFill>
                <a:latin typeface="Comic Sans MS" panose="030F0702030302020204" pitchFamily="66" charset="0"/>
                <a:ea typeface="Calibri" panose="020F0502020204030204" pitchFamily="34" charset="0"/>
                <a:cs typeface="Arial" panose="020B0604020202020204" pitchFamily="34" charset="0"/>
              </a:rPr>
              <a:t>MPs </a:t>
            </a:r>
            <a:r>
              <a:rPr lang="en-GB" sz="2000" dirty="0" smtClean="0">
                <a:latin typeface="Comic Sans MS" panose="030F0702030302020204" pitchFamily="66" charset="0"/>
                <a:ea typeface="Calibri" panose="020F0502020204030204" pitchFamily="34" charset="0"/>
                <a:cs typeface="Arial" panose="020B0604020202020204" pitchFamily="34" charset="0"/>
              </a:rPr>
              <a:t>as, if </a:t>
            </a:r>
            <a:r>
              <a:rPr lang="en-GB" sz="2000" dirty="0">
                <a:latin typeface="Comic Sans MS" panose="030F0702030302020204" pitchFamily="66" charset="0"/>
                <a:ea typeface="Calibri" panose="020F0502020204030204" pitchFamily="34" charset="0"/>
                <a:cs typeface="Arial" panose="020B0604020202020204" pitchFamily="34" charset="0"/>
              </a:rPr>
              <a:t>a PM loses support, i.e. if the government suffers defeat, then leadership challenges may force a PM out of office</a:t>
            </a:r>
          </a:p>
          <a:p>
            <a:pPr marL="342900" lvl="0" indent="-342900">
              <a:lnSpc>
                <a:spcPct val="115000"/>
              </a:lnSpc>
              <a:spcAft>
                <a:spcPts val="0"/>
              </a:spcAft>
              <a:buFont typeface="Symbol" panose="05050102010706020507" pitchFamily="18" charset="2"/>
              <a:buChar char=""/>
            </a:pPr>
            <a:r>
              <a:rPr lang="en-GB" sz="2000" b="1" dirty="0">
                <a:solidFill>
                  <a:srgbClr val="FF33CC"/>
                </a:solidFill>
                <a:latin typeface="Comic Sans MS" panose="030F0702030302020204" pitchFamily="66" charset="0"/>
                <a:ea typeface="Calibri" panose="020F0502020204030204" pitchFamily="34" charset="0"/>
                <a:cs typeface="Arial" panose="020B0604020202020204" pitchFamily="34" charset="0"/>
              </a:rPr>
              <a:t>Margret Thatcher and Gordon Brown were both felt by many in their own party to have become electoral liabilities </a:t>
            </a:r>
          </a:p>
          <a:p>
            <a:pPr marL="342900" lvl="0" indent="-342900">
              <a:spcAft>
                <a:spcPts val="0"/>
              </a:spcAft>
              <a:buFont typeface="Symbol" panose="05050102010706020507" pitchFamily="18" charset="2"/>
              <a:buChar char=""/>
            </a:pPr>
            <a:r>
              <a:rPr lang="en-GB" sz="2000" dirty="0">
                <a:solidFill>
                  <a:srgbClr val="FF33CC"/>
                </a:solidFill>
                <a:latin typeface="Comic Sans MS" panose="030F0702030302020204" pitchFamily="66" charset="0"/>
                <a:ea typeface="Calibri" panose="020F0502020204030204" pitchFamily="34" charset="0"/>
                <a:cs typeface="Arial" panose="020B0604020202020204" pitchFamily="34" charset="0"/>
              </a:rPr>
              <a:t>Margret Thatcher </a:t>
            </a:r>
            <a:r>
              <a:rPr lang="en-GB" sz="2000" dirty="0">
                <a:latin typeface="Comic Sans MS" panose="030F0702030302020204" pitchFamily="66" charset="0"/>
                <a:ea typeface="Calibri" panose="020F0502020204030204" pitchFamily="34" charset="0"/>
                <a:cs typeface="Arial" panose="020B0604020202020204" pitchFamily="34" charset="0"/>
              </a:rPr>
              <a:t>– 3 time election winner had to </a:t>
            </a:r>
            <a:r>
              <a:rPr lang="en-GB" sz="2000" b="1" dirty="0">
                <a:solidFill>
                  <a:srgbClr val="FF33CC"/>
                </a:solidFill>
                <a:latin typeface="Comic Sans MS" panose="030F0702030302020204" pitchFamily="66" charset="0"/>
                <a:ea typeface="Calibri" panose="020F0502020204030204" pitchFamily="34" charset="0"/>
                <a:cs typeface="Arial" panose="020B0604020202020204" pitchFamily="34" charset="0"/>
              </a:rPr>
              <a:t>resign after she lost support of her cabinet </a:t>
            </a:r>
            <a:r>
              <a:rPr lang="en-GB" sz="2000" dirty="0">
                <a:latin typeface="Comic Sans MS" panose="030F0702030302020204" pitchFamily="66" charset="0"/>
                <a:ea typeface="Calibri" panose="020F0502020204030204" pitchFamily="34" charset="0"/>
                <a:cs typeface="Arial" panose="020B0604020202020204" pitchFamily="34" charset="0"/>
              </a:rPr>
              <a:t>as many MPs thought she would cost them the </a:t>
            </a:r>
            <a:r>
              <a:rPr lang="en-GB" sz="2000" dirty="0" smtClean="0">
                <a:latin typeface="Comic Sans MS" panose="030F0702030302020204" pitchFamily="66" charset="0"/>
                <a:ea typeface="Calibri" panose="020F0502020204030204" pitchFamily="34" charset="0"/>
                <a:cs typeface="Arial" panose="020B0604020202020204" pitchFamily="34" charset="0"/>
              </a:rPr>
              <a:t>election</a:t>
            </a:r>
          </a:p>
          <a:p>
            <a:pPr marL="342900" lvl="0" indent="-342900">
              <a:spcAft>
                <a:spcPts val="0"/>
              </a:spcAft>
              <a:buFont typeface="Symbol" panose="05050102010706020507" pitchFamily="18" charset="2"/>
              <a:buChar char=""/>
            </a:pPr>
            <a:r>
              <a:rPr lang="en-GB" sz="2000" b="1" dirty="0" smtClean="0">
                <a:solidFill>
                  <a:srgbClr val="FF33CC"/>
                </a:solidFill>
                <a:latin typeface="Comic Sans MS" panose="030F0702030302020204" pitchFamily="66" charset="0"/>
                <a:ea typeface="Calibri" panose="020F0502020204030204" pitchFamily="34" charset="0"/>
                <a:cs typeface="Arial" panose="020B0604020202020204" pitchFamily="34" charset="0"/>
              </a:rPr>
              <a:t>Theresa May lost the support of her party </a:t>
            </a:r>
            <a:r>
              <a:rPr lang="en-GB" sz="2000" dirty="0" smtClean="0">
                <a:latin typeface="Comic Sans MS" panose="030F0702030302020204" pitchFamily="66" charset="0"/>
                <a:ea typeface="Calibri" panose="020F0502020204030204" pitchFamily="34" charset="0"/>
                <a:cs typeface="Arial" panose="020B0604020202020204" pitchFamily="34" charset="0"/>
              </a:rPr>
              <a:t>over several consecutive </a:t>
            </a:r>
            <a:r>
              <a:rPr lang="en-GB" sz="2000" dirty="0" err="1" smtClean="0">
                <a:latin typeface="Comic Sans MS" panose="030F0702030302020204" pitchFamily="66" charset="0"/>
                <a:ea typeface="Calibri" panose="020F0502020204030204" pitchFamily="34" charset="0"/>
                <a:cs typeface="Arial" panose="020B0604020202020204" pitchFamily="34" charset="0"/>
              </a:rPr>
              <a:t>Brexit</a:t>
            </a:r>
            <a:r>
              <a:rPr lang="en-GB" sz="2000" dirty="0" smtClean="0">
                <a:latin typeface="Comic Sans MS" panose="030F0702030302020204" pitchFamily="66" charset="0"/>
                <a:ea typeface="Calibri" panose="020F0502020204030204" pitchFamily="34" charset="0"/>
                <a:cs typeface="Arial" panose="020B0604020202020204" pitchFamily="34" charset="0"/>
              </a:rPr>
              <a:t> policy defeats and resigned.</a:t>
            </a:r>
            <a:endParaRPr lang="en-GB" sz="2000" dirty="0">
              <a:latin typeface="Comic Sans MS" panose="030F0702030302020204" pitchFamily="66" charset="0"/>
              <a:ea typeface="Calibri" panose="020F0502020204030204" pitchFamily="34" charset="0"/>
              <a:cs typeface="Arial" panose="020B0604020202020204" pitchFamily="34" charset="0"/>
            </a:endParaRPr>
          </a:p>
          <a:p>
            <a:pPr>
              <a:lnSpc>
                <a:spcPct val="115000"/>
              </a:lnSpc>
              <a:spcAft>
                <a:spcPts val="0"/>
              </a:spcAft>
            </a:pPr>
            <a:endParaRPr lang="en-GB" sz="2000" dirty="0" smtClean="0">
              <a:latin typeface="Comic Sans MS" panose="030F0702030302020204" pitchFamily="66" charset="0"/>
              <a:ea typeface="Calibri" panose="020F0502020204030204" pitchFamily="34" charset="0"/>
              <a:cs typeface="Arial" panose="020B0604020202020204" pitchFamily="34" charset="0"/>
            </a:endParaRPr>
          </a:p>
        </p:txBody>
      </p:sp>
      <p:sp>
        <p:nvSpPr>
          <p:cNvPr id="6" name="Rectangle 5"/>
          <p:cNvSpPr/>
          <p:nvPr/>
        </p:nvSpPr>
        <p:spPr>
          <a:xfrm>
            <a:off x="4355976" y="6093296"/>
            <a:ext cx="4572000" cy="646331"/>
          </a:xfrm>
          <a:prstGeom prst="rect">
            <a:avLst/>
          </a:prstGeom>
        </p:spPr>
        <p:txBody>
          <a:bodyPr>
            <a:spAutoFit/>
          </a:bodyPr>
          <a:lstStyle/>
          <a:p>
            <a:r>
              <a:rPr lang="en-GB" dirty="0">
                <a:hlinkClick r:id="rId2"/>
              </a:rPr>
              <a:t>https://</a:t>
            </a:r>
            <a:r>
              <a:rPr lang="en-GB" dirty="0" smtClean="0">
                <a:hlinkClick r:id="rId2"/>
              </a:rPr>
              <a:t>www.youtube.com/watch?v=vmVxclhmUA4</a:t>
            </a:r>
            <a:r>
              <a:rPr lang="en-GB" dirty="0" smtClean="0"/>
              <a:t> </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215" y="1556792"/>
            <a:ext cx="2843785" cy="1599629"/>
          </a:xfrm>
          <a:prstGeom prst="rect">
            <a:avLst/>
          </a:prstGeom>
        </p:spPr>
      </p:pic>
    </p:spTree>
    <p:extLst>
      <p:ext uri="{BB962C8B-B14F-4D97-AF65-F5344CB8AC3E}">
        <p14:creationId xmlns:p14="http://schemas.microsoft.com/office/powerpoint/2010/main" val="32526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476"/>
            <a:ext cx="5724128" cy="6817251"/>
          </a:xfrm>
          <a:prstGeom prst="rect">
            <a:avLst/>
          </a:prstGeom>
        </p:spPr>
        <p:txBody>
          <a:bodyPr wrap="square">
            <a:spAutoFit/>
          </a:bodyPr>
          <a:lstStyle/>
          <a:p>
            <a:pPr>
              <a:lnSpc>
                <a:spcPct val="115000"/>
              </a:lnSpc>
            </a:pPr>
            <a:r>
              <a:rPr lang="en-GB" sz="2000" b="1" u="sng" dirty="0">
                <a:solidFill>
                  <a:srgbClr val="9900CC"/>
                </a:solidFill>
                <a:latin typeface="Comic Sans MS" panose="030F0702030302020204" pitchFamily="66" charset="0"/>
                <a:ea typeface="Calibri" panose="020F0502020204030204" pitchFamily="34" charset="0"/>
                <a:cs typeface="Arial" panose="020B0604020202020204" pitchFamily="34" charset="0"/>
              </a:rPr>
              <a:t>UK’s REPRESENTATIVE </a:t>
            </a:r>
            <a:r>
              <a:rPr lang="en-GB" sz="2000" b="1" u="sng" dirty="0" smtClean="0">
                <a:solidFill>
                  <a:srgbClr val="9900CC"/>
                </a:solidFill>
                <a:latin typeface="Comic Sans MS" panose="030F0702030302020204" pitchFamily="66" charset="0"/>
                <a:ea typeface="Calibri" panose="020F0502020204030204" pitchFamily="34" charset="0"/>
                <a:cs typeface="Arial" panose="020B0604020202020204" pitchFamily="34" charset="0"/>
              </a:rPr>
              <a:t>ABROAD </a:t>
            </a:r>
            <a:endParaRPr lang="en-GB" sz="2000" b="1" dirty="0">
              <a:solidFill>
                <a:srgbClr val="9900CC"/>
              </a:solidFill>
              <a:latin typeface="Comic Sans MS" panose="030F0702030302020204" pitchFamily="66" charset="0"/>
              <a:ea typeface="Calibri" panose="020F0502020204030204" pitchFamily="34" charset="0"/>
              <a:cs typeface="Arial" panose="020B0604020202020204" pitchFamily="34" charset="0"/>
            </a:endParaRPr>
          </a:p>
          <a:p>
            <a:pPr>
              <a:lnSpc>
                <a:spcPct val="115000"/>
              </a:lnSpc>
              <a:spcAft>
                <a:spcPts val="0"/>
              </a:spcAft>
            </a:pPr>
            <a:endParaRPr lang="en-GB" sz="2000" dirty="0" smtClean="0">
              <a:latin typeface="Comic Sans MS" panose="030F0702030302020204" pitchFamily="66" charset="0"/>
              <a:ea typeface="Calibri" panose="020F0502020204030204" pitchFamily="34" charset="0"/>
              <a:cs typeface="Arial" panose="020B0604020202020204" pitchFamily="34" charset="0"/>
            </a:endParaRPr>
          </a:p>
          <a:p>
            <a:pPr>
              <a:lnSpc>
                <a:spcPct val="115000"/>
              </a:lnSpc>
              <a:spcAft>
                <a:spcPts val="0"/>
              </a:spcAft>
            </a:pPr>
            <a:r>
              <a:rPr lang="en-GB" sz="2000" dirty="0" smtClean="0">
                <a:latin typeface="Comic Sans MS" panose="030F0702030302020204" pitchFamily="66" charset="0"/>
                <a:ea typeface="Calibri" panose="020F0502020204030204" pitchFamily="34" charset="0"/>
                <a:cs typeface="Arial" panose="020B0604020202020204" pitchFamily="34" charset="0"/>
              </a:rPr>
              <a:t>The </a:t>
            </a:r>
            <a:r>
              <a:rPr lang="en-GB" sz="2000" dirty="0">
                <a:latin typeface="Comic Sans MS" panose="030F0702030302020204" pitchFamily="66" charset="0"/>
                <a:ea typeface="Calibri" panose="020F0502020204030204" pitchFamily="34" charset="0"/>
                <a:cs typeface="Arial" panose="020B0604020202020204" pitchFamily="34" charset="0"/>
              </a:rPr>
              <a:t>UK PM also gains power from being seen as a ‘</a:t>
            </a:r>
            <a:r>
              <a:rPr lang="en-GB" sz="2000" b="1" dirty="0">
                <a:solidFill>
                  <a:srgbClr val="9900CC"/>
                </a:solidFill>
                <a:latin typeface="Comic Sans MS" panose="030F0702030302020204" pitchFamily="66" charset="0"/>
                <a:ea typeface="Calibri" panose="020F0502020204030204" pitchFamily="34" charset="0"/>
                <a:cs typeface="Arial" panose="020B0604020202020204" pitchFamily="34" charset="0"/>
              </a:rPr>
              <a:t>statesman</a:t>
            </a:r>
            <a:r>
              <a:rPr lang="en-GB" sz="2000" dirty="0">
                <a:latin typeface="Comic Sans MS" panose="030F0702030302020204" pitchFamily="66" charset="0"/>
                <a:ea typeface="Calibri" panose="020F0502020204030204" pitchFamily="34" charset="0"/>
                <a:cs typeface="Arial" panose="020B0604020202020204" pitchFamily="34" charset="0"/>
              </a:rPr>
              <a:t>’ in that the PM is seen as </a:t>
            </a:r>
            <a:r>
              <a:rPr lang="en-GB" sz="2000" b="1" dirty="0">
                <a:solidFill>
                  <a:srgbClr val="9900CC"/>
                </a:solidFill>
                <a:latin typeface="Comic Sans MS" panose="030F0702030302020204" pitchFamily="66" charset="0"/>
                <a:ea typeface="Calibri" panose="020F0502020204030204" pitchFamily="34" charset="0"/>
                <a:cs typeface="Arial" panose="020B0604020202020204" pitchFamily="34" charset="0"/>
              </a:rPr>
              <a:t>the UK’s REPRESENTATIVE </a:t>
            </a:r>
            <a:r>
              <a:rPr lang="en-GB" sz="2000" b="1" dirty="0" smtClean="0">
                <a:solidFill>
                  <a:srgbClr val="9900CC"/>
                </a:solidFill>
                <a:latin typeface="Comic Sans MS" panose="030F0702030302020204" pitchFamily="66" charset="0"/>
                <a:ea typeface="Calibri" panose="020F0502020204030204" pitchFamily="34" charset="0"/>
                <a:cs typeface="Arial" panose="020B0604020202020204" pitchFamily="34" charset="0"/>
              </a:rPr>
              <a:t>ABROAD </a:t>
            </a:r>
            <a:endParaRPr lang="en-GB" sz="2000" dirty="0">
              <a:solidFill>
                <a:srgbClr val="9900CC"/>
              </a:solidFill>
              <a:latin typeface="Comic Sans MS" panose="030F0702030302020204" pitchFamily="66" charset="0"/>
              <a:ea typeface="Calibri" panose="020F0502020204030204" pitchFamily="34" charset="0"/>
              <a:cs typeface="Arial" panose="020B0604020202020204" pitchFamily="34" charset="0"/>
            </a:endParaRPr>
          </a:p>
          <a:p>
            <a:pPr>
              <a:lnSpc>
                <a:spcPct val="115000"/>
              </a:lnSpc>
              <a:spcAft>
                <a:spcPts val="0"/>
              </a:spcAft>
            </a:pPr>
            <a:r>
              <a:rPr lang="en-GB" sz="2000" dirty="0">
                <a:latin typeface="Comic Sans MS" panose="030F0702030302020204" pitchFamily="66" charset="0"/>
                <a:ea typeface="Calibri" panose="020F0502020204030204" pitchFamily="34" charset="0"/>
                <a:cs typeface="Arial" panose="020B0604020202020204" pitchFamily="34" charset="0"/>
              </a:rPr>
              <a:t>Although, not head of state (The Queen is), </a:t>
            </a:r>
            <a:r>
              <a:rPr lang="en-GB" sz="2000" b="1" dirty="0">
                <a:solidFill>
                  <a:srgbClr val="9900CC"/>
                </a:solidFill>
                <a:latin typeface="Comic Sans MS" panose="030F0702030302020204" pitchFamily="66" charset="0"/>
                <a:ea typeface="Calibri" panose="020F0502020204030204" pitchFamily="34" charset="0"/>
                <a:cs typeface="Arial" panose="020B0604020202020204" pitchFamily="34" charset="0"/>
              </a:rPr>
              <a:t>the PM is the principle representative of the country</a:t>
            </a:r>
            <a:r>
              <a:rPr lang="en-GB" sz="2000" dirty="0">
                <a:latin typeface="Comic Sans MS" panose="030F0702030302020204" pitchFamily="66" charset="0"/>
                <a:ea typeface="Calibri" panose="020F0502020204030204" pitchFamily="34" charset="0"/>
                <a:cs typeface="Arial" panose="020B0604020202020204" pitchFamily="34" charset="0"/>
              </a:rPr>
              <a:t>, this puts the PM in a powerful position.</a:t>
            </a:r>
          </a:p>
          <a:p>
            <a:pPr>
              <a:lnSpc>
                <a:spcPct val="115000"/>
              </a:lnSpc>
              <a:spcAft>
                <a:spcPts val="0"/>
              </a:spcAft>
            </a:pPr>
            <a:r>
              <a:rPr lang="en-GB" sz="2000" dirty="0">
                <a:latin typeface="Comic Sans MS" panose="030F0702030302020204" pitchFamily="66" charset="0"/>
                <a:ea typeface="Calibri" panose="020F0502020204030204" pitchFamily="34" charset="0"/>
                <a:cs typeface="Arial" panose="020B0604020202020204" pitchFamily="34" charset="0"/>
              </a:rPr>
              <a:t>The PM attends summit meetings abroad, negotiates with foreign leaders etc. </a:t>
            </a:r>
            <a:endParaRPr lang="en-GB" sz="2000" dirty="0" smtClean="0">
              <a:latin typeface="Comic Sans MS" panose="030F0702030302020204" pitchFamily="66" charset="0"/>
              <a:ea typeface="Calibri" panose="020F0502020204030204" pitchFamily="34" charset="0"/>
              <a:cs typeface="Arial" panose="020B0604020202020204" pitchFamily="34" charset="0"/>
            </a:endParaRPr>
          </a:p>
          <a:p>
            <a:pPr>
              <a:lnSpc>
                <a:spcPct val="115000"/>
              </a:lnSpc>
              <a:spcAft>
                <a:spcPts val="0"/>
              </a:spcAft>
            </a:pPr>
            <a:r>
              <a:rPr lang="en-GB" sz="2000" b="1" dirty="0" smtClean="0">
                <a:solidFill>
                  <a:srgbClr val="9900CC"/>
                </a:solidFill>
                <a:latin typeface="Comic Sans MS" panose="030F0702030302020204" pitchFamily="66" charset="0"/>
                <a:ea typeface="Calibri" panose="020F0502020204030204" pitchFamily="34" charset="0"/>
                <a:cs typeface="Arial" panose="020B0604020202020204" pitchFamily="34" charset="0"/>
              </a:rPr>
              <a:t>These </a:t>
            </a:r>
            <a:r>
              <a:rPr lang="en-GB" sz="2000" b="1" dirty="0">
                <a:solidFill>
                  <a:srgbClr val="9900CC"/>
                </a:solidFill>
                <a:latin typeface="Comic Sans MS" panose="030F0702030302020204" pitchFamily="66" charset="0"/>
                <a:ea typeface="Calibri" panose="020F0502020204030204" pitchFamily="34" charset="0"/>
                <a:cs typeface="Arial" panose="020B0604020202020204" pitchFamily="34" charset="0"/>
              </a:rPr>
              <a:t>foreign events can overshadow domestic events and make the PM look strong on the international affairs.</a:t>
            </a:r>
          </a:p>
          <a:p>
            <a:pPr>
              <a:lnSpc>
                <a:spcPct val="115000"/>
              </a:lnSpc>
              <a:spcAft>
                <a:spcPts val="0"/>
              </a:spcAft>
            </a:pPr>
            <a:r>
              <a:rPr lang="en-GB" sz="2000" dirty="0">
                <a:latin typeface="Comic Sans MS" panose="030F0702030302020204" pitchFamily="66" charset="0"/>
                <a:ea typeface="Calibri" panose="020F0502020204030204" pitchFamily="34" charset="0"/>
                <a:cs typeface="Arial" panose="020B0604020202020204" pitchFamily="34" charset="0"/>
              </a:rPr>
              <a:t>For </a:t>
            </a:r>
            <a:r>
              <a:rPr lang="en-GB" sz="2000" dirty="0" smtClean="0">
                <a:latin typeface="Comic Sans MS" panose="030F0702030302020204" pitchFamily="66" charset="0"/>
                <a:ea typeface="Calibri" panose="020F0502020204030204" pitchFamily="34" charset="0"/>
                <a:cs typeface="Arial" panose="020B0604020202020204" pitchFamily="34" charset="0"/>
              </a:rPr>
              <a:t>example, </a:t>
            </a:r>
            <a:r>
              <a:rPr lang="en-GB" sz="2000" dirty="0">
                <a:latin typeface="Comic Sans MS" panose="030F0702030302020204" pitchFamily="66" charset="0"/>
                <a:ea typeface="Calibri" panose="020F0502020204030204" pitchFamily="34" charset="0"/>
                <a:cs typeface="Arial" panose="020B0604020202020204" pitchFamily="34" charset="0"/>
              </a:rPr>
              <a:t>the PM negotiating and interacting with World Leaders at the G7 Summit in Germany in 2015 such as President Obama and Chancellor Merkel can make him look strong and ‘statesman’ like.</a:t>
            </a:r>
            <a:endParaRPr lang="en-GB" sz="2000" dirty="0">
              <a:effectLst/>
              <a:latin typeface="Comic Sans MS" panose="030F0702030302020204" pitchFamily="66"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620688"/>
            <a:ext cx="3360192" cy="2097410"/>
          </a:xfrm>
          <a:prstGeom prst="rect">
            <a:avLst/>
          </a:prstGeom>
        </p:spPr>
      </p:pic>
      <p:sp>
        <p:nvSpPr>
          <p:cNvPr id="7" name="Rectangle 6"/>
          <p:cNvSpPr/>
          <p:nvPr/>
        </p:nvSpPr>
        <p:spPr>
          <a:xfrm>
            <a:off x="5436096" y="4653136"/>
            <a:ext cx="3312368" cy="646331"/>
          </a:xfrm>
          <a:prstGeom prst="rect">
            <a:avLst/>
          </a:prstGeom>
        </p:spPr>
        <p:txBody>
          <a:bodyPr wrap="square">
            <a:spAutoFit/>
          </a:bodyPr>
          <a:lstStyle/>
          <a:p>
            <a:r>
              <a:rPr lang="en-GB" dirty="0">
                <a:hlinkClick r:id="rId3"/>
              </a:rPr>
              <a:t>https://</a:t>
            </a:r>
            <a:r>
              <a:rPr lang="en-GB" dirty="0" smtClean="0">
                <a:hlinkClick r:id="rId3"/>
              </a:rPr>
              <a:t>www.youtube.com/watch?v=mXhAZx1wilY</a:t>
            </a:r>
            <a:r>
              <a:rPr lang="en-GB" dirty="0" smtClean="0"/>
              <a:t> </a:t>
            </a:r>
            <a:endParaRPr lang="en-GB" dirty="0"/>
          </a:p>
        </p:txBody>
      </p:sp>
    </p:spTree>
    <p:extLst>
      <p:ext uri="{BB962C8B-B14F-4D97-AF65-F5344CB8AC3E}">
        <p14:creationId xmlns:p14="http://schemas.microsoft.com/office/powerpoint/2010/main" val="1015180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latin typeface="Comic Sans MS" panose="030F0702030302020204" pitchFamily="66" charset="0"/>
              </a:rPr>
              <a:t>Reading – Role of the PM</a:t>
            </a:r>
            <a:endParaRPr lang="en-GB" dirty="0">
              <a:latin typeface="Comic Sans MS" panose="030F0702030302020204" pitchFamily="66" charset="0"/>
            </a:endParaRPr>
          </a:p>
        </p:txBody>
      </p:sp>
      <p:sp>
        <p:nvSpPr>
          <p:cNvPr id="3" name="Content Placeholder 2"/>
          <p:cNvSpPr>
            <a:spLocks noGrp="1"/>
          </p:cNvSpPr>
          <p:nvPr>
            <p:ph sz="half" idx="1"/>
          </p:nvPr>
        </p:nvSpPr>
        <p:spPr>
          <a:xfrm>
            <a:off x="467544" y="1052736"/>
            <a:ext cx="8291264" cy="5544616"/>
          </a:xfrm>
        </p:spPr>
        <p:txBody>
          <a:bodyPr>
            <a:normAutofit/>
          </a:bodyPr>
          <a:lstStyle/>
          <a:p>
            <a:pPr marL="0" indent="0">
              <a:buNone/>
            </a:pPr>
            <a:r>
              <a:rPr lang="en-GB" sz="2200" dirty="0" smtClean="0">
                <a:solidFill>
                  <a:srgbClr val="FF6600"/>
                </a:solidFill>
                <a:latin typeface="Comic Sans MS" panose="030F0702030302020204" pitchFamily="66" charset="0"/>
              </a:rPr>
              <a:t>Complete the reading on the Role of the Prime Minister (</a:t>
            </a:r>
            <a:r>
              <a:rPr lang="en-GB" sz="2200" dirty="0" err="1" smtClean="0">
                <a:solidFill>
                  <a:srgbClr val="FF6600"/>
                </a:solidFill>
                <a:latin typeface="Comic Sans MS" panose="030F0702030302020204" pitchFamily="66" charset="0"/>
              </a:rPr>
              <a:t>pgs</a:t>
            </a:r>
            <a:r>
              <a:rPr lang="en-GB" sz="2200" dirty="0" smtClean="0">
                <a:solidFill>
                  <a:srgbClr val="FF6600"/>
                </a:solidFill>
                <a:latin typeface="Comic Sans MS" panose="030F0702030302020204" pitchFamily="66" charset="0"/>
              </a:rPr>
              <a:t> 101-109 from “Democracy in Scotland and the UK” posted on the blog) and answer the following questions.</a:t>
            </a:r>
          </a:p>
          <a:p>
            <a:pPr marL="457200" indent="-457200">
              <a:buAutoNum type="arabicPeriod"/>
            </a:pPr>
            <a:r>
              <a:rPr lang="en-GB" sz="2200" dirty="0" smtClean="0">
                <a:latin typeface="Comic Sans MS" panose="030F0702030302020204" pitchFamily="66" charset="0"/>
              </a:rPr>
              <a:t>Describe what happens to a Prime Minister in a “vote of no confidence”.</a:t>
            </a:r>
          </a:p>
          <a:p>
            <a:pPr marL="457200" indent="-457200">
              <a:buAutoNum type="arabicPeriod"/>
            </a:pPr>
            <a:r>
              <a:rPr lang="en-GB" sz="2200" dirty="0" smtClean="0">
                <a:latin typeface="Comic Sans MS" panose="030F0702030302020204" pitchFamily="66" charset="0"/>
              </a:rPr>
              <a:t>Outline some of the prerogative powers exercised by the prime minister.</a:t>
            </a:r>
          </a:p>
          <a:p>
            <a:pPr marL="457200" indent="-457200">
              <a:buAutoNum type="arabicPeriod"/>
            </a:pPr>
            <a:r>
              <a:rPr lang="en-GB" sz="2200" dirty="0" smtClean="0">
                <a:latin typeface="Comic Sans MS" panose="030F0702030302020204" pitchFamily="66" charset="0"/>
              </a:rPr>
              <a:t>Explain the importance of a parliamentary majority for a prime minister.</a:t>
            </a:r>
          </a:p>
          <a:p>
            <a:pPr marL="457200" indent="-457200">
              <a:buAutoNum type="arabicPeriod"/>
            </a:pPr>
            <a:r>
              <a:rPr lang="en-GB" sz="2200" dirty="0" smtClean="0">
                <a:latin typeface="Comic Sans MS" panose="030F0702030302020204" pitchFamily="66" charset="0"/>
              </a:rPr>
              <a:t>Explain why having high-profile colleagues can be both advantageous and damaging to prime ministerial power.</a:t>
            </a:r>
          </a:p>
          <a:p>
            <a:pPr marL="457200" indent="-457200">
              <a:buAutoNum type="arabicPeriod"/>
            </a:pPr>
            <a:r>
              <a:rPr lang="en-GB" sz="2200" dirty="0" smtClean="0">
                <a:latin typeface="Comic Sans MS" panose="030F0702030302020204" pitchFamily="66" charset="0"/>
              </a:rPr>
              <a:t>Describe some of the controversies surrounding the power of patronage.</a:t>
            </a:r>
          </a:p>
          <a:p>
            <a:pPr marL="457200" indent="-457200">
              <a:buAutoNum type="arabicPeriod"/>
            </a:pPr>
            <a:r>
              <a:rPr lang="en-GB" sz="2200" dirty="0" smtClean="0">
                <a:latin typeface="Comic Sans MS" panose="030F0702030302020204" pitchFamily="66" charset="0"/>
              </a:rPr>
              <a:t>Describe, in detail, the terms “primus inter pares” and “collective responsibility”.</a:t>
            </a:r>
          </a:p>
          <a:p>
            <a:pPr marL="457200" indent="-457200">
              <a:buAutoNum type="arabicPeriod"/>
            </a:pPr>
            <a:endParaRPr lang="en-GB" sz="2200" dirty="0">
              <a:latin typeface="Comic Sans MS" panose="030F0702030302020204" pitchFamily="66" charset="0"/>
            </a:endParaRPr>
          </a:p>
        </p:txBody>
      </p:sp>
    </p:spTree>
    <p:extLst>
      <p:ext uri="{BB962C8B-B14F-4D97-AF65-F5344CB8AC3E}">
        <p14:creationId xmlns:p14="http://schemas.microsoft.com/office/powerpoint/2010/main" val="3081926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Prime Ministers (as in UK)</a:t>
            </a:r>
            <a:endParaRPr lang="en-GB" b="1" dirty="0">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pPr marL="0" indent="0">
              <a:buNone/>
            </a:pPr>
            <a:r>
              <a:rPr lang="en-GB" dirty="0" smtClean="0">
                <a:latin typeface="Comic Sans MS" panose="030F0702030302020204" pitchFamily="66" charset="0"/>
              </a:rPr>
              <a:t>Most </a:t>
            </a:r>
            <a:r>
              <a:rPr lang="en-GB" dirty="0">
                <a:latin typeface="Comic Sans MS" panose="030F0702030302020204" pitchFamily="66" charset="0"/>
              </a:rPr>
              <a:t>of the political executives in the modern world can be classified </a:t>
            </a:r>
            <a:r>
              <a:rPr lang="en-GB" dirty="0" smtClean="0">
                <a:latin typeface="Comic Sans MS" panose="030F0702030302020204" pitchFamily="66" charset="0"/>
              </a:rPr>
              <a:t>as </a:t>
            </a:r>
            <a:r>
              <a:rPr lang="en-GB" b="1" dirty="0">
                <a:latin typeface="Comic Sans MS" panose="030F0702030302020204" pitchFamily="66" charset="0"/>
              </a:rPr>
              <a:t>parliamentary executives</a:t>
            </a:r>
            <a:r>
              <a:rPr lang="en-GB" dirty="0">
                <a:latin typeface="Comic Sans MS" panose="030F0702030302020204" pitchFamily="66" charset="0"/>
              </a:rPr>
              <a:t>. They have three essential forms:</a:t>
            </a:r>
          </a:p>
          <a:p>
            <a:pPr marL="0" indent="0">
              <a:buNone/>
            </a:pPr>
            <a:endParaRPr lang="en-GB" dirty="0">
              <a:latin typeface="Comic Sans MS" panose="030F0702030302020204" pitchFamily="66" charset="0"/>
            </a:endParaRPr>
          </a:p>
          <a:p>
            <a:pPr marL="514350" indent="-514350">
              <a:buFont typeface="+mj-lt"/>
              <a:buAutoNum type="arabicPeriod"/>
            </a:pPr>
            <a:r>
              <a:rPr lang="en-GB" dirty="0" smtClean="0">
                <a:latin typeface="Comic Sans MS" panose="030F0702030302020204" pitchFamily="66" charset="0"/>
              </a:rPr>
              <a:t>The </a:t>
            </a:r>
            <a:r>
              <a:rPr lang="en-GB" b="1" dirty="0">
                <a:solidFill>
                  <a:srgbClr val="FF0000"/>
                </a:solidFill>
                <a:latin typeface="Comic Sans MS" panose="030F0702030302020204" pitchFamily="66" charset="0"/>
              </a:rPr>
              <a:t>executive leader is head of government </a:t>
            </a:r>
            <a:r>
              <a:rPr lang="en-GB" dirty="0">
                <a:latin typeface="Comic Sans MS" panose="030F0702030302020204" pitchFamily="66" charset="0"/>
              </a:rPr>
              <a:t>while there is a </a:t>
            </a:r>
            <a:r>
              <a:rPr lang="en-GB" u="sng" dirty="0">
                <a:solidFill>
                  <a:srgbClr val="660066"/>
                </a:solidFill>
                <a:latin typeface="Comic Sans MS" panose="030F0702030302020204" pitchFamily="66" charset="0"/>
              </a:rPr>
              <a:t>separate head of state</a:t>
            </a:r>
            <a:r>
              <a:rPr lang="en-GB" dirty="0">
                <a:latin typeface="Comic Sans MS" panose="030F0702030302020204" pitchFamily="66" charset="0"/>
              </a:rPr>
              <a:t>. Therefore, in the UK as a constitutional </a:t>
            </a:r>
            <a:r>
              <a:rPr lang="en-GB" dirty="0" smtClean="0">
                <a:latin typeface="Comic Sans MS" panose="030F0702030302020204" pitchFamily="66" charset="0"/>
              </a:rPr>
              <a:t>monarchy, </a:t>
            </a:r>
            <a:r>
              <a:rPr lang="en-GB" dirty="0">
                <a:latin typeface="Comic Sans MS" panose="030F0702030302020204" pitchFamily="66" charset="0"/>
              </a:rPr>
              <a:t>we have the Queen.  The head of state fulfils ceremonial  duties and </a:t>
            </a:r>
            <a:r>
              <a:rPr lang="en-GB" dirty="0" smtClean="0">
                <a:latin typeface="Comic Sans MS" panose="030F0702030302020204" pitchFamily="66" charset="0"/>
              </a:rPr>
              <a:t>acts </a:t>
            </a:r>
            <a:r>
              <a:rPr lang="en-GB" dirty="0">
                <a:latin typeface="Comic Sans MS" panose="030F0702030302020204" pitchFamily="66" charset="0"/>
              </a:rPr>
              <a:t>as the focus for patriotic loyalty while the </a:t>
            </a:r>
            <a:r>
              <a:rPr lang="en-GB" b="1" dirty="0">
                <a:solidFill>
                  <a:srgbClr val="FF0000"/>
                </a:solidFill>
                <a:latin typeface="Comic Sans MS" panose="030F0702030302020204" pitchFamily="66" charset="0"/>
              </a:rPr>
              <a:t>head of government runs the country.  </a:t>
            </a:r>
          </a:p>
          <a:p>
            <a:pPr marL="514350" indent="-514350">
              <a:buFont typeface="+mj-lt"/>
              <a:buAutoNum type="arabicPeriod"/>
            </a:pPr>
            <a:r>
              <a:rPr lang="en-GB" dirty="0" smtClean="0">
                <a:latin typeface="Comic Sans MS" panose="030F0702030302020204" pitchFamily="66" charset="0"/>
              </a:rPr>
              <a:t>The </a:t>
            </a:r>
            <a:r>
              <a:rPr lang="en-GB" b="1" dirty="0">
                <a:solidFill>
                  <a:srgbClr val="00B0F0"/>
                </a:solidFill>
                <a:latin typeface="Comic Sans MS" panose="030F0702030302020204" pitchFamily="66" charset="0"/>
              </a:rPr>
              <a:t>members of political executive are also members of the assembly</a:t>
            </a:r>
            <a:r>
              <a:rPr lang="en-GB" dirty="0">
                <a:latin typeface="Comic Sans MS" panose="030F0702030302020204" pitchFamily="66" charset="0"/>
              </a:rPr>
              <a:t>. As such, there is </a:t>
            </a:r>
            <a:r>
              <a:rPr lang="en-GB" dirty="0">
                <a:solidFill>
                  <a:srgbClr val="00B0F0"/>
                </a:solidFill>
                <a:latin typeface="Comic Sans MS" panose="030F0702030302020204" pitchFamily="66" charset="0"/>
              </a:rPr>
              <a:t>no separation of the personnel between the legislature and the executive branches of the government. </a:t>
            </a:r>
          </a:p>
          <a:p>
            <a:pPr marL="514350" indent="-514350">
              <a:buFont typeface="+mj-lt"/>
              <a:buAutoNum type="arabicPeriod"/>
            </a:pPr>
            <a:r>
              <a:rPr lang="en-GB" dirty="0">
                <a:latin typeface="Comic Sans MS" panose="030F0702030302020204" pitchFamily="66" charset="0"/>
              </a:rPr>
              <a:t> </a:t>
            </a:r>
            <a:r>
              <a:rPr lang="en-GB" dirty="0" smtClean="0">
                <a:latin typeface="Comic Sans MS" panose="030F0702030302020204" pitchFamily="66" charset="0"/>
              </a:rPr>
              <a:t>The </a:t>
            </a:r>
            <a:r>
              <a:rPr lang="en-GB" b="1" dirty="0">
                <a:solidFill>
                  <a:srgbClr val="FF6600"/>
                </a:solidFill>
                <a:latin typeface="Comic Sans MS" panose="030F0702030302020204" pitchFamily="66" charset="0"/>
              </a:rPr>
              <a:t>executive is directly responsible to the assembly and only can survive with the confidence of the assembly</a:t>
            </a:r>
            <a:r>
              <a:rPr lang="en-GB" dirty="0">
                <a:latin typeface="Comic Sans MS" panose="030F0702030302020204" pitchFamily="66" charset="0"/>
              </a:rPr>
              <a:t>. </a:t>
            </a:r>
          </a:p>
        </p:txBody>
      </p:sp>
    </p:spTree>
    <p:extLst>
      <p:ext uri="{BB962C8B-B14F-4D97-AF65-F5344CB8AC3E}">
        <p14:creationId xmlns:p14="http://schemas.microsoft.com/office/powerpoint/2010/main" val="59830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78098"/>
          </a:xfrm>
        </p:spPr>
        <p:txBody>
          <a:bodyPr>
            <a:normAutofit/>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Prime </a:t>
            </a:r>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Ministers</a:t>
            </a:r>
            <a:endParaRPr lang="en-GB" b="1" dirty="0">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0" y="914104"/>
            <a:ext cx="5112568" cy="4824536"/>
          </a:xfrm>
        </p:spPr>
        <p:txBody>
          <a:bodyPr>
            <a:noAutofit/>
          </a:bodyPr>
          <a:lstStyle/>
          <a:p>
            <a:r>
              <a:rPr lang="en-GB" sz="1800" dirty="0" smtClean="0">
                <a:latin typeface="Comic Sans MS" panose="030F0702030302020204" pitchFamily="66" charset="0"/>
              </a:rPr>
              <a:t>Prime </a:t>
            </a:r>
            <a:r>
              <a:rPr lang="en-GB" sz="1800" dirty="0">
                <a:latin typeface="Comic Sans MS" panose="030F0702030302020204" pitchFamily="66" charset="0"/>
              </a:rPr>
              <a:t>ministers are heads of government whose </a:t>
            </a:r>
            <a:r>
              <a:rPr lang="en-GB" sz="1800" b="1" dirty="0">
                <a:latin typeface="Comic Sans MS" panose="030F0702030302020204" pitchFamily="66" charset="0"/>
              </a:rPr>
              <a:t>power is derived from their leadership of the majority party</a:t>
            </a:r>
            <a:r>
              <a:rPr lang="en-GB" sz="1800" dirty="0">
                <a:latin typeface="Comic Sans MS" panose="030F0702030302020204" pitchFamily="66" charset="0"/>
              </a:rPr>
              <a:t>, or collation of parties in, in the assembly.  </a:t>
            </a:r>
            <a:r>
              <a:rPr lang="en-GB" sz="1800" dirty="0" smtClean="0">
                <a:solidFill>
                  <a:srgbClr val="660066"/>
                </a:solidFill>
                <a:latin typeface="Comic Sans MS" panose="030F0702030302020204" pitchFamily="66" charset="0"/>
              </a:rPr>
              <a:t>Hence why, when David Cameron resigned as Prime Minister there was no public vote – the Conservative Party voted internally to elect a new leader and thus Theresa May became Prime Minister.</a:t>
            </a:r>
          </a:p>
          <a:p>
            <a:r>
              <a:rPr lang="en-GB" sz="1800" dirty="0" smtClean="0">
                <a:latin typeface="Comic Sans MS" panose="030F0702030302020204" pitchFamily="66" charset="0"/>
              </a:rPr>
              <a:t>They </a:t>
            </a:r>
            <a:r>
              <a:rPr lang="en-GB" sz="1800" dirty="0">
                <a:latin typeface="Comic Sans MS" panose="030F0702030302020204" pitchFamily="66" charset="0"/>
              </a:rPr>
              <a:t>have modest powers, </a:t>
            </a:r>
            <a:r>
              <a:rPr lang="en-GB" sz="1800" dirty="0" smtClean="0">
                <a:latin typeface="Comic Sans MS" panose="030F0702030302020204" pitchFamily="66" charset="0"/>
              </a:rPr>
              <a:t>the </a:t>
            </a:r>
            <a:r>
              <a:rPr lang="en-GB" sz="1800" dirty="0">
                <a:latin typeface="Comic Sans MS" panose="030F0702030302020204" pitchFamily="66" charset="0"/>
              </a:rPr>
              <a:t>chief of which is </a:t>
            </a:r>
            <a:r>
              <a:rPr lang="en-GB" sz="1800" b="1" dirty="0">
                <a:solidFill>
                  <a:srgbClr val="FF0000"/>
                </a:solidFill>
                <a:latin typeface="Comic Sans MS" panose="030F0702030302020204" pitchFamily="66" charset="0"/>
              </a:rPr>
              <a:t>the control of </a:t>
            </a:r>
            <a:r>
              <a:rPr lang="en-GB" sz="1800" b="1" dirty="0" smtClean="0">
                <a:solidFill>
                  <a:srgbClr val="FF0000"/>
                </a:solidFill>
                <a:latin typeface="Comic Sans MS" panose="030F0702030302020204" pitchFamily="66" charset="0"/>
              </a:rPr>
              <a:t>patronage </a:t>
            </a:r>
            <a:r>
              <a:rPr lang="en-GB" sz="1800" dirty="0" smtClean="0">
                <a:latin typeface="Comic Sans MS" panose="030F0702030302020204" pitchFamily="66" charset="0"/>
              </a:rPr>
              <a:t>- </a:t>
            </a:r>
            <a:r>
              <a:rPr lang="en-GB" sz="1800" dirty="0">
                <a:solidFill>
                  <a:srgbClr val="FF0000"/>
                </a:solidFill>
                <a:latin typeface="Comic Sans MS" panose="030F0702030302020204" pitchFamily="66" charset="0"/>
              </a:rPr>
              <a:t>the ability to appoint or sack ministers</a:t>
            </a:r>
            <a:r>
              <a:rPr lang="en-GB" sz="1800" dirty="0" smtClean="0">
                <a:latin typeface="Comic Sans MS" panose="030F0702030302020204" pitchFamily="66" charset="0"/>
              </a:rPr>
              <a:t>. </a:t>
            </a:r>
          </a:p>
          <a:p>
            <a:r>
              <a:rPr lang="en-GB" sz="1800" dirty="0" smtClean="0">
                <a:latin typeface="Comic Sans MS" panose="030F0702030302020204" pitchFamily="66" charset="0"/>
              </a:rPr>
              <a:t>“Cabinet reshuffles” will often highlight when a Prime Minister has grown tired or suspicious of a cabinet member. They may be moved to a different department or demoted from the cabinet entirely.*</a:t>
            </a:r>
            <a:endParaRPr lang="en-GB" sz="1800" dirty="0">
              <a:latin typeface="Comic Sans MS" panose="030F0702030302020204" pitchFamily="66" charset="0"/>
            </a:endParaRPr>
          </a:p>
        </p:txBody>
      </p:sp>
      <p:sp>
        <p:nvSpPr>
          <p:cNvPr id="4" name="Rectangle 3"/>
          <p:cNvSpPr/>
          <p:nvPr/>
        </p:nvSpPr>
        <p:spPr>
          <a:xfrm>
            <a:off x="395536" y="5949280"/>
            <a:ext cx="7848872" cy="584775"/>
          </a:xfrm>
          <a:prstGeom prst="rect">
            <a:avLst/>
          </a:prstGeom>
        </p:spPr>
        <p:txBody>
          <a:bodyPr wrap="square">
            <a:spAutoFit/>
          </a:bodyPr>
          <a:lstStyle/>
          <a:p>
            <a:r>
              <a:rPr lang="en-GB" sz="1600" dirty="0" smtClean="0">
                <a:latin typeface="Comic Sans MS" panose="030F0702030302020204" pitchFamily="66" charset="0"/>
                <a:hlinkClick r:id="rId2"/>
              </a:rPr>
              <a:t>https://www.theguardian.com/society/2006/may/05/publicservices.localelections2006</a:t>
            </a:r>
            <a:r>
              <a:rPr lang="en-GB" sz="1600" dirty="0" smtClean="0">
                <a:latin typeface="Comic Sans MS" panose="030F0702030302020204" pitchFamily="66" charset="0"/>
              </a:rPr>
              <a:t>  - Tony Blair cabinet reshuffle article*</a:t>
            </a:r>
            <a:endParaRPr lang="en-GB" sz="1600" dirty="0">
              <a:latin typeface="Comic Sans MS" panose="030F0702030302020204" pitchFamily="66" charset="0"/>
            </a:endParaRPr>
          </a:p>
        </p:txBody>
      </p:sp>
      <p:pic>
        <p:nvPicPr>
          <p:cNvPr id="2050" name="Picture 2" descr="Image result for may cabin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108" y="908720"/>
            <a:ext cx="3788929" cy="21298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tony blair cabine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9108" y="3007509"/>
            <a:ext cx="3563888" cy="286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66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229600" cy="5805264"/>
          </a:xfrm>
        </p:spPr>
        <p:txBody>
          <a:bodyPr>
            <a:normAutofit fontScale="70000" lnSpcReduction="20000"/>
          </a:bodyPr>
          <a:lstStyle/>
          <a:p>
            <a:r>
              <a:rPr lang="en-GB" dirty="0">
                <a:latin typeface="Comic Sans MS" panose="030F0702030302020204" pitchFamily="66" charset="0"/>
              </a:rPr>
              <a:t>As the job of prime minister has </a:t>
            </a:r>
            <a:r>
              <a:rPr lang="en-GB" u="sng" dirty="0">
                <a:latin typeface="Comic Sans MS" panose="030F0702030302020204" pitchFamily="66" charset="0"/>
              </a:rPr>
              <a:t>only a loose constitutional description</a:t>
            </a:r>
            <a:r>
              <a:rPr lang="en-GB" dirty="0">
                <a:latin typeface="Comic Sans MS" panose="030F0702030302020204" pitchFamily="66" charset="0"/>
              </a:rPr>
              <a:t>, the post is really what the holder is able to make of it.  They are not elected, but appointed by virtue of their party’s mandate</a:t>
            </a:r>
            <a:r>
              <a:rPr lang="en-GB" dirty="0" smtClean="0">
                <a:latin typeface="Comic Sans MS" panose="030F0702030302020204" pitchFamily="66" charset="0"/>
              </a:rPr>
              <a:t>.</a:t>
            </a:r>
            <a:endParaRPr lang="en-GB" dirty="0">
              <a:latin typeface="Comic Sans MS" panose="030F0702030302020204" pitchFamily="66" charset="0"/>
            </a:endParaRPr>
          </a:p>
          <a:p>
            <a:r>
              <a:rPr lang="en-GB" b="1" dirty="0">
                <a:latin typeface="Comic Sans MS" panose="030F0702030302020204" pitchFamily="66" charset="0"/>
              </a:rPr>
              <a:t>Prime ministers need the support of their </a:t>
            </a:r>
            <a:r>
              <a:rPr lang="en-GB" b="1" dirty="0" smtClean="0">
                <a:latin typeface="Comic Sans MS" panose="030F0702030302020204" pitchFamily="66" charset="0"/>
              </a:rPr>
              <a:t>cabinets</a:t>
            </a:r>
            <a:r>
              <a:rPr lang="en-GB" dirty="0" smtClean="0">
                <a:latin typeface="Comic Sans MS" panose="030F0702030302020204" pitchFamily="66" charset="0"/>
              </a:rPr>
              <a:t> (the </a:t>
            </a:r>
            <a:r>
              <a:rPr lang="en-GB" dirty="0">
                <a:latin typeface="Comic Sans MS" panose="030F0702030302020204" pitchFamily="66" charset="0"/>
              </a:rPr>
              <a:t>committee of senior government </a:t>
            </a:r>
            <a:r>
              <a:rPr lang="en-GB" dirty="0" smtClean="0">
                <a:latin typeface="Comic Sans MS" panose="030F0702030302020204" pitchFamily="66" charset="0"/>
              </a:rPr>
              <a:t>ministers </a:t>
            </a:r>
            <a:r>
              <a:rPr lang="en-GB" dirty="0">
                <a:latin typeface="Comic Sans MS" panose="030F0702030302020204" pitchFamily="66" charset="0"/>
              </a:rPr>
              <a:t>in charge of government </a:t>
            </a:r>
            <a:r>
              <a:rPr lang="en-GB" dirty="0" smtClean="0">
                <a:latin typeface="Comic Sans MS" panose="030F0702030302020204" pitchFamily="66" charset="0"/>
              </a:rPr>
              <a:t>departments) </a:t>
            </a:r>
            <a:r>
              <a:rPr lang="en-GB" dirty="0">
                <a:latin typeface="Comic Sans MS" panose="030F0702030302020204" pitchFamily="66" charset="0"/>
              </a:rPr>
              <a:t>that the </a:t>
            </a:r>
            <a:r>
              <a:rPr lang="en-GB" dirty="0" smtClean="0">
                <a:latin typeface="Comic Sans MS" panose="030F0702030302020204" pitchFamily="66" charset="0"/>
              </a:rPr>
              <a:t>Prime </a:t>
            </a:r>
            <a:r>
              <a:rPr lang="en-GB" dirty="0">
                <a:latin typeface="Comic Sans MS" panose="030F0702030302020204" pitchFamily="66" charset="0"/>
              </a:rPr>
              <a:t>M</a:t>
            </a:r>
            <a:r>
              <a:rPr lang="en-GB" dirty="0" smtClean="0">
                <a:latin typeface="Comic Sans MS" panose="030F0702030302020204" pitchFamily="66" charset="0"/>
              </a:rPr>
              <a:t>inister </a:t>
            </a:r>
            <a:r>
              <a:rPr lang="en-GB" dirty="0">
                <a:latin typeface="Comic Sans MS" panose="030F0702030302020204" pitchFamily="66" charset="0"/>
              </a:rPr>
              <a:t>chairs and is </a:t>
            </a:r>
            <a:r>
              <a:rPr lang="en-GB" b="1" i="1" dirty="0">
                <a:solidFill>
                  <a:srgbClr val="7030A0"/>
                </a:solidFill>
                <a:latin typeface="Comic Sans MS" panose="030F0702030302020204" pitchFamily="66" charset="0"/>
              </a:rPr>
              <a:t>primus inter </a:t>
            </a:r>
            <a:r>
              <a:rPr lang="en-GB" b="1" i="1" dirty="0" smtClean="0">
                <a:solidFill>
                  <a:srgbClr val="7030A0"/>
                </a:solidFill>
                <a:latin typeface="Comic Sans MS" panose="030F0702030302020204" pitchFamily="66" charset="0"/>
              </a:rPr>
              <a:t>pares</a:t>
            </a:r>
            <a:r>
              <a:rPr lang="en-GB" b="1" i="1" dirty="0">
                <a:solidFill>
                  <a:srgbClr val="7030A0"/>
                </a:solidFill>
                <a:latin typeface="Comic Sans MS" panose="030F0702030302020204" pitchFamily="66" charset="0"/>
              </a:rPr>
              <a:t> </a:t>
            </a:r>
            <a:r>
              <a:rPr lang="en-GB" b="1" i="1" dirty="0" smtClean="0">
                <a:solidFill>
                  <a:srgbClr val="7030A0"/>
                </a:solidFill>
                <a:latin typeface="Comic Sans MS" panose="030F0702030302020204" pitchFamily="66" charset="0"/>
              </a:rPr>
              <a:t>(first among equals).</a:t>
            </a:r>
          </a:p>
          <a:p>
            <a:r>
              <a:rPr lang="en-GB" b="1" i="1" dirty="0" smtClean="0">
                <a:solidFill>
                  <a:srgbClr val="FF6600"/>
                </a:solidFill>
                <a:latin typeface="Comic Sans MS" panose="030F0702030302020204" pitchFamily="66" charset="0"/>
              </a:rPr>
              <a:t>However many would argue that recent Prime Ministers – such as Blair and Cameron – have taken a more Presidential approach to their role, seeking and allowing (to an extent) for a variety of opinions to be openly held by their cabinet members.</a:t>
            </a:r>
            <a:endParaRPr lang="en-GB" b="1" i="1" dirty="0">
              <a:solidFill>
                <a:srgbClr val="FF6600"/>
              </a:solidFill>
              <a:latin typeface="Comic Sans MS" panose="030F0702030302020204" pitchFamily="66" charset="0"/>
            </a:endParaRPr>
          </a:p>
          <a:p>
            <a:r>
              <a:rPr lang="en-GB" b="1" dirty="0" smtClean="0">
                <a:latin typeface="Comic Sans MS" panose="030F0702030302020204" pitchFamily="66" charset="0"/>
              </a:rPr>
              <a:t>As such, the </a:t>
            </a:r>
            <a:r>
              <a:rPr lang="en-GB" b="1" dirty="0">
                <a:latin typeface="Comic Sans MS" panose="030F0702030302020204" pitchFamily="66" charset="0"/>
              </a:rPr>
              <a:t>power of the prime minister lies in their ability to control their cabinet.  </a:t>
            </a:r>
          </a:p>
          <a:p>
            <a:r>
              <a:rPr lang="en-GB" dirty="0" smtClean="0">
                <a:latin typeface="Comic Sans MS" panose="030F0702030302020204" pitchFamily="66" charset="0"/>
              </a:rPr>
              <a:t>The </a:t>
            </a:r>
            <a:r>
              <a:rPr lang="en-GB" dirty="0">
                <a:latin typeface="Comic Sans MS" panose="030F0702030302020204" pitchFamily="66" charset="0"/>
              </a:rPr>
              <a:t>degree of party unity, the parliamentary strength of the prime minister’s party, and the authority vested in the assembly are important factors in the power a prime minster wields.  </a:t>
            </a:r>
          </a:p>
          <a:p>
            <a:pPr marL="0" indent="0">
              <a:buNone/>
            </a:pPr>
            <a:endParaRPr lang="en-GB" dirty="0"/>
          </a:p>
        </p:txBody>
      </p:sp>
      <p:sp>
        <p:nvSpPr>
          <p:cNvPr id="4" name="Title 1"/>
          <p:cNvSpPr>
            <a:spLocks noGrp="1"/>
          </p:cNvSpPr>
          <p:nvPr>
            <p:ph type="title"/>
          </p:nvPr>
        </p:nvSpPr>
        <p:spPr>
          <a:xfrm>
            <a:off x="395536" y="5261"/>
            <a:ext cx="8748464" cy="922114"/>
          </a:xfrm>
        </p:spPr>
        <p:txBody>
          <a:bodyPr>
            <a:normAutofit/>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Prime </a:t>
            </a:r>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Ministers</a:t>
            </a:r>
            <a:endParaRPr lang="en-GB" b="1" dirty="0">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5" name="Rectangle 1"/>
          <p:cNvSpPr>
            <a:spLocks noChangeArrowheads="1"/>
          </p:cNvSpPr>
          <p:nvPr/>
        </p:nvSpPr>
        <p:spPr bwMode="auto">
          <a:xfrm>
            <a:off x="3059832" y="6337300"/>
            <a:ext cx="561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r>
              <a:rPr lang="en-GB" altLang="en-US" sz="1800" dirty="0">
                <a:hlinkClick r:id="rId2"/>
              </a:rPr>
              <a:t>https://www.youtube.com/watch?v=kypGOTDoiLI</a:t>
            </a:r>
            <a:r>
              <a:rPr lang="en-GB" altLang="en-US" sz="1800" dirty="0"/>
              <a:t> </a:t>
            </a:r>
          </a:p>
        </p:txBody>
      </p:sp>
    </p:spTree>
    <p:extLst>
      <p:ext uri="{BB962C8B-B14F-4D97-AF65-F5344CB8AC3E}">
        <p14:creationId xmlns:p14="http://schemas.microsoft.com/office/powerpoint/2010/main" val="268993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normAutofit fontScale="90000"/>
          </a:bodyPr>
          <a:lstStyle/>
          <a:p>
            <a:pPr eaLnBrk="1" hangingPunct="1"/>
            <a:r>
              <a:rPr lang="en-GB" dirty="0" smtClean="0">
                <a:solidFill>
                  <a:srgbClr val="FF33CC"/>
                </a:solidFill>
                <a:latin typeface="Comic Sans MS" panose="030F0702030302020204" pitchFamily="66" charset="0"/>
                <a:ea typeface="ＭＳ Ｐゴシック" pitchFamily="34" charset="-128"/>
              </a:rPr>
              <a:t>Circumstances which may effect a PM…</a:t>
            </a:r>
            <a:endParaRPr lang="en-US" dirty="0" smtClean="0">
              <a:solidFill>
                <a:srgbClr val="FF33CC"/>
              </a:solidFill>
              <a:latin typeface="Comic Sans MS" panose="030F0702030302020204" pitchFamily="66" charset="0"/>
              <a:ea typeface="ＭＳ Ｐゴシック" pitchFamily="34" charset="-128"/>
            </a:endParaRPr>
          </a:p>
        </p:txBody>
      </p:sp>
      <p:sp>
        <p:nvSpPr>
          <p:cNvPr id="20482" name="Rectangle 3"/>
          <p:cNvSpPr>
            <a:spLocks noGrp="1"/>
          </p:cNvSpPr>
          <p:nvPr>
            <p:ph type="body" sz="half" idx="1"/>
          </p:nvPr>
        </p:nvSpPr>
        <p:spPr/>
        <p:txBody>
          <a:bodyPr>
            <a:normAutofit lnSpcReduction="10000"/>
          </a:bodyPr>
          <a:lstStyle/>
          <a:p>
            <a:pPr eaLnBrk="1" hangingPunct="1">
              <a:lnSpc>
                <a:spcPct val="90000"/>
              </a:lnSpc>
            </a:pPr>
            <a:r>
              <a:rPr lang="en-GB" sz="2400" dirty="0" smtClean="0">
                <a:latin typeface="Comic Sans MS" panose="030F0702030302020204" pitchFamily="66" charset="0"/>
                <a:ea typeface="ＭＳ Ｐゴシック" pitchFamily="34" charset="-128"/>
              </a:rPr>
              <a:t>Large majority</a:t>
            </a:r>
          </a:p>
          <a:p>
            <a:pPr eaLnBrk="1" hangingPunct="1">
              <a:lnSpc>
                <a:spcPct val="90000"/>
              </a:lnSpc>
            </a:pPr>
            <a:r>
              <a:rPr lang="en-GB" sz="2400" dirty="0" smtClean="0">
                <a:latin typeface="Comic Sans MS" panose="030F0702030302020204" pitchFamily="66" charset="0"/>
                <a:ea typeface="ＭＳ Ｐゴシック" pitchFamily="34" charset="-128"/>
              </a:rPr>
              <a:t>Strong credible opposition</a:t>
            </a:r>
          </a:p>
          <a:p>
            <a:pPr eaLnBrk="1" hangingPunct="1">
              <a:lnSpc>
                <a:spcPct val="90000"/>
              </a:lnSpc>
            </a:pPr>
            <a:r>
              <a:rPr lang="en-GB" sz="2400" dirty="0" smtClean="0">
                <a:latin typeface="Comic Sans MS" panose="030F0702030302020204" pitchFamily="66" charset="0"/>
                <a:ea typeface="ＭＳ Ｐゴシック" pitchFamily="34" charset="-128"/>
              </a:rPr>
              <a:t>Low opinion poll ratings</a:t>
            </a:r>
          </a:p>
          <a:p>
            <a:pPr eaLnBrk="1" hangingPunct="1">
              <a:lnSpc>
                <a:spcPct val="90000"/>
              </a:lnSpc>
            </a:pPr>
            <a:r>
              <a:rPr lang="en-GB" sz="2400" dirty="0" smtClean="0">
                <a:latin typeface="Comic Sans MS" panose="030F0702030302020204" pitchFamily="66" charset="0"/>
                <a:ea typeface="ＭＳ Ｐゴシック" pitchFamily="34" charset="-128"/>
              </a:rPr>
              <a:t>Supportive media</a:t>
            </a:r>
          </a:p>
          <a:p>
            <a:pPr eaLnBrk="1" hangingPunct="1">
              <a:lnSpc>
                <a:spcPct val="90000"/>
              </a:lnSpc>
            </a:pPr>
            <a:r>
              <a:rPr lang="en-GB" sz="2400" dirty="0" smtClean="0">
                <a:latin typeface="Comic Sans MS" panose="030F0702030302020204" pitchFamily="66" charset="0"/>
                <a:ea typeface="ＭＳ Ｐゴシック" pitchFamily="34" charset="-128"/>
              </a:rPr>
              <a:t>Recession/economic crisis</a:t>
            </a:r>
          </a:p>
          <a:p>
            <a:pPr eaLnBrk="1" hangingPunct="1">
              <a:lnSpc>
                <a:spcPct val="90000"/>
              </a:lnSpc>
            </a:pPr>
            <a:r>
              <a:rPr lang="en-GB" sz="2400" dirty="0" smtClean="0">
                <a:latin typeface="Comic Sans MS" panose="030F0702030302020204" pitchFamily="66" charset="0"/>
                <a:ea typeface="ＭＳ Ｐゴシック" pitchFamily="34" charset="-128"/>
              </a:rPr>
              <a:t>Recent election victories</a:t>
            </a:r>
          </a:p>
          <a:p>
            <a:pPr eaLnBrk="1" hangingPunct="1">
              <a:lnSpc>
                <a:spcPct val="90000"/>
              </a:lnSpc>
            </a:pPr>
            <a:r>
              <a:rPr lang="en-GB" sz="2400" dirty="0" smtClean="0">
                <a:latin typeface="Comic Sans MS" panose="030F0702030302020204" pitchFamily="66" charset="0"/>
                <a:ea typeface="ＭＳ Ｐゴシック" pitchFamily="34" charset="-128"/>
              </a:rPr>
              <a:t>Incompetence</a:t>
            </a:r>
          </a:p>
          <a:p>
            <a:pPr eaLnBrk="1" hangingPunct="1">
              <a:lnSpc>
                <a:spcPct val="90000"/>
              </a:lnSpc>
            </a:pPr>
            <a:r>
              <a:rPr lang="en-GB" sz="2400" dirty="0" smtClean="0">
                <a:latin typeface="Comic Sans MS" panose="030F0702030302020204" pitchFamily="66" charset="0"/>
                <a:ea typeface="ＭＳ Ｐゴシック" pitchFamily="34" charset="-128"/>
              </a:rPr>
              <a:t>Scandals involving ministers</a:t>
            </a:r>
          </a:p>
        </p:txBody>
      </p:sp>
      <p:sp>
        <p:nvSpPr>
          <p:cNvPr id="20483" name="Rectangle 4"/>
          <p:cNvSpPr>
            <a:spLocks noGrp="1"/>
          </p:cNvSpPr>
          <p:nvPr>
            <p:ph type="body" sz="half" idx="2"/>
          </p:nvPr>
        </p:nvSpPr>
        <p:spPr/>
        <p:txBody>
          <a:bodyPr/>
          <a:lstStyle/>
          <a:p>
            <a:pPr eaLnBrk="1" hangingPunct="1">
              <a:lnSpc>
                <a:spcPct val="90000"/>
              </a:lnSpc>
            </a:pPr>
            <a:r>
              <a:rPr lang="en-GB" sz="2400" dirty="0" smtClean="0">
                <a:latin typeface="Comic Sans MS" panose="030F0702030302020204" pitchFamily="66" charset="0"/>
                <a:ea typeface="ＭＳ Ｐゴシック" pitchFamily="34" charset="-128"/>
              </a:rPr>
              <a:t>Unified cabinet</a:t>
            </a:r>
          </a:p>
          <a:p>
            <a:pPr eaLnBrk="1" hangingPunct="1">
              <a:lnSpc>
                <a:spcPct val="90000"/>
              </a:lnSpc>
            </a:pPr>
            <a:r>
              <a:rPr lang="en-GB" sz="2400" dirty="0" smtClean="0">
                <a:latin typeface="Comic Sans MS" panose="030F0702030302020204" pitchFamily="66" charset="0"/>
                <a:ea typeface="ＭＳ Ｐゴシック" pitchFamily="34" charset="-128"/>
              </a:rPr>
              <a:t>Weak ineffective opposition</a:t>
            </a:r>
          </a:p>
          <a:p>
            <a:pPr eaLnBrk="1" hangingPunct="1">
              <a:lnSpc>
                <a:spcPct val="90000"/>
              </a:lnSpc>
            </a:pPr>
            <a:r>
              <a:rPr lang="en-GB" sz="2400" dirty="0" smtClean="0">
                <a:latin typeface="Comic Sans MS" panose="030F0702030302020204" pitchFamily="66" charset="0"/>
                <a:ea typeface="ＭＳ Ｐゴシック" pitchFamily="34" charset="-128"/>
              </a:rPr>
              <a:t>Hostile media</a:t>
            </a:r>
          </a:p>
          <a:p>
            <a:pPr eaLnBrk="1" hangingPunct="1">
              <a:lnSpc>
                <a:spcPct val="90000"/>
              </a:lnSpc>
            </a:pPr>
            <a:r>
              <a:rPr lang="en-GB" sz="2400" dirty="0" smtClean="0">
                <a:latin typeface="Comic Sans MS" panose="030F0702030302020204" pitchFamily="66" charset="0"/>
                <a:ea typeface="ＭＳ Ｐゴシック" pitchFamily="34" charset="-128"/>
              </a:rPr>
              <a:t>Small majority</a:t>
            </a:r>
          </a:p>
          <a:p>
            <a:pPr eaLnBrk="1" hangingPunct="1">
              <a:lnSpc>
                <a:spcPct val="90000"/>
              </a:lnSpc>
            </a:pPr>
            <a:r>
              <a:rPr lang="en-GB" sz="2400" dirty="0" smtClean="0">
                <a:latin typeface="Comic Sans MS" panose="030F0702030302020204" pitchFamily="66" charset="0"/>
                <a:ea typeface="ＭＳ Ｐゴシック" pitchFamily="34" charset="-128"/>
              </a:rPr>
              <a:t>Divisions within party</a:t>
            </a:r>
          </a:p>
          <a:p>
            <a:pPr eaLnBrk="1" hangingPunct="1">
              <a:lnSpc>
                <a:spcPct val="90000"/>
              </a:lnSpc>
            </a:pPr>
            <a:r>
              <a:rPr lang="en-GB" sz="2400" dirty="0" smtClean="0">
                <a:latin typeface="Comic Sans MS" panose="030F0702030302020204" pitchFamily="66" charset="0"/>
                <a:ea typeface="ＭＳ Ｐゴシック" pitchFamily="34" charset="-128"/>
              </a:rPr>
              <a:t>Stable economy</a:t>
            </a:r>
          </a:p>
          <a:p>
            <a:pPr eaLnBrk="1" hangingPunct="1">
              <a:lnSpc>
                <a:spcPct val="90000"/>
              </a:lnSpc>
            </a:pPr>
            <a:r>
              <a:rPr lang="en-GB" sz="2400" dirty="0" smtClean="0">
                <a:latin typeface="Comic Sans MS" panose="030F0702030302020204" pitchFamily="66" charset="0"/>
                <a:ea typeface="ＭＳ Ｐゴシック" pitchFamily="34" charset="-128"/>
              </a:rPr>
              <a:t>High opinion poll ratings</a:t>
            </a:r>
          </a:p>
          <a:p>
            <a:pPr eaLnBrk="1" hangingPunct="1">
              <a:lnSpc>
                <a:spcPct val="90000"/>
              </a:lnSpc>
            </a:pPr>
            <a:r>
              <a:rPr lang="en-GB" sz="2400" dirty="0" smtClean="0">
                <a:latin typeface="Comic Sans MS" panose="030F0702030302020204" pitchFamily="66" charset="0"/>
                <a:ea typeface="ＭＳ Ｐゴシック" pitchFamily="34" charset="-128"/>
              </a:rPr>
              <a:t>Clear objectives and strategy</a:t>
            </a:r>
          </a:p>
          <a:p>
            <a:pPr eaLnBrk="1" hangingPunct="1">
              <a:lnSpc>
                <a:spcPct val="90000"/>
              </a:lnSpc>
            </a:pPr>
            <a:r>
              <a:rPr lang="en-GB" sz="2400" dirty="0" smtClean="0">
                <a:latin typeface="Comic Sans MS" panose="030F0702030302020204" pitchFamily="66" charset="0"/>
                <a:ea typeface="ＭＳ Ｐゴシック" pitchFamily="34" charset="-128"/>
              </a:rPr>
              <a:t>Poor handling of crisis</a:t>
            </a:r>
            <a:endParaRPr lang="en-US" sz="2400" dirty="0" smtClean="0">
              <a:latin typeface="Comic Sans MS" panose="030F0702030302020204" pitchFamily="66" charset="0"/>
              <a:ea typeface="ＭＳ Ｐゴシック" pitchFamily="34" charset="-128"/>
            </a:endParaRPr>
          </a:p>
          <a:p>
            <a:pPr eaLnBrk="1" hangingPunct="1">
              <a:lnSpc>
                <a:spcPct val="90000"/>
              </a:lnSpc>
            </a:pPr>
            <a:endParaRPr lang="en-US" sz="2400" dirty="0" smtClean="0">
              <a:ea typeface="ＭＳ Ｐゴシック" pitchFamily="34" charset="-128"/>
            </a:endParaRPr>
          </a:p>
        </p:txBody>
      </p:sp>
    </p:spTree>
    <p:extLst>
      <p:ext uri="{BB962C8B-B14F-4D97-AF65-F5344CB8AC3E}">
        <p14:creationId xmlns:p14="http://schemas.microsoft.com/office/powerpoint/2010/main" val="209136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P spid="204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00" y="116632"/>
            <a:ext cx="5256584" cy="6781857"/>
          </a:xfrm>
          <a:prstGeom prst="rect">
            <a:avLst/>
          </a:prstGeom>
        </p:spPr>
        <p:txBody>
          <a:bodyPr wrap="square">
            <a:spAutoFit/>
          </a:bodyPr>
          <a:lstStyle/>
          <a:p>
            <a:pPr>
              <a:lnSpc>
                <a:spcPct val="115000"/>
              </a:lnSpc>
              <a:spcAft>
                <a:spcPts val="0"/>
              </a:spcAft>
            </a:pPr>
            <a:r>
              <a:rPr lang="en-GB" b="1" u="sng" dirty="0">
                <a:latin typeface="Comic Sans MS" panose="030F0702030302020204" pitchFamily="66" charset="0"/>
                <a:ea typeface="Calibri" panose="020F0502020204030204" pitchFamily="34" charset="0"/>
                <a:cs typeface="Arial" panose="020B0604020202020204" pitchFamily="34" charset="0"/>
              </a:rPr>
              <a:t>The power of </a:t>
            </a:r>
            <a:r>
              <a:rPr lang="en-GB" b="1" u="sng" dirty="0" smtClean="0">
                <a:latin typeface="Comic Sans MS" panose="030F0702030302020204" pitchFamily="66" charset="0"/>
                <a:ea typeface="Calibri" panose="020F0502020204030204" pitchFamily="34" charset="0"/>
                <a:cs typeface="Arial" panose="020B0604020202020204" pitchFamily="34" charset="0"/>
              </a:rPr>
              <a:t>APPOINTMENT</a:t>
            </a:r>
          </a:p>
          <a:p>
            <a:pPr>
              <a:lnSpc>
                <a:spcPct val="115000"/>
              </a:lnSpc>
              <a:spcAft>
                <a:spcPts val="0"/>
              </a:spcAft>
            </a:pPr>
            <a:r>
              <a:rPr lang="en-GB" b="1" u="sng" dirty="0" smtClean="0">
                <a:solidFill>
                  <a:srgbClr val="00B050"/>
                </a:solidFill>
                <a:latin typeface="Comic Sans MS" panose="030F0702030302020204" pitchFamily="66" charset="0"/>
                <a:ea typeface="Calibri" panose="020F0502020204030204" pitchFamily="34" charset="0"/>
                <a:cs typeface="Arial" panose="020B0604020202020204" pitchFamily="34" charset="0"/>
              </a:rPr>
              <a:t>(</a:t>
            </a:r>
            <a:r>
              <a:rPr lang="en-GB" b="1" dirty="0" smtClean="0">
                <a:solidFill>
                  <a:srgbClr val="00B050"/>
                </a:solidFill>
                <a:latin typeface="Comic Sans MS" panose="030F0702030302020204" pitchFamily="66" charset="0"/>
              </a:rPr>
              <a:t>Control </a:t>
            </a:r>
            <a:r>
              <a:rPr lang="en-GB" b="1" dirty="0">
                <a:solidFill>
                  <a:srgbClr val="00B050"/>
                </a:solidFill>
                <a:latin typeface="Comic Sans MS" panose="030F0702030302020204" pitchFamily="66" charset="0"/>
              </a:rPr>
              <a:t>of </a:t>
            </a:r>
            <a:r>
              <a:rPr lang="en-GB" b="1" dirty="0" smtClean="0">
                <a:solidFill>
                  <a:srgbClr val="00B050"/>
                </a:solidFill>
                <a:latin typeface="Comic Sans MS" panose="030F0702030302020204" pitchFamily="66" charset="0"/>
              </a:rPr>
              <a:t>patronage) </a:t>
            </a:r>
            <a:endParaRPr lang="en-GB"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GB" dirty="0">
                <a:latin typeface="Comic Sans MS" panose="030F0702030302020204" pitchFamily="66" charset="0"/>
                <a:ea typeface="Calibri" panose="020F0502020204030204" pitchFamily="34" charset="0"/>
                <a:cs typeface="Arial" panose="020B0604020202020204" pitchFamily="34" charset="0"/>
              </a:rPr>
              <a:t>The PM has the </a:t>
            </a:r>
            <a:r>
              <a:rPr lang="en-GB" b="1" dirty="0">
                <a:solidFill>
                  <a:srgbClr val="00B050"/>
                </a:solidFill>
                <a:latin typeface="Comic Sans MS" panose="030F0702030302020204" pitchFamily="66" charset="0"/>
                <a:ea typeface="Calibri" panose="020F0502020204030204" pitchFamily="34" charset="0"/>
                <a:cs typeface="Arial" panose="020B0604020202020204" pitchFamily="34" charset="0"/>
              </a:rPr>
              <a:t>power to appoint members of the Cabinet</a:t>
            </a:r>
            <a:r>
              <a:rPr lang="en-GB" dirty="0">
                <a:latin typeface="Comic Sans MS" panose="030F0702030302020204" pitchFamily="66" charset="0"/>
                <a:ea typeface="Calibri" panose="020F0502020204030204" pitchFamily="34" charset="0"/>
                <a:cs typeface="Arial" panose="020B0604020202020204" pitchFamily="34" charset="0"/>
              </a:rPr>
              <a:t>. This means that the PM can promote or demote members of the Cabinet in ministerial reshuffles. </a:t>
            </a:r>
            <a:endParaRPr lang="en-GB" dirty="0" smtClean="0">
              <a:latin typeface="Comic Sans MS" panose="030F0702030302020204" pitchFamily="66" charset="0"/>
              <a:ea typeface="Calibri" panose="020F050202020403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GB" dirty="0" smtClean="0">
                <a:latin typeface="Comic Sans MS" panose="030F0702030302020204" pitchFamily="66" charset="0"/>
                <a:ea typeface="Calibri" panose="020F0502020204030204" pitchFamily="34" charset="0"/>
                <a:cs typeface="Arial" panose="020B0604020202020204" pitchFamily="34" charset="0"/>
              </a:rPr>
              <a:t>This </a:t>
            </a:r>
            <a:r>
              <a:rPr lang="en-GB" dirty="0">
                <a:latin typeface="Comic Sans MS" panose="030F0702030302020204" pitchFamily="66" charset="0"/>
                <a:ea typeface="Calibri" panose="020F0502020204030204" pitchFamily="34" charset="0"/>
                <a:cs typeface="Arial" panose="020B0604020202020204" pitchFamily="34" charset="0"/>
              </a:rPr>
              <a:t>allows the PM to assert </a:t>
            </a:r>
            <a:r>
              <a:rPr lang="en-GB" dirty="0" smtClean="0">
                <a:latin typeface="Comic Sans MS" panose="030F0702030302020204" pitchFamily="66" charset="0"/>
                <a:ea typeface="Calibri" panose="020F0502020204030204" pitchFamily="34" charset="0"/>
                <a:cs typeface="Arial" panose="020B0604020202020204" pitchFamily="34" charset="0"/>
              </a:rPr>
              <a:t>his/her </a:t>
            </a:r>
            <a:r>
              <a:rPr lang="en-GB" b="1" dirty="0" smtClean="0">
                <a:solidFill>
                  <a:srgbClr val="FF0000"/>
                </a:solidFill>
                <a:latin typeface="Comic Sans MS" panose="030F0702030302020204" pitchFamily="66" charset="0"/>
                <a:ea typeface="Calibri" panose="020F0502020204030204" pitchFamily="34" charset="0"/>
                <a:cs typeface="Arial" panose="020B0604020202020204" pitchFamily="34" charset="0"/>
              </a:rPr>
              <a:t>authority</a:t>
            </a:r>
            <a:r>
              <a:rPr lang="en-GB" dirty="0">
                <a:latin typeface="Comic Sans MS" panose="030F0702030302020204" pitchFamily="66" charset="0"/>
                <a:ea typeface="Calibri" panose="020F0502020204030204" pitchFamily="34" charset="0"/>
                <a:cs typeface="Arial" panose="020B0604020202020204" pitchFamily="34" charset="0"/>
              </a:rPr>
              <a:t> </a:t>
            </a:r>
            <a:r>
              <a:rPr lang="en-GB" dirty="0" smtClean="0">
                <a:latin typeface="Comic Sans MS" panose="030F0702030302020204" pitchFamily="66" charset="0"/>
                <a:ea typeface="Calibri" panose="020F0502020204030204" pitchFamily="34" charset="0"/>
                <a:cs typeface="Arial" panose="020B0604020202020204" pitchFamily="34" charset="0"/>
              </a:rPr>
              <a:t>as </a:t>
            </a:r>
            <a:r>
              <a:rPr lang="en-GB" dirty="0">
                <a:latin typeface="Comic Sans MS" panose="030F0702030302020204" pitchFamily="66" charset="0"/>
                <a:ea typeface="Calibri" panose="020F0502020204030204" pitchFamily="34" charset="0"/>
                <a:cs typeface="Arial" panose="020B0604020202020204" pitchFamily="34" charset="0"/>
              </a:rPr>
              <a:t>loyalty and competence can be </a:t>
            </a:r>
            <a:r>
              <a:rPr lang="en-GB" b="1" dirty="0">
                <a:solidFill>
                  <a:srgbClr val="FF0000"/>
                </a:solidFill>
                <a:latin typeface="Comic Sans MS" panose="030F0702030302020204" pitchFamily="66" charset="0"/>
                <a:ea typeface="Calibri" panose="020F0502020204030204" pitchFamily="34" charset="0"/>
                <a:cs typeface="Arial" panose="020B0604020202020204" pitchFamily="34" charset="0"/>
              </a:rPr>
              <a:t>rewarded</a:t>
            </a:r>
            <a:r>
              <a:rPr lang="en-GB" dirty="0">
                <a:latin typeface="Comic Sans MS" panose="030F0702030302020204" pitchFamily="66" charset="0"/>
                <a:ea typeface="Calibri" panose="020F0502020204030204" pitchFamily="34" charset="0"/>
                <a:cs typeface="Arial" panose="020B0604020202020204" pitchFamily="34" charset="0"/>
              </a:rPr>
              <a:t> with promotion and the opposite can lead to demotion.</a:t>
            </a:r>
            <a:endParaRPr lang="en-GB" sz="3200" dirty="0">
              <a:latin typeface="Calibri" panose="020F0502020204030204" pitchFamily="34" charset="0"/>
              <a:ea typeface="Calibri" panose="020F050202020403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GB" dirty="0">
                <a:latin typeface="Comic Sans MS" panose="030F0702030302020204" pitchFamily="66" charset="0"/>
                <a:ea typeface="Calibri" panose="020F0502020204030204" pitchFamily="34" charset="0"/>
                <a:cs typeface="Arial" panose="020B0604020202020204" pitchFamily="34" charset="0"/>
              </a:rPr>
              <a:t>The PM is also responsible for other public appointments such </a:t>
            </a:r>
            <a:r>
              <a:rPr lang="en-GB" dirty="0" smtClean="0">
                <a:latin typeface="Comic Sans MS" panose="030F0702030302020204" pitchFamily="66" charset="0"/>
                <a:ea typeface="Calibri" panose="020F0502020204030204" pitchFamily="34" charset="0"/>
                <a:cs typeface="Arial" panose="020B0604020202020204" pitchFamily="34" charset="0"/>
              </a:rPr>
              <a:t>as </a:t>
            </a:r>
            <a:r>
              <a:rPr lang="en-GB" dirty="0">
                <a:latin typeface="Comic Sans MS" panose="030F0702030302020204" pitchFamily="66" charset="0"/>
                <a:ea typeface="Calibri" panose="020F0502020204030204" pitchFamily="34" charset="0"/>
                <a:cs typeface="Arial" panose="020B0604020202020204" pitchFamily="34" charset="0"/>
              </a:rPr>
              <a:t>senior judges, some university posts etc.</a:t>
            </a:r>
            <a:endParaRPr lang="en-GB" sz="3200" dirty="0">
              <a:latin typeface="Calibri" panose="020F0502020204030204" pitchFamily="34" charset="0"/>
              <a:ea typeface="Calibri" panose="020F050202020403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GB" dirty="0">
                <a:latin typeface="Comic Sans MS" panose="030F0702030302020204" pitchFamily="66" charset="0"/>
                <a:ea typeface="Calibri" panose="020F0502020204030204" pitchFamily="34" charset="0"/>
                <a:cs typeface="Arial" panose="020B0604020202020204" pitchFamily="34" charset="0"/>
              </a:rPr>
              <a:t>For example, </a:t>
            </a:r>
            <a:r>
              <a:rPr lang="en-GB" dirty="0" smtClean="0">
                <a:latin typeface="Comic Sans MS" panose="030F0702030302020204" pitchFamily="66" charset="0"/>
                <a:ea typeface="Calibri" panose="020F0502020204030204" pitchFamily="34" charset="0"/>
                <a:cs typeface="Arial" panose="020B0604020202020204" pitchFamily="34" charset="0"/>
              </a:rPr>
              <a:t>after </a:t>
            </a:r>
            <a:r>
              <a:rPr lang="en-GB" dirty="0">
                <a:latin typeface="Comic Sans MS" panose="030F0702030302020204" pitchFamily="66" charset="0"/>
                <a:ea typeface="Calibri" panose="020F0502020204030204" pitchFamily="34" charset="0"/>
                <a:cs typeface="Arial" panose="020B0604020202020204" pitchFamily="34" charset="0"/>
              </a:rPr>
              <a:t>the 2015 election, </a:t>
            </a:r>
            <a:r>
              <a:rPr lang="en-GB" dirty="0" smtClean="0">
                <a:latin typeface="Comic Sans MS" panose="030F0702030302020204" pitchFamily="66" charset="0"/>
                <a:ea typeface="Calibri" panose="020F0502020204030204" pitchFamily="34" charset="0"/>
                <a:cs typeface="Arial" panose="020B0604020202020204" pitchFamily="34" charset="0"/>
              </a:rPr>
              <a:t>Theresa </a:t>
            </a:r>
            <a:r>
              <a:rPr lang="en-GB" dirty="0">
                <a:latin typeface="Comic Sans MS" panose="030F0702030302020204" pitchFamily="66" charset="0"/>
                <a:ea typeface="Calibri" panose="020F0502020204030204" pitchFamily="34" charset="0"/>
                <a:cs typeface="Arial" panose="020B0604020202020204" pitchFamily="34" charset="0"/>
              </a:rPr>
              <a:t>May was re-appointed as Home </a:t>
            </a:r>
            <a:r>
              <a:rPr lang="en-GB" dirty="0" smtClean="0">
                <a:latin typeface="Comic Sans MS" panose="030F0702030302020204" pitchFamily="66" charset="0"/>
                <a:ea typeface="Calibri" panose="020F0502020204030204" pitchFamily="34" charset="0"/>
                <a:cs typeface="Arial" panose="020B0604020202020204" pitchFamily="34" charset="0"/>
              </a:rPr>
              <a:t>Secretary by David Cameron , </a:t>
            </a:r>
            <a:r>
              <a:rPr lang="en-GB" dirty="0">
                <a:latin typeface="Comic Sans MS" panose="030F0702030302020204" pitchFamily="66" charset="0"/>
                <a:ea typeface="Calibri" panose="020F0502020204030204" pitchFamily="34" charset="0"/>
                <a:cs typeface="Arial" panose="020B0604020202020204" pitchFamily="34" charset="0"/>
              </a:rPr>
              <a:t>a position she </a:t>
            </a:r>
            <a:r>
              <a:rPr lang="en-GB" dirty="0" smtClean="0">
                <a:latin typeface="Comic Sans MS" panose="030F0702030302020204" pitchFamily="66" charset="0"/>
                <a:ea typeface="Calibri" panose="020F0502020204030204" pitchFamily="34" charset="0"/>
                <a:cs typeface="Arial" panose="020B0604020202020204" pitchFamily="34" charset="0"/>
              </a:rPr>
              <a:t>had </a:t>
            </a:r>
            <a:r>
              <a:rPr lang="en-GB" dirty="0">
                <a:latin typeface="Comic Sans MS" panose="030F0702030302020204" pitchFamily="66" charset="0"/>
                <a:ea typeface="Calibri" panose="020F0502020204030204" pitchFamily="34" charset="0"/>
                <a:cs typeface="Arial" panose="020B0604020202020204" pitchFamily="34" charset="0"/>
              </a:rPr>
              <a:t>held since 2010.</a:t>
            </a:r>
            <a:endParaRPr lang="en-GB" sz="3200" dirty="0">
              <a:latin typeface="Calibri" panose="020F0502020204030204" pitchFamily="34" charset="0"/>
              <a:ea typeface="Calibri" panose="020F050202020403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en-GB" dirty="0" smtClean="0">
                <a:latin typeface="Comic Sans MS" panose="030F0702030302020204" pitchFamily="66" charset="0"/>
                <a:ea typeface="Calibri" panose="020F0502020204030204" pitchFamily="34" charset="0"/>
                <a:cs typeface="Arial" panose="020B0604020202020204" pitchFamily="34" charset="0"/>
              </a:rPr>
              <a:t>Following the same election, </a:t>
            </a:r>
            <a:r>
              <a:rPr lang="en-GB" dirty="0" err="1" smtClean="0">
                <a:latin typeface="Comic Sans MS" panose="030F0702030302020204" pitchFamily="66" charset="0"/>
                <a:ea typeface="Calibri" panose="020F0502020204030204" pitchFamily="34" charset="0"/>
                <a:cs typeface="Arial" panose="020B0604020202020204" pitchFamily="34" charset="0"/>
              </a:rPr>
              <a:t>Sajid</a:t>
            </a:r>
            <a:r>
              <a:rPr lang="en-GB" dirty="0" smtClean="0">
                <a:latin typeface="Comic Sans MS" panose="030F0702030302020204" pitchFamily="66" charset="0"/>
                <a:ea typeface="Calibri" panose="020F0502020204030204" pitchFamily="34" charset="0"/>
                <a:cs typeface="Arial" panose="020B0604020202020204" pitchFamily="34" charset="0"/>
              </a:rPr>
              <a:t> </a:t>
            </a:r>
            <a:r>
              <a:rPr lang="en-GB" dirty="0" err="1">
                <a:latin typeface="Comic Sans MS" panose="030F0702030302020204" pitchFamily="66" charset="0"/>
                <a:ea typeface="Calibri" panose="020F0502020204030204" pitchFamily="34" charset="0"/>
                <a:cs typeface="Arial" panose="020B0604020202020204" pitchFamily="34" charset="0"/>
              </a:rPr>
              <a:t>Javid</a:t>
            </a:r>
            <a:r>
              <a:rPr lang="en-GB" dirty="0">
                <a:latin typeface="Comic Sans MS" panose="030F0702030302020204" pitchFamily="66" charset="0"/>
                <a:ea typeface="Calibri" panose="020F0502020204030204" pitchFamily="34" charset="0"/>
                <a:cs typeface="Arial" panose="020B0604020202020204" pitchFamily="34" charset="0"/>
              </a:rPr>
              <a:t> was moved from Culture, Media and Sport to the more senior position of Business </a:t>
            </a:r>
            <a:r>
              <a:rPr lang="en-GB" dirty="0" smtClean="0">
                <a:latin typeface="Comic Sans MS" panose="030F0702030302020204" pitchFamily="66" charset="0"/>
                <a:ea typeface="Calibri" panose="020F0502020204030204" pitchFamily="34" charset="0"/>
                <a:cs typeface="Arial" panose="020B0604020202020204" pitchFamily="34" charset="0"/>
              </a:rPr>
              <a:t>Secretary (essentially a promotion). </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404664"/>
            <a:ext cx="3544283" cy="198667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852936"/>
            <a:ext cx="2918530" cy="1947025"/>
          </a:xfrm>
          <a:prstGeom prst="rect">
            <a:avLst/>
          </a:prstGeom>
        </p:spPr>
      </p:pic>
    </p:spTree>
    <p:extLst>
      <p:ext uri="{BB962C8B-B14F-4D97-AF65-F5344CB8AC3E}">
        <p14:creationId xmlns:p14="http://schemas.microsoft.com/office/powerpoint/2010/main" val="346348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756530"/>
          </a:xfrm>
          <a:prstGeom prst="rect">
            <a:avLst/>
          </a:prstGeom>
        </p:spPr>
        <p:txBody>
          <a:bodyPr wrap="square">
            <a:spAutoFit/>
          </a:bodyPr>
          <a:lstStyle/>
          <a:p>
            <a:pPr>
              <a:lnSpc>
                <a:spcPct val="115000"/>
              </a:lnSpc>
            </a:pPr>
            <a:r>
              <a:rPr lang="en-GB" sz="2100" b="1" u="sng" dirty="0">
                <a:latin typeface="Comic Sans MS" panose="030F0702030302020204" pitchFamily="66" charset="0"/>
                <a:ea typeface="Calibri" panose="020F0502020204030204" pitchFamily="34" charset="0"/>
                <a:cs typeface="Arial" panose="020B0604020202020204" pitchFamily="34" charset="0"/>
              </a:rPr>
              <a:t>The power of APPOINTMENT</a:t>
            </a:r>
            <a:r>
              <a:rPr lang="en-GB" sz="2100" dirty="0">
                <a:latin typeface="Comic Sans MS" panose="030F0702030302020204" pitchFamily="66" charset="0"/>
                <a:ea typeface="Calibri" panose="020F0502020204030204" pitchFamily="34" charset="0"/>
                <a:cs typeface="Arial" panose="020B0604020202020204" pitchFamily="34" charset="0"/>
              </a:rPr>
              <a:t> </a:t>
            </a:r>
            <a:r>
              <a:rPr lang="en-GB" sz="2100" b="1" dirty="0">
                <a:solidFill>
                  <a:srgbClr val="00B050"/>
                </a:solidFill>
                <a:latin typeface="Comic Sans MS" panose="030F0702030302020204" pitchFamily="66" charset="0"/>
                <a:ea typeface="Calibri" panose="020F0502020204030204" pitchFamily="34" charset="0"/>
                <a:cs typeface="Arial" panose="020B0604020202020204" pitchFamily="34" charset="0"/>
              </a:rPr>
              <a:t>(</a:t>
            </a:r>
            <a:r>
              <a:rPr lang="en-GB" sz="2100" b="1" dirty="0">
                <a:solidFill>
                  <a:srgbClr val="00B050"/>
                </a:solidFill>
                <a:latin typeface="Comic Sans MS" panose="030F0702030302020204" pitchFamily="66" charset="0"/>
              </a:rPr>
              <a:t>Control of patronage</a:t>
            </a:r>
            <a:r>
              <a:rPr lang="en-GB" sz="2100" b="1" dirty="0" smtClean="0">
                <a:solidFill>
                  <a:srgbClr val="00B050"/>
                </a:solidFill>
                <a:latin typeface="Comic Sans MS" panose="030F0702030302020204" pitchFamily="66" charset="0"/>
              </a:rPr>
              <a:t>)</a:t>
            </a:r>
          </a:p>
          <a:p>
            <a:pPr>
              <a:lnSpc>
                <a:spcPct val="115000"/>
              </a:lnSpc>
            </a:pPr>
            <a:r>
              <a:rPr lang="en-GB" sz="2100" b="1" dirty="0" smtClean="0">
                <a:solidFill>
                  <a:srgbClr val="00B050"/>
                </a:solidFill>
                <a:latin typeface="Comic Sans MS" panose="030F0702030302020204" pitchFamily="66" charset="0"/>
              </a:rPr>
              <a:t> </a:t>
            </a:r>
            <a:endParaRPr lang="en-GB" sz="2100" dirty="0">
              <a:solidFill>
                <a:srgbClr val="00B050"/>
              </a:solidFill>
              <a:latin typeface="Comic Sans MS" panose="030F0702030302020204" pitchFamily="66" charset="0"/>
              <a:ea typeface="Calibri" panose="020F0502020204030204" pitchFamily="34" charset="0"/>
              <a:cs typeface="Arial" panose="020B0604020202020204" pitchFamily="34" charset="0"/>
            </a:endParaRPr>
          </a:p>
          <a:p>
            <a:pPr marL="342900" indent="-342900">
              <a:lnSpc>
                <a:spcPct val="115000"/>
              </a:lnSpc>
              <a:spcAft>
                <a:spcPts val="0"/>
              </a:spcAft>
              <a:buFont typeface="Arial" panose="020B0604020202020204" pitchFamily="34" charset="0"/>
              <a:buChar char="•"/>
            </a:pPr>
            <a:r>
              <a:rPr lang="en-GB" sz="2100" dirty="0" smtClean="0">
                <a:latin typeface="Comic Sans MS" panose="030F0702030302020204" pitchFamily="66" charset="0"/>
                <a:ea typeface="Calibri" panose="020F0502020204030204" pitchFamily="34" charset="0"/>
                <a:cs typeface="Arial" panose="020B0604020202020204" pitchFamily="34" charset="0"/>
              </a:rPr>
              <a:t>The </a:t>
            </a:r>
            <a:r>
              <a:rPr lang="en-GB" sz="2100" dirty="0">
                <a:latin typeface="Comic Sans MS" panose="030F0702030302020204" pitchFamily="66" charset="0"/>
                <a:ea typeface="Calibri" panose="020F0502020204030204" pitchFamily="34" charset="0"/>
                <a:cs typeface="Arial" panose="020B0604020202020204" pitchFamily="34" charset="0"/>
              </a:rPr>
              <a:t>PM’s power of appointment could be claimed to be </a:t>
            </a:r>
            <a:r>
              <a:rPr lang="en-GB" sz="2100" b="1" dirty="0">
                <a:solidFill>
                  <a:srgbClr val="00B050"/>
                </a:solidFill>
                <a:latin typeface="Comic Sans MS" panose="030F0702030302020204" pitchFamily="66" charset="0"/>
                <a:ea typeface="Calibri" panose="020F0502020204030204" pitchFamily="34" charset="0"/>
                <a:cs typeface="Arial" panose="020B0604020202020204" pitchFamily="34" charset="0"/>
              </a:rPr>
              <a:t>limited</a:t>
            </a:r>
            <a:r>
              <a:rPr lang="en-GB" sz="2100" dirty="0">
                <a:latin typeface="Comic Sans MS" panose="030F0702030302020204" pitchFamily="66" charset="0"/>
                <a:ea typeface="Calibri" panose="020F0502020204030204" pitchFamily="34" charset="0"/>
                <a:cs typeface="Arial" panose="020B0604020202020204" pitchFamily="34" charset="0"/>
              </a:rPr>
              <a:t> by having ‘</a:t>
            </a:r>
            <a:r>
              <a:rPr lang="en-GB" sz="2100" b="1" dirty="0">
                <a:solidFill>
                  <a:srgbClr val="00B050"/>
                </a:solidFill>
                <a:latin typeface="Comic Sans MS" panose="030F0702030302020204" pitchFamily="66" charset="0"/>
                <a:ea typeface="Calibri" panose="020F0502020204030204" pitchFamily="34" charset="0"/>
                <a:cs typeface="Arial" panose="020B0604020202020204" pitchFamily="34" charset="0"/>
              </a:rPr>
              <a:t>powerful</a:t>
            </a:r>
            <a:r>
              <a:rPr lang="en-GB" sz="2100" dirty="0">
                <a:latin typeface="Comic Sans MS" panose="030F0702030302020204" pitchFamily="66" charset="0"/>
                <a:ea typeface="Calibri" panose="020F0502020204030204" pitchFamily="34" charset="0"/>
                <a:cs typeface="Arial" panose="020B0604020202020204" pitchFamily="34" charset="0"/>
              </a:rPr>
              <a:t>’ or ‘</a:t>
            </a:r>
            <a:r>
              <a:rPr lang="en-GB" sz="2100" b="1" dirty="0">
                <a:solidFill>
                  <a:srgbClr val="00B050"/>
                </a:solidFill>
                <a:latin typeface="Comic Sans MS" panose="030F0702030302020204" pitchFamily="66" charset="0"/>
                <a:ea typeface="Calibri" panose="020F0502020204030204" pitchFamily="34" charset="0"/>
                <a:cs typeface="Arial" panose="020B0604020202020204" pitchFamily="34" charset="0"/>
              </a:rPr>
              <a:t>influential</a:t>
            </a:r>
            <a:r>
              <a:rPr lang="en-GB" sz="2100" dirty="0">
                <a:latin typeface="Comic Sans MS" panose="030F0702030302020204" pitchFamily="66" charset="0"/>
                <a:ea typeface="Calibri" panose="020F0502020204030204" pitchFamily="34" charset="0"/>
                <a:cs typeface="Arial" panose="020B0604020202020204" pitchFamily="34" charset="0"/>
              </a:rPr>
              <a:t>’ party colleagues or may be limited by a coalition </a:t>
            </a:r>
            <a:r>
              <a:rPr lang="en-GB" sz="2100" dirty="0" smtClean="0">
                <a:latin typeface="Comic Sans MS" panose="030F0702030302020204" pitchFamily="66" charset="0"/>
                <a:ea typeface="Calibri" panose="020F0502020204030204" pitchFamily="34" charset="0"/>
                <a:cs typeface="Arial" panose="020B0604020202020204" pitchFamily="34" charset="0"/>
              </a:rPr>
              <a:t>agreement. This </a:t>
            </a:r>
            <a:r>
              <a:rPr lang="en-GB" sz="2100" dirty="0">
                <a:latin typeface="Comic Sans MS" panose="030F0702030302020204" pitchFamily="66" charset="0"/>
                <a:ea typeface="Calibri" panose="020F0502020204030204" pitchFamily="34" charset="0"/>
                <a:cs typeface="Arial" panose="020B0604020202020204" pitchFamily="34" charset="0"/>
              </a:rPr>
              <a:t>means that the PM may be forced to include powerful party figures </a:t>
            </a:r>
            <a:r>
              <a:rPr lang="en-GB" sz="2100" dirty="0" smtClean="0">
                <a:latin typeface="Comic Sans MS" panose="030F0702030302020204" pitchFamily="66" charset="0"/>
                <a:ea typeface="Calibri" panose="020F0502020204030204" pitchFamily="34" charset="0"/>
                <a:cs typeface="Arial" panose="020B0604020202020204" pitchFamily="34" charset="0"/>
              </a:rPr>
              <a:t>in the cabinet </a:t>
            </a:r>
            <a:r>
              <a:rPr lang="en-GB" sz="2100" dirty="0">
                <a:latin typeface="Comic Sans MS" panose="030F0702030302020204" pitchFamily="66" charset="0"/>
                <a:ea typeface="Calibri" panose="020F0502020204030204" pitchFamily="34" charset="0"/>
                <a:cs typeface="Arial" panose="020B0604020202020204" pitchFamily="34" charset="0"/>
              </a:rPr>
              <a:t>order to keep them in line. </a:t>
            </a:r>
            <a:endParaRPr lang="en-GB" sz="2100" dirty="0" smtClean="0">
              <a:latin typeface="Comic Sans MS" panose="030F0702030302020204" pitchFamily="66" charset="0"/>
              <a:ea typeface="Calibri" panose="020F0502020204030204" pitchFamily="34" charset="0"/>
              <a:cs typeface="Arial" panose="020B0604020202020204" pitchFamily="34" charset="0"/>
            </a:endParaRPr>
          </a:p>
          <a:p>
            <a:pPr marL="342900" indent="-342900">
              <a:lnSpc>
                <a:spcPct val="115000"/>
              </a:lnSpc>
              <a:spcAft>
                <a:spcPts val="0"/>
              </a:spcAft>
              <a:buFont typeface="Arial" panose="020B0604020202020204" pitchFamily="34" charset="0"/>
              <a:buChar char="•"/>
            </a:pPr>
            <a:endParaRPr lang="en-GB" sz="2100" dirty="0" smtClean="0">
              <a:latin typeface="Comic Sans MS" panose="030F0702030302020204" pitchFamily="66" charset="0"/>
              <a:ea typeface="Calibri" panose="020F0502020204030204" pitchFamily="34" charset="0"/>
              <a:cs typeface="Arial" panose="020B0604020202020204" pitchFamily="34" charset="0"/>
            </a:endParaRPr>
          </a:p>
          <a:p>
            <a:pPr marL="342900" indent="-342900">
              <a:lnSpc>
                <a:spcPct val="115000"/>
              </a:lnSpc>
              <a:spcAft>
                <a:spcPts val="0"/>
              </a:spcAft>
              <a:buFont typeface="Arial" panose="020B0604020202020204" pitchFamily="34" charset="0"/>
              <a:buChar char="•"/>
            </a:pPr>
            <a:r>
              <a:rPr lang="en-GB" sz="2100" dirty="0" smtClean="0">
                <a:latin typeface="Comic Sans MS" panose="030F0702030302020204" pitchFamily="66" charset="0"/>
                <a:ea typeface="Calibri" panose="020F0502020204030204" pitchFamily="34" charset="0"/>
                <a:cs typeface="Arial" panose="020B0604020202020204" pitchFamily="34" charset="0"/>
              </a:rPr>
              <a:t>This </a:t>
            </a:r>
            <a:r>
              <a:rPr lang="en-GB" sz="2100" dirty="0">
                <a:latin typeface="Comic Sans MS" panose="030F0702030302020204" pitchFamily="66" charset="0"/>
                <a:ea typeface="Calibri" panose="020F0502020204030204" pitchFamily="34" charset="0"/>
                <a:cs typeface="Arial" panose="020B0604020202020204" pitchFamily="34" charset="0"/>
              </a:rPr>
              <a:t>is </a:t>
            </a:r>
            <a:r>
              <a:rPr lang="en-GB" sz="2100" dirty="0" smtClean="0">
                <a:latin typeface="Comic Sans MS" panose="030F0702030302020204" pitchFamily="66" charset="0"/>
                <a:ea typeface="Calibri" panose="020F0502020204030204" pitchFamily="34" charset="0"/>
                <a:cs typeface="Arial" panose="020B0604020202020204" pitchFamily="34" charset="0"/>
              </a:rPr>
              <a:t>part of ‘</a:t>
            </a:r>
            <a:r>
              <a:rPr lang="en-GB" sz="2100" b="1" dirty="0">
                <a:solidFill>
                  <a:srgbClr val="00B050"/>
                </a:solidFill>
                <a:latin typeface="Comic Sans MS" panose="030F0702030302020204" pitchFamily="66" charset="0"/>
                <a:ea typeface="Calibri" panose="020F0502020204030204" pitchFamily="34" charset="0"/>
                <a:cs typeface="Arial" panose="020B0604020202020204" pitchFamily="34" charset="0"/>
              </a:rPr>
              <a:t>collective </a:t>
            </a:r>
            <a:r>
              <a:rPr lang="en-GB" sz="2100" b="1" dirty="0" smtClean="0">
                <a:solidFill>
                  <a:srgbClr val="00B050"/>
                </a:solidFill>
                <a:latin typeface="Comic Sans MS" panose="030F0702030302020204" pitchFamily="66" charset="0"/>
                <a:ea typeface="Calibri" panose="020F0502020204030204" pitchFamily="34" charset="0"/>
                <a:cs typeface="Arial" panose="020B0604020202020204" pitchFamily="34" charset="0"/>
              </a:rPr>
              <a:t>responsibility</a:t>
            </a:r>
            <a:r>
              <a:rPr lang="en-GB" sz="2100" dirty="0" smtClean="0">
                <a:latin typeface="Comic Sans MS" panose="030F0702030302020204" pitchFamily="66" charset="0"/>
                <a:ea typeface="Calibri" panose="020F0502020204030204" pitchFamily="34" charset="0"/>
                <a:cs typeface="Arial" panose="020B0604020202020204" pitchFamily="34" charset="0"/>
              </a:rPr>
              <a:t>’: the </a:t>
            </a:r>
            <a:r>
              <a:rPr lang="en-GB" sz="2100" dirty="0">
                <a:latin typeface="Comic Sans MS" panose="030F0702030302020204" pitchFamily="66" charset="0"/>
                <a:ea typeface="Calibri" panose="020F0502020204030204" pitchFamily="34" charset="0"/>
                <a:cs typeface="Arial" panose="020B0604020202020204" pitchFamily="34" charset="0"/>
              </a:rPr>
              <a:t>idea that while behind closed doors there can be </a:t>
            </a:r>
            <a:r>
              <a:rPr lang="en-GB" sz="2100" b="1" dirty="0">
                <a:solidFill>
                  <a:srgbClr val="00B050"/>
                </a:solidFill>
                <a:latin typeface="Comic Sans MS" panose="030F0702030302020204" pitchFamily="66" charset="0"/>
                <a:ea typeface="Calibri" panose="020F0502020204030204" pitchFamily="34" charset="0"/>
                <a:cs typeface="Arial" panose="020B0604020202020204" pitchFamily="34" charset="0"/>
              </a:rPr>
              <a:t>criticism and disagreement of the PM by his own </a:t>
            </a:r>
            <a:r>
              <a:rPr lang="en-GB" sz="2100" b="1" dirty="0" smtClean="0">
                <a:solidFill>
                  <a:srgbClr val="00B050"/>
                </a:solidFill>
                <a:latin typeface="Comic Sans MS" panose="030F0702030302020204" pitchFamily="66" charset="0"/>
                <a:ea typeface="Calibri" panose="020F0502020204030204" pitchFamily="34" charset="0"/>
                <a:cs typeface="Arial" panose="020B0604020202020204" pitchFamily="34" charset="0"/>
              </a:rPr>
              <a:t>ministers</a:t>
            </a:r>
            <a:r>
              <a:rPr lang="en-GB" sz="2100" dirty="0" smtClean="0">
                <a:latin typeface="Comic Sans MS" panose="030F0702030302020204" pitchFamily="66" charset="0"/>
                <a:ea typeface="Calibri" panose="020F0502020204030204" pitchFamily="34" charset="0"/>
                <a:cs typeface="Arial" panose="020B0604020202020204" pitchFamily="34" charset="0"/>
              </a:rPr>
              <a:t>, in </a:t>
            </a:r>
            <a:r>
              <a:rPr lang="en-GB" sz="2100" dirty="0">
                <a:latin typeface="Comic Sans MS" panose="030F0702030302020204" pitchFamily="66" charset="0"/>
                <a:ea typeface="Calibri" panose="020F0502020204030204" pitchFamily="34" charset="0"/>
                <a:cs typeface="Arial" panose="020B0604020202020204" pitchFamily="34" charset="0"/>
              </a:rPr>
              <a:t>public the expectation is that m</a:t>
            </a:r>
            <a:r>
              <a:rPr lang="en-GB" sz="2100" dirty="0" smtClean="0">
                <a:latin typeface="Comic Sans MS" panose="030F0702030302020204" pitchFamily="66" charset="0"/>
                <a:ea typeface="Calibri" panose="020F0502020204030204" pitchFamily="34" charset="0"/>
                <a:cs typeface="Arial" panose="020B0604020202020204" pitchFamily="34" charset="0"/>
              </a:rPr>
              <a:t>inisters </a:t>
            </a:r>
            <a:r>
              <a:rPr lang="en-GB" sz="2100" b="1" dirty="0">
                <a:solidFill>
                  <a:srgbClr val="00B050"/>
                </a:solidFill>
                <a:latin typeface="Comic Sans MS" panose="030F0702030302020204" pitchFamily="66" charset="0"/>
                <a:ea typeface="Calibri" panose="020F0502020204030204" pitchFamily="34" charset="0"/>
                <a:cs typeface="Arial" panose="020B0604020202020204" pitchFamily="34" charset="0"/>
              </a:rPr>
              <a:t>PUBLICLY support the PM and </a:t>
            </a:r>
            <a:r>
              <a:rPr lang="en-GB" sz="2100" b="1" dirty="0" smtClean="0">
                <a:solidFill>
                  <a:srgbClr val="00B050"/>
                </a:solidFill>
                <a:latin typeface="Comic Sans MS" panose="030F0702030302020204" pitchFamily="66" charset="0"/>
                <a:ea typeface="Calibri" panose="020F0502020204030204" pitchFamily="34" charset="0"/>
                <a:cs typeface="Arial" panose="020B0604020202020204" pitchFamily="34" charset="0"/>
              </a:rPr>
              <a:t>their </a:t>
            </a:r>
            <a:r>
              <a:rPr lang="en-GB" sz="2100" b="1" dirty="0">
                <a:solidFill>
                  <a:srgbClr val="00B050"/>
                </a:solidFill>
                <a:latin typeface="Comic Sans MS" panose="030F0702030302020204" pitchFamily="66" charset="0"/>
                <a:ea typeface="Calibri" panose="020F0502020204030204" pitchFamily="34" charset="0"/>
                <a:cs typeface="Arial" panose="020B0604020202020204" pitchFamily="34" charset="0"/>
              </a:rPr>
              <a:t>policies </a:t>
            </a:r>
            <a:r>
              <a:rPr lang="en-GB" sz="2100" dirty="0">
                <a:latin typeface="Comic Sans MS" panose="030F0702030302020204" pitchFamily="66" charset="0"/>
                <a:ea typeface="Calibri" panose="020F0502020204030204" pitchFamily="34" charset="0"/>
                <a:cs typeface="Arial" panose="020B0604020202020204" pitchFamily="34" charset="0"/>
              </a:rPr>
              <a:t>(even if they privately disagree). </a:t>
            </a:r>
            <a:endParaRPr lang="en-GB" sz="2100" dirty="0" smtClean="0">
              <a:latin typeface="Comic Sans MS" panose="030F0702030302020204" pitchFamily="66" charset="0"/>
              <a:ea typeface="Calibri" panose="020F0502020204030204" pitchFamily="34" charset="0"/>
              <a:cs typeface="Arial" panose="020B0604020202020204" pitchFamily="34" charset="0"/>
            </a:endParaRPr>
          </a:p>
          <a:p>
            <a:pPr marL="342900" indent="-342900">
              <a:lnSpc>
                <a:spcPct val="115000"/>
              </a:lnSpc>
              <a:spcAft>
                <a:spcPts val="0"/>
              </a:spcAft>
              <a:buFont typeface="Arial" panose="020B0604020202020204" pitchFamily="34" charset="0"/>
              <a:buChar char="•"/>
            </a:pPr>
            <a:endParaRPr lang="en-GB" sz="2100" dirty="0">
              <a:latin typeface="Comic Sans MS" panose="030F0702030302020204" pitchFamily="66" charset="0"/>
              <a:ea typeface="Calibri" panose="020F0502020204030204" pitchFamily="34" charset="0"/>
              <a:cs typeface="Arial" panose="020B0604020202020204" pitchFamily="34" charset="0"/>
            </a:endParaRPr>
          </a:p>
          <a:p>
            <a:pPr marL="342900" indent="-342900">
              <a:lnSpc>
                <a:spcPct val="115000"/>
              </a:lnSpc>
              <a:spcAft>
                <a:spcPts val="0"/>
              </a:spcAft>
              <a:buFont typeface="Arial" panose="020B0604020202020204" pitchFamily="34" charset="0"/>
              <a:buChar char="•"/>
            </a:pPr>
            <a:r>
              <a:rPr lang="en-GB" sz="2100" dirty="0" smtClean="0">
                <a:latin typeface="Comic Sans MS" panose="030F0702030302020204" pitchFamily="66" charset="0"/>
                <a:ea typeface="Calibri" panose="020F0502020204030204" pitchFamily="34" charset="0"/>
                <a:cs typeface="Arial" panose="020B0604020202020204" pitchFamily="34" charset="0"/>
              </a:rPr>
              <a:t>Therefore </a:t>
            </a:r>
            <a:r>
              <a:rPr lang="en-GB" sz="2100" dirty="0">
                <a:latin typeface="Comic Sans MS" panose="030F0702030302020204" pitchFamily="66" charset="0"/>
                <a:ea typeface="Calibri" panose="020F0502020204030204" pitchFamily="34" charset="0"/>
                <a:cs typeface="Arial" panose="020B0604020202020204" pitchFamily="34" charset="0"/>
              </a:rPr>
              <a:t>the PM may be ‘forced’ to include certain party colleagues in order to </a:t>
            </a:r>
            <a:r>
              <a:rPr lang="en-GB" sz="2100" dirty="0">
                <a:solidFill>
                  <a:srgbClr val="00B050"/>
                </a:solidFill>
                <a:latin typeface="Comic Sans MS" panose="030F0702030302020204" pitchFamily="66" charset="0"/>
                <a:ea typeface="Calibri" panose="020F0502020204030204" pitchFamily="34" charset="0"/>
                <a:cs typeface="Arial" panose="020B0604020202020204" pitchFamily="34" charset="0"/>
              </a:rPr>
              <a:t>make the government appear more united</a:t>
            </a:r>
            <a:r>
              <a:rPr lang="en-GB" sz="2100" dirty="0" smtClean="0">
                <a:latin typeface="Comic Sans MS" panose="030F0702030302020204" pitchFamily="66" charset="0"/>
                <a:ea typeface="Calibri" panose="020F0502020204030204" pitchFamily="34" charset="0"/>
                <a:cs typeface="Arial" panose="020B0604020202020204" pitchFamily="34" charset="0"/>
              </a:rPr>
              <a:t>. This suggests the </a:t>
            </a:r>
            <a:r>
              <a:rPr lang="en-GB" sz="2100" b="1" dirty="0" smtClean="0">
                <a:solidFill>
                  <a:srgbClr val="00B050"/>
                </a:solidFill>
                <a:latin typeface="Comic Sans MS" panose="030F0702030302020204" pitchFamily="66" charset="0"/>
                <a:ea typeface="Calibri" panose="020F0502020204030204" pitchFamily="34" charset="0"/>
                <a:cs typeface="Arial" panose="020B0604020202020204" pitchFamily="34" charset="0"/>
              </a:rPr>
              <a:t>PM’s authority can be weakened by other individuals. </a:t>
            </a:r>
            <a:endParaRPr lang="en-GB" sz="2100" b="1" dirty="0">
              <a:solidFill>
                <a:srgbClr val="00B050"/>
              </a:solidFill>
              <a:latin typeface="Comic Sans MS" panose="030F0702030302020204" pitchFamily="66" charset="0"/>
              <a:ea typeface="Calibri" panose="020F0502020204030204" pitchFamily="34" charset="0"/>
              <a:cs typeface="Arial" panose="020B0604020202020204" pitchFamily="34" charset="0"/>
            </a:endParaRPr>
          </a:p>
          <a:p>
            <a:pPr marL="342900" indent="-342900">
              <a:lnSpc>
                <a:spcPct val="115000"/>
              </a:lnSpc>
              <a:spcAft>
                <a:spcPts val="0"/>
              </a:spcAft>
              <a:buFont typeface="Arial" panose="020B0604020202020204" pitchFamily="34" charset="0"/>
              <a:buChar char="•"/>
            </a:pPr>
            <a:r>
              <a:rPr lang="en-GB" sz="2100" dirty="0">
                <a:latin typeface="Comic Sans MS" panose="030F0702030302020204" pitchFamily="66"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19037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2400" b="1" u="sng" dirty="0">
                <a:latin typeface="Comic Sans MS" panose="030F0702030302020204" pitchFamily="66" charset="0"/>
                <a:ea typeface="Calibri" panose="020F0502020204030204" pitchFamily="34" charset="0"/>
                <a:cs typeface="Arial" panose="020B0604020202020204" pitchFamily="34" charset="0"/>
              </a:rPr>
              <a:t>The power of APPOINTMENT</a:t>
            </a:r>
            <a:r>
              <a:rPr lang="en-GB" sz="2400" dirty="0">
                <a:latin typeface="Comic Sans MS" panose="030F0702030302020204" pitchFamily="66" charset="0"/>
                <a:ea typeface="Calibri" panose="020F0502020204030204" pitchFamily="34" charset="0"/>
                <a:cs typeface="Arial" panose="020B0604020202020204" pitchFamily="34" charset="0"/>
              </a:rPr>
              <a:t> </a:t>
            </a:r>
            <a:r>
              <a:rPr lang="en-GB" sz="2400" b="1" dirty="0">
                <a:solidFill>
                  <a:srgbClr val="00B050"/>
                </a:solidFill>
                <a:latin typeface="Comic Sans MS" panose="030F0702030302020204" pitchFamily="66" charset="0"/>
                <a:ea typeface="Calibri" panose="020F0502020204030204" pitchFamily="34" charset="0"/>
                <a:cs typeface="Arial" panose="020B0604020202020204" pitchFamily="34" charset="0"/>
              </a:rPr>
              <a:t>(</a:t>
            </a:r>
            <a:r>
              <a:rPr lang="en-GB" sz="2400" b="1" dirty="0">
                <a:solidFill>
                  <a:srgbClr val="00B050"/>
                </a:solidFill>
                <a:latin typeface="Comic Sans MS" panose="030F0702030302020204" pitchFamily="66" charset="0"/>
              </a:rPr>
              <a:t>Control of patronage)</a:t>
            </a:r>
            <a:br>
              <a:rPr lang="en-GB" sz="2400" b="1" dirty="0">
                <a:solidFill>
                  <a:srgbClr val="00B050"/>
                </a:solidFill>
                <a:latin typeface="Comic Sans MS" panose="030F0702030302020204" pitchFamily="66" charset="0"/>
              </a:rPr>
            </a:br>
            <a:endParaRPr lang="en-GB" sz="2400" dirty="0"/>
          </a:p>
        </p:txBody>
      </p:sp>
      <p:sp>
        <p:nvSpPr>
          <p:cNvPr id="3" name="Content Placeholder 2"/>
          <p:cNvSpPr>
            <a:spLocks noGrp="1"/>
          </p:cNvSpPr>
          <p:nvPr>
            <p:ph sz="half" idx="1"/>
          </p:nvPr>
        </p:nvSpPr>
        <p:spPr>
          <a:xfrm>
            <a:off x="0" y="692696"/>
            <a:ext cx="5796136" cy="5877272"/>
          </a:xfrm>
        </p:spPr>
        <p:txBody>
          <a:bodyPr>
            <a:noAutofit/>
          </a:bodyPr>
          <a:lstStyle/>
          <a:p>
            <a:pPr>
              <a:lnSpc>
                <a:spcPct val="115000"/>
              </a:lnSpc>
              <a:spcAft>
                <a:spcPts val="0"/>
              </a:spcAft>
            </a:pPr>
            <a:r>
              <a:rPr lang="en-GB" sz="2000" dirty="0" smtClean="0">
                <a:latin typeface="Comic Sans MS" panose="030F0702030302020204" pitchFamily="66" charset="0"/>
                <a:ea typeface="Calibri" panose="020F0502020204030204" pitchFamily="34" charset="0"/>
                <a:cs typeface="Arial" panose="020B0604020202020204" pitchFamily="34" charset="0"/>
              </a:rPr>
              <a:t>For example, it </a:t>
            </a:r>
            <a:r>
              <a:rPr lang="en-GB" sz="2000" dirty="0">
                <a:latin typeface="Comic Sans MS" panose="030F0702030302020204" pitchFamily="66" charset="0"/>
                <a:ea typeface="Calibri" panose="020F0502020204030204" pitchFamily="34" charset="0"/>
                <a:cs typeface="Arial" panose="020B0604020202020204" pitchFamily="34" charset="0"/>
              </a:rPr>
              <a:t>is claimed that </a:t>
            </a:r>
            <a:r>
              <a:rPr lang="en-GB" sz="2000" b="1" dirty="0">
                <a:latin typeface="Comic Sans MS" panose="030F0702030302020204" pitchFamily="66" charset="0"/>
                <a:ea typeface="Calibri" panose="020F0502020204030204" pitchFamily="34" charset="0"/>
                <a:cs typeface="Arial" panose="020B0604020202020204" pitchFamily="34" charset="0"/>
              </a:rPr>
              <a:t>Tony Blair could not in effect demote Gordon </a:t>
            </a:r>
            <a:r>
              <a:rPr lang="en-GB" sz="2000" b="1" dirty="0" smtClean="0">
                <a:latin typeface="Comic Sans MS" panose="030F0702030302020204" pitchFamily="66" charset="0"/>
                <a:ea typeface="Calibri" panose="020F0502020204030204" pitchFamily="34" charset="0"/>
                <a:cs typeface="Arial" panose="020B0604020202020204" pitchFamily="34" charset="0"/>
              </a:rPr>
              <a:t>Brown in 2005</a:t>
            </a:r>
            <a:r>
              <a:rPr lang="en-GB" sz="2000" dirty="0" smtClean="0">
                <a:latin typeface="Comic Sans MS" panose="030F0702030302020204" pitchFamily="66" charset="0"/>
                <a:ea typeface="Calibri" panose="020F0502020204030204" pitchFamily="34" charset="0"/>
                <a:cs typeface="Arial" panose="020B0604020202020204" pitchFamily="34" charset="0"/>
              </a:rPr>
              <a:t> (from Chancellor of the Exchequer to a far lesser post such as Deputy Prime Minister) </a:t>
            </a:r>
            <a:r>
              <a:rPr lang="en-GB" sz="2000" dirty="0">
                <a:latin typeface="Comic Sans MS" panose="030F0702030302020204" pitchFamily="66" charset="0"/>
                <a:ea typeface="Calibri" panose="020F0502020204030204" pitchFamily="34" charset="0"/>
                <a:cs typeface="Arial" panose="020B0604020202020204" pitchFamily="34" charset="0"/>
              </a:rPr>
              <a:t>as </a:t>
            </a:r>
            <a:r>
              <a:rPr lang="en-GB" sz="2000" b="1" dirty="0" smtClean="0">
                <a:solidFill>
                  <a:srgbClr val="00B050"/>
                </a:solidFill>
                <a:latin typeface="Comic Sans MS" panose="030F0702030302020204" pitchFamily="66" charset="0"/>
                <a:ea typeface="Calibri" panose="020F0502020204030204" pitchFamily="34" charset="0"/>
                <a:cs typeface="Arial" panose="020B0604020202020204" pitchFamily="34" charset="0"/>
              </a:rPr>
              <a:t>Brown </a:t>
            </a:r>
            <a:r>
              <a:rPr lang="en-GB" sz="2000" b="1" dirty="0">
                <a:solidFill>
                  <a:srgbClr val="00B050"/>
                </a:solidFill>
                <a:latin typeface="Comic Sans MS" panose="030F0702030302020204" pitchFamily="66" charset="0"/>
                <a:ea typeface="Calibri" panose="020F0502020204030204" pitchFamily="34" charset="0"/>
                <a:cs typeface="Arial" panose="020B0604020202020204" pitchFamily="34" charset="0"/>
              </a:rPr>
              <a:t>was popular within the </a:t>
            </a:r>
            <a:r>
              <a:rPr lang="en-GB" sz="2000" b="1" dirty="0" smtClean="0">
                <a:solidFill>
                  <a:srgbClr val="00B050"/>
                </a:solidFill>
                <a:latin typeface="Comic Sans MS" panose="030F0702030302020204" pitchFamily="66" charset="0"/>
                <a:ea typeface="Calibri" panose="020F0502020204030204" pitchFamily="34" charset="0"/>
                <a:cs typeface="Arial" panose="020B0604020202020204" pitchFamily="34" charset="0"/>
              </a:rPr>
              <a:t>Labour Party membership. </a:t>
            </a:r>
          </a:p>
          <a:p>
            <a:pPr>
              <a:lnSpc>
                <a:spcPct val="115000"/>
              </a:lnSpc>
              <a:spcAft>
                <a:spcPts val="0"/>
              </a:spcAft>
            </a:pPr>
            <a:r>
              <a:rPr lang="en-GB" sz="2000" dirty="0" smtClean="0">
                <a:latin typeface="Comic Sans MS" panose="030F0702030302020204" pitchFamily="66" charset="0"/>
                <a:ea typeface="Calibri" panose="020F0502020204030204" pitchFamily="34" charset="0"/>
                <a:cs typeface="Arial" panose="020B0604020202020204" pitchFamily="34" charset="0"/>
              </a:rPr>
              <a:t>Blair also knew that if </a:t>
            </a:r>
            <a:r>
              <a:rPr lang="en-GB" sz="2000" dirty="0" smtClean="0">
                <a:solidFill>
                  <a:srgbClr val="00B050"/>
                </a:solidFill>
                <a:latin typeface="Comic Sans MS" panose="030F0702030302020204" pitchFamily="66" charset="0"/>
                <a:ea typeface="Calibri" panose="020F0502020204030204" pitchFamily="34" charset="0"/>
                <a:cs typeface="Arial" panose="020B0604020202020204" pitchFamily="34" charset="0"/>
              </a:rPr>
              <a:t>Brown was </a:t>
            </a:r>
            <a:r>
              <a:rPr lang="en-GB" sz="2000" dirty="0">
                <a:solidFill>
                  <a:srgbClr val="00B050"/>
                </a:solidFill>
                <a:latin typeface="Comic Sans MS" panose="030F0702030302020204" pitchFamily="66" charset="0"/>
                <a:ea typeface="Calibri" panose="020F0502020204030204" pitchFamily="34" charset="0"/>
                <a:cs typeface="Arial" panose="020B0604020202020204" pitchFamily="34" charset="0"/>
              </a:rPr>
              <a:t>removed </a:t>
            </a:r>
            <a:r>
              <a:rPr lang="en-GB" sz="2000" dirty="0" smtClean="0">
                <a:solidFill>
                  <a:srgbClr val="00B050"/>
                </a:solidFill>
                <a:latin typeface="Comic Sans MS" panose="030F0702030302020204" pitchFamily="66" charset="0"/>
                <a:ea typeface="Calibri" panose="020F0502020204030204" pitchFamily="34" charset="0"/>
                <a:cs typeface="Arial" panose="020B0604020202020204" pitchFamily="34" charset="0"/>
              </a:rPr>
              <a:t>then he would </a:t>
            </a:r>
            <a:r>
              <a:rPr lang="en-GB" sz="2000" dirty="0">
                <a:solidFill>
                  <a:srgbClr val="00B050"/>
                </a:solidFill>
                <a:latin typeface="Comic Sans MS" panose="030F0702030302020204" pitchFamily="66" charset="0"/>
                <a:ea typeface="Calibri" panose="020F0502020204030204" pitchFamily="34" charset="0"/>
                <a:cs typeface="Arial" panose="020B0604020202020204" pitchFamily="34" charset="0"/>
              </a:rPr>
              <a:t>have become a significant rival to his leadership.</a:t>
            </a:r>
          </a:p>
          <a:p>
            <a:pPr>
              <a:lnSpc>
                <a:spcPct val="115000"/>
              </a:lnSpc>
              <a:spcAft>
                <a:spcPts val="0"/>
              </a:spcAft>
            </a:pPr>
            <a:r>
              <a:rPr lang="en-GB" sz="2000" dirty="0">
                <a:latin typeface="Comic Sans MS" panose="030F0702030302020204" pitchFamily="66" charset="0"/>
                <a:ea typeface="Calibri" panose="020F0502020204030204" pitchFamily="34" charset="0"/>
                <a:cs typeface="Arial" panose="020B0604020202020204" pitchFamily="34" charset="0"/>
              </a:rPr>
              <a:t>More recently, David Cameron was </a:t>
            </a:r>
            <a:r>
              <a:rPr lang="en-GB" sz="2000" b="1" dirty="0">
                <a:solidFill>
                  <a:srgbClr val="00B050"/>
                </a:solidFill>
                <a:latin typeface="Comic Sans MS" panose="030F0702030302020204" pitchFamily="66" charset="0"/>
                <a:ea typeface="Calibri" panose="020F0502020204030204" pitchFamily="34" charset="0"/>
                <a:cs typeface="Arial" panose="020B0604020202020204" pitchFamily="34" charset="0"/>
              </a:rPr>
              <a:t>severely restricted in his ability to demote any of the Liberal Democrat </a:t>
            </a:r>
            <a:r>
              <a:rPr lang="en-GB" sz="2000" b="1" dirty="0" smtClean="0">
                <a:solidFill>
                  <a:srgbClr val="00B050"/>
                </a:solidFill>
                <a:latin typeface="Comic Sans MS" panose="030F0702030302020204" pitchFamily="66" charset="0"/>
                <a:ea typeface="Calibri" panose="020F0502020204030204" pitchFamily="34" charset="0"/>
                <a:cs typeface="Arial" panose="020B0604020202020204" pitchFamily="34" charset="0"/>
              </a:rPr>
              <a:t>ministers, such as Vince Cable, </a:t>
            </a:r>
            <a:r>
              <a:rPr lang="en-GB" sz="2000" dirty="0" smtClean="0">
                <a:latin typeface="Comic Sans MS" panose="030F0702030302020204" pitchFamily="66" charset="0"/>
                <a:ea typeface="Calibri" panose="020F0502020204030204" pitchFamily="34" charset="0"/>
                <a:cs typeface="Arial" panose="020B0604020202020204" pitchFamily="34" charset="0"/>
              </a:rPr>
              <a:t>despite significant </a:t>
            </a:r>
            <a:r>
              <a:rPr lang="en-GB" sz="2000" dirty="0">
                <a:latin typeface="Comic Sans MS" panose="030F0702030302020204" pitchFamily="66" charset="0"/>
                <a:ea typeface="Calibri" panose="020F0502020204030204" pitchFamily="34" charset="0"/>
                <a:cs typeface="Arial" panose="020B0604020202020204" pitchFamily="34" charset="0"/>
              </a:rPr>
              <a:t>disagreements, as </a:t>
            </a:r>
            <a:r>
              <a:rPr lang="en-GB" sz="2000" dirty="0">
                <a:solidFill>
                  <a:srgbClr val="00B050"/>
                </a:solidFill>
                <a:latin typeface="Comic Sans MS" panose="030F0702030302020204" pitchFamily="66" charset="0"/>
                <a:ea typeface="Calibri" panose="020F0502020204030204" pitchFamily="34" charset="0"/>
                <a:cs typeface="Arial" panose="020B0604020202020204" pitchFamily="34" charset="0"/>
              </a:rPr>
              <a:t>cabinet positions were reserved as part of the coalition agreement 2010-2015.</a:t>
            </a:r>
          </a:p>
          <a:p>
            <a:endParaRPr lang="en-GB"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4509120"/>
            <a:ext cx="2921000" cy="18224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6883" y="980728"/>
            <a:ext cx="2964269" cy="2304256"/>
          </a:xfrm>
          <a:prstGeom prst="rect">
            <a:avLst/>
          </a:prstGeom>
        </p:spPr>
      </p:pic>
    </p:spTree>
    <p:extLst>
      <p:ext uri="{BB962C8B-B14F-4D97-AF65-F5344CB8AC3E}">
        <p14:creationId xmlns:p14="http://schemas.microsoft.com/office/powerpoint/2010/main" val="16720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052" y="0"/>
            <a:ext cx="6129124" cy="6525344"/>
          </a:xfrm>
        </p:spPr>
        <p:txBody>
          <a:bodyPr>
            <a:noAutofit/>
          </a:bodyPr>
          <a:lstStyle/>
          <a:p>
            <a:pPr marL="0" indent="0">
              <a:buNone/>
            </a:pPr>
            <a:r>
              <a:rPr lang="en-GB" sz="2000" b="1" u="sng" dirty="0">
                <a:latin typeface="Comic Sans MS" panose="030F0702030302020204" pitchFamily="66" charset="0"/>
              </a:rPr>
              <a:t>CONTROL OF GOVERNMENT BUSINESS</a:t>
            </a:r>
            <a:endParaRPr lang="en-GB" sz="2000" dirty="0">
              <a:latin typeface="Comic Sans MS" panose="030F0702030302020204" pitchFamily="66" charset="0"/>
            </a:endParaRPr>
          </a:p>
          <a:p>
            <a:r>
              <a:rPr lang="en-GB" sz="2000" dirty="0">
                <a:latin typeface="Comic Sans MS" panose="030F0702030302020204" pitchFamily="66" charset="0"/>
              </a:rPr>
              <a:t>Apart </a:t>
            </a:r>
            <a:r>
              <a:rPr lang="en-GB" sz="2000" dirty="0" smtClean="0">
                <a:latin typeface="Comic Sans MS" panose="030F0702030302020204" pitchFamily="66" charset="0"/>
              </a:rPr>
              <a:t>from </a:t>
            </a:r>
            <a:r>
              <a:rPr lang="en-GB" sz="2000" dirty="0">
                <a:latin typeface="Comic Sans MS" panose="030F0702030302020204" pitchFamily="66" charset="0"/>
              </a:rPr>
              <a:t>external events and situations, </a:t>
            </a:r>
            <a:r>
              <a:rPr lang="en-GB" sz="2000" dirty="0" smtClean="0">
                <a:latin typeface="Comic Sans MS" panose="030F0702030302020204" pitchFamily="66" charset="0"/>
              </a:rPr>
              <a:t>the </a:t>
            </a:r>
            <a:r>
              <a:rPr lang="en-GB" sz="2000" dirty="0">
                <a:latin typeface="Comic Sans MS" panose="030F0702030302020204" pitchFamily="66" charset="0"/>
              </a:rPr>
              <a:t>PM has the power to </a:t>
            </a:r>
            <a:r>
              <a:rPr lang="en-GB" sz="2000" b="1" dirty="0">
                <a:solidFill>
                  <a:srgbClr val="CC0066"/>
                </a:solidFill>
                <a:latin typeface="Comic Sans MS" panose="030F0702030302020204" pitchFamily="66" charset="0"/>
              </a:rPr>
              <a:t>set the agenda of the government </a:t>
            </a:r>
            <a:r>
              <a:rPr lang="en-GB" sz="2000" dirty="0">
                <a:latin typeface="Comic Sans MS" panose="030F0702030302020204" pitchFamily="66" charset="0"/>
              </a:rPr>
              <a:t>(what will be discussed at cabinet, which policies will take </a:t>
            </a:r>
            <a:r>
              <a:rPr lang="en-GB" sz="2000" dirty="0" smtClean="0">
                <a:latin typeface="Comic Sans MS" panose="030F0702030302020204" pitchFamily="66" charset="0"/>
              </a:rPr>
              <a:t>priority) and this </a:t>
            </a:r>
            <a:r>
              <a:rPr lang="en-GB" sz="2000" dirty="0">
                <a:latin typeface="Comic Sans MS" panose="030F0702030302020204" pitchFamily="66" charset="0"/>
              </a:rPr>
              <a:t>also allows the PM to set up cabinet committees, and appoint their own advisers etc</a:t>
            </a:r>
            <a:r>
              <a:rPr lang="en-GB" sz="2000" dirty="0" smtClean="0">
                <a:latin typeface="Comic Sans MS" panose="030F0702030302020204" pitchFamily="66" charset="0"/>
              </a:rPr>
              <a:t>.</a:t>
            </a:r>
          </a:p>
          <a:p>
            <a:r>
              <a:rPr lang="en-GB" sz="2000" dirty="0" smtClean="0">
                <a:latin typeface="Comic Sans MS" panose="030F0702030302020204" pitchFamily="66" charset="0"/>
              </a:rPr>
              <a:t>The PM can </a:t>
            </a:r>
            <a:r>
              <a:rPr lang="en-GB" sz="2000" dirty="0">
                <a:solidFill>
                  <a:srgbClr val="CC0066"/>
                </a:solidFill>
                <a:latin typeface="Comic Sans MS" panose="030F0702030302020204" pitchFamily="66" charset="0"/>
              </a:rPr>
              <a:t>dictate the entire government </a:t>
            </a:r>
            <a:r>
              <a:rPr lang="en-GB" sz="2000" dirty="0" smtClean="0">
                <a:solidFill>
                  <a:srgbClr val="CC0066"/>
                </a:solidFill>
                <a:latin typeface="Comic Sans MS" panose="030F0702030302020204" pitchFamily="66" charset="0"/>
              </a:rPr>
              <a:t>programme </a:t>
            </a:r>
            <a:r>
              <a:rPr lang="en-GB" sz="2000" dirty="0" smtClean="0">
                <a:latin typeface="Comic Sans MS" panose="030F0702030302020204" pitchFamily="66" charset="0"/>
              </a:rPr>
              <a:t>if they so wish – highlighting significant </a:t>
            </a:r>
            <a:r>
              <a:rPr lang="en-GB" sz="2000" b="1" dirty="0" smtClean="0">
                <a:solidFill>
                  <a:srgbClr val="CC0066"/>
                </a:solidFill>
                <a:latin typeface="Comic Sans MS" panose="030F0702030302020204" pitchFamily="66" charset="0"/>
              </a:rPr>
              <a:t>power</a:t>
            </a:r>
            <a:r>
              <a:rPr lang="en-GB" sz="2000" dirty="0" smtClean="0">
                <a:latin typeface="Comic Sans MS" panose="030F0702030302020204" pitchFamily="66" charset="0"/>
              </a:rPr>
              <a:t>. </a:t>
            </a:r>
          </a:p>
          <a:p>
            <a:r>
              <a:rPr lang="en-GB" sz="2000" dirty="0" smtClean="0">
                <a:latin typeface="Comic Sans MS" panose="030F0702030302020204" pitchFamily="66" charset="0"/>
              </a:rPr>
              <a:t>Importantly</a:t>
            </a:r>
            <a:r>
              <a:rPr lang="en-GB" sz="2000" dirty="0">
                <a:latin typeface="Comic Sans MS" panose="030F0702030302020204" pitchFamily="66" charset="0"/>
              </a:rPr>
              <a:t>, in terms </a:t>
            </a:r>
            <a:r>
              <a:rPr lang="en-GB" sz="2000" dirty="0" smtClean="0">
                <a:latin typeface="Comic Sans MS" panose="030F0702030302020204" pitchFamily="66" charset="0"/>
              </a:rPr>
              <a:t>national security </a:t>
            </a:r>
            <a:r>
              <a:rPr lang="en-GB" sz="2000" dirty="0">
                <a:latin typeface="Comic Sans MS" panose="030F0702030302020204" pitchFamily="66" charset="0"/>
              </a:rPr>
              <a:t>policy, </a:t>
            </a:r>
            <a:r>
              <a:rPr lang="en-GB" sz="2000" b="1" dirty="0" smtClean="0">
                <a:solidFill>
                  <a:srgbClr val="CC0066"/>
                </a:solidFill>
                <a:latin typeface="Comic Sans MS" panose="030F0702030302020204" pitchFamily="66" charset="0"/>
              </a:rPr>
              <a:t>the PM </a:t>
            </a:r>
            <a:r>
              <a:rPr lang="en-GB" sz="2000" b="1" dirty="0">
                <a:solidFill>
                  <a:srgbClr val="CC0066"/>
                </a:solidFill>
                <a:latin typeface="Comic Sans MS" panose="030F0702030302020204" pitchFamily="66" charset="0"/>
              </a:rPr>
              <a:t>alone is responsible </a:t>
            </a:r>
            <a:r>
              <a:rPr lang="en-GB" sz="2000" b="1" dirty="0" smtClean="0">
                <a:solidFill>
                  <a:srgbClr val="CC0066"/>
                </a:solidFill>
                <a:latin typeface="Comic Sans MS" panose="030F0702030302020204" pitchFamily="66" charset="0"/>
              </a:rPr>
              <a:t>with </a:t>
            </a:r>
            <a:r>
              <a:rPr lang="en-GB" sz="2000" b="1" dirty="0">
                <a:solidFill>
                  <a:srgbClr val="CC0066"/>
                </a:solidFill>
                <a:latin typeface="Comic Sans MS" panose="030F0702030302020204" pitchFamily="66" charset="0"/>
              </a:rPr>
              <a:t>no need to discuss with cabinet</a:t>
            </a:r>
            <a:r>
              <a:rPr lang="en-GB" sz="2000" dirty="0">
                <a:latin typeface="Comic Sans MS" panose="030F0702030302020204" pitchFamily="66" charset="0"/>
              </a:rPr>
              <a:t>. Therefore the PM has a lot of power over what the government will do or focus </a:t>
            </a:r>
            <a:r>
              <a:rPr lang="en-GB" sz="2000" dirty="0" smtClean="0">
                <a:latin typeface="Comic Sans MS" panose="030F0702030302020204" pitchFamily="66" charset="0"/>
              </a:rPr>
              <a:t>on</a:t>
            </a:r>
            <a:r>
              <a:rPr lang="en-GB" sz="2000" dirty="0">
                <a:latin typeface="Comic Sans MS" panose="030F0702030302020204" pitchFamily="66" charset="0"/>
              </a:rPr>
              <a:t> </a:t>
            </a:r>
            <a:r>
              <a:rPr lang="en-GB" sz="2000" dirty="0" smtClean="0">
                <a:latin typeface="Comic Sans MS" panose="030F0702030302020204" pitchFamily="66" charset="0"/>
              </a:rPr>
              <a:t>from an international standpoint.</a:t>
            </a:r>
            <a:endParaRPr lang="en-GB" sz="2000" dirty="0">
              <a:latin typeface="Comic Sans MS" panose="030F0702030302020204" pitchFamily="66" charset="0"/>
            </a:endParaRPr>
          </a:p>
          <a:p>
            <a:r>
              <a:rPr lang="en-GB" sz="2000" dirty="0" smtClean="0">
                <a:latin typeface="Comic Sans MS" panose="030F0702030302020204" pitchFamily="66" charset="0"/>
              </a:rPr>
              <a:t>Despite following collective responsibility at the time, it is known that Tony Blair’s push for the War in Iraq in 2003 was met with disagreement in his cabinet. However, </a:t>
            </a:r>
            <a:r>
              <a:rPr lang="en-GB" sz="2000" b="1" dirty="0" smtClean="0">
                <a:solidFill>
                  <a:srgbClr val="CC0066"/>
                </a:solidFill>
                <a:latin typeface="Comic Sans MS" panose="030F0702030302020204" pitchFamily="66" charset="0"/>
              </a:rPr>
              <a:t>as PM, he had the power to pursue this agenda regardless of his colleagues thoughts</a:t>
            </a:r>
            <a:r>
              <a:rPr lang="en-GB" sz="2000" dirty="0" smtClean="0">
                <a:latin typeface="Comic Sans MS" panose="030F0702030302020204" pitchFamily="66" charset="0"/>
              </a:rPr>
              <a:t>. </a:t>
            </a:r>
            <a:endParaRPr lang="en-GB" sz="2000" dirty="0">
              <a:latin typeface="Comic Sans MS" panose="030F0702030302020204" pitchFamily="66" charset="0"/>
            </a:endParaRPr>
          </a:p>
          <a:p>
            <a:endParaRPr lang="en-GB" sz="2000" dirty="0">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1482670"/>
            <a:ext cx="3164448" cy="1780002"/>
          </a:xfrm>
          <a:prstGeom prst="rect">
            <a:avLst/>
          </a:prstGeom>
        </p:spPr>
      </p:pic>
    </p:spTree>
    <p:extLst>
      <p:ext uri="{BB962C8B-B14F-4D97-AF65-F5344CB8AC3E}">
        <p14:creationId xmlns:p14="http://schemas.microsoft.com/office/powerpoint/2010/main" val="254857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1717</Words>
  <Application>Microsoft Office PowerPoint</Application>
  <PresentationFormat>On-screen Show (4:3)</PresentationFormat>
  <Paragraphs>98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MS PGothic</vt:lpstr>
      <vt:lpstr>Arial</vt:lpstr>
      <vt:lpstr>Calibri</vt:lpstr>
      <vt:lpstr>Comic Sans MS</vt:lpstr>
      <vt:lpstr>Symbol</vt:lpstr>
      <vt:lpstr>1_Office Theme</vt:lpstr>
      <vt:lpstr>Functions of executives</vt:lpstr>
      <vt:lpstr>Prime Ministers (as in UK)</vt:lpstr>
      <vt:lpstr>Prime Ministers</vt:lpstr>
      <vt:lpstr>Prime Ministers</vt:lpstr>
      <vt:lpstr>Circumstances which may effect a PM…</vt:lpstr>
      <vt:lpstr>PowerPoint Presentation</vt:lpstr>
      <vt:lpstr>PowerPoint Presentation</vt:lpstr>
      <vt:lpstr>The power of APPOINTMENT (Control of patronage) </vt:lpstr>
      <vt:lpstr>PowerPoint Presentation</vt:lpstr>
      <vt:lpstr>PowerPoint Presentation</vt:lpstr>
      <vt:lpstr>PowerPoint Presentation</vt:lpstr>
      <vt:lpstr>PowerPoint Presentation</vt:lpstr>
      <vt:lpstr>PowerPoint Presentation</vt:lpstr>
      <vt:lpstr>Reading – Role of the PM</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Functions of executives</dc:title>
  <dc:creator>StJoAcDevanneyR</dc:creator>
  <cp:lastModifiedBy>StJoAcDevanneyR</cp:lastModifiedBy>
  <cp:revision>21</cp:revision>
  <dcterms:created xsi:type="dcterms:W3CDTF">2017-10-25T14:56:40Z</dcterms:created>
  <dcterms:modified xsi:type="dcterms:W3CDTF">2019-10-31T11:20:22Z</dcterms:modified>
</cp:coreProperties>
</file>