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4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CC0066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2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32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2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7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9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10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7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33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229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28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59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05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.uk/url?sa=i&amp;rct=j&amp;q=&amp;esrc=s&amp;source=images&amp;cd=&amp;cad=rja&amp;uact=8&amp;ved=0ahUKEwjm7r2V_ojXAhVLJlAKHdBhBc4QjRwIBw&amp;url=https://the-british-monarchy.weebly.com/the-monarch-the-prime-minister-and-the-parliament.html&amp;psig=AOvVaw2E-yONarblm94eWniNv9Ro&amp;ust=150892509353726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.uk/url?sa=i&amp;rct=j&amp;q=&amp;esrc=s&amp;source=images&amp;cd=&amp;cad=rja&amp;uact=8&amp;ved=0ahUKEwjE9eOr_ojXAhVNJ1AKHY3nD-8QjRwIBw&amp;url=http://www.fox46charlotte.com/news/all-5-former-us-presidents-team-up-to-support-hurricane-relief&amp;psig=AOvVaw2NEyv9jaMDS_8zdu6HJGFt&amp;ust=150892513227831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.uk/url?sa=i&amp;rct=j&amp;q=&amp;esrc=s&amp;source=images&amp;cd=&amp;cad=rja&amp;uact=8&amp;ved=0ahUKEwjm7r2V_ojXAhVLJlAKHdBhBc4QjRwIBw&amp;url=https://the-british-monarchy.weebly.com/the-monarch-the-prime-minister-and-the-parliament.html&amp;psig=AOvVaw2E-yONarblm94eWniNv9Ro&amp;ust=150892509353726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2ahUKEwiu45HX7vjdAhWxyoUKHa3DBmAQjRx6BAgBEAU&amp;url=https%3A%2F%2Fen.wikipedia.org%2Fwiki%2FDonald_Trump&amp;psig=AOvVaw2OGXZiB6dLp6dE2yP6fq8e&amp;ust=1539157502880396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source=images&amp;cd=&amp;cad=rja&amp;uact=8&amp;ved=2ahUKEwiYzM6l7vjdAhVFyhoKHQR4B3kQjRx6BAgBEAU&amp;url=http%3A%2F%2Fwww.bbc.co.uk%2Fhistory%2Fpeople%2Fhenry_viii&amp;psig=AOvVaw02_LnKwdC95drhqrO2oRiD&amp;ust=153915740313409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2ahUKEwjv2frF7vjdAhUtgHMKHUXNCxwQjRx6BAgBEAU&amp;url=https%3A%2F%2Fen.wikipedia.org%2Fwiki%2FTheresa_May&amp;psig=AOvVaw2LW00pcS-ozed1UJBKj1x5&amp;ust=1539157461904974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www.google.com/url?sa=i&amp;rct=j&amp;q=&amp;esrc=s&amp;source=images&amp;cd=&amp;cad=rja&amp;uact=8&amp;ved=2ahUKEwiGyp-07vjdAhWKz4UKHcl4DJEQjRx6BAgBEAU&amp;url=https%3A%2F%2Fen.wikipedia.org%2Fwiki%2FMary%2C_Queen_of_Scots&amp;psig=AOvVaw0NFEtpreS8Qbgz6-sOzdiw&amp;ust=1539157429198075" TargetMode="Externa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google.co.uk/url?sa=i&amp;rct=j&amp;q=&amp;esrc=s&amp;source=images&amp;cd=&amp;cad=rja&amp;uact=8&amp;ved=0ahUKEwiRqrS108XWAhUDYVAKHZsOBysQjRwIBw&amp;url=https://openclipart.org/detail/237261/usa-flag-typography-no-filters-no-background&amp;psig=AFQjCNF-8UJ5fA8mOHz5nMGuHVvxEKVA-A&amp;ust=150661149810266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o.uk/url?sa=i&amp;rct=j&amp;q=&amp;esrc=s&amp;source=images&amp;cd=&amp;cad=rja&amp;uact=8&amp;ved=0ahUKEwiGgO6B1MXWAhUNYlAKHaWsAdEQjRwIBw&amp;url=http://mobileadvertisingwatch.com/wave-the-union-jack-uk-first-to-achieve-50-media-spend-in-digital-arena-16852&amp;psig=AFQjCNErILu3jHnFMCYQ_PIHpU569NL3Kg&amp;ust=150661162312240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Political Systems </a:t>
            </a:r>
            <a:endParaRPr lang="en-GB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4" descr="MC900383586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880"/>
            <a:ext cx="664252" cy="119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66909">
            <a:off x="7974955" y="5448958"/>
            <a:ext cx="869984" cy="132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fs2642c\AppData\Local\Microsoft\Windows\Temporary Internet Files\Content.IE5\F6N0OR46\large-pencil-holder-66.6-16293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097" y="0"/>
            <a:ext cx="72477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4" t="48876" r="52636" b="30986"/>
          <a:stretch/>
        </p:blipFill>
        <p:spPr bwMode="auto">
          <a:xfrm>
            <a:off x="1521474" y="2187608"/>
            <a:ext cx="626088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31009" y="5589240"/>
            <a:ext cx="6580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Part 4 - Political Executives</a:t>
            </a:r>
          </a:p>
        </p:txBody>
      </p:sp>
    </p:spTree>
    <p:extLst>
      <p:ext uri="{BB962C8B-B14F-4D97-AF65-F5344CB8AC3E}">
        <p14:creationId xmlns:p14="http://schemas.microsoft.com/office/powerpoint/2010/main" val="115165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0" t="11145" r="28856" b="10527"/>
          <a:stretch/>
        </p:blipFill>
        <p:spPr bwMode="auto">
          <a:xfrm>
            <a:off x="23008" y="-12451"/>
            <a:ext cx="5499139" cy="487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2" t="37224" r="28706" b="31520"/>
          <a:stretch/>
        </p:blipFill>
        <p:spPr bwMode="auto">
          <a:xfrm>
            <a:off x="28206" y="4862463"/>
            <a:ext cx="5531913" cy="194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5511874" y="4149080"/>
            <a:ext cx="1076349" cy="46884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587436" y="4156261"/>
            <a:ext cx="23762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What to cover according to the SQA</a:t>
            </a:r>
          </a:p>
        </p:txBody>
      </p:sp>
    </p:spTree>
    <p:extLst>
      <p:ext uri="{BB962C8B-B14F-4D97-AF65-F5344CB8AC3E}">
        <p14:creationId xmlns:p14="http://schemas.microsoft.com/office/powerpoint/2010/main" val="70963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503236"/>
            <a:ext cx="3566160" cy="1087569"/>
          </a:xfrm>
        </p:spPr>
        <p:txBody>
          <a:bodyPr/>
          <a:lstStyle/>
          <a:p>
            <a:r>
              <a:rPr lang="en-GB" sz="3000" dirty="0" smtClean="0">
                <a:solidFill>
                  <a:schemeClr val="tx1"/>
                </a:solidFill>
                <a:latin typeface="Comic Sans MS" pitchFamily="66" charset="0"/>
              </a:rPr>
              <a:t>What you will learn…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595806" y="503236"/>
            <a:ext cx="3981391" cy="1012413"/>
          </a:xfrm>
        </p:spPr>
        <p:txBody>
          <a:bodyPr>
            <a:noAutofit/>
          </a:bodyPr>
          <a:lstStyle/>
          <a:p>
            <a:r>
              <a:rPr lang="en-GB" sz="3000" dirty="0" smtClean="0">
                <a:solidFill>
                  <a:schemeClr val="tx1"/>
                </a:solidFill>
                <a:latin typeface="Comic Sans MS" pitchFamily="66" charset="0"/>
              </a:rPr>
              <a:t>Success Criteria – I can…</a:t>
            </a:r>
            <a:endParaRPr lang="en-GB" sz="3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" name="Picture 5" descr="MC900383586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7728"/>
            <a:ext cx="755576" cy="135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66909">
            <a:off x="8161987" y="5381192"/>
            <a:ext cx="968170" cy="146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About the executive components of each system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To compare the political systems in the two countries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Answer essay questions comparing the UK and US political systems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31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74751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Part 4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5144"/>
            <a:ext cx="4896544" cy="1752600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latin typeface="Comic Sans MS" panose="030F0702030302020204" pitchFamily="66" charset="0"/>
              </a:rPr>
              <a:t>POLITICAL EXECUTIVES</a:t>
            </a:r>
            <a:endParaRPr lang="en-GB" sz="54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british prime minister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526892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s president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501" y="3266982"/>
            <a:ext cx="4512499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87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british prime minister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388803" cy="323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-8900" y="3632930"/>
            <a:ext cx="9177034" cy="1121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Can you name the Prime Ministers of the UK? (post </a:t>
            </a:r>
            <a:r>
              <a:rPr lang="en-GB" sz="3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WW2-2016)</a:t>
            </a:r>
            <a:endParaRPr lang="en-GB" sz="3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7039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dirty="0" smtClean="0">
                <a:latin typeface="Comic Sans MS" panose="030F0702030302020204" pitchFamily="66" charset="0"/>
              </a:rPr>
              <a:t>Top Row: 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Winston Churchill </a:t>
            </a:r>
            <a:r>
              <a:rPr lang="en-GB" dirty="0" smtClean="0">
                <a:latin typeface="Comic Sans MS" panose="030F0702030302020204" pitchFamily="66" charset="0"/>
              </a:rPr>
              <a:t>(51-55);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Anthony Eden </a:t>
            </a:r>
            <a:r>
              <a:rPr lang="en-GB" dirty="0" smtClean="0">
                <a:latin typeface="Comic Sans MS" panose="030F0702030302020204" pitchFamily="66" charset="0"/>
              </a:rPr>
              <a:t>(55-57);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Harold Macmillan </a:t>
            </a:r>
            <a:r>
              <a:rPr lang="en-GB" dirty="0" smtClean="0">
                <a:latin typeface="Comic Sans MS" panose="030F0702030302020204" pitchFamily="66" charset="0"/>
              </a:rPr>
              <a:t>(57-63);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Alec Douglas-Hume </a:t>
            </a:r>
            <a:r>
              <a:rPr lang="en-GB" dirty="0" smtClean="0">
                <a:latin typeface="Comic Sans MS" panose="030F0702030302020204" pitchFamily="66" charset="0"/>
              </a:rPr>
              <a:t>(63-64);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Harold Wilson </a:t>
            </a:r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(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64-70 &amp; </a:t>
            </a:r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74-76)</a:t>
            </a:r>
          </a:p>
          <a:p>
            <a:pPr algn="ctr"/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Edward Heath </a:t>
            </a:r>
            <a:r>
              <a:rPr lang="en-GB" dirty="0" smtClean="0">
                <a:latin typeface="Comic Sans MS" panose="030F0702030302020204" pitchFamily="66" charset="0"/>
              </a:rPr>
              <a:t>(70-74);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35" y="572558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Bottom Row: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James Callaghan </a:t>
            </a:r>
            <a:r>
              <a:rPr lang="en-GB" dirty="0" smtClean="0">
                <a:latin typeface="Comic Sans MS" panose="030F0702030302020204" pitchFamily="66" charset="0"/>
              </a:rPr>
              <a:t>(76-79);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Margaret Thatcher </a:t>
            </a:r>
            <a:r>
              <a:rPr lang="en-GB" dirty="0" smtClean="0">
                <a:latin typeface="Comic Sans MS" panose="030F0702030302020204" pitchFamily="66" charset="0"/>
              </a:rPr>
              <a:t>(79-90);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John Major </a:t>
            </a:r>
            <a:r>
              <a:rPr lang="en-GB" dirty="0" smtClean="0">
                <a:latin typeface="Comic Sans MS" panose="030F0702030302020204" pitchFamily="66" charset="0"/>
              </a:rPr>
              <a:t>(90-97);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Tony Blair </a:t>
            </a:r>
            <a:r>
              <a:rPr lang="en-GB" dirty="0" smtClean="0">
                <a:latin typeface="Comic Sans MS" panose="030F0702030302020204" pitchFamily="66" charset="0"/>
              </a:rPr>
              <a:t>(97-2007);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Gordon Brown </a:t>
            </a:r>
            <a:r>
              <a:rPr lang="en-GB" dirty="0" smtClean="0">
                <a:latin typeface="Comic Sans MS" panose="030F0702030302020204" pitchFamily="66" charset="0"/>
              </a:rPr>
              <a:t>(07-10);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David Cameron </a:t>
            </a:r>
            <a:r>
              <a:rPr lang="en-GB" dirty="0" smtClean="0">
                <a:latin typeface="Comic Sans MS" panose="030F0702030302020204" pitchFamily="66" charset="0"/>
              </a:rPr>
              <a:t>(10-16).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26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Political Executives</a:t>
            </a:r>
            <a:endParaRPr lang="en-GB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6246022" cy="5949280"/>
          </a:xfrm>
        </p:spPr>
        <p:txBody>
          <a:bodyPr>
            <a:no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Historically, executives predated the emergence of separate </a:t>
            </a:r>
            <a:r>
              <a:rPr lang="en-GB" sz="2200" dirty="0" smtClean="0">
                <a:latin typeface="Comic Sans MS" panose="030F0702030302020204" pitchFamily="66" charset="0"/>
              </a:rPr>
              <a:t>legislatures or judiciaries.</a:t>
            </a:r>
          </a:p>
          <a:p>
            <a:r>
              <a:rPr lang="en-GB" sz="2200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These </a:t>
            </a:r>
            <a:r>
              <a:rPr lang="en-GB" sz="2200" i="1" dirty="0">
                <a:solidFill>
                  <a:srgbClr val="7030A0"/>
                </a:solidFill>
                <a:latin typeface="Comic Sans MS" panose="030F0702030302020204" pitchFamily="66" charset="0"/>
              </a:rPr>
              <a:t>bodies developed to aid, advise and later to constrain </a:t>
            </a:r>
            <a:r>
              <a:rPr lang="en-GB" sz="2200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“executive” </a:t>
            </a:r>
            <a:r>
              <a:rPr lang="en-GB" sz="2200" i="1" dirty="0">
                <a:solidFill>
                  <a:srgbClr val="7030A0"/>
                </a:solidFill>
                <a:latin typeface="Comic Sans MS" panose="030F0702030302020204" pitchFamily="66" charset="0"/>
              </a:rPr>
              <a:t>rulers. </a:t>
            </a:r>
            <a:endParaRPr lang="en-GB" sz="2200" i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200" dirty="0" smtClean="0">
                <a:latin typeface="Comic Sans MS" panose="030F0702030302020204" pitchFamily="66" charset="0"/>
              </a:rPr>
              <a:t>At </a:t>
            </a:r>
            <a:r>
              <a:rPr lang="en-GB" sz="2200" dirty="0">
                <a:latin typeface="Comic Sans MS" panose="030F0702030302020204" pitchFamily="66" charset="0"/>
              </a:rPr>
              <a:t>the </a:t>
            </a:r>
            <a:r>
              <a:rPr lang="en-GB" sz="2200" dirty="0" smtClean="0">
                <a:latin typeface="Comic Sans MS" panose="030F0702030302020204" pitchFamily="66" charset="0"/>
              </a:rPr>
              <a:t>core of an executive branch </a:t>
            </a:r>
            <a:r>
              <a:rPr lang="en-GB" sz="2200" dirty="0">
                <a:latin typeface="Comic Sans MS" panose="030F0702030302020204" pitchFamily="66" charset="0"/>
              </a:rPr>
              <a:t>is the </a:t>
            </a:r>
            <a:r>
              <a:rPr lang="en-GB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top leader </a:t>
            </a:r>
            <a:r>
              <a:rPr lang="en-GB" sz="2200" dirty="0">
                <a:latin typeface="Comic Sans MS" panose="030F0702030302020204" pitchFamily="66" charset="0"/>
              </a:rPr>
              <a:t>and his or her ministers and key officials. </a:t>
            </a:r>
            <a:endParaRPr lang="en-GB" sz="2200" dirty="0" smtClean="0">
              <a:latin typeface="Comic Sans MS" panose="030F0702030302020204" pitchFamily="66" charset="0"/>
            </a:endParaRPr>
          </a:p>
          <a:p>
            <a:r>
              <a:rPr lang="en-GB" sz="2200" dirty="0" smtClean="0">
                <a:latin typeface="Comic Sans MS" panose="030F0702030302020204" pitchFamily="66" charset="0"/>
              </a:rPr>
              <a:t>The </a:t>
            </a:r>
            <a:r>
              <a:rPr lang="en-GB" sz="2200" dirty="0">
                <a:latin typeface="Comic Sans MS" panose="030F0702030302020204" pitchFamily="66" charset="0"/>
              </a:rPr>
              <a:t>executive is, technically, the branch of government that is </a:t>
            </a:r>
            <a:r>
              <a:rPr lang="en-GB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responsible for the execution or implementation of policy</a:t>
            </a:r>
            <a:r>
              <a:rPr lang="en-GB" sz="2200" dirty="0">
                <a:latin typeface="Comic Sans MS" panose="030F0702030302020204" pitchFamily="66" charset="0"/>
              </a:rPr>
              <a:t>.  </a:t>
            </a:r>
            <a:endParaRPr lang="en-GB" sz="2200" dirty="0" smtClean="0">
              <a:latin typeface="Comic Sans MS" panose="030F0702030302020204" pitchFamily="66" charset="0"/>
            </a:endParaRPr>
          </a:p>
          <a:p>
            <a:r>
              <a:rPr lang="en-GB" sz="2200" dirty="0" smtClean="0">
                <a:latin typeface="Comic Sans MS" panose="030F0702030302020204" pitchFamily="66" charset="0"/>
              </a:rPr>
              <a:t>In </a:t>
            </a:r>
            <a:r>
              <a:rPr lang="en-GB" sz="2200" dirty="0">
                <a:latin typeface="Comic Sans MS" panose="030F0702030302020204" pitchFamily="66" charset="0"/>
              </a:rPr>
              <a:t>practice, its responsibilities are substantially broader</a:t>
            </a:r>
            <a:r>
              <a:rPr lang="en-GB" sz="2200" dirty="0" smtClean="0">
                <a:latin typeface="Comic Sans MS" panose="030F0702030302020204" pitchFamily="66" charset="0"/>
              </a:rPr>
              <a:t>.</a:t>
            </a:r>
            <a:endParaRPr lang="en-GB" sz="2200" dirty="0">
              <a:latin typeface="Comic Sans MS" panose="030F0702030302020204" pitchFamily="66" charset="0"/>
            </a:endParaRPr>
          </a:p>
          <a:p>
            <a:r>
              <a:rPr lang="en-GB" sz="2200" dirty="0">
                <a:latin typeface="Comic Sans MS" panose="030F0702030302020204" pitchFamily="66" charset="0"/>
              </a:rPr>
              <a:t>The major task of the political executive is </a:t>
            </a:r>
            <a:r>
              <a:rPr lang="en-GB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leadership</a:t>
            </a:r>
            <a:r>
              <a:rPr lang="en-GB" sz="2200" dirty="0">
                <a:latin typeface="Comic Sans MS" panose="030F0702030302020204" pitchFamily="66" charset="0"/>
              </a:rPr>
              <a:t> and this involves several functions:</a:t>
            </a:r>
          </a:p>
          <a:p>
            <a:endParaRPr lang="en-GB" sz="22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henry vii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908" y="980728"/>
            <a:ext cx="2639616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ry queen of scot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346" y="2465512"/>
            <a:ext cx="1461064" cy="225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heresa may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817" y="3340979"/>
            <a:ext cx="1658826" cy="201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donald trump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618" y="4941168"/>
            <a:ext cx="1462041" cy="185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49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583"/>
            <a:ext cx="8229600" cy="778098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Political Executives</a:t>
            </a:r>
            <a:endParaRPr lang="en-GB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68" y="692696"/>
            <a:ext cx="9129531" cy="4925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Making Policy</a:t>
            </a:r>
            <a:endParaRPr lang="en-GB" sz="22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The key function of the political executive is to 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direct and control the policy process</a:t>
            </a:r>
            <a:r>
              <a:rPr lang="en-GB" sz="2000" dirty="0">
                <a:latin typeface="Comic Sans MS" panose="030F0702030302020204" pitchFamily="66" charset="0"/>
              </a:rPr>
              <a:t>. </a:t>
            </a:r>
            <a:r>
              <a:rPr lang="en-GB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The executive is </a:t>
            </a:r>
            <a:r>
              <a:rPr lang="en-GB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expected </a:t>
            </a:r>
            <a:r>
              <a:rPr lang="en-GB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to develop </a:t>
            </a:r>
            <a:r>
              <a:rPr lang="en-GB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social and economic programmes </a:t>
            </a:r>
            <a:r>
              <a:rPr lang="en-GB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that meet the needs of their countries and citizens</a:t>
            </a:r>
            <a:r>
              <a:rPr lang="en-GB" sz="2000" dirty="0">
                <a:latin typeface="Comic Sans MS" panose="030F0702030302020204" pitchFamily="66" charset="0"/>
              </a:rPr>
              <a:t>. 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Executives </a:t>
            </a:r>
            <a:r>
              <a:rPr lang="en-GB" sz="2000" dirty="0">
                <a:latin typeface="Comic Sans MS" panose="030F0702030302020204" pitchFamily="66" charset="0"/>
              </a:rPr>
              <a:t>usually initiate legislative programmes and  also exercise a range of law-making powers.  </a:t>
            </a:r>
          </a:p>
          <a:p>
            <a:pPr marL="0" indent="0">
              <a:buNone/>
            </a:pPr>
            <a:r>
              <a:rPr lang="en-GB" sz="2200" b="1" dirty="0">
                <a:solidFill>
                  <a:srgbClr val="CC00FF"/>
                </a:solidFill>
                <a:latin typeface="Comic Sans MS" panose="030F0702030302020204" pitchFamily="66" charset="0"/>
              </a:rPr>
              <a:t>Mobilising Support for Policies</a:t>
            </a:r>
            <a:endParaRPr lang="en-GB" sz="2200" dirty="0">
              <a:solidFill>
                <a:srgbClr val="CC00FF"/>
              </a:solidFill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The ability of the executive to </a:t>
            </a:r>
            <a:r>
              <a:rPr lang="en-GB" sz="2000" dirty="0">
                <a:solidFill>
                  <a:srgbClr val="CC00FF"/>
                </a:solidFill>
                <a:latin typeface="Comic Sans MS" panose="030F0702030302020204" pitchFamily="66" charset="0"/>
              </a:rPr>
              <a:t>mobilise support for policies ensures people respect and </a:t>
            </a:r>
            <a:r>
              <a:rPr lang="en-GB" sz="2000" dirty="0" smtClean="0">
                <a:solidFill>
                  <a:srgbClr val="CC00FF"/>
                </a:solidFill>
                <a:latin typeface="Comic Sans MS" panose="030F0702030302020204" pitchFamily="66" charset="0"/>
              </a:rPr>
              <a:t>follow </a:t>
            </a:r>
            <a:r>
              <a:rPr lang="en-GB" sz="2000" dirty="0">
                <a:solidFill>
                  <a:srgbClr val="CC00FF"/>
                </a:solidFill>
                <a:latin typeface="Comic Sans MS" panose="030F0702030302020204" pitchFamily="66" charset="0"/>
              </a:rPr>
              <a:t>the laws that are enacted.</a:t>
            </a:r>
            <a:r>
              <a:rPr lang="en-GB" sz="2000" dirty="0">
                <a:latin typeface="Comic Sans MS" panose="030F0702030302020204" pitchFamily="66" charset="0"/>
              </a:rPr>
              <a:t>  Without the support from the public, or from key groups in society, policy implantation becomes difficult. </a:t>
            </a:r>
          </a:p>
          <a:p>
            <a:pPr marL="0" indent="0">
              <a:buNone/>
            </a:pPr>
            <a:r>
              <a:rPr lang="en-GB" sz="2200" b="1" dirty="0">
                <a:solidFill>
                  <a:srgbClr val="0099FF"/>
                </a:solidFill>
                <a:latin typeface="Comic Sans MS" panose="030F0702030302020204" pitchFamily="66" charset="0"/>
              </a:rPr>
              <a:t>Supervising the Implementation </a:t>
            </a:r>
            <a:r>
              <a:rPr lang="en-GB" sz="2200" b="1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of Policy</a:t>
            </a:r>
            <a:endParaRPr lang="en-GB" sz="2200" dirty="0">
              <a:solidFill>
                <a:srgbClr val="0099FF"/>
              </a:solidFill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The </a:t>
            </a:r>
            <a:r>
              <a:rPr lang="en-GB" sz="2000" b="1" dirty="0">
                <a:solidFill>
                  <a:srgbClr val="0099FF"/>
                </a:solidFill>
                <a:latin typeface="Comic Sans MS" panose="030F0702030302020204" pitchFamily="66" charset="0"/>
              </a:rPr>
              <a:t>implementation of policy </a:t>
            </a:r>
            <a:r>
              <a:rPr lang="en-GB" sz="2000" dirty="0">
                <a:latin typeface="Comic Sans MS" panose="030F0702030302020204" pitchFamily="66" charset="0"/>
              </a:rPr>
              <a:t>means that the political executive has </a:t>
            </a:r>
            <a:r>
              <a:rPr lang="en-GB" sz="2000" b="1" dirty="0">
                <a:solidFill>
                  <a:srgbClr val="0099FF"/>
                </a:solidFill>
                <a:latin typeface="Comic Sans MS" panose="030F0702030302020204" pitchFamily="66" charset="0"/>
              </a:rPr>
              <a:t>major </a:t>
            </a:r>
            <a:r>
              <a:rPr lang="en-GB" sz="2000" b="1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responsibilities</a:t>
            </a:r>
            <a:r>
              <a:rPr lang="en-GB" sz="2000" dirty="0">
                <a:latin typeface="Comic Sans MS" panose="030F0702030302020204" pitchFamily="66" charset="0"/>
              </a:rPr>
              <a:t>. 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This </a:t>
            </a:r>
            <a:r>
              <a:rPr lang="en-GB" sz="2000" dirty="0">
                <a:latin typeface="Comic Sans MS" panose="030F0702030302020204" pitchFamily="66" charset="0"/>
              </a:rPr>
              <a:t>work is </a:t>
            </a:r>
            <a:r>
              <a:rPr lang="en-GB" sz="2000" dirty="0">
                <a:solidFill>
                  <a:srgbClr val="0099FF"/>
                </a:solidFill>
                <a:latin typeface="Comic Sans MS" panose="030F0702030302020204" pitchFamily="66" charset="0"/>
              </a:rPr>
              <a:t>organised </a:t>
            </a:r>
            <a:r>
              <a:rPr lang="en-GB" sz="2000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through departments </a:t>
            </a:r>
            <a:r>
              <a:rPr lang="en-GB" sz="2000" dirty="0">
                <a:latin typeface="Comic Sans MS" panose="030F0702030302020204" pitchFamily="66" charset="0"/>
              </a:rPr>
              <a:t>and the coordination is usually accomplished through a </a:t>
            </a:r>
            <a:r>
              <a:rPr lang="en-GB" sz="2000" b="1" dirty="0">
                <a:solidFill>
                  <a:srgbClr val="0099FF"/>
                </a:solidFill>
                <a:latin typeface="Comic Sans MS" panose="030F0702030302020204" pitchFamily="66" charset="0"/>
              </a:rPr>
              <a:t>cabinet system</a:t>
            </a:r>
            <a:r>
              <a:rPr lang="en-GB" sz="2000" dirty="0">
                <a:latin typeface="Comic Sans MS" panose="030F0702030302020204" pitchFamily="66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62049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Political Executives</a:t>
            </a:r>
            <a:endParaRPr lang="en-GB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9251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3400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Ceremonial </a:t>
            </a:r>
            <a:r>
              <a:rPr lang="en-GB" sz="3400" b="1" dirty="0">
                <a:solidFill>
                  <a:srgbClr val="CC0066"/>
                </a:solidFill>
                <a:latin typeface="Comic Sans MS" panose="030F0702030302020204" pitchFamily="66" charset="0"/>
              </a:rPr>
              <a:t>Duties</a:t>
            </a:r>
          </a:p>
          <a:p>
            <a:r>
              <a:rPr lang="en-GB" dirty="0">
                <a:latin typeface="Comic Sans MS" panose="030F0702030302020204" pitchFamily="66" charset="0"/>
              </a:rPr>
              <a:t>In the UK The Queen is the Head of State and </a:t>
            </a:r>
            <a:r>
              <a:rPr lang="en-GB" dirty="0" smtClean="0">
                <a:latin typeface="Comic Sans MS" panose="030F0702030302020204" pitchFamily="66" charset="0"/>
              </a:rPr>
              <a:t>is the personal </a:t>
            </a:r>
            <a:r>
              <a:rPr lang="en-GB" dirty="0">
                <a:latin typeface="Comic Sans MS" panose="030F0702030302020204" pitchFamily="66" charset="0"/>
              </a:rPr>
              <a:t>embodiment of the state and what it stands for: this </a:t>
            </a:r>
            <a:r>
              <a:rPr lang="en-GB" dirty="0" smtClean="0">
                <a:latin typeface="Comic Sans MS" panose="030F0702030302020204" pitchFamily="66" charset="0"/>
              </a:rPr>
              <a:t>is largely </a:t>
            </a:r>
            <a:r>
              <a:rPr lang="en-GB" dirty="0">
                <a:latin typeface="Comic Sans MS" panose="030F0702030302020204" pitchFamily="66" charset="0"/>
              </a:rPr>
              <a:t>a ceremonial role. 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However</a:t>
            </a:r>
            <a:r>
              <a:rPr lang="en-GB" dirty="0">
                <a:latin typeface="Comic Sans MS" panose="030F0702030302020204" pitchFamily="66" charset="0"/>
              </a:rPr>
              <a:t>, </a:t>
            </a:r>
            <a:r>
              <a:rPr lang="en-GB" b="1" dirty="0">
                <a:solidFill>
                  <a:srgbClr val="CC0066"/>
                </a:solidFill>
                <a:latin typeface="Comic Sans MS" panose="030F0702030302020204" pitchFamily="66" charset="0"/>
              </a:rPr>
              <a:t>ceremonial duties </a:t>
            </a:r>
            <a:r>
              <a:rPr lang="en-GB" dirty="0">
                <a:latin typeface="Comic Sans MS" panose="030F0702030302020204" pitchFamily="66" charset="0"/>
              </a:rPr>
              <a:t>for political executives allow the top leaders to portray themselves as ‘</a:t>
            </a:r>
            <a:r>
              <a:rPr lang="en-GB" dirty="0">
                <a:solidFill>
                  <a:srgbClr val="CC0066"/>
                </a:solidFill>
                <a:latin typeface="Comic Sans MS" panose="030F0702030302020204" pitchFamily="66" charset="0"/>
              </a:rPr>
              <a:t>national leaders</a:t>
            </a:r>
            <a:r>
              <a:rPr lang="en-GB" dirty="0">
                <a:latin typeface="Comic Sans MS" panose="030F0702030302020204" pitchFamily="66" charset="0"/>
              </a:rPr>
              <a:t>’ and provides a </a:t>
            </a:r>
            <a:r>
              <a:rPr lang="en-GB" dirty="0">
                <a:solidFill>
                  <a:srgbClr val="CC0066"/>
                </a:solidFill>
                <a:latin typeface="Comic Sans MS" panose="030F0702030302020204" pitchFamily="66" charset="0"/>
              </a:rPr>
              <a:t>building block for legitimacy and political loyalty</a:t>
            </a:r>
            <a:r>
              <a:rPr lang="en-GB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n-GB" dirty="0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 </a:t>
            </a:r>
            <a:r>
              <a:rPr lang="en-GB" sz="3400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Crisis </a:t>
            </a:r>
            <a:r>
              <a:rPr lang="en-GB" sz="3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Leadership</a:t>
            </a:r>
          </a:p>
          <a:p>
            <a:r>
              <a:rPr lang="en-GB" dirty="0">
                <a:latin typeface="Comic Sans MS" panose="030F0702030302020204" pitchFamily="66" charset="0"/>
              </a:rPr>
              <a:t>A critical advantage that the political executive has over the assembly it its </a:t>
            </a:r>
            <a:r>
              <a:rPr lang="en-GB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ability to take swift and decisive action</a:t>
            </a:r>
            <a:r>
              <a:rPr lang="en-GB" dirty="0">
                <a:latin typeface="Comic Sans MS" panose="030F0702030302020204" pitchFamily="66" charset="0"/>
              </a:rPr>
              <a:t>.  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When </a:t>
            </a:r>
            <a:r>
              <a:rPr lang="en-GB" dirty="0">
                <a:latin typeface="Comic Sans MS" panose="030F0702030302020204" pitchFamily="66" charset="0"/>
              </a:rPr>
              <a:t>a crisis breaks out </a:t>
            </a:r>
            <a:r>
              <a:rPr lang="en-GB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political executives are expected to take the lead</a:t>
            </a:r>
            <a:r>
              <a:rPr lang="en-GB" dirty="0">
                <a:latin typeface="Comic Sans MS" panose="030F0702030302020204" pitchFamily="66" charset="0"/>
              </a:rPr>
              <a:t>. In times of national emergencies political executives can </a:t>
            </a:r>
            <a:r>
              <a:rPr lang="en-GB" dirty="0" smtClean="0">
                <a:latin typeface="Comic Sans MS" panose="030F0702030302020204" pitchFamily="66" charset="0"/>
              </a:rPr>
              <a:t>impose </a:t>
            </a:r>
            <a:r>
              <a:rPr lang="en-GB" dirty="0">
                <a:latin typeface="Comic Sans MS" panose="030F0702030302020204" pitchFamily="66" charset="0"/>
              </a:rPr>
              <a:t>direct executive control through ‘</a:t>
            </a:r>
            <a:r>
              <a:rPr lang="en-GB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states of emergencies</a:t>
            </a:r>
            <a:r>
              <a:rPr lang="en-GB" dirty="0">
                <a:latin typeface="Comic Sans MS" panose="030F0702030302020204" pitchFamily="66" charset="0"/>
              </a:rPr>
              <a:t>’. 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9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Task: Success, Crisis, Controversy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 smtClean="0">
                <a:latin typeface="Comic Sans MS" panose="030F0702030302020204" pitchFamily="66" charset="0"/>
              </a:rPr>
              <a:t>For each of the following executives find an example of a success story; a crisis that occurred at the time and a controversy that has overshadowed them.</a:t>
            </a:r>
            <a:endParaRPr lang="en-GB" sz="3000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Image result for USA fla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17032"/>
            <a:ext cx="1710829" cy="58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union jack on U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76100"/>
            <a:ext cx="1428750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7553" y="4797152"/>
            <a:ext cx="237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- Blair</a:t>
            </a:r>
          </a:p>
          <a:p>
            <a:pPr marL="285750" indent="-285750">
              <a:buFontTx/>
              <a:buChar char="-"/>
            </a:pPr>
            <a:r>
              <a:rPr lang="en-GB" sz="2800" dirty="0" smtClean="0">
                <a:latin typeface="Comic Sans MS" panose="030F0702030302020204" pitchFamily="66" charset="0"/>
              </a:rPr>
              <a:t>Cameron</a:t>
            </a:r>
          </a:p>
          <a:p>
            <a:pPr marL="285750" indent="-285750">
              <a:buFontTx/>
              <a:buChar char="-"/>
            </a:pPr>
            <a:r>
              <a:rPr lang="en-GB" sz="2800" dirty="0" smtClean="0">
                <a:latin typeface="Comic Sans MS" panose="030F0702030302020204" pitchFamily="66" charset="0"/>
              </a:rPr>
              <a:t>May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79442" y="4797151"/>
            <a:ext cx="237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800" dirty="0" smtClean="0">
                <a:latin typeface="Comic Sans MS" panose="030F0702030302020204" pitchFamily="66" charset="0"/>
              </a:rPr>
              <a:t>G.W. Bush</a:t>
            </a:r>
          </a:p>
          <a:p>
            <a:pPr marL="285750" indent="-285750">
              <a:buFontTx/>
              <a:buChar char="-"/>
            </a:pPr>
            <a:r>
              <a:rPr lang="en-GB" sz="2800" dirty="0" smtClean="0">
                <a:latin typeface="Comic Sans MS" panose="030F0702030302020204" pitchFamily="66" charset="0"/>
              </a:rPr>
              <a:t>Obama</a:t>
            </a:r>
            <a:endParaRPr lang="en-GB" sz="28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n-GB" sz="2800" dirty="0" smtClean="0">
                <a:latin typeface="Comic Sans MS" panose="030F0702030302020204" pitchFamily="66" charset="0"/>
              </a:rPr>
              <a:t>Trump</a:t>
            </a:r>
          </a:p>
        </p:txBody>
      </p:sp>
    </p:spTree>
    <p:extLst>
      <p:ext uri="{BB962C8B-B14F-4D97-AF65-F5344CB8AC3E}">
        <p14:creationId xmlns:p14="http://schemas.microsoft.com/office/powerpoint/2010/main" val="403253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475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Comic Sans MS</vt:lpstr>
      <vt:lpstr>1_Office Theme</vt:lpstr>
      <vt:lpstr>Political Systems </vt:lpstr>
      <vt:lpstr>PowerPoint Presentation</vt:lpstr>
      <vt:lpstr>PowerPoint Presentation</vt:lpstr>
      <vt:lpstr>Part 4</vt:lpstr>
      <vt:lpstr>PowerPoint Presentation</vt:lpstr>
      <vt:lpstr>Political Executives</vt:lpstr>
      <vt:lpstr>Political Executives</vt:lpstr>
      <vt:lpstr>Political Executives</vt:lpstr>
      <vt:lpstr>Task: Success, Crisis, Controversy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Systems</dc:title>
  <dc:creator>StJoAcDevanneyR</dc:creator>
  <cp:lastModifiedBy>StJoAcDevanneyR</cp:lastModifiedBy>
  <cp:revision>8</cp:revision>
  <dcterms:created xsi:type="dcterms:W3CDTF">2017-10-24T09:50:41Z</dcterms:created>
  <dcterms:modified xsi:type="dcterms:W3CDTF">2019-10-28T11:29:14Z</dcterms:modified>
</cp:coreProperties>
</file>