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57" r:id="rId3"/>
    <p:sldId id="259" r:id="rId4"/>
    <p:sldId id="261" r:id="rId5"/>
    <p:sldId id="262" r:id="rId6"/>
    <p:sldId id="260" r:id="rId7"/>
    <p:sldId id="271" r:id="rId8"/>
    <p:sldId id="272" r:id="rId9"/>
    <p:sldId id="263" r:id="rId10"/>
    <p:sldId id="264" r:id="rId11"/>
    <p:sldId id="267" r:id="rId12"/>
    <p:sldId id="273"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CC"/>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94494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5790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807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0515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8178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12753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2897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00577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33881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100590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48896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alpha val="6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CEBA80-1C9C-4C4E-99B5-F21CBDA58D8D}" type="datetimeFigureOut">
              <a:rPr lang="en-GB" smtClean="0">
                <a:solidFill>
                  <a:prstClr val="black">
                    <a:tint val="75000"/>
                  </a:prstClr>
                </a:solidFill>
              </a:rPr>
              <a:pPr/>
              <a:t>20/11/2019</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3B3EC-DD67-4FCD-AC1E-C09B797FFFD3}"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80922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5.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124744"/>
            <a:ext cx="8229600" cy="4525963"/>
          </a:xfrm>
        </p:spPr>
        <p:txBody>
          <a:bodyPr/>
          <a:lstStyle/>
          <a:p>
            <a:pPr marL="0" indent="0">
              <a:buNone/>
            </a:pPr>
            <a:r>
              <a:rPr lang="en-GB" i="1" dirty="0" smtClean="0">
                <a:solidFill>
                  <a:srgbClr val="0000FF"/>
                </a:solidFill>
                <a:latin typeface="Comic Sans MS" panose="030F0702030302020204" pitchFamily="66" charset="0"/>
              </a:rPr>
              <a:t>In regards to power and authority, the President of the United States is far more limited in his position than the Prime Minister of the UK. </a:t>
            </a:r>
          </a:p>
          <a:p>
            <a:pPr marL="0" indent="0">
              <a:buNone/>
            </a:pPr>
            <a:endParaRPr lang="en-GB" dirty="0">
              <a:latin typeface="Comic Sans MS" panose="030F0702030302020204" pitchFamily="66" charset="0"/>
            </a:endParaRPr>
          </a:p>
          <a:p>
            <a:pPr marL="0" indent="0">
              <a:buNone/>
            </a:pPr>
            <a:r>
              <a:rPr lang="en-GB" dirty="0" smtClean="0">
                <a:latin typeface="Comic Sans MS" panose="030F0702030302020204" pitchFamily="66" charset="0"/>
              </a:rPr>
              <a:t>Do you agree or disagree with the above statement? Why? </a:t>
            </a:r>
            <a:endParaRPr lang="en-GB" dirty="0">
              <a:latin typeface="Comic Sans MS" panose="030F0702030302020204" pitchFamily="66" charset="0"/>
            </a:endParaRPr>
          </a:p>
        </p:txBody>
      </p:sp>
    </p:spTree>
    <p:extLst>
      <p:ext uri="{BB962C8B-B14F-4D97-AF65-F5344CB8AC3E}">
        <p14:creationId xmlns:p14="http://schemas.microsoft.com/office/powerpoint/2010/main" val="208968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2B91E23-7BDB-432B-888F-E3C590585709}"/>
              </a:ext>
            </a:extLst>
          </p:cNvPr>
          <p:cNvSpPr>
            <a:spLocks noGrp="1"/>
          </p:cNvSpPr>
          <p:nvPr>
            <p:ph type="title"/>
          </p:nvPr>
        </p:nvSpPr>
        <p:spPr>
          <a:xfrm>
            <a:off x="0" y="0"/>
            <a:ext cx="9144000" cy="908720"/>
          </a:xfrm>
        </p:spPr>
        <p:txBody>
          <a:bodyPr>
            <a:normAutofit/>
          </a:bodyPr>
          <a:lstStyle/>
          <a:p>
            <a:r>
              <a:rPr lang="en-GB" sz="3600" b="1" dirty="0">
                <a:solidFill>
                  <a:srgbClr val="FF0066"/>
                </a:solidFill>
                <a:effectLst>
                  <a:outerShdw blurRad="38100" dist="38100" dir="2700000" algn="tl">
                    <a:srgbClr val="000000">
                      <a:alpha val="43137"/>
                    </a:srgbClr>
                  </a:outerShdw>
                </a:effectLst>
                <a:latin typeface="Comic Sans MS" panose="030F0702030302020204" pitchFamily="66" charset="0"/>
              </a:rPr>
              <a:t>Intro </a:t>
            </a:r>
            <a:r>
              <a:rPr lang="en-GB" sz="3600" dirty="0">
                <a:latin typeface="Comic Sans MS" panose="030F0702030302020204" pitchFamily="66" charset="0"/>
              </a:rPr>
              <a:t>– Structure marks available</a:t>
            </a:r>
          </a:p>
        </p:txBody>
      </p:sp>
      <p:sp>
        <p:nvSpPr>
          <p:cNvPr id="5" name="Rectangle 4">
            <a:extLst>
              <a:ext uri="{FF2B5EF4-FFF2-40B4-BE49-F238E27FC236}">
                <a16:creationId xmlns:a16="http://schemas.microsoft.com/office/drawing/2014/main" id="{286BD2B1-4A1D-49A1-B7A4-A4FF9695228E}"/>
              </a:ext>
            </a:extLst>
          </p:cNvPr>
          <p:cNvSpPr/>
          <p:nvPr/>
        </p:nvSpPr>
        <p:spPr>
          <a:xfrm>
            <a:off x="0" y="692696"/>
            <a:ext cx="9144000" cy="6124754"/>
          </a:xfrm>
          <a:prstGeom prst="rect">
            <a:avLst/>
          </a:prstGeom>
        </p:spPr>
        <p:txBody>
          <a:bodyPr wrap="square">
            <a:spAutoFit/>
          </a:bodyPr>
          <a:lstStyle/>
          <a:p>
            <a:r>
              <a:rPr lang="en-GB" sz="2800" b="1" dirty="0">
                <a:solidFill>
                  <a:srgbClr val="FF0066"/>
                </a:solidFill>
                <a:effectLst>
                  <a:outerShdw blurRad="38100" dist="38100" dir="2700000" algn="tl">
                    <a:srgbClr val="000000">
                      <a:alpha val="43137"/>
                    </a:srgbClr>
                  </a:outerShdw>
                </a:effectLst>
                <a:latin typeface="Comic Sans MS" panose="030F0702030302020204" pitchFamily="66" charset="0"/>
              </a:rPr>
              <a:t>Background &amp; Factors you will discuss</a:t>
            </a:r>
            <a:r>
              <a:rPr lang="en-GB" sz="2800" b="1" dirty="0" smtClean="0">
                <a:solidFill>
                  <a:srgbClr val="FF0066"/>
                </a:solidFill>
                <a:effectLst>
                  <a:outerShdw blurRad="38100" dist="38100" dir="2700000" algn="tl">
                    <a:srgbClr val="000000">
                      <a:alpha val="43137"/>
                    </a:srgbClr>
                  </a:outerShdw>
                </a:effectLst>
                <a:latin typeface="Comic Sans MS" panose="030F0702030302020204" pitchFamily="66" charset="0"/>
              </a:rPr>
              <a:t>.</a:t>
            </a:r>
          </a:p>
          <a:p>
            <a:endParaRPr lang="en-GB" sz="2800" b="1" dirty="0">
              <a:solidFill>
                <a:srgbClr val="FF0066"/>
              </a:solidFill>
              <a:latin typeface="Comic Sans MS" panose="030F0702030302020204" pitchFamily="66" charset="0"/>
            </a:endParaRPr>
          </a:p>
          <a:p>
            <a:r>
              <a:rPr lang="en-GB" sz="2800" dirty="0" smtClean="0">
                <a:latin typeface="Comic Sans MS" panose="030F0702030302020204" pitchFamily="66" charset="0"/>
              </a:rPr>
              <a:t>The roles of the Prime Minister of the UK and the President of the USA are often compared in </a:t>
            </a:r>
            <a:r>
              <a:rPr lang="en-GB" sz="2800" dirty="0" smtClean="0">
                <a:latin typeface="Comic Sans MS" panose="030F0702030302020204" pitchFamily="66" charset="0"/>
              </a:rPr>
              <a:t>regards </a:t>
            </a:r>
            <a:r>
              <a:rPr lang="en-GB" sz="2800" dirty="0" smtClean="0">
                <a:latin typeface="Comic Sans MS" panose="030F0702030302020204" pitchFamily="66" charset="0"/>
              </a:rPr>
              <a:t>to the power each position wields (</a:t>
            </a:r>
            <a:r>
              <a:rPr lang="en-GB" sz="2800" i="1" dirty="0" smtClean="0">
                <a:solidFill>
                  <a:schemeClr val="accent6"/>
                </a:solidFill>
                <a:latin typeface="Comic Sans MS" panose="030F0702030302020204" pitchFamily="66" charset="0"/>
              </a:rPr>
              <a:t>Background</a:t>
            </a:r>
            <a:r>
              <a:rPr lang="en-GB" sz="2800" dirty="0" smtClean="0">
                <a:latin typeface="Comic Sans MS" panose="030F0702030302020204" pitchFamily="66" charset="0"/>
              </a:rPr>
              <a:t>). Both positions are limited in regards to the actions they can carry out although it is clear that in some areas, there is contrast between the limitations placed on the executive branch of government. For example…</a:t>
            </a:r>
          </a:p>
          <a:p>
            <a:endParaRPr lang="en-GB" sz="2800" dirty="0">
              <a:latin typeface="Comic Sans MS" panose="030F0702030302020204" pitchFamily="66" charset="0"/>
            </a:endParaRPr>
          </a:p>
          <a:p>
            <a:r>
              <a:rPr lang="en-GB" sz="2800" dirty="0" smtClean="0">
                <a:latin typeface="Comic Sans MS" panose="030F0702030302020204" pitchFamily="66" charset="0"/>
              </a:rPr>
              <a:t> (</a:t>
            </a:r>
            <a:r>
              <a:rPr lang="en-GB" sz="2800" i="1" dirty="0" smtClean="0">
                <a:solidFill>
                  <a:srgbClr val="FFC000"/>
                </a:solidFill>
                <a:latin typeface="Comic Sans MS" panose="030F0702030302020204" pitchFamily="66" charset="0"/>
              </a:rPr>
              <a:t>Factors</a:t>
            </a:r>
            <a:r>
              <a:rPr lang="en-GB" sz="2800" dirty="0" smtClean="0">
                <a:latin typeface="Comic Sans MS" panose="030F0702030302020204" pitchFamily="66" charset="0"/>
              </a:rPr>
              <a:t>).</a:t>
            </a:r>
            <a:endParaRPr lang="en-GB" sz="2800" b="1" dirty="0">
              <a:solidFill>
                <a:srgbClr val="FF0066"/>
              </a:solidFill>
              <a:effectLst>
                <a:outerShdw blurRad="38100" dist="38100" dir="2700000" algn="tl">
                  <a:srgbClr val="000000">
                    <a:alpha val="43137"/>
                  </a:srgbClr>
                </a:outerShdw>
              </a:effectLst>
              <a:latin typeface="Comic Sans MS" panose="030F0702030302020204" pitchFamily="66" charset="0"/>
            </a:endParaRPr>
          </a:p>
          <a:p>
            <a:endParaRPr lang="en-GB" sz="2800" b="1" dirty="0">
              <a:solidFill>
                <a:srgbClr val="FF0066"/>
              </a:solidFill>
              <a:effectLst>
                <a:outerShdw blurRad="38100" dist="38100" dir="2700000" algn="tl">
                  <a:srgbClr val="000000">
                    <a:alpha val="43137"/>
                  </a:srgbClr>
                </a:outerShdw>
              </a:effectLst>
              <a:latin typeface="Comic Sans MS" panose="030F0702030302020204" pitchFamily="66" charset="0"/>
            </a:endParaRPr>
          </a:p>
          <a:p>
            <a:endParaRPr lang="en-GB" sz="2800" b="1" dirty="0">
              <a:solidFill>
                <a:srgbClr val="FF0066"/>
              </a:solidFill>
              <a:effectLst>
                <a:outerShdw blurRad="38100" dist="38100" dir="2700000" algn="tl">
                  <a:srgbClr val="000000">
                    <a:alpha val="43137"/>
                  </a:srgbClr>
                </a:outerShdw>
              </a:effectLst>
              <a:latin typeface="Comic Sans MS" panose="030F0702030302020204" pitchFamily="66" charset="0"/>
            </a:endParaRPr>
          </a:p>
          <a:p>
            <a:endParaRPr lang="en-GB" sz="2800" b="1" dirty="0">
              <a:solidFill>
                <a:srgbClr val="FF0066"/>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20062282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408"/>
            <a:ext cx="9144000" cy="1143000"/>
          </a:xfrm>
        </p:spPr>
        <p:txBody>
          <a:bodyPr>
            <a:normAutofit/>
          </a:bodyPr>
          <a:lstStyle/>
          <a:p>
            <a:r>
              <a:rPr lang="en-GB" sz="2800" b="1" dirty="0" smtClean="0">
                <a:latin typeface="Comic Sans MS" panose="030F0702030302020204" pitchFamily="66" charset="0"/>
              </a:rPr>
              <a:t>Para 1 – </a:t>
            </a:r>
            <a:r>
              <a:rPr lang="en-GB" sz="2800" b="1" dirty="0" smtClean="0">
                <a:solidFill>
                  <a:srgbClr val="FF0066"/>
                </a:solidFill>
                <a:effectLst>
                  <a:outerShdw blurRad="38100" dist="38100" dir="2700000" algn="tl">
                    <a:srgbClr val="000000">
                      <a:alpha val="43137"/>
                    </a:srgbClr>
                  </a:outerShdw>
                </a:effectLst>
                <a:latin typeface="Comic Sans MS" panose="030F0702030302020204" pitchFamily="66" charset="0"/>
              </a:rPr>
              <a:t>Checks by the Legislature</a:t>
            </a:r>
            <a:endParaRPr lang="en-GB" sz="2800" b="1" dirty="0">
              <a:solidFill>
                <a:srgbClr val="FF0000"/>
              </a:solidFill>
              <a:latin typeface="Comic Sans MS" panose="030F0702030302020204" pitchFamily="66" charset="0"/>
            </a:endParaRPr>
          </a:p>
        </p:txBody>
      </p:sp>
      <p:sp>
        <p:nvSpPr>
          <p:cNvPr id="3" name="Content Placeholder 2"/>
          <p:cNvSpPr>
            <a:spLocks noGrp="1"/>
          </p:cNvSpPr>
          <p:nvPr>
            <p:ph idx="1"/>
          </p:nvPr>
        </p:nvSpPr>
        <p:spPr>
          <a:xfrm>
            <a:off x="0" y="548680"/>
            <a:ext cx="9144000" cy="6408712"/>
          </a:xfrm>
        </p:spPr>
        <p:txBody>
          <a:bodyPr>
            <a:normAutofit fontScale="62500" lnSpcReduction="20000"/>
          </a:bodyPr>
          <a:lstStyle/>
          <a:p>
            <a:pPr marL="0" indent="0">
              <a:buNone/>
            </a:pPr>
            <a:r>
              <a:rPr lang="en-GB" sz="2700" dirty="0" smtClean="0">
                <a:latin typeface="Comic Sans MS" panose="030F0702030302020204" pitchFamily="66" charset="0"/>
              </a:rPr>
              <a:t>In the UK, the Executive branch and the Legislative branches overlap whereas in the USA the two branches are entirely separate. This creates a distinct difference between the ability of the President and P.M to wield power and the limitations placed upon them.</a:t>
            </a:r>
            <a:r>
              <a:rPr lang="en-GB" sz="2700" dirty="0" smtClean="0">
                <a:solidFill>
                  <a:srgbClr val="FF0066"/>
                </a:solidFill>
                <a:latin typeface="Comic Sans MS" panose="030F0702030302020204" pitchFamily="66" charset="0"/>
              </a:rPr>
              <a:t> </a:t>
            </a:r>
            <a:r>
              <a:rPr lang="en-GB" sz="2700" dirty="0">
                <a:solidFill>
                  <a:srgbClr val="FF0066"/>
                </a:solidFill>
                <a:latin typeface="Comic Sans MS" panose="030F0702030302020204" pitchFamily="66" charset="0"/>
              </a:rPr>
              <a:t>(</a:t>
            </a:r>
            <a:r>
              <a:rPr lang="en-GB" sz="2700" dirty="0" smtClean="0">
                <a:solidFill>
                  <a:srgbClr val="FF0066"/>
                </a:solidFill>
                <a:latin typeface="Comic Sans MS" panose="030F0702030302020204" pitchFamily="66" charset="0"/>
              </a:rPr>
              <a:t>topic sentence</a:t>
            </a:r>
            <a:r>
              <a:rPr lang="en-GB" sz="2700" dirty="0">
                <a:solidFill>
                  <a:srgbClr val="FF0066"/>
                </a:solidFill>
                <a:latin typeface="Comic Sans MS" panose="030F0702030302020204" pitchFamily="66" charset="0"/>
              </a:rPr>
              <a:t>) </a:t>
            </a:r>
          </a:p>
          <a:p>
            <a:pPr marL="0" indent="0">
              <a:buNone/>
            </a:pPr>
            <a:r>
              <a:rPr lang="en-GB" sz="2700" dirty="0">
                <a:latin typeface="Comic Sans MS" panose="030F0702030302020204" pitchFamily="66" charset="0"/>
              </a:rPr>
              <a:t>In the UK the Prime Minister leads the largest party and the whip system usually ensures that the Government can pass its legislative programme. For example, Tony Blair as Prime Minister had majorities in three different parliaments. Like all prime ministers, he used both the parliamentary whips and the loyalty of backbench MPs to have his key policies passed in parliament. In his first two terms Tony Blair suffered no parliamentary defeats, but in his third term he was defeated in parliament on a number of issues after rebellions by backbench Labour MPs. </a:t>
            </a:r>
            <a:r>
              <a:rPr lang="en-GB" sz="2700" dirty="0">
                <a:solidFill>
                  <a:srgbClr val="FF0066"/>
                </a:solidFill>
                <a:latin typeface="Comic Sans MS" panose="030F0702030302020204" pitchFamily="66" charset="0"/>
              </a:rPr>
              <a:t>(K – description &amp; example UK)</a:t>
            </a:r>
            <a:endParaRPr lang="en-GB" sz="2700" dirty="0">
              <a:latin typeface="Comic Sans MS" panose="030F0702030302020204" pitchFamily="66" charset="0"/>
            </a:endParaRPr>
          </a:p>
          <a:p>
            <a:pPr marL="0" indent="0">
              <a:buNone/>
            </a:pPr>
            <a:r>
              <a:rPr lang="en-GB" sz="2700" dirty="0">
                <a:latin typeface="Comic Sans MS" panose="030F0702030302020204" pitchFamily="66" charset="0"/>
              </a:rPr>
              <a:t>In the US however, Congress is elected separately from the President and is often controlled by a different political party than that of the President and in this circumstance the President may be unable to have his preferred legislation passed. Party loyalty is not as strong in the US than it is in the UK. For example, Congress blocked President Obama’s request for immigration reform and he also found it very difficult to have his health care bill passed by Congress. </a:t>
            </a:r>
            <a:r>
              <a:rPr lang="en-GB" sz="2700" dirty="0">
                <a:solidFill>
                  <a:srgbClr val="FF0066"/>
                </a:solidFill>
                <a:latin typeface="Comic Sans MS" panose="030F0702030302020204" pitchFamily="66" charset="0"/>
              </a:rPr>
              <a:t>(K – description &amp; example USA</a:t>
            </a:r>
            <a:r>
              <a:rPr lang="en-GB" sz="2700" dirty="0" smtClean="0">
                <a:solidFill>
                  <a:srgbClr val="FF0066"/>
                </a:solidFill>
                <a:latin typeface="Comic Sans MS" panose="030F0702030302020204" pitchFamily="66" charset="0"/>
              </a:rPr>
              <a:t>)</a:t>
            </a:r>
          </a:p>
          <a:p>
            <a:pPr marL="0" indent="0">
              <a:buNone/>
            </a:pPr>
            <a:r>
              <a:rPr lang="en-GB" sz="2700" dirty="0" smtClean="0">
                <a:latin typeface="Comic Sans MS" panose="030F0702030302020204" pitchFamily="66" charset="0"/>
              </a:rPr>
              <a:t>As such, it is clear that UK </a:t>
            </a:r>
            <a:r>
              <a:rPr lang="en-GB" sz="2700" dirty="0">
                <a:latin typeface="Comic Sans MS" panose="030F0702030302020204" pitchFamily="66" charset="0"/>
              </a:rPr>
              <a:t>prime ministers </a:t>
            </a:r>
            <a:r>
              <a:rPr lang="en-GB" sz="2700" b="1" dirty="0">
                <a:solidFill>
                  <a:srgbClr val="FF66CC"/>
                </a:solidFill>
                <a:latin typeface="Comic Sans MS" panose="030F0702030302020204" pitchFamily="66" charset="0"/>
              </a:rPr>
              <a:t>have fewer restrictions on their powers than American presidents</a:t>
            </a:r>
            <a:r>
              <a:rPr lang="en-GB" sz="2700" dirty="0">
                <a:latin typeface="Comic Sans MS" panose="030F0702030302020204" pitchFamily="66" charset="0"/>
              </a:rPr>
              <a:t> and will usually be able to pass their legislative programmes as long as they have a majority in parliament. </a:t>
            </a:r>
            <a:r>
              <a:rPr lang="en-GB" sz="2700" b="1" dirty="0" smtClean="0">
                <a:solidFill>
                  <a:srgbClr val="FF66CC"/>
                </a:solidFill>
                <a:latin typeface="Comic Sans MS" panose="030F0702030302020204" pitchFamily="66" charset="0"/>
              </a:rPr>
              <a:t>This can also be attributed to the fact that in the USA far more checks and balances are built directly into the political system due to the total </a:t>
            </a:r>
            <a:r>
              <a:rPr lang="en-GB" sz="2700" b="1" dirty="0" smtClean="0">
                <a:solidFill>
                  <a:srgbClr val="FF66CC"/>
                </a:solidFill>
                <a:latin typeface="Comic Sans MS" panose="030F0702030302020204" pitchFamily="66" charset="0"/>
              </a:rPr>
              <a:t>separation </a:t>
            </a:r>
            <a:r>
              <a:rPr lang="en-GB" sz="2700" b="1" dirty="0" smtClean="0">
                <a:solidFill>
                  <a:srgbClr val="FF66CC"/>
                </a:solidFill>
                <a:latin typeface="Comic Sans MS" panose="030F0702030302020204" pitchFamily="66" charset="0"/>
              </a:rPr>
              <a:t>of the branches and therefore Presidents can not always rely on party support or unity in order to push forward their legislative </a:t>
            </a:r>
            <a:r>
              <a:rPr lang="en-GB" sz="2700" b="1" dirty="0" smtClean="0">
                <a:solidFill>
                  <a:srgbClr val="FF66CC"/>
                </a:solidFill>
                <a:latin typeface="Comic Sans MS" panose="030F0702030302020204" pitchFamily="66" charset="0"/>
              </a:rPr>
              <a:t>agenda</a:t>
            </a:r>
            <a:r>
              <a:rPr lang="en-GB" sz="2700" dirty="0" smtClean="0">
                <a:latin typeface="Comic Sans MS" panose="030F0702030302020204" pitchFamily="66" charset="0"/>
              </a:rPr>
              <a:t>. President Obama frequently failed to pursue his legislative agenda due to the partisan and often hostile nature of the Republican dominated Congress during his final term in office. </a:t>
            </a:r>
            <a:r>
              <a:rPr lang="en-GB" sz="2700" b="1" dirty="0" smtClean="0">
                <a:solidFill>
                  <a:srgbClr val="FF0000"/>
                </a:solidFill>
                <a:latin typeface="Comic Sans MS" panose="030F0702030302020204" pitchFamily="66" charset="0"/>
              </a:rPr>
              <a:t>(2 x Analysis – direct link to the actual question; clearly explained and with further (SHORT) example to provide clarity.  </a:t>
            </a:r>
            <a:endParaRPr lang="en-GB" sz="2700" b="1" dirty="0">
              <a:solidFill>
                <a:srgbClr val="FF0000"/>
              </a:solidFill>
              <a:latin typeface="Comic Sans MS" panose="030F0702030302020204" pitchFamily="66" charset="0"/>
            </a:endParaRPr>
          </a:p>
          <a:p>
            <a:pPr marL="0" indent="0">
              <a:buNone/>
            </a:pPr>
            <a:r>
              <a:rPr lang="en-GB" sz="2700" b="1" dirty="0">
                <a:solidFill>
                  <a:srgbClr val="FF0000"/>
                </a:solidFill>
                <a:latin typeface="Comic Sans MS" panose="030F0702030302020204" pitchFamily="66" charset="0"/>
              </a:rPr>
              <a:t>	</a:t>
            </a:r>
          </a:p>
          <a:p>
            <a:pPr marL="0" indent="0">
              <a:buNone/>
            </a:pPr>
            <a:endParaRPr lang="en-GB" sz="2000" u="sng" dirty="0" smtClean="0">
              <a:latin typeface="Comic Sans MS" panose="030F0702030302020204" pitchFamily="66" charset="0"/>
            </a:endParaRPr>
          </a:p>
        </p:txBody>
      </p:sp>
    </p:spTree>
    <p:extLst>
      <p:ext uri="{BB962C8B-B14F-4D97-AF65-F5344CB8AC3E}">
        <p14:creationId xmlns:p14="http://schemas.microsoft.com/office/powerpoint/2010/main" val="62520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198" y="24573"/>
            <a:ext cx="9036496" cy="6555641"/>
          </a:xfrm>
          <a:prstGeom prst="rect">
            <a:avLst/>
          </a:prstGeom>
        </p:spPr>
        <p:txBody>
          <a:bodyPr wrap="square">
            <a:spAutoFit/>
          </a:bodyPr>
          <a:lstStyle/>
          <a:p>
            <a:r>
              <a:rPr lang="en-GB" sz="2000" b="1" dirty="0" smtClean="0">
                <a:solidFill>
                  <a:srgbClr val="0000FF"/>
                </a:solidFill>
                <a:latin typeface="Comic Sans MS" panose="030F0702030302020204" pitchFamily="66" charset="0"/>
              </a:rPr>
              <a:t>Par 2 – Position in relation to the Cabinet</a:t>
            </a:r>
          </a:p>
          <a:p>
            <a:endParaRPr lang="en-GB" sz="2000" dirty="0">
              <a:latin typeface="Comic Sans MS" panose="030F0702030302020204" pitchFamily="66" charset="0"/>
            </a:endParaRPr>
          </a:p>
          <a:p>
            <a:r>
              <a:rPr lang="en-GB" sz="2000" dirty="0" smtClean="0">
                <a:latin typeface="Comic Sans MS" panose="030F0702030302020204" pitchFamily="66" charset="0"/>
              </a:rPr>
              <a:t>PM – first among equals but can be ousted by his own Cabinet members</a:t>
            </a:r>
          </a:p>
          <a:p>
            <a:r>
              <a:rPr lang="en-GB" sz="2000" dirty="0" smtClean="0">
                <a:latin typeface="Comic Sans MS" panose="030F0702030302020204" pitchFamily="66" charset="0"/>
              </a:rPr>
              <a:t>Pres – Cabinet is hired and fired (with some restrictions) by the President. President has overall control.</a:t>
            </a:r>
          </a:p>
          <a:p>
            <a:endParaRPr lang="en-GB" sz="2000" dirty="0">
              <a:latin typeface="Comic Sans MS" panose="030F0702030302020204" pitchFamily="66" charset="0"/>
            </a:endParaRPr>
          </a:p>
          <a:p>
            <a:endParaRPr lang="en-GB" sz="2000" dirty="0" smtClean="0">
              <a:latin typeface="Comic Sans MS" panose="030F0702030302020204" pitchFamily="66" charset="0"/>
            </a:endParaRPr>
          </a:p>
          <a:p>
            <a:r>
              <a:rPr lang="en-GB" sz="2000" dirty="0" smtClean="0">
                <a:latin typeface="Comic Sans MS" panose="030F0702030302020204" pitchFamily="66" charset="0"/>
              </a:rPr>
              <a:t> </a:t>
            </a:r>
            <a:r>
              <a:rPr lang="en-GB" sz="2000" b="1" dirty="0" smtClean="0">
                <a:solidFill>
                  <a:srgbClr val="0000FF"/>
                </a:solidFill>
                <a:latin typeface="Comic Sans MS" panose="030F0702030302020204" pitchFamily="66" charset="0"/>
              </a:rPr>
              <a:t>Par 3 – Term Limits</a:t>
            </a:r>
          </a:p>
          <a:p>
            <a:endParaRPr lang="en-GB" sz="2000" dirty="0">
              <a:latin typeface="Comic Sans MS" panose="030F0702030302020204" pitchFamily="66" charset="0"/>
            </a:endParaRPr>
          </a:p>
          <a:p>
            <a:r>
              <a:rPr lang="en-GB" sz="2000" dirty="0" smtClean="0">
                <a:latin typeface="Comic Sans MS" panose="030F0702030302020204" pitchFamily="66" charset="0"/>
              </a:rPr>
              <a:t>PM – No official limits on PM’s term. They can hold the position for as long as they are the leader of their party. Long tenure Thatcher, Blair </a:t>
            </a:r>
            <a:r>
              <a:rPr lang="en-GB" sz="2000" dirty="0" err="1" smtClean="0">
                <a:latin typeface="Comic Sans MS" panose="030F0702030302020204" pitchFamily="66" charset="0"/>
              </a:rPr>
              <a:t>etc</a:t>
            </a:r>
            <a:r>
              <a:rPr lang="en-GB" sz="2000" dirty="0" smtClean="0">
                <a:latin typeface="Comic Sans MS" panose="030F0702030302020204" pitchFamily="66" charset="0"/>
              </a:rPr>
              <a:t> whereas short tenure – Brown, May.</a:t>
            </a:r>
          </a:p>
          <a:p>
            <a:r>
              <a:rPr lang="en-GB" sz="2000" dirty="0" smtClean="0">
                <a:latin typeface="Comic Sans MS" panose="030F0702030302020204" pitchFamily="66" charset="0"/>
              </a:rPr>
              <a:t>President – limited officially by the constitution. Cannot continue beyond this. Pros and Cons – don’t usually outlive their welcome?</a:t>
            </a:r>
          </a:p>
          <a:p>
            <a:endParaRPr lang="en-GB" sz="2000" dirty="0">
              <a:latin typeface="Comic Sans MS" panose="030F0702030302020204" pitchFamily="66" charset="0"/>
            </a:endParaRPr>
          </a:p>
          <a:p>
            <a:r>
              <a:rPr lang="en-GB" sz="2000" b="1" dirty="0" smtClean="0">
                <a:solidFill>
                  <a:srgbClr val="0000FF"/>
                </a:solidFill>
                <a:latin typeface="Comic Sans MS" panose="030F0702030302020204" pitchFamily="66" charset="0"/>
              </a:rPr>
              <a:t>Par 4 – Removal from office</a:t>
            </a:r>
          </a:p>
          <a:p>
            <a:endParaRPr lang="en-GB" sz="2000" dirty="0">
              <a:latin typeface="Comic Sans MS" panose="030F0702030302020204" pitchFamily="66" charset="0"/>
            </a:endParaRPr>
          </a:p>
          <a:p>
            <a:r>
              <a:rPr lang="en-GB" sz="2000" dirty="0" smtClean="0">
                <a:latin typeface="Comic Sans MS" panose="030F0702030302020204" pitchFamily="66" charset="0"/>
              </a:rPr>
              <a:t>PM – Vote of No Confidence; can be called easily although doesn’t happen very often </a:t>
            </a:r>
            <a:r>
              <a:rPr lang="en-GB" sz="2000" dirty="0" err="1" smtClean="0">
                <a:latin typeface="Comic Sans MS" panose="030F0702030302020204" pitchFamily="66" charset="0"/>
              </a:rPr>
              <a:t>etc</a:t>
            </a:r>
            <a:endParaRPr lang="en-GB" sz="2000" dirty="0" smtClean="0">
              <a:latin typeface="Comic Sans MS" panose="030F0702030302020204" pitchFamily="66" charset="0"/>
            </a:endParaRPr>
          </a:p>
          <a:p>
            <a:r>
              <a:rPr lang="en-GB" sz="2000" dirty="0" smtClean="0">
                <a:latin typeface="Comic Sans MS" panose="030F0702030302020204" pitchFamily="66" charset="0"/>
              </a:rPr>
              <a:t>Pres – Impeachment process v. difficult to initiate, hardly every happens </a:t>
            </a:r>
            <a:r>
              <a:rPr lang="en-GB" sz="2000" dirty="0" err="1" smtClean="0">
                <a:latin typeface="Comic Sans MS" panose="030F0702030302020204" pitchFamily="66" charset="0"/>
              </a:rPr>
              <a:t>etc</a:t>
            </a:r>
            <a:endParaRPr lang="en-GB" sz="2000" dirty="0"/>
          </a:p>
        </p:txBody>
      </p:sp>
    </p:spTree>
    <p:extLst>
      <p:ext uri="{BB962C8B-B14F-4D97-AF65-F5344CB8AC3E}">
        <p14:creationId xmlns:p14="http://schemas.microsoft.com/office/powerpoint/2010/main" val="2967292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23528" y="0"/>
            <a:ext cx="8229600" cy="1143000"/>
          </a:xfrm>
        </p:spPr>
        <p:txBody>
          <a:bodyPr>
            <a:normAutofit fontScale="90000"/>
          </a:bodyPr>
          <a:lstStyle/>
          <a:p>
            <a:r>
              <a:rPr lang="en-GB" b="1" dirty="0" smtClean="0">
                <a:latin typeface="Comic Sans MS" panose="030F0702030302020204" pitchFamily="66" charset="0"/>
              </a:rPr>
              <a:t>Conclusion – 4 marks available/ Structure marks </a:t>
            </a:r>
            <a:endParaRPr lang="en-GB" b="1" dirty="0">
              <a:solidFill>
                <a:srgbClr val="FF0000"/>
              </a:solidFill>
              <a:latin typeface="Comic Sans MS" panose="030F0702030302020204" pitchFamily="66" charset="0"/>
            </a:endParaRPr>
          </a:p>
        </p:txBody>
      </p:sp>
      <p:sp>
        <p:nvSpPr>
          <p:cNvPr id="5" name="Content Placeholder 2"/>
          <p:cNvSpPr>
            <a:spLocks noGrp="1"/>
          </p:cNvSpPr>
          <p:nvPr>
            <p:ph idx="1"/>
          </p:nvPr>
        </p:nvSpPr>
        <p:spPr>
          <a:xfrm>
            <a:off x="0" y="1124744"/>
            <a:ext cx="9144000" cy="5328592"/>
          </a:xfrm>
        </p:spPr>
        <p:txBody>
          <a:bodyPr>
            <a:normAutofit lnSpcReduction="10000"/>
          </a:bodyPr>
          <a:lstStyle/>
          <a:p>
            <a:pPr marL="0" indent="0">
              <a:buNone/>
            </a:pPr>
            <a:r>
              <a:rPr lang="en-GB" sz="3000" b="1" dirty="0" smtClean="0">
                <a:solidFill>
                  <a:schemeClr val="accent2"/>
                </a:solidFill>
                <a:latin typeface="Comic Sans MS" panose="030F0702030302020204" pitchFamily="66" charset="0"/>
              </a:rPr>
              <a:t>Address the </a:t>
            </a:r>
            <a:r>
              <a:rPr lang="en-GB" sz="3000" b="1" u="sng" dirty="0" smtClean="0">
                <a:solidFill>
                  <a:schemeClr val="accent2"/>
                </a:solidFill>
                <a:latin typeface="Comic Sans MS" panose="030F0702030302020204" pitchFamily="66" charset="0"/>
              </a:rPr>
              <a:t>overall issue of the essay</a:t>
            </a:r>
            <a:r>
              <a:rPr lang="en-GB" sz="3000" b="1" dirty="0" smtClean="0">
                <a:solidFill>
                  <a:schemeClr val="accent2"/>
                </a:solidFill>
                <a:latin typeface="Comic Sans MS" panose="030F0702030302020204" pitchFamily="66" charset="0"/>
              </a:rPr>
              <a:t>, providing an </a:t>
            </a:r>
            <a:r>
              <a:rPr lang="en-GB" sz="3000" b="1" u="sng" dirty="0" smtClean="0">
                <a:solidFill>
                  <a:schemeClr val="accent2"/>
                </a:solidFill>
                <a:latin typeface="Comic Sans MS" panose="030F0702030302020204" pitchFamily="66" charset="0"/>
              </a:rPr>
              <a:t>obvious judgement</a:t>
            </a:r>
            <a:r>
              <a:rPr lang="en-GB" sz="3000" b="1" dirty="0" smtClean="0">
                <a:solidFill>
                  <a:schemeClr val="accent2"/>
                </a:solidFill>
                <a:latin typeface="Comic Sans MS" panose="030F0702030302020204" pitchFamily="66" charset="0"/>
              </a:rPr>
              <a:t>, based on the aspects you have discussed.</a:t>
            </a:r>
          </a:p>
          <a:p>
            <a:pPr marL="0" indent="0">
              <a:buNone/>
            </a:pPr>
            <a:endParaRPr lang="en-GB" sz="3000" b="1" dirty="0" smtClean="0">
              <a:solidFill>
                <a:schemeClr val="accent2"/>
              </a:solidFill>
              <a:latin typeface="Comic Sans MS" panose="030F0702030302020204" pitchFamily="66" charset="0"/>
            </a:endParaRPr>
          </a:p>
          <a:p>
            <a:pPr marL="0" indent="0">
              <a:buNone/>
            </a:pPr>
            <a:r>
              <a:rPr lang="en-GB" sz="2800" b="1" dirty="0" smtClean="0">
                <a:latin typeface="Comic Sans MS" panose="030F0702030302020204" pitchFamily="66" charset="0"/>
              </a:rPr>
              <a:t>In </a:t>
            </a:r>
            <a:r>
              <a:rPr lang="en-GB" sz="2800" b="1" dirty="0">
                <a:latin typeface="Comic Sans MS" panose="030F0702030302020204" pitchFamily="66" charset="0"/>
              </a:rPr>
              <a:t>conclusion</a:t>
            </a:r>
            <a:r>
              <a:rPr lang="en-GB" sz="2800" dirty="0">
                <a:latin typeface="Comic Sans MS" panose="030F0702030302020204" pitchFamily="66" charset="0"/>
              </a:rPr>
              <a:t>, </a:t>
            </a:r>
            <a:r>
              <a:rPr lang="en-GB" sz="2800" b="1" dirty="0" smtClean="0">
                <a:solidFill>
                  <a:srgbClr val="FF0000"/>
                </a:solidFill>
                <a:latin typeface="Comic Sans MS" panose="030F0702030302020204" pitchFamily="66" charset="0"/>
              </a:rPr>
              <a:t>(which system has greater or more limitations? – be CLEAR in your judgement!)</a:t>
            </a:r>
            <a:endParaRPr lang="en-GB" sz="2800" dirty="0" smtClean="0">
              <a:latin typeface="Comic Sans MS" panose="030F0702030302020204" pitchFamily="66" charset="0"/>
            </a:endParaRPr>
          </a:p>
          <a:p>
            <a:pPr marL="0" indent="0">
              <a:buNone/>
            </a:pPr>
            <a:r>
              <a:rPr lang="en-GB" sz="2800" dirty="0" smtClean="0">
                <a:latin typeface="Comic Sans MS" panose="030F0702030302020204" pitchFamily="66" charset="0"/>
              </a:rPr>
              <a:t>In </a:t>
            </a:r>
            <a:r>
              <a:rPr lang="en-GB" sz="2800" dirty="0">
                <a:latin typeface="Comic Sans MS" panose="030F0702030302020204" pitchFamily="66" charset="0"/>
              </a:rPr>
              <a:t>the </a:t>
            </a:r>
            <a:r>
              <a:rPr lang="en-GB" sz="2800" dirty="0" smtClean="0">
                <a:latin typeface="Comic Sans MS" panose="030F0702030302020204" pitchFamily="66" charset="0"/>
              </a:rPr>
              <a:t>UK,  (sum up briefly points on Prime Minister).</a:t>
            </a:r>
          </a:p>
          <a:p>
            <a:pPr marL="0" indent="0">
              <a:buNone/>
            </a:pPr>
            <a:r>
              <a:rPr lang="en-GB" sz="2800" dirty="0" smtClean="0">
                <a:latin typeface="Comic Sans MS" panose="030F0702030302020204" pitchFamily="66" charset="0"/>
              </a:rPr>
              <a:t>On </a:t>
            </a:r>
            <a:r>
              <a:rPr lang="en-GB" sz="2800" dirty="0">
                <a:latin typeface="Comic Sans MS" panose="030F0702030302020204" pitchFamily="66" charset="0"/>
              </a:rPr>
              <a:t>the other hand, </a:t>
            </a:r>
            <a:r>
              <a:rPr lang="en-GB" sz="2800" b="1" dirty="0" smtClean="0">
                <a:solidFill>
                  <a:srgbClr val="990099"/>
                </a:solidFill>
                <a:latin typeface="Comic Sans MS" panose="030F0702030302020204" pitchFamily="66" charset="0"/>
              </a:rPr>
              <a:t>the constitution of the USA is… </a:t>
            </a:r>
            <a:r>
              <a:rPr lang="en-GB" sz="2800" dirty="0" smtClean="0">
                <a:latin typeface="Comic Sans MS" panose="030F0702030302020204" pitchFamily="66" charset="0"/>
              </a:rPr>
              <a:t>(sum </a:t>
            </a:r>
            <a:r>
              <a:rPr lang="en-GB" sz="2800" dirty="0">
                <a:latin typeface="Comic Sans MS" panose="030F0702030302020204" pitchFamily="66" charset="0"/>
              </a:rPr>
              <a:t>up briefly points </a:t>
            </a:r>
            <a:r>
              <a:rPr lang="en-GB" sz="2800" dirty="0" smtClean="0">
                <a:latin typeface="Comic Sans MS" panose="030F0702030302020204" pitchFamily="66" charset="0"/>
              </a:rPr>
              <a:t>US President).</a:t>
            </a:r>
            <a:endParaRPr lang="en-GB" sz="2800" dirty="0">
              <a:latin typeface="Comic Sans MS" panose="030F0702030302020204" pitchFamily="66" charset="0"/>
            </a:endParaRPr>
          </a:p>
          <a:p>
            <a:pPr marL="0" indent="0">
              <a:buNone/>
            </a:pPr>
            <a:r>
              <a:rPr lang="en-GB" sz="2800" b="1" dirty="0" smtClean="0">
                <a:solidFill>
                  <a:srgbClr val="00B0F0"/>
                </a:solidFill>
                <a:latin typeface="Comic Sans MS" panose="030F0702030302020204" pitchFamily="66" charset="0"/>
              </a:rPr>
              <a:t>Overall, </a:t>
            </a:r>
            <a:r>
              <a:rPr lang="en-GB" sz="2800" b="1" dirty="0" smtClean="0">
                <a:solidFill>
                  <a:srgbClr val="00B0F0"/>
                </a:solidFill>
                <a:latin typeface="Comic Sans MS" panose="030F0702030302020204" pitchFamily="66" charset="0"/>
              </a:rPr>
              <a:t>it is clear that due to the differences in… that the … is far more limited.</a:t>
            </a:r>
            <a:endParaRPr lang="en-GB" sz="2800" dirty="0">
              <a:latin typeface="Comic Sans MS" panose="030F0702030302020204" pitchFamily="66" charset="0"/>
            </a:endParaRPr>
          </a:p>
          <a:p>
            <a:pPr marL="0" indent="0">
              <a:buNone/>
            </a:pPr>
            <a:endParaRPr lang="en-GB" sz="3000" b="1" dirty="0">
              <a:solidFill>
                <a:schemeClr val="accent2"/>
              </a:solidFill>
              <a:latin typeface="Comic Sans MS" panose="030F0702030302020204" pitchFamily="66" charset="0"/>
            </a:endParaRPr>
          </a:p>
          <a:p>
            <a:pPr marL="0" indent="0">
              <a:buNone/>
            </a:pPr>
            <a:endParaRPr lang="en-GB" sz="2800" dirty="0" smtClean="0">
              <a:latin typeface="Comic Sans MS" panose="030F0702030302020204" pitchFamily="66" charset="0"/>
            </a:endParaRPr>
          </a:p>
        </p:txBody>
      </p:sp>
    </p:spTree>
    <p:extLst>
      <p:ext uri="{BB962C8B-B14F-4D97-AF65-F5344CB8AC3E}">
        <p14:creationId xmlns:p14="http://schemas.microsoft.com/office/powerpoint/2010/main" val="40018357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solidFill>
                  <a:srgbClr val="FF0000"/>
                </a:solidFill>
                <a:effectLst>
                  <a:outerShdw blurRad="38100" dist="38100" dir="2700000" algn="tl">
                    <a:srgbClr val="000000">
                      <a:alpha val="43137"/>
                    </a:srgbClr>
                  </a:outerShdw>
                </a:effectLst>
                <a:latin typeface="Comic Sans MS" panose="030F0702030302020204" pitchFamily="66" charset="0"/>
              </a:rPr>
              <a:t>Political Systems </a:t>
            </a:r>
            <a:endParaRPr lang="en-GB" sz="48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pic>
        <p:nvPicPr>
          <p:cNvPr id="5" name="Picture 4" descr="MC9003835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05880"/>
            <a:ext cx="664252" cy="1190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66909">
            <a:off x="7974955" y="5448958"/>
            <a:ext cx="869984" cy="1320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fs2642c\AppData\Local\Microsoft\Windows\Temporary Internet Files\Content.IE5\F6N0OR46\large-pencil-holder-66.6-16293[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15097" y="0"/>
            <a:ext cx="724778" cy="129614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19304" t="48876" r="52636" b="30986"/>
          <a:stretch/>
        </p:blipFill>
        <p:spPr bwMode="auto">
          <a:xfrm>
            <a:off x="1521474" y="2187608"/>
            <a:ext cx="6260885"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31009" y="5589240"/>
            <a:ext cx="6580642" cy="646331"/>
          </a:xfrm>
          <a:prstGeom prst="rect">
            <a:avLst/>
          </a:prstGeom>
          <a:noFill/>
        </p:spPr>
        <p:txBody>
          <a:bodyPr wrap="square" rtlCol="0">
            <a:spAutoFit/>
          </a:bodyPr>
          <a:lstStyle/>
          <a:p>
            <a:pPr algn="ctr"/>
            <a:r>
              <a:rPr lang="en-GB" sz="3600" dirty="0" smtClean="0">
                <a:solidFill>
                  <a:prstClr val="black"/>
                </a:solidFill>
                <a:latin typeface="Comic Sans MS" panose="030F0702030302020204" pitchFamily="66" charset="0"/>
              </a:rPr>
              <a:t>20 mark </a:t>
            </a:r>
            <a:r>
              <a:rPr lang="en-GB" sz="3600" dirty="0">
                <a:solidFill>
                  <a:prstClr val="black"/>
                </a:solidFill>
                <a:latin typeface="Comic Sans MS" panose="030F0702030302020204" pitchFamily="66" charset="0"/>
              </a:rPr>
              <a:t>E</a:t>
            </a:r>
            <a:r>
              <a:rPr lang="en-GB" sz="3600" dirty="0" smtClean="0">
                <a:solidFill>
                  <a:prstClr val="black"/>
                </a:solidFill>
                <a:latin typeface="Comic Sans MS" panose="030F0702030302020204" pitchFamily="66" charset="0"/>
              </a:rPr>
              <a:t>ssays</a:t>
            </a:r>
            <a:endParaRPr lang="en-GB" sz="3600" dirty="0">
              <a:solidFill>
                <a:prstClr val="black"/>
              </a:solidFill>
              <a:latin typeface="Comic Sans MS" panose="030F0702030302020204" pitchFamily="66" charset="0"/>
            </a:endParaRPr>
          </a:p>
        </p:txBody>
      </p:sp>
    </p:spTree>
    <p:extLst>
      <p:ext uri="{BB962C8B-B14F-4D97-AF65-F5344CB8AC3E}">
        <p14:creationId xmlns:p14="http://schemas.microsoft.com/office/powerpoint/2010/main" val="1287969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628027" y="116632"/>
            <a:ext cx="2674620" cy="1087569"/>
          </a:xfrm>
        </p:spPr>
        <p:txBody>
          <a:bodyPr/>
          <a:lstStyle/>
          <a:p>
            <a:r>
              <a:rPr lang="en-GB" sz="3000" dirty="0">
                <a:latin typeface="Comic Sans MS" pitchFamily="66" charset="0"/>
              </a:rPr>
              <a:t>What you will learn…</a:t>
            </a:r>
            <a:endParaRPr lang="en-GB" dirty="0">
              <a:solidFill>
                <a:schemeClr val="tx1"/>
              </a:solidFill>
              <a:latin typeface="Comic Sans MS" pitchFamily="66" charset="0"/>
            </a:endParaRPr>
          </a:p>
        </p:txBody>
      </p:sp>
      <p:sp>
        <p:nvSpPr>
          <p:cNvPr id="10" name="Text Placeholder 9"/>
          <p:cNvSpPr>
            <a:spLocks noGrp="1"/>
          </p:cNvSpPr>
          <p:nvPr>
            <p:ph type="body" sz="quarter" idx="3"/>
          </p:nvPr>
        </p:nvSpPr>
        <p:spPr>
          <a:xfrm>
            <a:off x="4589856" y="503238"/>
            <a:ext cx="2986043" cy="1012413"/>
          </a:xfrm>
        </p:spPr>
        <p:txBody>
          <a:bodyPr>
            <a:noAutofit/>
          </a:bodyPr>
          <a:lstStyle/>
          <a:p>
            <a:r>
              <a:rPr lang="en-GB" sz="3000" dirty="0">
                <a:latin typeface="Comic Sans MS" pitchFamily="66" charset="0"/>
              </a:rPr>
              <a:t>Success Criteria – I can…</a:t>
            </a:r>
          </a:p>
        </p:txBody>
      </p:sp>
      <p:pic>
        <p:nvPicPr>
          <p:cNvPr id="6" name="Picture 5" descr="MC900383586[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70351" y="5150638"/>
            <a:ext cx="694986" cy="1660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166909">
            <a:off x="7264490" y="5381194"/>
            <a:ext cx="726128" cy="146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p:txBody>
          <a:bodyPr>
            <a:normAutofit/>
          </a:bodyPr>
          <a:lstStyle/>
          <a:p>
            <a:r>
              <a:rPr lang="en-GB" sz="3200" dirty="0">
                <a:solidFill>
                  <a:srgbClr val="FF0000"/>
                </a:solidFill>
                <a:effectLst>
                  <a:outerShdw blurRad="38100" dist="38100" dir="2700000" algn="tl">
                    <a:srgbClr val="000000">
                      <a:alpha val="43137"/>
                    </a:srgbClr>
                  </a:outerShdw>
                </a:effectLst>
                <a:latin typeface="Comic Sans MS" panose="030F0702030302020204" pitchFamily="66" charset="0"/>
              </a:rPr>
              <a:t>Identify </a:t>
            </a:r>
            <a:r>
              <a:rPr lang="en-GB" sz="3200" dirty="0">
                <a:latin typeface="Comic Sans MS" panose="030F0702030302020204" pitchFamily="66" charset="0"/>
              </a:rPr>
              <a:t>the appropriate structure of a 20 mark Higher Politics essay</a:t>
            </a:r>
          </a:p>
        </p:txBody>
      </p:sp>
      <p:sp>
        <p:nvSpPr>
          <p:cNvPr id="5" name="Content Placeholder 4"/>
          <p:cNvSpPr>
            <a:spLocks noGrp="1"/>
          </p:cNvSpPr>
          <p:nvPr>
            <p:ph sz="quarter" idx="4"/>
          </p:nvPr>
        </p:nvSpPr>
        <p:spPr>
          <a:xfrm>
            <a:off x="4645026" y="2174875"/>
            <a:ext cx="4041775" cy="3951288"/>
          </a:xfrm>
        </p:spPr>
        <p:txBody>
          <a:bodyPr>
            <a:normAutofit/>
          </a:bodyPr>
          <a:lstStyle/>
          <a:p>
            <a:r>
              <a:rPr lang="en-GB" sz="2800" dirty="0">
                <a:solidFill>
                  <a:srgbClr val="FF0000"/>
                </a:solidFill>
                <a:effectLst>
                  <a:outerShdw blurRad="38100" dist="38100" dir="2700000" algn="tl">
                    <a:srgbClr val="000000">
                      <a:alpha val="43137"/>
                    </a:srgbClr>
                  </a:outerShdw>
                </a:effectLst>
                <a:latin typeface="Comic Sans MS" panose="030F0702030302020204" pitchFamily="66" charset="0"/>
              </a:rPr>
              <a:t>Structure </a:t>
            </a:r>
            <a:r>
              <a:rPr lang="en-GB" sz="2800" dirty="0">
                <a:latin typeface="Comic Sans MS" panose="030F0702030302020204" pitchFamily="66" charset="0"/>
              </a:rPr>
              <a:t>a 20 mark essay successfully</a:t>
            </a:r>
          </a:p>
        </p:txBody>
      </p:sp>
      <p:pic>
        <p:nvPicPr>
          <p:cNvPr id="7" name="Picture 6">
            <a:extLst>
              <a:ext uri="{FF2B5EF4-FFF2-40B4-BE49-F238E27FC236}">
                <a16:creationId xmlns:a16="http://schemas.microsoft.com/office/drawing/2014/main" id="{85707AD3-1DFA-40C5-B146-0B965E2D6E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9912" y="4293096"/>
            <a:ext cx="2857500" cy="2286000"/>
          </a:xfrm>
          <a:prstGeom prst="rect">
            <a:avLst/>
          </a:prstGeom>
        </p:spPr>
      </p:pic>
    </p:spTree>
    <p:extLst>
      <p:ext uri="{BB962C8B-B14F-4D97-AF65-F5344CB8AC3E}">
        <p14:creationId xmlns:p14="http://schemas.microsoft.com/office/powerpoint/2010/main" val="354031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t>20 mark Responses</a:t>
            </a:r>
            <a:br>
              <a:rPr lang="en-GB" b="1" dirty="0">
                <a:solidFill>
                  <a:srgbClr val="FF0066"/>
                </a:solidFill>
                <a:effectLst>
                  <a:outerShdw blurRad="38100" dist="38100" dir="2700000" algn="tl">
                    <a:srgbClr val="000000">
                      <a:alpha val="43137"/>
                    </a:srgbClr>
                  </a:outerShdw>
                </a:effectLst>
                <a:latin typeface="Comic Sans MS" panose="030F0702030302020204" pitchFamily="66" charset="0"/>
              </a:rPr>
            </a:br>
            <a:r>
              <a:rPr lang="en-GB" sz="4000" b="1" dirty="0">
                <a:solidFill>
                  <a:srgbClr val="7030A0"/>
                </a:solidFill>
                <a:effectLst>
                  <a:outerShdw blurRad="38100" dist="38100" dir="2700000" algn="tl">
                    <a:srgbClr val="000000">
                      <a:alpha val="43137"/>
                    </a:srgbClr>
                  </a:outerShdw>
                </a:effectLst>
                <a:latin typeface="Comic Sans MS" panose="030F0702030302020204" pitchFamily="66" charset="0"/>
              </a:rPr>
              <a:t>Discuss…</a:t>
            </a:r>
            <a:r>
              <a:rPr lang="en-GB" sz="4000" b="1" dirty="0">
                <a:solidFill>
                  <a:srgbClr val="FF0066"/>
                </a:solidFill>
                <a:effectLst>
                  <a:outerShdw blurRad="38100" dist="38100" dir="2700000" algn="tl">
                    <a:srgbClr val="000000">
                      <a:alpha val="43137"/>
                    </a:srgbClr>
                  </a:outerShdw>
                </a:effectLst>
                <a:latin typeface="Comic Sans MS" panose="030F0702030302020204" pitchFamily="66" charset="0"/>
              </a:rPr>
              <a:t> or </a:t>
            </a:r>
            <a:r>
              <a:rPr lang="en-GB" sz="4000" b="1" dirty="0">
                <a:solidFill>
                  <a:srgbClr val="92D050"/>
                </a:solidFill>
                <a:effectLst>
                  <a:outerShdw blurRad="38100" dist="38100" dir="2700000" algn="tl">
                    <a:srgbClr val="000000">
                      <a:alpha val="43137"/>
                    </a:srgbClr>
                  </a:outerShdw>
                </a:effectLst>
                <a:latin typeface="Comic Sans MS" panose="030F0702030302020204" pitchFamily="66" charset="0"/>
              </a:rPr>
              <a:t>To what extent…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5098902"/>
              </p:ext>
            </p:extLst>
          </p:nvPr>
        </p:nvGraphicFramePr>
        <p:xfrm>
          <a:off x="251520" y="1600200"/>
          <a:ext cx="8712968" cy="4480560"/>
        </p:xfrm>
        <a:graphic>
          <a:graphicData uri="http://schemas.openxmlformats.org/drawingml/2006/table">
            <a:tbl>
              <a:tblPr firstRow="1" bandRow="1">
                <a:tableStyleId>{5940675A-B579-460E-94D1-54222C63F5DA}</a:tableStyleId>
              </a:tblPr>
              <a:tblGrid>
                <a:gridCol w="6768752">
                  <a:extLst>
                    <a:ext uri="{9D8B030D-6E8A-4147-A177-3AD203B41FA5}">
                      <a16:colId xmlns:a16="http://schemas.microsoft.com/office/drawing/2014/main" val="20000"/>
                    </a:ext>
                  </a:extLst>
                </a:gridCol>
                <a:gridCol w="1944216">
                  <a:extLst>
                    <a:ext uri="{9D8B030D-6E8A-4147-A177-3AD203B41FA5}">
                      <a16:colId xmlns:a16="http://schemas.microsoft.com/office/drawing/2014/main" val="20001"/>
                    </a:ext>
                  </a:extLst>
                </a:gridCol>
              </a:tblGrid>
              <a:tr h="370840">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Component</a:t>
                      </a:r>
                    </a:p>
                  </a:txBody>
                  <a:tcPr marL="68580" marR="68580"/>
                </a:tc>
                <a:tc>
                  <a:txBody>
                    <a:bodyPr/>
                    <a:lstStyle/>
                    <a:p>
                      <a:r>
                        <a:rPr lang="en-GB" sz="2400" b="1" dirty="0">
                          <a:solidFill>
                            <a:srgbClr val="FF0066"/>
                          </a:solidFill>
                          <a:effectLst>
                            <a:outerShdw blurRad="38100" dist="38100" dir="2700000" algn="tl">
                              <a:srgbClr val="000000">
                                <a:alpha val="43137"/>
                              </a:srgbClr>
                            </a:outerShdw>
                          </a:effectLst>
                          <a:latin typeface="Comic Sans MS" panose="030F0702030302020204" pitchFamily="66" charset="0"/>
                        </a:rPr>
                        <a:t>Marks</a:t>
                      </a:r>
                    </a:p>
                  </a:txBody>
                  <a:tcPr marL="68580" marR="68580"/>
                </a:tc>
                <a:extLst>
                  <a:ext uri="{0D108BD9-81ED-4DB2-BD59-A6C34878D82A}">
                    <a16:rowId xmlns:a16="http://schemas.microsoft.com/office/drawing/2014/main" val="10000"/>
                  </a:ext>
                </a:extLst>
              </a:tr>
              <a:tr h="370840">
                <a:tc>
                  <a:txBody>
                    <a:bodyPr/>
                    <a:lstStyle/>
                    <a:p>
                      <a:r>
                        <a:rPr lang="en-GB" sz="2400" b="1" dirty="0">
                          <a:solidFill>
                            <a:srgbClr val="00B0F0"/>
                          </a:solidFill>
                          <a:effectLst>
                            <a:outerShdw blurRad="38100" dist="38100" dir="2700000" algn="tl">
                              <a:srgbClr val="000000">
                                <a:alpha val="43137"/>
                              </a:srgbClr>
                            </a:outerShdw>
                          </a:effectLst>
                          <a:latin typeface="Comic Sans MS" panose="030F0702030302020204" pitchFamily="66" charset="0"/>
                        </a:rPr>
                        <a:t>Knowledge:</a:t>
                      </a:r>
                      <a:r>
                        <a:rPr lang="en-GB" sz="2400" i="1" dirty="0">
                          <a:latin typeface="Comic Sans MS" panose="030F0702030302020204" pitchFamily="66" charset="0"/>
                        </a:rPr>
                        <a:t> description, explanation,</a:t>
                      </a:r>
                      <a:r>
                        <a:rPr lang="en-GB" sz="2400" i="1" baseline="0" dirty="0">
                          <a:latin typeface="Comic Sans MS" panose="030F0702030302020204" pitchFamily="66" charset="0"/>
                        </a:rPr>
                        <a:t> example</a:t>
                      </a:r>
                      <a:endParaRPr lang="en-GB" sz="2400" i="1" dirty="0">
                        <a:latin typeface="Comic Sans MS" panose="030F0702030302020204" pitchFamily="66" charset="0"/>
                      </a:endParaRPr>
                    </a:p>
                  </a:txBody>
                  <a:tcPr marL="68580" marR="68580"/>
                </a:tc>
                <a:tc>
                  <a:txBody>
                    <a:bodyPr/>
                    <a:lstStyle/>
                    <a:p>
                      <a:r>
                        <a:rPr lang="en-GB" sz="2400" dirty="0">
                          <a:latin typeface="Comic Sans MS" panose="030F0702030302020204" pitchFamily="66" charset="0"/>
                        </a:rPr>
                        <a:t>8</a:t>
                      </a:r>
                    </a:p>
                  </a:txBody>
                  <a:tcPr marL="68580" marR="68580"/>
                </a:tc>
                <a:extLst>
                  <a:ext uri="{0D108BD9-81ED-4DB2-BD59-A6C34878D82A}">
                    <a16:rowId xmlns:a16="http://schemas.microsoft.com/office/drawing/2014/main" val="10001"/>
                  </a:ext>
                </a:extLst>
              </a:tr>
              <a:tr h="370840">
                <a:tc>
                  <a:txBody>
                    <a:bodyPr/>
                    <a:lstStyle/>
                    <a:p>
                      <a:r>
                        <a:rPr lang="en-GB" sz="2400" b="1" dirty="0">
                          <a:solidFill>
                            <a:srgbClr val="7030A0"/>
                          </a:solidFill>
                          <a:effectLst>
                            <a:outerShdw blurRad="38100" dist="38100" dir="2700000" algn="tl">
                              <a:srgbClr val="000000">
                                <a:alpha val="43137"/>
                              </a:srgbClr>
                            </a:outerShdw>
                          </a:effectLst>
                          <a:latin typeface="Comic Sans MS" panose="030F0702030302020204" pitchFamily="66" charset="0"/>
                        </a:rPr>
                        <a:t>Analysis</a:t>
                      </a:r>
                      <a:endParaRPr lang="en-GB" sz="2400" b="1" baseline="0" dirty="0">
                        <a:solidFill>
                          <a:srgbClr val="7030A0"/>
                        </a:solidFill>
                        <a:effectLst>
                          <a:outerShdw blurRad="38100" dist="38100" dir="2700000" algn="tl">
                            <a:srgbClr val="000000">
                              <a:alpha val="43137"/>
                            </a:srgbClr>
                          </a:outerShdw>
                        </a:effectLst>
                        <a:latin typeface="Comic Sans MS" panose="030F0702030302020204" pitchFamily="66" charset="0"/>
                      </a:endParaRPr>
                    </a:p>
                    <a:p>
                      <a:r>
                        <a:rPr lang="en-GB" sz="2400" i="1" baseline="0" dirty="0">
                          <a:latin typeface="Comic Sans MS" panose="030F0702030302020204" pitchFamily="66" charset="0"/>
                        </a:rPr>
                        <a:t>It can be argued that…</a:t>
                      </a:r>
                    </a:p>
                    <a:p>
                      <a:r>
                        <a:rPr lang="en-GB" sz="2400" i="1" baseline="0" dirty="0">
                          <a:latin typeface="Comic Sans MS" panose="030F0702030302020204" pitchFamily="66" charset="0"/>
                        </a:rPr>
                        <a:t>It is clear that…</a:t>
                      </a:r>
                    </a:p>
                    <a:p>
                      <a:r>
                        <a:rPr lang="en-GB" sz="2400" i="1" baseline="0" dirty="0">
                          <a:latin typeface="Comic Sans MS" panose="030F0702030302020204" pitchFamily="66" charset="0"/>
                        </a:rPr>
                        <a:t>However…</a:t>
                      </a:r>
                      <a:endParaRPr lang="en-GB" sz="2400" i="1" dirty="0">
                        <a:latin typeface="Comic Sans MS" panose="030F0702030302020204" pitchFamily="66" charset="0"/>
                      </a:endParaRPr>
                    </a:p>
                  </a:txBody>
                  <a:tcPr marL="68580" marR="68580"/>
                </a:tc>
                <a:tc>
                  <a:txBody>
                    <a:bodyPr/>
                    <a:lstStyle/>
                    <a:p>
                      <a:r>
                        <a:rPr lang="en-GB" sz="2400" dirty="0">
                          <a:latin typeface="Comic Sans MS" panose="030F0702030302020204" pitchFamily="66" charset="0"/>
                        </a:rPr>
                        <a:t>6</a:t>
                      </a:r>
                    </a:p>
                  </a:txBody>
                  <a:tcPr marL="68580" marR="68580"/>
                </a:tc>
                <a:extLst>
                  <a:ext uri="{0D108BD9-81ED-4DB2-BD59-A6C34878D82A}">
                    <a16:rowId xmlns:a16="http://schemas.microsoft.com/office/drawing/2014/main" val="10002"/>
                  </a:ext>
                </a:extLst>
              </a:tr>
              <a:tr h="370840">
                <a:tc>
                  <a:txBody>
                    <a:bodyPr/>
                    <a:lstStyle/>
                    <a:p>
                      <a:r>
                        <a:rPr lang="en-GB" sz="2400" b="1" i="0" dirty="0">
                          <a:solidFill>
                            <a:srgbClr val="00B050"/>
                          </a:solidFill>
                          <a:effectLst>
                            <a:outerShdw blurRad="38100" dist="38100" dir="2700000" algn="tl">
                              <a:srgbClr val="000000">
                                <a:alpha val="43137"/>
                              </a:srgbClr>
                            </a:outerShdw>
                          </a:effectLst>
                          <a:latin typeface="Comic Sans MS" panose="030F0702030302020204" pitchFamily="66" charset="0"/>
                        </a:rPr>
                        <a:t>Conclusion</a:t>
                      </a:r>
                    </a:p>
                    <a:p>
                      <a:r>
                        <a:rPr lang="en-GB" sz="2400" b="0" i="1" dirty="0">
                          <a:solidFill>
                            <a:schemeClr val="tx1"/>
                          </a:solidFill>
                          <a:effectLst/>
                          <a:latin typeface="Comic Sans MS" panose="030F0702030302020204" pitchFamily="66" charset="0"/>
                        </a:rPr>
                        <a:t>Therefore…</a:t>
                      </a:r>
                    </a:p>
                    <a:p>
                      <a:r>
                        <a:rPr lang="en-GB" sz="2400" b="0" i="1" dirty="0">
                          <a:solidFill>
                            <a:schemeClr val="tx1"/>
                          </a:solidFill>
                          <a:effectLst/>
                          <a:latin typeface="Comic Sans MS" panose="030F0702030302020204" pitchFamily="66" charset="0"/>
                        </a:rPr>
                        <a:t>Overall…</a:t>
                      </a:r>
                    </a:p>
                    <a:p>
                      <a:endParaRPr lang="en-GB" sz="2400" b="1" i="0" dirty="0">
                        <a:solidFill>
                          <a:srgbClr val="00B050"/>
                        </a:solidFill>
                        <a:effectLst>
                          <a:outerShdw blurRad="38100" dist="38100" dir="2700000" algn="tl">
                            <a:srgbClr val="000000">
                              <a:alpha val="43137"/>
                            </a:srgbClr>
                          </a:outerShdw>
                        </a:effectLst>
                        <a:latin typeface="Comic Sans MS" panose="030F0702030302020204" pitchFamily="66" charset="0"/>
                      </a:endParaRPr>
                    </a:p>
                  </a:txBody>
                  <a:tcPr marL="68580" marR="68580"/>
                </a:tc>
                <a:tc>
                  <a:txBody>
                    <a:bodyPr/>
                    <a:lstStyle/>
                    <a:p>
                      <a:r>
                        <a:rPr lang="en-GB" sz="2400" dirty="0">
                          <a:latin typeface="Comic Sans MS" panose="030F0702030302020204" pitchFamily="66" charset="0"/>
                        </a:rPr>
                        <a:t>4</a:t>
                      </a:r>
                    </a:p>
                  </a:txBody>
                  <a:tcPr marL="68580" marR="68580"/>
                </a:tc>
                <a:extLst>
                  <a:ext uri="{0D108BD9-81ED-4DB2-BD59-A6C34878D82A}">
                    <a16:rowId xmlns:a16="http://schemas.microsoft.com/office/drawing/2014/main" val="1884282766"/>
                  </a:ext>
                </a:extLst>
              </a:tr>
              <a:tr h="370840">
                <a:tc>
                  <a:txBody>
                    <a:bodyPr/>
                    <a:lstStyle/>
                    <a:p>
                      <a:r>
                        <a:rPr lang="en-GB" sz="2400" b="1" i="0" dirty="0">
                          <a:solidFill>
                            <a:srgbClr val="FFC000"/>
                          </a:solidFill>
                          <a:effectLst>
                            <a:outerShdw blurRad="38100" dist="38100" dir="2700000" algn="tl">
                              <a:srgbClr val="000000">
                                <a:alpha val="43137"/>
                              </a:srgbClr>
                            </a:outerShdw>
                          </a:effectLst>
                          <a:latin typeface="Comic Sans MS" panose="030F0702030302020204" pitchFamily="66" charset="0"/>
                        </a:rPr>
                        <a:t>Structure</a:t>
                      </a:r>
                    </a:p>
                  </a:txBody>
                  <a:tcPr marL="68580" marR="68580"/>
                </a:tc>
                <a:tc>
                  <a:txBody>
                    <a:bodyPr/>
                    <a:lstStyle/>
                    <a:p>
                      <a:r>
                        <a:rPr lang="en-GB" sz="2400" dirty="0">
                          <a:latin typeface="Comic Sans MS" panose="030F0702030302020204" pitchFamily="66" charset="0"/>
                        </a:rPr>
                        <a:t>2</a:t>
                      </a:r>
                    </a:p>
                  </a:txBody>
                  <a:tcPr marL="68580" marR="68580"/>
                </a:tc>
                <a:extLst>
                  <a:ext uri="{0D108BD9-81ED-4DB2-BD59-A6C34878D82A}">
                    <a16:rowId xmlns:a16="http://schemas.microsoft.com/office/drawing/2014/main" val="1230686871"/>
                  </a:ext>
                </a:extLst>
              </a:tr>
            </a:tbl>
          </a:graphicData>
        </a:graphic>
      </p:graphicFrame>
    </p:spTree>
    <p:extLst>
      <p:ext uri="{BB962C8B-B14F-4D97-AF65-F5344CB8AC3E}">
        <p14:creationId xmlns:p14="http://schemas.microsoft.com/office/powerpoint/2010/main" val="4106647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54"/>
            <a:ext cx="7202189" cy="4260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9632" y="4177295"/>
            <a:ext cx="7868134" cy="26534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487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6777372" cy="1143000"/>
          </a:xfrm>
        </p:spPr>
        <p:txBody>
          <a:bodyPr>
            <a:normAutofit/>
          </a:bodyPr>
          <a:lstStyle/>
          <a:p>
            <a:pPr algn="l"/>
            <a:r>
              <a:rPr lang="en-GB" sz="4900" b="1" dirty="0" smtClean="0">
                <a:solidFill>
                  <a:srgbClr val="0070C0"/>
                </a:solidFill>
                <a:effectLst>
                  <a:outerShdw blurRad="38100" dist="38100" dir="2700000" algn="tl">
                    <a:srgbClr val="000000">
                      <a:alpha val="43137"/>
                    </a:srgbClr>
                  </a:outerShdw>
                </a:effectLst>
                <a:latin typeface="Comic Sans MS" panose="030F0702030302020204" pitchFamily="66" charset="0"/>
              </a:rPr>
              <a:t>2015 </a:t>
            </a:r>
            <a:r>
              <a:rPr lang="en-GB" sz="4900" b="1" dirty="0">
                <a:solidFill>
                  <a:srgbClr val="0070C0"/>
                </a:solidFill>
                <a:effectLst>
                  <a:outerShdw blurRad="38100" dist="38100" dir="2700000" algn="tl">
                    <a:srgbClr val="000000">
                      <a:alpha val="43137"/>
                    </a:srgbClr>
                  </a:outerShdw>
                </a:effectLst>
                <a:latin typeface="Comic Sans MS" panose="030F0702030302020204" pitchFamily="66" charset="0"/>
              </a:rPr>
              <a:t>H Politics Paper </a:t>
            </a:r>
            <a:endParaRPr lang="en-GB" b="1"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sp>
        <p:nvSpPr>
          <p:cNvPr id="3" name="Content Placeholder 2"/>
          <p:cNvSpPr>
            <a:spLocks noGrp="1"/>
          </p:cNvSpPr>
          <p:nvPr>
            <p:ph idx="1"/>
          </p:nvPr>
        </p:nvSpPr>
        <p:spPr>
          <a:xfrm>
            <a:off x="1277634" y="2708920"/>
            <a:ext cx="6172200" cy="5112568"/>
          </a:xfrm>
        </p:spPr>
        <p:txBody>
          <a:bodyPr>
            <a:normAutofit/>
          </a:bodyPr>
          <a:lstStyle/>
          <a:p>
            <a:endParaRPr lang="en-GB" b="1" dirty="0"/>
          </a:p>
          <a:p>
            <a:pPr marL="0" indent="0">
              <a:buNone/>
            </a:pPr>
            <a:endParaRPr lang="en-GB" dirty="0"/>
          </a:p>
          <a:p>
            <a:endParaRPr lang="en-GB"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7848872" cy="2016224"/>
          </a:xfrm>
          <a:prstGeom prst="rect">
            <a:avLst/>
          </a:prstGeom>
          <a:noFill/>
          <a:ln>
            <a:noFill/>
          </a:ln>
          <a:extLst/>
        </p:spPr>
      </p:pic>
    </p:spTree>
    <p:extLst>
      <p:ext uri="{BB962C8B-B14F-4D97-AF65-F5344CB8AC3E}">
        <p14:creationId xmlns:p14="http://schemas.microsoft.com/office/powerpoint/2010/main" val="19198991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Essay Plan</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Intro – highlight background and factors to be discussed</a:t>
            </a:r>
          </a:p>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Par 1</a:t>
            </a:r>
          </a:p>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Par 2</a:t>
            </a:r>
          </a:p>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Par 3</a:t>
            </a:r>
          </a:p>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Par 4</a:t>
            </a:r>
          </a:p>
          <a:p>
            <a:r>
              <a:rPr lang="en-GB" b="1" dirty="0" smtClean="0">
                <a:solidFill>
                  <a:srgbClr val="FF0066"/>
                </a:solidFill>
                <a:effectLst>
                  <a:outerShdw blurRad="38100" dist="38100" dir="2700000" algn="tl">
                    <a:srgbClr val="000000">
                      <a:alpha val="43137"/>
                    </a:srgbClr>
                  </a:outerShdw>
                </a:effectLst>
                <a:latin typeface="Comic Sans MS" panose="030F0702030302020204" pitchFamily="66" charset="0"/>
              </a:rPr>
              <a:t>Conclusion</a:t>
            </a:r>
            <a:endParaRPr lang="en-GB" dirty="0"/>
          </a:p>
        </p:txBody>
      </p:sp>
    </p:spTree>
    <p:extLst>
      <p:ext uri="{BB962C8B-B14F-4D97-AF65-F5344CB8AC3E}">
        <p14:creationId xmlns:p14="http://schemas.microsoft.com/office/powerpoint/2010/main" val="763086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GB" dirty="0" smtClean="0">
                <a:latin typeface="Comic Sans MS" panose="030F0702030302020204" pitchFamily="66" charset="0"/>
              </a:rPr>
              <a:t>Paragraph Structure</a:t>
            </a:r>
            <a:endParaRPr lang="en-GB" dirty="0">
              <a:latin typeface="Comic Sans MS" panose="030F0702030302020204" pitchFamily="66" charset="0"/>
            </a:endParaRPr>
          </a:p>
        </p:txBody>
      </p:sp>
      <p:sp>
        <p:nvSpPr>
          <p:cNvPr id="5" name="Content Placeholder 2"/>
          <p:cNvSpPr>
            <a:spLocks noGrp="1"/>
          </p:cNvSpPr>
          <p:nvPr>
            <p:ph idx="1"/>
          </p:nvPr>
        </p:nvSpPr>
        <p:spPr>
          <a:xfrm>
            <a:off x="457200" y="1600200"/>
            <a:ext cx="2386608" cy="4525963"/>
          </a:xfrm>
        </p:spPr>
        <p:txBody>
          <a:bodyPr>
            <a:normAutofit/>
          </a:bodyPr>
          <a:lstStyle/>
          <a:p>
            <a:r>
              <a:rPr lang="en-GB" sz="5400" dirty="0" smtClean="0">
                <a:latin typeface="Comic Sans MS" panose="030F0702030302020204" pitchFamily="66" charset="0"/>
              </a:rPr>
              <a:t>T</a:t>
            </a:r>
          </a:p>
          <a:p>
            <a:r>
              <a:rPr lang="en-GB" sz="5400" dirty="0" smtClean="0">
                <a:latin typeface="Comic Sans MS" panose="030F0702030302020204" pitchFamily="66" charset="0"/>
              </a:rPr>
              <a:t>K + E</a:t>
            </a:r>
          </a:p>
          <a:p>
            <a:r>
              <a:rPr lang="en-GB" sz="5400" dirty="0" smtClean="0">
                <a:latin typeface="Comic Sans MS" panose="030F0702030302020204" pitchFamily="66" charset="0"/>
              </a:rPr>
              <a:t>K + E</a:t>
            </a:r>
          </a:p>
          <a:p>
            <a:r>
              <a:rPr lang="en-GB" sz="5400" dirty="0">
                <a:latin typeface="Comic Sans MS" panose="030F0702030302020204" pitchFamily="66" charset="0"/>
              </a:rPr>
              <a:t>A</a:t>
            </a:r>
            <a:endParaRPr lang="en-GB" sz="5400" dirty="0" smtClean="0">
              <a:latin typeface="Comic Sans MS" panose="030F0702030302020204" pitchFamily="66" charset="0"/>
            </a:endParaRPr>
          </a:p>
        </p:txBody>
      </p:sp>
      <p:sp>
        <p:nvSpPr>
          <p:cNvPr id="7" name="TextBox 6"/>
          <p:cNvSpPr txBox="1"/>
          <p:nvPr/>
        </p:nvSpPr>
        <p:spPr>
          <a:xfrm>
            <a:off x="4119533" y="1571884"/>
            <a:ext cx="4176464" cy="646331"/>
          </a:xfrm>
          <a:prstGeom prst="rect">
            <a:avLst/>
          </a:prstGeom>
          <a:noFill/>
        </p:spPr>
        <p:txBody>
          <a:bodyPr wrap="square" rtlCol="0">
            <a:spAutoFit/>
          </a:bodyPr>
          <a:lstStyle/>
          <a:p>
            <a:r>
              <a:rPr lang="en-GB" sz="3600" dirty="0" smtClean="0">
                <a:latin typeface="Comic Sans MS" panose="030F0702030302020204" pitchFamily="66" charset="0"/>
              </a:rPr>
              <a:t>Topic Sentence</a:t>
            </a:r>
            <a:endParaRPr lang="en-GB" sz="3600" dirty="0">
              <a:latin typeface="Comic Sans MS" panose="030F0702030302020204" pitchFamily="66" charset="0"/>
            </a:endParaRPr>
          </a:p>
        </p:txBody>
      </p:sp>
      <p:sp>
        <p:nvSpPr>
          <p:cNvPr id="8" name="TextBox 7"/>
          <p:cNvSpPr txBox="1"/>
          <p:nvPr/>
        </p:nvSpPr>
        <p:spPr>
          <a:xfrm>
            <a:off x="4125618" y="2348880"/>
            <a:ext cx="4738262" cy="1200329"/>
          </a:xfrm>
          <a:prstGeom prst="rect">
            <a:avLst/>
          </a:prstGeom>
          <a:noFill/>
        </p:spPr>
        <p:txBody>
          <a:bodyPr wrap="square" rtlCol="0">
            <a:spAutoFit/>
          </a:bodyPr>
          <a:lstStyle/>
          <a:p>
            <a:r>
              <a:rPr lang="en-GB" sz="3600" dirty="0" smtClean="0">
                <a:latin typeface="Comic Sans MS" panose="030F0702030302020204" pitchFamily="66" charset="0"/>
              </a:rPr>
              <a:t>Knowledge + Example (Prime Minister)</a:t>
            </a:r>
            <a:endParaRPr lang="en-GB" sz="3600" dirty="0">
              <a:latin typeface="Comic Sans MS" panose="030F0702030302020204" pitchFamily="66" charset="0"/>
            </a:endParaRPr>
          </a:p>
        </p:txBody>
      </p:sp>
      <p:sp>
        <p:nvSpPr>
          <p:cNvPr id="10" name="TextBox 9"/>
          <p:cNvSpPr txBox="1"/>
          <p:nvPr/>
        </p:nvSpPr>
        <p:spPr>
          <a:xfrm>
            <a:off x="4237045" y="5229200"/>
            <a:ext cx="4176464" cy="646331"/>
          </a:xfrm>
          <a:prstGeom prst="rect">
            <a:avLst/>
          </a:prstGeom>
          <a:noFill/>
        </p:spPr>
        <p:txBody>
          <a:bodyPr wrap="square" rtlCol="0">
            <a:spAutoFit/>
          </a:bodyPr>
          <a:lstStyle/>
          <a:p>
            <a:r>
              <a:rPr lang="en-GB" sz="3600" dirty="0" smtClean="0">
                <a:latin typeface="Comic Sans MS" panose="030F0702030302020204" pitchFamily="66" charset="0"/>
              </a:rPr>
              <a:t>Analysis</a:t>
            </a:r>
            <a:endParaRPr lang="en-GB" sz="3600" dirty="0">
              <a:latin typeface="Comic Sans MS" panose="030F0702030302020204" pitchFamily="66" charset="0"/>
            </a:endParaRPr>
          </a:p>
        </p:txBody>
      </p:sp>
      <p:sp>
        <p:nvSpPr>
          <p:cNvPr id="11" name="Right Brace 10"/>
          <p:cNvSpPr/>
          <p:nvPr/>
        </p:nvSpPr>
        <p:spPr>
          <a:xfrm>
            <a:off x="2051720" y="1368489"/>
            <a:ext cx="2376264" cy="468052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 name="TextBox 11"/>
          <p:cNvSpPr txBox="1"/>
          <p:nvPr/>
        </p:nvSpPr>
        <p:spPr>
          <a:xfrm>
            <a:off x="4211960" y="3861048"/>
            <a:ext cx="4738262" cy="1200329"/>
          </a:xfrm>
          <a:prstGeom prst="rect">
            <a:avLst/>
          </a:prstGeom>
          <a:noFill/>
        </p:spPr>
        <p:txBody>
          <a:bodyPr wrap="square" rtlCol="0">
            <a:spAutoFit/>
          </a:bodyPr>
          <a:lstStyle/>
          <a:p>
            <a:r>
              <a:rPr lang="en-GB" sz="3600" dirty="0" smtClean="0">
                <a:latin typeface="Comic Sans MS" panose="030F0702030302020204" pitchFamily="66" charset="0"/>
              </a:rPr>
              <a:t>Knowledge + Example (President)</a:t>
            </a:r>
            <a:endParaRPr lang="en-GB" sz="3600" dirty="0">
              <a:latin typeface="Comic Sans MS" panose="030F0702030302020204" pitchFamily="66" charset="0"/>
            </a:endParaRPr>
          </a:p>
        </p:txBody>
      </p:sp>
    </p:spTree>
    <p:extLst>
      <p:ext uri="{BB962C8B-B14F-4D97-AF65-F5344CB8AC3E}">
        <p14:creationId xmlns:p14="http://schemas.microsoft.com/office/powerpoint/2010/main" val="39939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42F4387-9E56-46AD-BAC7-EB73168FDAC2}"/>
              </a:ext>
            </a:extLst>
          </p:cNvPr>
          <p:cNvSpPr txBox="1"/>
          <p:nvPr/>
        </p:nvSpPr>
        <p:spPr>
          <a:xfrm>
            <a:off x="0" y="0"/>
            <a:ext cx="9144000" cy="1200329"/>
          </a:xfrm>
          <a:prstGeom prst="rect">
            <a:avLst/>
          </a:prstGeom>
          <a:noFill/>
          <a:ln>
            <a:solidFill>
              <a:schemeClr val="accent1"/>
            </a:solidFill>
          </a:ln>
        </p:spPr>
        <p:txBody>
          <a:bodyPr wrap="square" rtlCol="0">
            <a:spAutoFit/>
          </a:bodyPr>
          <a:lstStyle/>
          <a:p>
            <a:r>
              <a:rPr lang="en-GB" sz="2400" b="1" dirty="0" smtClean="0">
                <a:solidFill>
                  <a:srgbClr val="FF0000"/>
                </a:solidFill>
                <a:latin typeface="Comic Sans MS" panose="030F0702030302020204" pitchFamily="66" charset="0"/>
              </a:rPr>
              <a:t>The Executive has few limits on its power. </a:t>
            </a:r>
          </a:p>
          <a:p>
            <a:r>
              <a:rPr lang="en-GB" sz="2400" b="1" dirty="0" smtClean="0">
                <a:solidFill>
                  <a:srgbClr val="FF0000"/>
                </a:solidFill>
                <a:latin typeface="Comic Sans MS" panose="030F0702030302020204" pitchFamily="66" charset="0"/>
              </a:rPr>
              <a:t>Discuss </a:t>
            </a:r>
            <a:r>
              <a:rPr lang="en-GB" sz="2400" dirty="0" smtClean="0">
                <a:latin typeface="Comic Sans MS" panose="030F0702030302020204" pitchFamily="66" charset="0"/>
              </a:rPr>
              <a:t>with reference to two political systems you have studied.						</a:t>
            </a:r>
            <a:r>
              <a:rPr lang="en-GB" sz="2400" b="1" dirty="0" smtClean="0">
                <a:latin typeface="Comic Sans MS" panose="030F0702030302020204" pitchFamily="66" charset="0"/>
              </a:rPr>
              <a:t>20 marks  </a:t>
            </a:r>
            <a:endParaRPr lang="en-GB" sz="2400" b="1" dirty="0">
              <a:latin typeface="Comic Sans MS" panose="030F0702030302020204" pitchFamily="66" charset="0"/>
            </a:endParaRPr>
          </a:p>
        </p:txBody>
      </p:sp>
      <p:sp>
        <p:nvSpPr>
          <p:cNvPr id="2" name="Rectangle 1"/>
          <p:cNvSpPr/>
          <p:nvPr/>
        </p:nvSpPr>
        <p:spPr>
          <a:xfrm>
            <a:off x="27586" y="1582341"/>
            <a:ext cx="9036496" cy="4801314"/>
          </a:xfrm>
          <a:prstGeom prst="rect">
            <a:avLst/>
          </a:prstGeom>
        </p:spPr>
        <p:txBody>
          <a:bodyPr wrap="square">
            <a:spAutoFit/>
          </a:bodyPr>
          <a:lstStyle/>
          <a:p>
            <a:r>
              <a:rPr lang="en-GB" sz="2800" dirty="0">
                <a:latin typeface="Comic Sans MS" panose="030F0702030302020204" pitchFamily="66" charset="0"/>
              </a:rPr>
              <a:t>Marking scheme suggests:</a:t>
            </a:r>
          </a:p>
          <a:p>
            <a:endParaRPr lang="en-GB" sz="2800" dirty="0">
              <a:latin typeface="Comic Sans MS" panose="030F0702030302020204" pitchFamily="66" charset="0"/>
            </a:endParaRPr>
          </a:p>
          <a:p>
            <a:pPr marL="285750" lvl="0" indent="-285750">
              <a:buFont typeface="Arial" panose="020B0604020202020204" pitchFamily="34" charset="0"/>
              <a:buChar char="•"/>
            </a:pPr>
            <a:r>
              <a:rPr lang="en-GB" sz="2800" dirty="0">
                <a:latin typeface="Comic Sans MS" panose="030F0702030302020204" pitchFamily="66" charset="0"/>
              </a:rPr>
              <a:t>Constitutional limits on power of Executive </a:t>
            </a:r>
          </a:p>
          <a:p>
            <a:pPr marL="285750" lvl="0" indent="-285750">
              <a:buFont typeface="Arial" panose="020B0604020202020204" pitchFamily="34" charset="0"/>
              <a:buChar char="•"/>
            </a:pPr>
            <a:r>
              <a:rPr lang="en-GB" sz="2800" b="1" dirty="0">
                <a:latin typeface="Comic Sans MS" panose="030F0702030302020204" pitchFamily="66" charset="0"/>
              </a:rPr>
              <a:t>Checks by the Legislature </a:t>
            </a:r>
          </a:p>
          <a:p>
            <a:pPr marL="285750" lvl="0" indent="-285750">
              <a:buFont typeface="Arial" panose="020B0604020202020204" pitchFamily="34" charset="0"/>
              <a:buChar char="•"/>
            </a:pPr>
            <a:r>
              <a:rPr lang="en-GB" sz="2800" b="1" dirty="0">
                <a:latin typeface="Comic Sans MS" panose="030F0702030302020204" pitchFamily="66" charset="0"/>
              </a:rPr>
              <a:t>Position in relation to Cabinet</a:t>
            </a:r>
            <a:r>
              <a:rPr lang="en-GB" sz="2800" dirty="0">
                <a:latin typeface="Comic Sans MS" panose="030F0702030302020204" pitchFamily="66" charset="0"/>
              </a:rPr>
              <a:t> </a:t>
            </a:r>
          </a:p>
          <a:p>
            <a:pPr marL="285750" lvl="0" indent="-285750">
              <a:buFont typeface="Arial" panose="020B0604020202020204" pitchFamily="34" charset="0"/>
              <a:buChar char="•"/>
            </a:pPr>
            <a:r>
              <a:rPr lang="en-GB" sz="2800" dirty="0">
                <a:latin typeface="Comic Sans MS" panose="030F0702030302020204" pitchFamily="66" charset="0"/>
              </a:rPr>
              <a:t>Limits on role as commander-in-chief/control of the armed services</a:t>
            </a:r>
          </a:p>
          <a:p>
            <a:pPr marL="285750" lvl="0" indent="-285750">
              <a:buFont typeface="Arial" panose="020B0604020202020204" pitchFamily="34" charset="0"/>
              <a:buChar char="•"/>
            </a:pPr>
            <a:r>
              <a:rPr lang="en-GB" sz="2800" b="1" dirty="0">
                <a:latin typeface="Comic Sans MS" panose="030F0702030302020204" pitchFamily="66" charset="0"/>
              </a:rPr>
              <a:t>Term limits </a:t>
            </a:r>
          </a:p>
          <a:p>
            <a:pPr marL="285750" lvl="0" indent="-285750">
              <a:buFont typeface="Arial" panose="020B0604020202020204" pitchFamily="34" charset="0"/>
              <a:buChar char="•"/>
            </a:pPr>
            <a:r>
              <a:rPr lang="en-GB" sz="2800" b="1" dirty="0">
                <a:latin typeface="Comic Sans MS" panose="030F0702030302020204" pitchFamily="66" charset="0"/>
              </a:rPr>
              <a:t>Removal of Executive by Vote of No Confidence or Impeachment </a:t>
            </a:r>
          </a:p>
          <a:p>
            <a:endParaRPr lang="en-GB" sz="2600" dirty="0">
              <a:latin typeface="Comic Sans MS" panose="030F0702030302020204" pitchFamily="66" charset="0"/>
            </a:endParaRPr>
          </a:p>
        </p:txBody>
      </p:sp>
    </p:spTree>
    <p:extLst>
      <p:ext uri="{BB962C8B-B14F-4D97-AF65-F5344CB8AC3E}">
        <p14:creationId xmlns:p14="http://schemas.microsoft.com/office/powerpoint/2010/main" val="2702556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492</TotalTime>
  <Words>959</Words>
  <Application>Microsoft Office PowerPoint</Application>
  <PresentationFormat>On-screen Show (4:3)</PresentationFormat>
  <Paragraphs>88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Comic Sans MS</vt:lpstr>
      <vt:lpstr>1_Office Theme</vt:lpstr>
      <vt:lpstr>PowerPoint Presentation</vt:lpstr>
      <vt:lpstr>Political Systems </vt:lpstr>
      <vt:lpstr>PowerPoint Presentation</vt:lpstr>
      <vt:lpstr>20 mark Responses Discuss… or To what extent…</vt:lpstr>
      <vt:lpstr>PowerPoint Presentation</vt:lpstr>
      <vt:lpstr>2015 H Politics Paper </vt:lpstr>
      <vt:lpstr>Essay Plan</vt:lpstr>
      <vt:lpstr>Paragraph Structure</vt:lpstr>
      <vt:lpstr>PowerPoint Presentation</vt:lpstr>
      <vt:lpstr>Intro – Structure marks available</vt:lpstr>
      <vt:lpstr>Para 1 – Checks by the Legislature</vt:lpstr>
      <vt:lpstr>PowerPoint Presentation</vt:lpstr>
      <vt:lpstr>Conclusion – 4 marks available/ Structure marks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Systems</dc:title>
  <dc:creator>StJoAcDevanneyR</dc:creator>
  <cp:lastModifiedBy>StJoAcDevanneyR</cp:lastModifiedBy>
  <cp:revision>35</cp:revision>
  <dcterms:created xsi:type="dcterms:W3CDTF">2017-10-02T14:42:42Z</dcterms:created>
  <dcterms:modified xsi:type="dcterms:W3CDTF">2019-11-20T09:42:02Z</dcterms:modified>
</cp:coreProperties>
</file>