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D5297-516D-458A-8F40-5EB209F24D79}" type="datetimeFigureOut">
              <a:rPr lang="en-GB" smtClean="0"/>
              <a:t>29/10/2018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4A89E-C572-4AFE-81F4-4C30D7532FBE}" type="slidenum">
              <a:rPr lang="en-GB" smtClean="0"/>
              <a:t>‹#›</a:t>
            </a:fld>
            <a:endParaRPr lang="en-GB"/>
          </a:p>
        </p:txBody>
      </p:sp>
    </p:spTree>
    <p:extLst>
      <p:ext uri="{BB962C8B-B14F-4D97-AF65-F5344CB8AC3E}">
        <p14:creationId xmlns:p14="http://schemas.microsoft.com/office/powerpoint/2010/main" val="350474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https://www.youtube.com/watch?v=oc3xTj3g9QQ </a:t>
            </a:r>
            <a:endParaRPr lang="en-GB" dirty="0"/>
          </a:p>
        </p:txBody>
      </p:sp>
      <p:sp>
        <p:nvSpPr>
          <p:cNvPr id="4" name="Slide Number Placeholder 3"/>
          <p:cNvSpPr>
            <a:spLocks noGrp="1"/>
          </p:cNvSpPr>
          <p:nvPr>
            <p:ph type="sldNum" sz="quarter" idx="10"/>
          </p:nvPr>
        </p:nvSpPr>
        <p:spPr/>
        <p:txBody>
          <a:bodyPr/>
          <a:lstStyle/>
          <a:p>
            <a:fld id="{E324A89E-C572-4AFE-81F4-4C30D7532FBE}" type="slidenum">
              <a:rPr lang="en-GB" smtClean="0"/>
              <a:t>1</a:t>
            </a:fld>
            <a:endParaRPr lang="en-GB"/>
          </a:p>
        </p:txBody>
      </p:sp>
    </p:spTree>
    <p:extLst>
      <p:ext uri="{BB962C8B-B14F-4D97-AF65-F5344CB8AC3E}">
        <p14:creationId xmlns:p14="http://schemas.microsoft.com/office/powerpoint/2010/main" val="195793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24A89E-C572-4AFE-81F4-4C30D7532FBE}" type="slidenum">
              <a:rPr lang="en-GB" smtClean="0"/>
              <a:t>6</a:t>
            </a:fld>
            <a:endParaRPr lang="en-GB"/>
          </a:p>
        </p:txBody>
      </p:sp>
    </p:spTree>
    <p:extLst>
      <p:ext uri="{BB962C8B-B14F-4D97-AF65-F5344CB8AC3E}">
        <p14:creationId xmlns:p14="http://schemas.microsoft.com/office/powerpoint/2010/main" val="308671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838101D-192D-B54C-8B66-0BD36B44DFC8}" type="slidenum">
              <a:rPr lang="en-GB" altLang="en-US" sz="1200"/>
              <a:pPr eaLnBrk="1" hangingPunct="1"/>
              <a:t>8</a:t>
            </a:fld>
            <a:endParaRPr lang="en-GB" altLang="en-US" sz="1200"/>
          </a:p>
        </p:txBody>
      </p:sp>
      <p:sp>
        <p:nvSpPr>
          <p:cNvPr id="5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Explain the term High Crimes and Misdemeanours. You may want to draw on the students British experience hear by asking them the ways in which a PM can be removed. It will be relevant later.</a:t>
            </a:r>
          </a:p>
        </p:txBody>
      </p:sp>
    </p:spTree>
    <p:extLst>
      <p:ext uri="{BB962C8B-B14F-4D97-AF65-F5344CB8AC3E}">
        <p14:creationId xmlns:p14="http://schemas.microsoft.com/office/powerpoint/2010/main" val="31856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E248C73-9B94-204E-8D8B-BB17586C0496}" type="slidenum">
              <a:rPr lang="en-GB" altLang="en-US" sz="1200"/>
              <a:pPr eaLnBrk="1" hangingPunct="1"/>
              <a:t>9</a:t>
            </a:fld>
            <a:endParaRPr lang="en-GB" altLang="en-US" sz="1200"/>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I would let students navigate through each of these. You will get a chance to discuss the cases with them during the accompanying exercises.</a:t>
            </a:r>
          </a:p>
        </p:txBody>
      </p:sp>
    </p:spTree>
    <p:extLst>
      <p:ext uri="{BB962C8B-B14F-4D97-AF65-F5344CB8AC3E}">
        <p14:creationId xmlns:p14="http://schemas.microsoft.com/office/powerpoint/2010/main" val="124343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D0DA3F1-5AC7-2C4A-8E46-F2C325776618}" type="slidenum">
              <a:rPr lang="en-GB" altLang="en-US" sz="1200"/>
              <a:pPr eaLnBrk="1" hangingPunct="1"/>
              <a:t>12</a:t>
            </a:fld>
            <a:endParaRPr lang="en-GB" altLang="en-US" sz="1200"/>
          </a:p>
        </p:txBody>
      </p:sp>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Here you shall make the key point that the PM CAN be removed for political motives by the other branches of government.</a:t>
            </a:r>
          </a:p>
        </p:txBody>
      </p:sp>
    </p:spTree>
    <p:extLst>
      <p:ext uri="{BB962C8B-B14F-4D97-AF65-F5344CB8AC3E}">
        <p14:creationId xmlns:p14="http://schemas.microsoft.com/office/powerpoint/2010/main" val="7078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23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477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36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002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72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124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04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90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21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697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713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29/10/2018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949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E_u_tkZjXAhUIUlAKHSTFCNAQjRwIBw&amp;url=https://willemvincken.wordpress.com/2015/12/11/what-are-the-requirements-of-becoming-a-president-of-the-united-states/&amp;psig=AOvVaw1ARJXDckWSeXPyQBOX8ZFB&amp;ust=15094457750280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uk/imgres?imgurl=members.aol.com/elvislovu/nixon.jpg&amp;imgrefurl=http://members.aol.com/elvislovu/nixon.html&amp;h=303&amp;w=227&amp;prev=/images?q=richard+nixon&amp;svnum=10&amp;hl=en&amp;lr=&amp;ie=UTF-8" TargetMode="External"/><Relationship Id="rId2" Type="http://schemas.openxmlformats.org/officeDocument/2006/relationships/hyperlink" Target="http://news.bbc.co.uk/1/hi/events/clinton_under_fire/the_big_picture/169615.stm" TargetMode="External"/><Relationship Id="rId1" Type="http://schemas.openxmlformats.org/officeDocument/2006/relationships/slideLayout" Target="../slideLayouts/slideLayout7.xml"/><Relationship Id="rId6" Type="http://schemas.openxmlformats.org/officeDocument/2006/relationships/hyperlink" Target="https://www.youtube.com/watch?v=IHnmriyXYeg" TargetMode="External"/><Relationship Id="rId5" Type="http://schemas.openxmlformats.org/officeDocument/2006/relationships/hyperlink" Target="https://www.youtube.com/watch?v=lzXL7C0JQDM"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uk/imgres?imgurl=usinfo.state.gov/topical/econ/group8/summit97/clinton.gif&amp;imgrefurl=http://usinfo.state.gov/topical/econ/group8/summit97/clinton.htm&amp;h=312&amp;w=221&amp;prev=/images?q=bill+clinton&amp;svnum=10&amp;hl=en&amp;lr=&amp;ie=UTF-8&amp;sa=G" TargetMode="External"/><Relationship Id="rId2" Type="http://schemas.openxmlformats.org/officeDocument/2006/relationships/hyperlink" Target="http://news.bbc.co.uk/1/hi/events/clinton_under_fire/latest_news/278467.stm" TargetMode="External"/><Relationship Id="rId1" Type="http://schemas.openxmlformats.org/officeDocument/2006/relationships/slideLayout" Target="../slideLayouts/slideLayout7.xml"/><Relationship Id="rId5" Type="http://schemas.openxmlformats.org/officeDocument/2006/relationships/hyperlink" Target="https://www.youtube.com/watch?v=wxOp0yIyISc"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uk/imgres?imgurl=http://blogs.trb.com/news/politics/blog/2008/08/22/Obama%20Biden%20button.jpg-thumb-275x275.jpg&amp;imgrefurl=http://www.abc26.com/pages/landing/?Joe-Biden-bidin-his-time-on-Obamas-jet=1&amp;blockID=39287&amp;feedID=65&amp;usg=__YZfzer70dxzeo4I7KPgRwuAJ7N8=&amp;h=275&amp;w=275&amp;sz=20&amp;hl=en&amp;start=19&amp;tbnid=J7butXCFFWGt5M:&amp;tbnh=114&amp;tbnw=114&amp;prev=/images?q=obama+biden&amp;gbv=2&amp;hl=en"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mages.google.co.uk/imgres?imgurl=http://www.4president.org/image/1992/clintongore1992.gif&amp;imgrefurl=http://www.4president.org/ocmi1992.htm&amp;usg=__sDvhburEucDANVuDKfBPE4sZqug=&amp;h=213&amp;w=324&amp;sz=14&amp;hl=en&amp;start=3&amp;tbnid=vH9rcf1ql8G8pM:&amp;tbnh=78&amp;tbnw=118&amp;prev=/images?q=clinton+gore&amp;gbv=2&amp;hl=en" TargetMode="External"/><Relationship Id="rId1" Type="http://schemas.openxmlformats.org/officeDocument/2006/relationships/slideLayout" Target="../slideLayouts/slideLayout2.xml"/><Relationship Id="rId6" Type="http://schemas.openxmlformats.org/officeDocument/2006/relationships/hyperlink" Target="http://images.google.co.uk/imgres?imgurl=http://www.4president.org/bushwallpaper/bushcheneywallpaper500.gif&amp;imgrefurl=http://www.4president.org/georgewbushwallpaper.htm&amp;usg=__IH9OQTPpUab_1UjS_tGe5jSoInI=&amp;h=300&amp;w=500&amp;sz=16&amp;hl=en&amp;start=1&amp;tbnid=leyAtCiMUhJuxM:&amp;tbnh=78&amp;tbnw=130&amp;prev=/images?q=bush+cheney+2000&amp;gbv=2&amp;hl=en"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images.google.co.uk/imgres?imgurl=http://www.4president.org/image/2004/kerryedwards2004.gif&amp;imgrefurl=http://www.4president.org/ocmi2004.htm&amp;usg=__ZOoyZz3fDWFdemdfmM3E5Gu_xL8=&amp;h=215&amp;w=324&amp;sz=19&amp;hl=en&amp;start=3&amp;tbnid=VD4SwQHiiT_PIM:&amp;tbnh=78&amp;tbnw=118&amp;prev=/images?q=kerry+edwards&amp;gbv=2&amp;hl=en" TargetMode="External"/><Relationship Id="rId4" Type="http://schemas.openxmlformats.org/officeDocument/2006/relationships/hyperlink" Target="http://images.google.co.uk/imgres?imgurl=http://www.4president.org/image/1988/bushquayle1988.gif&amp;imgrefurl=http://www.4president.org/ocmi1988.htm&amp;usg=__PgYWHRjvOOYNvqXRAc8cz9t4nnQ=&amp;h=224&amp;w=324&amp;sz=11&amp;hl=en&amp;start=1&amp;tbnid=eWMqRbD67BUOyM:&amp;tbnh=82&amp;tbnw=118&amp;prev=/images?q=bush+quayle+88&amp;gbv=2&amp;hl=en" TargetMode="External"/><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uk/imgres?imgurl=http://ldsfreedom.files.wordpress.com/2009/04/patriot-act-surveillance.jpg&amp;imgrefurl=http://freedomintelligence.wordpress.com/2009/04/06/in-the-name-of-national-security/&amp;usg=__2jpOtSMXrbKlOHnWbTnkprlL6ZQ=&amp;h=278&amp;w=370&amp;sz=23&amp;hl=en&amp;start=10&amp;um=1&amp;tbnid=kdhIcIwtcCQkoM:&amp;tbnh=92&amp;tbnw=122&amp;prev=/images?q=patriot+act+2009&amp;hl=en&amp;sa=N&amp;um=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uk/imgres?imgurl=http://misspeakmusic.files.wordpress.com/2008/05/hilary-clinton.jpg&amp;imgrefurl=http://misspeakmusic.wordpress.com/2008/05/&amp;usg=__BuH_oGPs-kUSDQ3EGDc13uE_n5A=&amp;h=360&amp;w=499&amp;sz=47&amp;hl=en&amp;start=6&amp;tbnid=DcL_hAFiFYnnrM:&amp;tbnh=94&amp;tbnw=130&amp;prev=/images?q=hilary+clinton&amp;gbv=2&amp;hl=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uk/imgres?imgurl=http://www.adweek.com/adweek/photos/stylus/67604-Obama.jpg&amp;imgrefurl=http://www.adweek.com/aw/content_display/news/politics/e3iab3b217aa919c5ef0e856aaff598e5a7&amp;usg=__zDF9VZfXlm1MeAhIWxtMQw-LU0I=&amp;h=200&amp;w=300&amp;sz=31&amp;hl=en&amp;start=12&amp;um=1&amp;tbnid=MO8J31l87HWNOM:&amp;tbnh=77&amp;tbnw=116&amp;prev=/images?q=obama+++state+of+union+address&amp;hl=en&amp;um=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clerkkids.house.gov/images/bill_law/veto.gif&amp;imgrefurl=http://clerkkids.house.gov/laws/bill_veto.html&amp;usg=__SPFAj56jkjMFFyyxXhUs37EM-_o=&amp;h=295&amp;w=306&amp;sz=14&amp;hl=en&amp;start=1&amp;um=1&amp;tbnid=aoqGZ1sz-2hNtM:&amp;tbnh=113&amp;tbnw=117&amp;prev=/images?q=pocket+veto&amp;hl=en&amp;sa=N&amp;um=1"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images.google.co.uk/imgres?imgurl=http://ilivetoshop.typepad.com/.a/6a00df351f01ba883401156f5cc12c970c-320wi&amp;imgrefurl=http://www.ilivetoshop.typepad.com/&amp;usg=__fcDBW1bqm3Y7zFi5xYdsTfh5Qck=&amp;h=356&amp;w=300&amp;sz=58&amp;hl=en&amp;start=2&amp;um=1&amp;tbnid=KYihRhMvsZcrdM:&amp;tbnh=121&amp;tbnw=102&amp;prev=/images?q=obama+and+executive+orders&amp;hl=en&amp;sa=N&amp;um=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uk/imgres?imgurl=http://clerkkids.house.gov/images/bill_law/veto.gif&amp;imgrefurl=http://clerkkids.house.gov/laws/bill_veto.html&amp;usg=__SPFAj56jkjMFFyyxXhUs37EM-_o=&amp;h=295&amp;w=306&amp;sz=14&amp;hl=en&amp;start=1&amp;um=1&amp;tbnid=aoqGZ1sz-2hNtM:&amp;tbnh=113&amp;tbnw=117&amp;prev=/images?q=pocket+veto&amp;hl=en&amp;sa=N&amp;um=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images.google.co.uk/imgres?imgurl=http://ilivetoshop.typepad.com/.a/6a00df351f01ba883401156f5cc12c970c-320wi&amp;imgrefurl=http://www.ilivetoshop.typepad.com/&amp;usg=__fcDBW1bqm3Y7zFi5xYdsTfh5Qck=&amp;h=356&amp;w=300&amp;sz=58&amp;hl=en&amp;start=2&amp;um=1&amp;tbnid=KYihRhMvsZcrdM:&amp;tbnh=121&amp;tbnw=102&amp;prev=/images?q=obama+and+executive+orders&amp;hl=en&amp;sa=N&amp;um=1"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images.google.co.uk/imgres?imgurl=www.rootsweb.com/~tngreene/photos/aj2.gif&amp;imgrefurl=http://www.rootsweb.com/~tngreene/greesite.htm&amp;h=265&amp;w=174&amp;prev=/images?q=President+andrew+johnson&amp;svnum=10&amp;hl=en&amp;lr=&amp;ie=UTF-8&amp;sa=G" TargetMode="External"/><Relationship Id="rId7" Type="http://schemas.openxmlformats.org/officeDocument/2006/relationships/hyperlink" Target="http://images.google.co.uk/imgres?imgurl=usinfo.state.gov/topical/econ/group8/summit97/clinton.gif&amp;imgrefurl=http://usinfo.state.gov/topical/econ/group8/summit97/clinton.htm&amp;h=312&amp;w=221&amp;prev=/images?q=bill+clinton&amp;svnum=10&amp;hl=en&amp;lr=&amp;ie=UTF-8&amp;sa=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google.co.uk/imgres?imgurl=members.aol.com/elvislovu/nixon.jpg&amp;imgrefurl=http://members.aol.com/elvislovu/nixon.html&amp;h=303&amp;w=227&amp;prev=/images?q=richard+nixon&amp;svnum=10&amp;hl=en&amp;lr=&amp;ie=UTF-8"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548680"/>
            <a:ext cx="7772400" cy="1470025"/>
          </a:xfrm>
        </p:spPr>
        <p:txBody>
          <a:bodyPr>
            <a:normAutofit fontScale="90000"/>
          </a:bodyPr>
          <a:lstStyle/>
          <a:p>
            <a:pPr eaLnBrk="1" hangingPunct="1">
              <a:defRPr/>
            </a:pPr>
            <a:r>
              <a:rPr lang="en-GB" sz="8800" b="1" dirty="0" smtClean="0">
                <a:solidFill>
                  <a:srgbClr val="00B0F0"/>
                </a:solidFill>
                <a:effectLst>
                  <a:outerShdw blurRad="38100" dist="38100" dir="2700000" algn="tl">
                    <a:srgbClr val="000000">
                      <a:alpha val="43137"/>
                    </a:srgbClr>
                  </a:outerShdw>
                </a:effectLst>
                <a:latin typeface="Comic Sans MS" panose="030F0702030302020204" pitchFamily="66" charset="0"/>
              </a:rPr>
              <a:t>The President of the USA</a:t>
            </a:r>
            <a:endParaRPr lang="en-US" sz="8800" b="1" dirty="0" smtClean="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2051" name="Rectangle 3"/>
          <p:cNvSpPr>
            <a:spLocks noGrp="1" noChangeArrowheads="1"/>
          </p:cNvSpPr>
          <p:nvPr>
            <p:ph type="subTitle" idx="1"/>
          </p:nvPr>
        </p:nvSpPr>
        <p:spPr>
          <a:xfrm>
            <a:off x="1403648" y="5949280"/>
            <a:ext cx="6400800" cy="550912"/>
          </a:xfrm>
        </p:spPr>
        <p:txBody>
          <a:bodyPr>
            <a:normAutofit lnSpcReduction="10000"/>
          </a:bodyPr>
          <a:lstStyle/>
          <a:p>
            <a:pPr eaLnBrk="1" hangingPunct="1">
              <a:defRPr/>
            </a:pPr>
            <a:r>
              <a:rPr lang="en-GB" dirty="0" smtClean="0">
                <a:latin typeface="Comic Sans MS" panose="030F0702030302020204" pitchFamily="66" charset="0"/>
              </a:rPr>
              <a:t>The Executive Branch</a:t>
            </a:r>
            <a:endParaRPr lang="en-US" dirty="0" smtClean="0">
              <a:latin typeface="Comic Sans MS" panose="030F0702030302020204" pitchFamily="66" charset="0"/>
            </a:endParaRPr>
          </a:p>
        </p:txBody>
      </p:sp>
      <p:pic>
        <p:nvPicPr>
          <p:cNvPr id="1026" name="Picture 2" descr="Image result for us presiden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420888"/>
            <a:ext cx="5119142" cy="329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13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8"/>
          <p:cNvGrpSpPr>
            <a:grpSpLocks/>
          </p:cNvGrpSpPr>
          <p:nvPr/>
        </p:nvGrpSpPr>
        <p:grpSpPr bwMode="auto">
          <a:xfrm>
            <a:off x="1268413" y="1311275"/>
            <a:ext cx="3259137" cy="177800"/>
            <a:chOff x="56" y="0"/>
            <a:chExt cx="2053" cy="112"/>
          </a:xfrm>
        </p:grpSpPr>
        <p:sp>
          <p:nvSpPr>
            <p:cNvPr id="9218" name="Rectangle 2"/>
            <p:cNvSpPr>
              <a:spLocks noChangeArrowheads="1"/>
            </p:cNvSpPr>
            <p:nvPr/>
          </p:nvSpPr>
          <p:spPr bwMode="auto">
            <a:xfrm>
              <a:off x="56" y="0"/>
              <a:ext cx="2053" cy="112"/>
            </a:xfrm>
            <a:prstGeom prst="rect">
              <a:avLst/>
            </a:prstGeom>
            <a:solidFill>
              <a:srgbClr val="F8F6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grpSp>
          <p:nvGrpSpPr>
            <p:cNvPr id="8199" name="Group 7"/>
            <p:cNvGrpSpPr>
              <a:grpSpLocks/>
            </p:cNvGrpSpPr>
            <p:nvPr/>
          </p:nvGrpSpPr>
          <p:grpSpPr bwMode="auto">
            <a:xfrm>
              <a:off x="2109" y="0"/>
              <a:ext cx="0" cy="56"/>
              <a:chOff x="0" y="0"/>
              <a:chExt cx="0" cy="0"/>
            </a:xfrm>
          </p:grpSpPr>
          <p:sp>
            <p:nvSpPr>
              <p:cNvPr id="9219" name="Rectangle 3"/>
              <p:cNvSpPr>
                <a:spLocks noChangeArrowheads="1"/>
              </p:cNvSpPr>
              <p:nvPr/>
            </p:nvSpPr>
            <p:spPr bwMode="auto">
              <a:xfrm>
                <a:off x="0" y="0"/>
                <a:ext cx="0" cy="0"/>
              </a:xfrm>
              <a:prstGeom prst="rect">
                <a:avLst/>
              </a:prstGeom>
              <a:solidFill>
                <a:srgbClr val="F8F6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sp>
            <p:nvSpPr>
              <p:cNvPr id="9220" name="Rectangle 4"/>
              <p:cNvSpPr>
                <a:spLocks noChangeArrowheads="1"/>
              </p:cNvSpPr>
              <p:nvPr/>
            </p:nvSpPr>
            <p:spPr bwMode="auto">
              <a:xfrm>
                <a:off x="0" y="0"/>
                <a:ext cx="0" cy="0"/>
              </a:xfrm>
              <a:prstGeom prst="rect">
                <a:avLst/>
              </a:prstGeom>
              <a:solidFill>
                <a:srgbClr val="F8F6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grpSp>
      </p:grpSp>
      <p:sp>
        <p:nvSpPr>
          <p:cNvPr id="9222" name="Rectangle 6"/>
          <p:cNvSpPr>
            <a:spLocks noChangeArrowheads="1"/>
          </p:cNvSpPr>
          <p:nvPr/>
        </p:nvSpPr>
        <p:spPr bwMode="auto">
          <a:xfrm>
            <a:off x="1268413" y="437949"/>
            <a:ext cx="7461448" cy="5632311"/>
          </a:xfrm>
          <a:prstGeom prst="rect">
            <a:avLst/>
          </a:prstGeom>
          <a:solidFill>
            <a:srgbClr val="F8F6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altLang="en-US" dirty="0">
                <a:latin typeface="Comic Sans MS" pitchFamily="66" charset="0"/>
              </a:rPr>
              <a:t>Richard M. Nixon was the only President not to survive the Impeachment process after being charged with </a:t>
            </a:r>
            <a:r>
              <a:rPr lang="ja-JP" altLang="en-GB" dirty="0">
                <a:latin typeface="Comic Sans MS" pitchFamily="66" charset="0"/>
              </a:rPr>
              <a:t>“</a:t>
            </a:r>
            <a:r>
              <a:rPr lang="en-GB" altLang="ja-JP" dirty="0">
                <a:latin typeface="Comic Sans MS" pitchFamily="66" charset="0"/>
              </a:rPr>
              <a:t>high crimes and misdemeanours</a:t>
            </a:r>
            <a:r>
              <a:rPr lang="ja-JP" altLang="en-GB" dirty="0">
                <a:latin typeface="Comic Sans MS" pitchFamily="66" charset="0"/>
              </a:rPr>
              <a:t>”</a:t>
            </a:r>
            <a:r>
              <a:rPr lang="en-GB" altLang="ja-JP" dirty="0">
                <a:latin typeface="Comic Sans MS" pitchFamily="66" charset="0"/>
              </a:rPr>
              <a:t>.</a:t>
            </a:r>
          </a:p>
          <a:p>
            <a:endParaRPr lang="en-GB" altLang="en-US" dirty="0">
              <a:latin typeface="Comic Sans MS" pitchFamily="66" charset="0"/>
            </a:endParaRPr>
          </a:p>
          <a:p>
            <a:r>
              <a:rPr lang="en-GB" altLang="en-US" dirty="0">
                <a:latin typeface="Comic Sans MS" pitchFamily="66" charset="0"/>
              </a:rPr>
              <a:t>He had been involved in a cover-up of a break-in at the headquarters of the Democratic National Committee at Watergate. This unearthed a widespread dirty tricks campaign by Republicans against democrat opponents, much of which included illegal activities.</a:t>
            </a:r>
          </a:p>
          <a:p>
            <a:endParaRPr lang="en-GB" altLang="en-US" dirty="0">
              <a:latin typeface="Comic Sans MS" pitchFamily="66" charset="0"/>
            </a:endParaRPr>
          </a:p>
          <a:p>
            <a:r>
              <a:rPr lang="en-GB" altLang="en-US" dirty="0">
                <a:latin typeface="Comic Sans MS" pitchFamily="66" charset="0"/>
              </a:rPr>
              <a:t>The </a:t>
            </a:r>
            <a:r>
              <a:rPr lang="en-GB" altLang="en-US" dirty="0" smtClean="0">
                <a:latin typeface="Comic Sans MS" pitchFamily="66" charset="0"/>
              </a:rPr>
              <a:t>Congress </a:t>
            </a:r>
            <a:r>
              <a:rPr lang="en-GB" altLang="en-US" dirty="0">
                <a:latin typeface="Comic Sans MS" pitchFamily="66" charset="0"/>
              </a:rPr>
              <a:t>never had to complete the impeachment process as Nixon, realising that he would not survive, preferred to resign rather than  prolong the humiliating process. </a:t>
            </a:r>
          </a:p>
        </p:txBody>
      </p:sp>
      <p:sp>
        <p:nvSpPr>
          <p:cNvPr id="9227" name="Text Box 11"/>
          <p:cNvSpPr txBox="1">
            <a:spLocks noChangeArrowheads="1"/>
          </p:cNvSpPr>
          <p:nvPr/>
        </p:nvSpPr>
        <p:spPr bwMode="auto">
          <a:xfrm>
            <a:off x="288210" y="6080496"/>
            <a:ext cx="2590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dirty="0">
                <a:ea typeface="ＭＳ Ｐゴシック" charset="0"/>
                <a:hlinkClick r:id="rId2"/>
              </a:rPr>
              <a:t>Click here to be taken to a BBC website on Nixon</a:t>
            </a:r>
            <a:endParaRPr lang="en-GB" sz="1400" dirty="0">
              <a:ea typeface="ＭＳ Ｐゴシック" charset="0"/>
            </a:endParaRPr>
          </a:p>
        </p:txBody>
      </p:sp>
      <p:pic>
        <p:nvPicPr>
          <p:cNvPr id="9228" name="Picture 12" descr="nix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9493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34741" y="6204155"/>
            <a:ext cx="2286000" cy="369332"/>
          </a:xfrm>
          <a:prstGeom prst="rect">
            <a:avLst/>
          </a:prstGeom>
        </p:spPr>
        <p:txBody>
          <a:bodyPr wrap="square">
            <a:spAutoFit/>
          </a:bodyPr>
          <a:lstStyle/>
          <a:p>
            <a:r>
              <a:rPr lang="en-GB" dirty="0" smtClean="0">
                <a:hlinkClick r:id="rId5"/>
              </a:rPr>
              <a:t>Nixon's resignation</a:t>
            </a:r>
            <a:r>
              <a:rPr lang="en-GB" dirty="0" smtClean="0"/>
              <a:t> </a:t>
            </a:r>
            <a:endParaRPr lang="en-GB" dirty="0"/>
          </a:p>
        </p:txBody>
      </p:sp>
      <p:sp>
        <p:nvSpPr>
          <p:cNvPr id="11" name="Rectangle 10"/>
          <p:cNvSpPr/>
          <p:nvPr/>
        </p:nvSpPr>
        <p:spPr>
          <a:xfrm>
            <a:off x="3328539" y="6228689"/>
            <a:ext cx="2398022" cy="369332"/>
          </a:xfrm>
          <a:prstGeom prst="rect">
            <a:avLst/>
          </a:prstGeom>
        </p:spPr>
        <p:txBody>
          <a:bodyPr wrap="square">
            <a:spAutoFit/>
          </a:bodyPr>
          <a:lstStyle/>
          <a:p>
            <a:r>
              <a:rPr lang="en-GB" dirty="0" smtClean="0">
                <a:hlinkClick r:id="rId6"/>
              </a:rPr>
              <a:t>The Watergate Scandal</a:t>
            </a:r>
            <a:r>
              <a:rPr lang="en-GB" dirty="0" smtClean="0"/>
              <a:t> </a:t>
            </a:r>
            <a:endParaRPr lang="en-GB" dirty="0"/>
          </a:p>
        </p:txBody>
      </p:sp>
    </p:spTree>
    <p:extLst>
      <p:ext uri="{BB962C8B-B14F-4D97-AF65-F5344CB8AC3E}">
        <p14:creationId xmlns:p14="http://schemas.microsoft.com/office/powerpoint/2010/main" val="4174735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500" fill="hold"/>
                                        <p:tgtEl>
                                          <p:spTgt spid="9228"/>
                                        </p:tgtEl>
                                        <p:attrNameLst>
                                          <p:attrName>ppt_x</p:attrName>
                                        </p:attrNameLst>
                                      </p:cBhvr>
                                      <p:tavLst>
                                        <p:tav tm="0">
                                          <p:val>
                                            <p:strVal val="#ppt_x"/>
                                          </p:val>
                                        </p:tav>
                                        <p:tav tm="100000">
                                          <p:val>
                                            <p:strVal val="#ppt_x"/>
                                          </p:val>
                                        </p:tav>
                                      </p:tavLst>
                                    </p:anim>
                                    <p:anim calcmode="lin" valueType="num">
                                      <p:cBhvr additive="base">
                                        <p:cTn id="8"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22">
                                            <p:bg/>
                                          </p:spTgt>
                                        </p:tgtEl>
                                        <p:attrNameLst>
                                          <p:attrName>style.visibility</p:attrName>
                                        </p:attrNameLst>
                                      </p:cBhvr>
                                      <p:to>
                                        <p:strVal val="visible"/>
                                      </p:to>
                                    </p:set>
                                    <p:animEffect transition="in" filter="fade">
                                      <p:cBhvr>
                                        <p:cTn id="13" dur="1000"/>
                                        <p:tgtEl>
                                          <p:spTgt spid="9222">
                                            <p:bg/>
                                          </p:spTgt>
                                        </p:tgtEl>
                                      </p:cBhvr>
                                    </p:animEffect>
                                    <p:anim calcmode="lin" valueType="num">
                                      <p:cBhvr>
                                        <p:cTn id="14" dur="1000" fill="hold"/>
                                        <p:tgtEl>
                                          <p:spTgt spid="9222">
                                            <p:bg/>
                                          </p:spTgt>
                                        </p:tgtEl>
                                        <p:attrNameLst>
                                          <p:attrName>ppt_x</p:attrName>
                                        </p:attrNameLst>
                                      </p:cBhvr>
                                      <p:tavLst>
                                        <p:tav tm="0">
                                          <p:val>
                                            <p:strVal val="#ppt_x"/>
                                          </p:val>
                                        </p:tav>
                                        <p:tav tm="100000">
                                          <p:val>
                                            <p:strVal val="#ppt_x"/>
                                          </p:val>
                                        </p:tav>
                                      </p:tavLst>
                                    </p:anim>
                                    <p:anim calcmode="lin" valueType="num">
                                      <p:cBhvr>
                                        <p:cTn id="15" dur="1000" fill="hold"/>
                                        <p:tgtEl>
                                          <p:spTgt spid="9222">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222">
                                            <p:txEl>
                                              <p:pRg st="0" end="0"/>
                                            </p:txEl>
                                          </p:spTgt>
                                        </p:tgtEl>
                                        <p:attrNameLst>
                                          <p:attrName>style.visibility</p:attrName>
                                        </p:attrNameLst>
                                      </p:cBhvr>
                                      <p:to>
                                        <p:strVal val="visible"/>
                                      </p:to>
                                    </p:set>
                                    <p:animEffect transition="in" filter="fade">
                                      <p:cBhvr>
                                        <p:cTn id="20" dur="1000"/>
                                        <p:tgtEl>
                                          <p:spTgt spid="9222">
                                            <p:txEl>
                                              <p:pRg st="0" end="0"/>
                                            </p:txEl>
                                          </p:spTgt>
                                        </p:tgtEl>
                                      </p:cBhvr>
                                    </p:animEffect>
                                    <p:anim calcmode="lin" valueType="num">
                                      <p:cBhvr>
                                        <p:cTn id="21" dur="1000" fill="hold"/>
                                        <p:tgtEl>
                                          <p:spTgt spid="922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222">
                                            <p:txEl>
                                              <p:pRg st="2" end="2"/>
                                            </p:txEl>
                                          </p:spTgt>
                                        </p:tgtEl>
                                        <p:attrNameLst>
                                          <p:attrName>style.visibility</p:attrName>
                                        </p:attrNameLst>
                                      </p:cBhvr>
                                      <p:to>
                                        <p:strVal val="visible"/>
                                      </p:to>
                                    </p:set>
                                    <p:animEffect transition="in" filter="fade">
                                      <p:cBhvr>
                                        <p:cTn id="27" dur="1000"/>
                                        <p:tgtEl>
                                          <p:spTgt spid="9222">
                                            <p:txEl>
                                              <p:pRg st="2" end="2"/>
                                            </p:txEl>
                                          </p:spTgt>
                                        </p:tgtEl>
                                      </p:cBhvr>
                                    </p:animEffect>
                                    <p:anim calcmode="lin" valueType="num">
                                      <p:cBhvr>
                                        <p:cTn id="28" dur="1000" fill="hold"/>
                                        <p:tgtEl>
                                          <p:spTgt spid="922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222">
                                            <p:txEl>
                                              <p:pRg st="4" end="4"/>
                                            </p:txEl>
                                          </p:spTgt>
                                        </p:tgtEl>
                                        <p:attrNameLst>
                                          <p:attrName>style.visibility</p:attrName>
                                        </p:attrNameLst>
                                      </p:cBhvr>
                                      <p:to>
                                        <p:strVal val="visible"/>
                                      </p:to>
                                    </p:set>
                                    <p:animEffect transition="in" filter="fade">
                                      <p:cBhvr>
                                        <p:cTn id="34" dur="1000"/>
                                        <p:tgtEl>
                                          <p:spTgt spid="9222">
                                            <p:txEl>
                                              <p:pRg st="4" end="4"/>
                                            </p:txEl>
                                          </p:spTgt>
                                        </p:tgtEl>
                                      </p:cBhvr>
                                    </p:animEffect>
                                    <p:anim calcmode="lin" valueType="num">
                                      <p:cBhvr>
                                        <p:cTn id="35" dur="1000" fill="hold"/>
                                        <p:tgtEl>
                                          <p:spTgt spid="922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92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600200" y="304800"/>
            <a:ext cx="7004248" cy="53553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dirty="0">
                <a:latin typeface="Comic Sans MS" pitchFamily="66" charset="0"/>
              </a:rPr>
              <a:t>Like Andrew Johnson, Bill Clinton was subjected to charges that were more politically motivated than anything to do with </a:t>
            </a:r>
            <a:r>
              <a:rPr lang="ja-JP" altLang="en-GB" dirty="0">
                <a:latin typeface="Comic Sans MS" pitchFamily="66" charset="0"/>
              </a:rPr>
              <a:t>‘</a:t>
            </a:r>
            <a:r>
              <a:rPr lang="en-GB" altLang="ja-JP" dirty="0">
                <a:latin typeface="Comic Sans MS" pitchFamily="66" charset="0"/>
              </a:rPr>
              <a:t>high crimes and misdemeanours</a:t>
            </a:r>
            <a:r>
              <a:rPr lang="ja-JP" altLang="en-GB" dirty="0">
                <a:latin typeface="Comic Sans MS" pitchFamily="66" charset="0"/>
              </a:rPr>
              <a:t>’</a:t>
            </a:r>
            <a:r>
              <a:rPr lang="en-GB" altLang="ja-JP" dirty="0">
                <a:latin typeface="Comic Sans MS" pitchFamily="66" charset="0"/>
              </a:rPr>
              <a:t>. Ironically, much of the finance for the case against him came from ex-members of the disgraced Nixon administration.</a:t>
            </a:r>
          </a:p>
          <a:p>
            <a:pPr eaLnBrk="1" hangingPunct="1">
              <a:spcBef>
                <a:spcPct val="50000"/>
              </a:spcBef>
            </a:pPr>
            <a:r>
              <a:rPr lang="en-GB" altLang="en-US" dirty="0">
                <a:latin typeface="Comic Sans MS" pitchFamily="66" charset="0"/>
              </a:rPr>
              <a:t>There was a trial on whether or not to impeach but Clinton was spared by a 55-45 vote.</a:t>
            </a:r>
          </a:p>
          <a:p>
            <a:pPr eaLnBrk="1" hangingPunct="1">
              <a:spcBef>
                <a:spcPct val="50000"/>
              </a:spcBef>
            </a:pPr>
            <a:r>
              <a:rPr lang="en-GB" altLang="en-US" dirty="0">
                <a:latin typeface="Comic Sans MS" pitchFamily="66" charset="0"/>
              </a:rPr>
              <a:t>It is a measure of the charge against him, that he won through in the midst of a Republican dominated Congress.</a:t>
            </a:r>
          </a:p>
          <a:p>
            <a:pPr eaLnBrk="1" hangingPunct="1">
              <a:spcBef>
                <a:spcPct val="50000"/>
              </a:spcBef>
            </a:pPr>
            <a:endParaRPr lang="en-GB" altLang="en-US" sz="2000" dirty="0">
              <a:latin typeface="Comic Sans MS" panose="030F0702030302020204" pitchFamily="66" charset="0"/>
            </a:endParaRPr>
          </a:p>
        </p:txBody>
      </p:sp>
      <p:sp>
        <p:nvSpPr>
          <p:cNvPr id="10248" name="Text Box 8"/>
          <p:cNvSpPr txBox="1">
            <a:spLocks noChangeArrowheads="1"/>
          </p:cNvSpPr>
          <p:nvPr/>
        </p:nvSpPr>
        <p:spPr bwMode="auto">
          <a:xfrm>
            <a:off x="304800" y="5867400"/>
            <a:ext cx="2590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dirty="0">
                <a:ea typeface="ＭＳ Ｐゴシック" charset="0"/>
                <a:hlinkClick r:id="rId2"/>
              </a:rPr>
              <a:t>Click here to be taken to a BBC website on Clinton</a:t>
            </a:r>
            <a:endParaRPr lang="en-GB" sz="1400" dirty="0">
              <a:ea typeface="ＭＳ Ｐゴシック" charset="0"/>
            </a:endParaRPr>
          </a:p>
        </p:txBody>
      </p:sp>
      <p:pic>
        <p:nvPicPr>
          <p:cNvPr id="10249" name="Picture 9" descr="clin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914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11486" y="5768519"/>
            <a:ext cx="3210351" cy="369332"/>
          </a:xfrm>
          <a:prstGeom prst="rect">
            <a:avLst/>
          </a:prstGeom>
        </p:spPr>
        <p:txBody>
          <a:bodyPr wrap="square">
            <a:spAutoFit/>
          </a:bodyPr>
          <a:lstStyle/>
          <a:p>
            <a:r>
              <a:rPr lang="en-GB" dirty="0" smtClean="0">
                <a:hlinkClick r:id="rId5"/>
              </a:rPr>
              <a:t>Clinton's impeachment process</a:t>
            </a:r>
            <a:r>
              <a:rPr lang="en-GB" dirty="0" smtClean="0"/>
              <a:t> </a:t>
            </a:r>
            <a:endParaRPr lang="en-GB" dirty="0"/>
          </a:p>
        </p:txBody>
      </p:sp>
    </p:spTree>
    <p:extLst>
      <p:ext uri="{BB962C8B-B14F-4D97-AF65-F5344CB8AC3E}">
        <p14:creationId xmlns:p14="http://schemas.microsoft.com/office/powerpoint/2010/main" val="27281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1+#ppt_w/2"/>
                                          </p:val>
                                        </p:tav>
                                        <p:tav tm="100000">
                                          <p:val>
                                            <p:strVal val="#ppt_x"/>
                                          </p:val>
                                        </p:tav>
                                      </p:tavLst>
                                    </p:anim>
                                    <p:anim calcmode="lin" valueType="num">
                                      <p:cBhvr additive="base">
                                        <p:cTn id="8"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78098"/>
          </a:xfrm>
          <a:solidFill>
            <a:srgbClr val="CCFF66"/>
          </a:solidFill>
        </p:spPr>
        <p:txBody>
          <a:bodyPr/>
          <a:lstStyle/>
          <a:p>
            <a:pPr eaLnBrk="1" hangingPunct="1">
              <a:defRPr/>
            </a:pPr>
            <a:r>
              <a:rPr lang="en-GB" dirty="0" smtClean="0">
                <a:latin typeface="Comic Sans MS" pitchFamily="66" charset="0"/>
              </a:rPr>
              <a:t>COMPARISON</a:t>
            </a:r>
          </a:p>
        </p:txBody>
      </p:sp>
      <p:sp>
        <p:nvSpPr>
          <p:cNvPr id="6147" name="Rectangle 3"/>
          <p:cNvSpPr>
            <a:spLocks noGrp="1" noChangeArrowheads="1"/>
          </p:cNvSpPr>
          <p:nvPr>
            <p:ph type="body" idx="1"/>
          </p:nvPr>
        </p:nvSpPr>
        <p:spPr>
          <a:xfrm>
            <a:off x="179512" y="1196752"/>
            <a:ext cx="5976664" cy="3816424"/>
          </a:xfrm>
        </p:spPr>
        <p:txBody>
          <a:bodyPr>
            <a:normAutofit lnSpcReduction="10000"/>
          </a:bodyPr>
          <a:lstStyle/>
          <a:p>
            <a:pPr eaLnBrk="1" hangingPunct="1">
              <a:buFontTx/>
              <a:buNone/>
              <a:defRPr/>
            </a:pPr>
            <a:r>
              <a:rPr lang="en-GB" dirty="0" smtClean="0">
                <a:latin typeface="Comic Sans MS" charset="0"/>
                <a:ea typeface="SimSun" charset="0"/>
                <a:cs typeface="SimSun" charset="0"/>
              </a:rPr>
              <a:t>	Parliament can bring down the Executive much more easily in Britain </a:t>
            </a:r>
            <a:r>
              <a:rPr lang="en-GB" dirty="0" smtClean="0">
                <a:latin typeface="Comic Sans MS" charset="0"/>
                <a:ea typeface="SimSun" charset="0"/>
                <a:cs typeface="SimSun" charset="0"/>
              </a:rPr>
              <a:t>than in the USA:</a:t>
            </a:r>
            <a:endParaRPr lang="en-GB" dirty="0" smtClean="0">
              <a:latin typeface="Comic Sans MS" charset="0"/>
              <a:ea typeface="SimSun" charset="0"/>
              <a:cs typeface="SimSun" charset="0"/>
            </a:endParaRPr>
          </a:p>
          <a:p>
            <a:pPr lvl="1" eaLnBrk="1" hangingPunct="1">
              <a:defRPr/>
            </a:pPr>
            <a:r>
              <a:rPr lang="en-GB" dirty="0" smtClean="0">
                <a:latin typeface="Comic Sans MS" charset="0"/>
                <a:ea typeface="SimSun" charset="0"/>
                <a:cs typeface="SimSun" charset="0"/>
              </a:rPr>
              <a:t>vote of no-confidence </a:t>
            </a:r>
          </a:p>
          <a:p>
            <a:pPr lvl="1" eaLnBrk="1" hangingPunct="1">
              <a:defRPr/>
            </a:pPr>
            <a:r>
              <a:rPr lang="en-GB" dirty="0" smtClean="0">
                <a:latin typeface="Comic Sans MS" charset="0"/>
                <a:ea typeface="SimSun" charset="0"/>
                <a:cs typeface="SimSun" charset="0"/>
              </a:rPr>
              <a:t>change in party leader</a:t>
            </a:r>
          </a:p>
          <a:p>
            <a:pPr lvl="1" eaLnBrk="1" hangingPunct="1">
              <a:defRPr/>
            </a:pPr>
            <a:r>
              <a:rPr lang="en-GB" dirty="0" smtClean="0">
                <a:latin typeface="Comic Sans MS" charset="0"/>
                <a:ea typeface="SimSun" charset="0"/>
                <a:cs typeface="SimSun" charset="0"/>
              </a:rPr>
              <a:t>Last happened to PM James Callaghan in 1979</a:t>
            </a:r>
            <a:endParaRPr lang="en-GB" dirty="0" smtClean="0">
              <a:latin typeface="Comic Sans MS" charset="0"/>
              <a:cs typeface="Times New Roman" charset="0"/>
            </a:endParaRPr>
          </a:p>
          <a:p>
            <a:pPr eaLnBrk="1" hangingPunct="1">
              <a:buFontTx/>
              <a:buNone/>
              <a:defRPr/>
            </a:pPr>
            <a:endParaRPr lang="en-GB" dirty="0" smtClean="0"/>
          </a:p>
        </p:txBody>
      </p:sp>
      <p:sp>
        <p:nvSpPr>
          <p:cNvPr id="6152" name="Text Box 8"/>
          <p:cNvSpPr txBox="1">
            <a:spLocks noChangeArrowheads="1"/>
          </p:cNvSpPr>
          <p:nvPr/>
        </p:nvSpPr>
        <p:spPr bwMode="auto">
          <a:xfrm>
            <a:off x="611560" y="5229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200" dirty="0">
                <a:solidFill>
                  <a:srgbClr val="FF0000"/>
                </a:solidFill>
                <a:latin typeface="Comic Sans MS" pitchFamily="66" charset="0"/>
                <a:ea typeface="SimSun" charset="0"/>
                <a:cs typeface="SimSun" charset="0"/>
              </a:rPr>
              <a:t>Separation of Powers</a:t>
            </a:r>
            <a:r>
              <a:rPr lang="en-GB" sz="3200" dirty="0">
                <a:latin typeface="Comic Sans MS" pitchFamily="66" charset="0"/>
                <a:ea typeface="SimSun" charset="0"/>
                <a:cs typeface="SimSun" charset="0"/>
              </a:rPr>
              <a:t> prevents this occurring in US government.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09" t="39801" r="49254" b="21831"/>
          <a:stretch/>
        </p:blipFill>
        <p:spPr bwMode="auto">
          <a:xfrm>
            <a:off x="6156176" y="2132856"/>
            <a:ext cx="2842075" cy="2088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9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2000"/>
      <p:bldP spid="615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normAutofit fontScale="90000"/>
          </a:bodyPr>
          <a:lstStyle/>
          <a:p>
            <a:pPr eaLnBrk="1" hangingPunct="1">
              <a:defRPr/>
            </a:pPr>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US President -The most powerful person in the world?</a:t>
            </a:r>
            <a:endParaRPr lang="en-US" b="1" dirty="0" smtClean="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0" y="1124744"/>
            <a:ext cx="6588224" cy="4525963"/>
          </a:xfrm>
        </p:spPr>
        <p:txBody>
          <a:bodyPr>
            <a:noAutofit/>
          </a:bodyPr>
          <a:lstStyle/>
          <a:p>
            <a:pPr eaLnBrk="1" hangingPunct="1">
              <a:lnSpc>
                <a:spcPct val="80000"/>
              </a:lnSpc>
            </a:pPr>
            <a:r>
              <a:rPr lang="en-GB" altLang="en-US" sz="2400" dirty="0">
                <a:latin typeface="Comic Sans MS" panose="030F0702030302020204" pitchFamily="66" charset="0"/>
              </a:rPr>
              <a:t>After 2006 midterm election George Bush was referred to as</a:t>
            </a:r>
            <a:r>
              <a:rPr lang="en-GB" altLang="en-US" sz="2400" dirty="0" smtClean="0">
                <a:latin typeface="Comic Sans MS" panose="030F0702030302020204" pitchFamily="66" charset="0"/>
              </a:rPr>
              <a:t>…</a:t>
            </a:r>
            <a:endParaRPr lang="en-GB" altLang="en-US" sz="2400" dirty="0">
              <a:latin typeface="Comic Sans MS" panose="030F0702030302020204" pitchFamily="66" charset="0"/>
            </a:endParaRPr>
          </a:p>
          <a:p>
            <a:pPr eaLnBrk="1" hangingPunct="1">
              <a:lnSpc>
                <a:spcPct val="80000"/>
              </a:lnSpc>
            </a:pPr>
            <a:r>
              <a:rPr lang="en-GB" altLang="en-US" sz="2400" b="1" dirty="0" smtClean="0">
                <a:solidFill>
                  <a:srgbClr val="FF33CC"/>
                </a:solidFill>
                <a:latin typeface="Comic Sans MS" panose="030F0702030302020204" pitchFamily="66" charset="0"/>
              </a:rPr>
              <a:t>…</a:t>
            </a:r>
            <a:r>
              <a:rPr lang="en-GB" altLang="en-US" sz="2400" b="1" dirty="0">
                <a:solidFill>
                  <a:srgbClr val="FF33CC"/>
                </a:solidFill>
                <a:latin typeface="Comic Sans MS" panose="030F0702030302020204" pitchFamily="66" charset="0"/>
              </a:rPr>
              <a:t>a lame </a:t>
            </a:r>
            <a:r>
              <a:rPr lang="en-GB" altLang="en-US" sz="2400" b="1" dirty="0" smtClean="0">
                <a:solidFill>
                  <a:srgbClr val="FF33CC"/>
                </a:solidFill>
                <a:latin typeface="Comic Sans MS" panose="030F0702030302020204" pitchFamily="66" charset="0"/>
              </a:rPr>
              <a:t>duck!</a:t>
            </a:r>
          </a:p>
          <a:p>
            <a:pPr eaLnBrk="1" hangingPunct="1">
              <a:lnSpc>
                <a:spcPct val="80000"/>
              </a:lnSpc>
            </a:pPr>
            <a:r>
              <a:rPr lang="en-GB" altLang="en-US" sz="2400" dirty="0" smtClean="0">
                <a:latin typeface="Comic Sans MS" panose="030F0702030302020204" pitchFamily="66" charset="0"/>
              </a:rPr>
              <a:t>President Johnson</a:t>
            </a:r>
            <a:r>
              <a:rPr lang="en-GB" altLang="en-US" sz="2400" dirty="0">
                <a:latin typeface="Comic Sans MS" panose="030F0702030302020204" pitchFamily="66" charset="0"/>
              </a:rPr>
              <a:t> </a:t>
            </a:r>
            <a:r>
              <a:rPr lang="en-GB" altLang="en-US" sz="2400" dirty="0" smtClean="0">
                <a:latin typeface="Comic Sans MS" panose="030F0702030302020204" pitchFamily="66" charset="0"/>
              </a:rPr>
              <a:t>- ”the </a:t>
            </a:r>
            <a:r>
              <a:rPr lang="en-GB" altLang="en-US" sz="2400" dirty="0">
                <a:latin typeface="Comic Sans MS" panose="030F0702030302020204" pitchFamily="66" charset="0"/>
              </a:rPr>
              <a:t>only power I’ve got is nuclear, and I’m not allowed to use </a:t>
            </a:r>
            <a:r>
              <a:rPr lang="en-GB" altLang="en-US" sz="2400" dirty="0" smtClean="0">
                <a:latin typeface="Comic Sans MS" panose="030F0702030302020204" pitchFamily="66" charset="0"/>
              </a:rPr>
              <a:t>that”</a:t>
            </a:r>
          </a:p>
          <a:p>
            <a:pPr eaLnBrk="1" hangingPunct="1">
              <a:lnSpc>
                <a:spcPct val="80000"/>
              </a:lnSpc>
            </a:pPr>
            <a:r>
              <a:rPr lang="en-GB" altLang="en-US" sz="2400" dirty="0" smtClean="0">
                <a:latin typeface="Comic Sans MS" panose="030F0702030302020204" pitchFamily="66" charset="0"/>
              </a:rPr>
              <a:t>Barack Obama: a lame duck for last two years of his Presidency</a:t>
            </a:r>
            <a:r>
              <a:rPr lang="en-GB" altLang="en-US" sz="2400" dirty="0" smtClean="0">
                <a:latin typeface="Comic Sans MS" panose="030F0702030302020204" pitchFamily="66" charset="0"/>
              </a:rPr>
              <a:t>.</a:t>
            </a:r>
            <a:endParaRPr lang="en-GB" altLang="en-US" sz="2400" dirty="0">
              <a:solidFill>
                <a:srgbClr val="FF0000"/>
              </a:solidFill>
              <a:latin typeface="Comic Sans MS" panose="030F0702030302020204" pitchFamily="66" charset="0"/>
            </a:endParaRPr>
          </a:p>
          <a:p>
            <a:pPr eaLnBrk="1" hangingPunct="1">
              <a:lnSpc>
                <a:spcPct val="80000"/>
              </a:lnSpc>
            </a:pPr>
            <a:endParaRPr lang="en-GB" altLang="en-US" sz="2400" dirty="0" smtClean="0">
              <a:solidFill>
                <a:srgbClr val="FF0000"/>
              </a:solidFill>
              <a:latin typeface="Comic Sans MS" panose="030F0702030302020204" pitchFamily="66" charset="0"/>
            </a:endParaRPr>
          </a:p>
          <a:p>
            <a:pPr eaLnBrk="1" hangingPunct="1">
              <a:lnSpc>
                <a:spcPct val="80000"/>
              </a:lnSpc>
            </a:pPr>
            <a:r>
              <a:rPr lang="en-GB" altLang="en-US" sz="2400" dirty="0" smtClean="0">
                <a:latin typeface="Comic Sans MS" panose="030F0702030302020204" pitchFamily="66" charset="0"/>
              </a:rPr>
              <a:t>The </a:t>
            </a:r>
            <a:r>
              <a:rPr lang="en-GB" altLang="en-US" sz="2400" dirty="0">
                <a:latin typeface="Comic Sans MS" panose="030F0702030302020204" pitchFamily="66" charset="0"/>
              </a:rPr>
              <a:t>men who invented the presidency did not wish to create </a:t>
            </a:r>
            <a:r>
              <a:rPr lang="en-GB" altLang="en-US" sz="2400" b="1" dirty="0">
                <a:solidFill>
                  <a:srgbClr val="00B0F0"/>
                </a:solidFill>
                <a:latin typeface="Comic Sans MS" panose="030F0702030302020204" pitchFamily="66" charset="0"/>
              </a:rPr>
              <a:t>a ruler. </a:t>
            </a:r>
          </a:p>
          <a:p>
            <a:pPr eaLnBrk="1" hangingPunct="1">
              <a:lnSpc>
                <a:spcPct val="80000"/>
              </a:lnSpc>
            </a:pPr>
            <a:r>
              <a:rPr lang="en-GB" altLang="en-US" sz="2400" dirty="0" smtClean="0">
                <a:latin typeface="Comic Sans MS" panose="030F0702030302020204" pitchFamily="66" charset="0"/>
              </a:rPr>
              <a:t>Instead </a:t>
            </a:r>
            <a:r>
              <a:rPr lang="en-GB" altLang="en-US" sz="2400" dirty="0">
                <a:latin typeface="Comic Sans MS" panose="030F0702030302020204" pitchFamily="66" charset="0"/>
              </a:rPr>
              <a:t>they hoped to create the conditions where leadership  might from time to time flourish. </a:t>
            </a:r>
            <a:endParaRPr lang="en-GB" altLang="en-US" sz="2400" dirty="0" smtClean="0">
              <a:latin typeface="Comic Sans MS" panose="030F0702030302020204" pitchFamily="66" charset="0"/>
            </a:endParaRPr>
          </a:p>
          <a:p>
            <a:pPr eaLnBrk="1" hangingPunct="1">
              <a:lnSpc>
                <a:spcPct val="80000"/>
              </a:lnSpc>
            </a:pPr>
            <a:r>
              <a:rPr lang="en-GB" altLang="en-US" sz="2400" dirty="0" smtClean="0">
                <a:latin typeface="Comic Sans MS" panose="030F0702030302020204" pitchFamily="66" charset="0"/>
              </a:rPr>
              <a:t>A </a:t>
            </a:r>
            <a:r>
              <a:rPr lang="en-GB" altLang="en-US" sz="2400" dirty="0">
                <a:latin typeface="Comic Sans MS" panose="030F0702030302020204" pitchFamily="66" charset="0"/>
              </a:rPr>
              <a:t>ruler commands; a leader influences.  A ruler wields power; a leader </a:t>
            </a:r>
            <a:r>
              <a:rPr lang="en-GB" altLang="en-US" sz="2400" dirty="0" smtClean="0">
                <a:latin typeface="Comic Sans MS" panose="030F0702030302020204" pitchFamily="66" charset="0"/>
              </a:rPr>
              <a:t>persuades others to follow their ideas</a:t>
            </a:r>
            <a:endParaRPr lang="en-US" altLang="en-US" sz="2400" dirty="0">
              <a:latin typeface="Comic Sans MS" panose="030F0702030302020204" pitchFamily="66" charset="0"/>
            </a:endParaRPr>
          </a:p>
          <a:p>
            <a:pPr eaLnBrk="1" hangingPunct="1"/>
            <a:endParaRPr lang="en-US" alt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3" t="45055" r="58110" b="29472"/>
          <a:stretch/>
        </p:blipFill>
        <p:spPr bwMode="auto">
          <a:xfrm>
            <a:off x="7020272" y="1628800"/>
            <a:ext cx="1891840" cy="1834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1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GB" b="1" dirty="0" smtClean="0">
                <a:solidFill>
                  <a:srgbClr val="00B0F0"/>
                </a:solidFill>
                <a:effectLst>
                  <a:outerShdw blurRad="38100" dist="38100" dir="2700000" algn="tl">
                    <a:srgbClr val="000000">
                      <a:alpha val="43137"/>
                    </a:srgbClr>
                  </a:outerShdw>
                </a:effectLst>
                <a:latin typeface="Comic Sans MS" pitchFamily="66" charset="0"/>
              </a:rPr>
              <a:t>A joint ticket</a:t>
            </a:r>
            <a:endParaRPr lang="en-US" b="1" dirty="0" smtClean="0">
              <a:solidFill>
                <a:srgbClr val="00B0F0"/>
              </a:solidFill>
              <a:effectLst>
                <a:outerShdw blurRad="38100" dist="38100" dir="2700000" algn="tl">
                  <a:srgbClr val="000000">
                    <a:alpha val="43137"/>
                  </a:srgbClr>
                </a:outerShdw>
              </a:effectLst>
              <a:latin typeface="Comic Sans MS" pitchFamily="66" charset="0"/>
            </a:endParaRPr>
          </a:p>
        </p:txBody>
      </p:sp>
      <p:pic>
        <p:nvPicPr>
          <p:cNvPr id="13315" name="Picture 5" descr="clintongore19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2735262"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bushquayle198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133600"/>
            <a:ext cx="2303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bushcheneywallpaper5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2205038"/>
            <a:ext cx="24479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Obama%2520Biden%2520butt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3933825"/>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descr="kerryedwards2004">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363" y="4005263"/>
            <a:ext cx="266382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1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GB" sz="4000" b="1" dirty="0" smtClean="0">
                <a:solidFill>
                  <a:srgbClr val="00B0F0"/>
                </a:solidFill>
                <a:effectLst>
                  <a:outerShdw blurRad="38100" dist="38100" dir="2700000" algn="tl">
                    <a:srgbClr val="000000">
                      <a:alpha val="43137"/>
                    </a:srgbClr>
                  </a:outerShdw>
                </a:effectLst>
                <a:latin typeface="Comic Sans MS" pitchFamily="66" charset="0"/>
              </a:rPr>
              <a:t>Vice President John Nance Gardner</a:t>
            </a:r>
            <a:endParaRPr lang="en-US" sz="4000" b="1" dirty="0" smtClean="0">
              <a:solidFill>
                <a:srgbClr val="00B0F0"/>
              </a:solidFill>
              <a:effectLst>
                <a:outerShdw blurRad="38100" dist="38100" dir="2700000" algn="tl">
                  <a:srgbClr val="000000">
                    <a:alpha val="43137"/>
                  </a:srgbClr>
                </a:outerShdw>
              </a:effectLst>
              <a:latin typeface="Comic Sans MS" pitchFamily="66" charset="0"/>
            </a:endParaRPr>
          </a:p>
        </p:txBody>
      </p:sp>
      <p:sp>
        <p:nvSpPr>
          <p:cNvPr id="6147" name="Rectangle 3"/>
          <p:cNvSpPr>
            <a:spLocks noGrp="1" noChangeArrowheads="1"/>
          </p:cNvSpPr>
          <p:nvPr>
            <p:ph type="body" idx="1"/>
          </p:nvPr>
        </p:nvSpPr>
        <p:spPr/>
        <p:txBody>
          <a:bodyPr/>
          <a:lstStyle/>
          <a:p>
            <a:pPr eaLnBrk="1" hangingPunct="1">
              <a:defRPr/>
            </a:pPr>
            <a:r>
              <a:rPr lang="en-US" dirty="0" smtClean="0">
                <a:latin typeface="Comic Sans MS" pitchFamily="66" charset="0"/>
              </a:rPr>
              <a:t>Garner once described the vice presidency as </a:t>
            </a:r>
            <a:r>
              <a:rPr lang="en-US" dirty="0" smtClean="0">
                <a:latin typeface="Comic Sans MS" pitchFamily="66" charset="0"/>
              </a:rPr>
              <a:t>being:</a:t>
            </a:r>
            <a:endParaRPr lang="en-US" dirty="0" smtClean="0">
              <a:latin typeface="Comic Sans MS" pitchFamily="66" charset="0"/>
            </a:endParaRPr>
          </a:p>
          <a:p>
            <a:pPr eaLnBrk="1" hangingPunct="1">
              <a:defRPr/>
            </a:pPr>
            <a:endParaRPr lang="en-US" dirty="0">
              <a:latin typeface="Comic Sans MS" pitchFamily="66" charset="0"/>
            </a:endParaRPr>
          </a:p>
          <a:p>
            <a:pPr marL="0" indent="0" eaLnBrk="1" hangingPunct="1">
              <a:buNone/>
              <a:defRPr/>
            </a:pPr>
            <a:r>
              <a:rPr lang="en-US" i="1" dirty="0" smtClean="0">
                <a:solidFill>
                  <a:srgbClr val="00B0F0"/>
                </a:solidFill>
                <a:latin typeface="Comic Sans MS" pitchFamily="66" charset="0"/>
              </a:rPr>
              <a:t> "not worth a bucket of warm piss” </a:t>
            </a:r>
          </a:p>
          <a:p>
            <a:pPr eaLnBrk="1" hangingPunct="1">
              <a:defRPr/>
            </a:pPr>
            <a:endParaRPr lang="en-US" dirty="0">
              <a:latin typeface="Comic Sans MS" pitchFamily="66" charset="0"/>
            </a:endParaRPr>
          </a:p>
          <a:p>
            <a:pPr eaLnBrk="1" hangingPunct="1">
              <a:defRPr/>
            </a:pPr>
            <a:r>
              <a:rPr lang="en-GB" dirty="0" smtClean="0">
                <a:latin typeface="Comic Sans MS" pitchFamily="66" charset="0"/>
              </a:rPr>
              <a:t>However, modern day Vice Presidents do have a much greater role than in the past</a:t>
            </a:r>
            <a:endParaRPr lang="en-US" dirty="0" smtClean="0">
              <a:latin typeface="Comic Sans MS" pitchFamily="66" charset="0"/>
            </a:endParaRPr>
          </a:p>
        </p:txBody>
      </p:sp>
    </p:spTree>
    <p:extLst>
      <p:ext uri="{BB962C8B-B14F-4D97-AF65-F5344CB8AC3E}">
        <p14:creationId xmlns:p14="http://schemas.microsoft.com/office/powerpoint/2010/main" val="19748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GB" b="1" dirty="0" smtClean="0">
                <a:solidFill>
                  <a:srgbClr val="00B0F0"/>
                </a:solidFill>
                <a:effectLst>
                  <a:outerShdw blurRad="38100" dist="38100" dir="2700000" algn="tl">
                    <a:srgbClr val="000000">
                      <a:alpha val="43137"/>
                    </a:srgbClr>
                  </a:outerShdw>
                </a:effectLst>
                <a:latin typeface="Comic Sans MS" pitchFamily="66" charset="0"/>
              </a:rPr>
              <a:t>Key roles of the Vice President</a:t>
            </a:r>
            <a:endParaRPr lang="en-US" b="1" dirty="0" smtClean="0">
              <a:solidFill>
                <a:srgbClr val="00B0F0"/>
              </a:solidFill>
              <a:effectLst>
                <a:outerShdw blurRad="38100" dist="38100" dir="2700000" algn="tl">
                  <a:srgbClr val="000000">
                    <a:alpha val="43137"/>
                  </a:srgbClr>
                </a:outerShdw>
              </a:effectLst>
              <a:latin typeface="Comic Sans MS" pitchFamily="66" charset="0"/>
            </a:endParaRPr>
          </a:p>
        </p:txBody>
      </p:sp>
      <p:sp>
        <p:nvSpPr>
          <p:cNvPr id="5123" name="Rectangle 3"/>
          <p:cNvSpPr>
            <a:spLocks noGrp="1" noChangeArrowheads="1"/>
          </p:cNvSpPr>
          <p:nvPr>
            <p:ph type="body" idx="1"/>
          </p:nvPr>
        </p:nvSpPr>
        <p:spPr/>
        <p:txBody>
          <a:bodyPr/>
          <a:lstStyle/>
          <a:p>
            <a:pPr eaLnBrk="1" hangingPunct="1">
              <a:lnSpc>
                <a:spcPct val="90000"/>
              </a:lnSpc>
              <a:defRPr/>
            </a:pPr>
            <a:r>
              <a:rPr lang="en-GB" sz="2800" b="1" dirty="0" smtClean="0">
                <a:latin typeface="Comic Sans MS" pitchFamily="66" charset="0"/>
              </a:rPr>
              <a:t>Presiding officer of the senate</a:t>
            </a:r>
          </a:p>
          <a:p>
            <a:pPr eaLnBrk="1" hangingPunct="1">
              <a:lnSpc>
                <a:spcPct val="90000"/>
              </a:lnSpc>
              <a:defRPr/>
            </a:pPr>
            <a:endParaRPr lang="en-GB" sz="2800" dirty="0">
              <a:latin typeface="Comic Sans MS" pitchFamily="66" charset="0"/>
            </a:endParaRPr>
          </a:p>
          <a:p>
            <a:pPr eaLnBrk="1" hangingPunct="1">
              <a:lnSpc>
                <a:spcPct val="90000"/>
              </a:lnSpc>
              <a:defRPr/>
            </a:pPr>
            <a:r>
              <a:rPr lang="en-GB" sz="2800" dirty="0" smtClean="0">
                <a:latin typeface="Comic Sans MS" pitchFamily="66" charset="0"/>
              </a:rPr>
              <a:t>Has the </a:t>
            </a:r>
            <a:r>
              <a:rPr lang="en-GB" sz="2800" b="1" dirty="0" smtClean="0">
                <a:latin typeface="Comic Sans MS" pitchFamily="66" charset="0"/>
              </a:rPr>
              <a:t>power to break a </a:t>
            </a:r>
            <a:r>
              <a:rPr lang="en-GB" sz="2800" b="1" dirty="0" smtClean="0">
                <a:latin typeface="Comic Sans MS" pitchFamily="66" charset="0"/>
              </a:rPr>
              <a:t>tie vote </a:t>
            </a:r>
            <a:r>
              <a:rPr lang="en-GB" sz="2800" dirty="0" smtClean="0">
                <a:latin typeface="Comic Sans MS" pitchFamily="66" charset="0"/>
              </a:rPr>
              <a:t>(50-50) in the senate</a:t>
            </a:r>
          </a:p>
          <a:p>
            <a:pPr eaLnBrk="1" hangingPunct="1">
              <a:lnSpc>
                <a:spcPct val="90000"/>
              </a:lnSpc>
              <a:defRPr/>
            </a:pPr>
            <a:endParaRPr lang="en-GB" sz="2800" dirty="0">
              <a:latin typeface="Comic Sans MS" pitchFamily="66" charset="0"/>
            </a:endParaRPr>
          </a:p>
          <a:p>
            <a:pPr eaLnBrk="1" hangingPunct="1">
              <a:lnSpc>
                <a:spcPct val="90000"/>
              </a:lnSpc>
              <a:defRPr/>
            </a:pPr>
            <a:r>
              <a:rPr lang="en-GB" sz="2800" dirty="0" smtClean="0">
                <a:latin typeface="Comic Sans MS" pitchFamily="66" charset="0"/>
              </a:rPr>
              <a:t>Becomes President on the death, resignation or removal of the President</a:t>
            </a:r>
          </a:p>
          <a:p>
            <a:pPr eaLnBrk="1" hangingPunct="1">
              <a:lnSpc>
                <a:spcPct val="90000"/>
              </a:lnSpc>
              <a:defRPr/>
            </a:pPr>
            <a:endParaRPr lang="en-GB" sz="2800" dirty="0">
              <a:latin typeface="Comic Sans MS" pitchFamily="66" charset="0"/>
            </a:endParaRPr>
          </a:p>
          <a:p>
            <a:pPr eaLnBrk="1" hangingPunct="1">
              <a:lnSpc>
                <a:spcPct val="90000"/>
              </a:lnSpc>
              <a:defRPr/>
            </a:pPr>
            <a:r>
              <a:rPr lang="en-GB" sz="2800" dirty="0" smtClean="0">
                <a:latin typeface="Comic Sans MS" pitchFamily="66" charset="0"/>
              </a:rPr>
              <a:t>Becomes acting President if the President is declared, or declares, himself disabled</a:t>
            </a:r>
            <a:endParaRPr lang="en-US" sz="2800" dirty="0" smtClean="0">
              <a:latin typeface="Comic Sans MS" pitchFamily="66" charset="0"/>
            </a:endParaRPr>
          </a:p>
        </p:txBody>
      </p:sp>
    </p:spTree>
    <p:extLst>
      <p:ext uri="{BB962C8B-B14F-4D97-AF65-F5344CB8AC3E}">
        <p14:creationId xmlns:p14="http://schemas.microsoft.com/office/powerpoint/2010/main" val="25788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GB" b="1" dirty="0" smtClean="0">
                <a:solidFill>
                  <a:srgbClr val="00B0F0"/>
                </a:solidFill>
                <a:effectLst>
                  <a:outerShdw blurRad="38100" dist="38100" dir="2700000" algn="tl">
                    <a:srgbClr val="000000">
                      <a:alpha val="43137"/>
                    </a:srgbClr>
                  </a:outerShdw>
                </a:effectLst>
                <a:latin typeface="Comic Sans MS" pitchFamily="66" charset="0"/>
              </a:rPr>
              <a:t>The President’s Cabinet</a:t>
            </a:r>
            <a:endParaRPr lang="en-US" b="1" dirty="0" smtClean="0">
              <a:solidFill>
                <a:srgbClr val="00B0F0"/>
              </a:solidFill>
              <a:effectLst>
                <a:outerShdw blurRad="38100" dist="38100" dir="2700000" algn="tl">
                  <a:srgbClr val="000000">
                    <a:alpha val="43137"/>
                  </a:srgbClr>
                </a:outerShdw>
              </a:effectLst>
              <a:latin typeface="Comic Sans MS" pitchFamily="66" charset="0"/>
            </a:endParaRPr>
          </a:p>
        </p:txBody>
      </p:sp>
      <p:sp>
        <p:nvSpPr>
          <p:cNvPr id="8195" name="Rectangle 3"/>
          <p:cNvSpPr>
            <a:spLocks noGrp="1" noChangeArrowheads="1"/>
          </p:cNvSpPr>
          <p:nvPr>
            <p:ph type="body" idx="1"/>
          </p:nvPr>
        </p:nvSpPr>
        <p:spPr/>
        <p:txBody>
          <a:bodyPr/>
          <a:lstStyle/>
          <a:p>
            <a:pPr eaLnBrk="1" hangingPunct="1">
              <a:defRPr/>
            </a:pPr>
            <a:r>
              <a:rPr lang="en-US" i="1" dirty="0" smtClean="0">
                <a:latin typeface="Comic Sans MS" pitchFamily="66" charset="0"/>
              </a:rPr>
              <a:t>The Executive Power shall be vested in a President of the United States of America.</a:t>
            </a:r>
          </a:p>
          <a:p>
            <a:pPr eaLnBrk="1" hangingPunct="1">
              <a:defRPr/>
            </a:pPr>
            <a:endParaRPr lang="en-GB" dirty="0" smtClean="0"/>
          </a:p>
        </p:txBody>
      </p:sp>
    </p:spTree>
    <p:extLst>
      <p:ext uri="{BB962C8B-B14F-4D97-AF65-F5344CB8AC3E}">
        <p14:creationId xmlns:p14="http://schemas.microsoft.com/office/powerpoint/2010/main" val="6161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07"/>
            <a:ext cx="8229600" cy="1143000"/>
          </a:xfrm>
        </p:spPr>
        <p:txBody>
          <a:bodyPr/>
          <a:lstStyle/>
          <a:p>
            <a:pPr eaLnBrk="1" hangingPunct="1">
              <a:defRPr/>
            </a:pPr>
            <a:r>
              <a:rPr lang="en-US" b="1" dirty="0" smtClean="0">
                <a:solidFill>
                  <a:srgbClr val="00B0F0"/>
                </a:solidFill>
                <a:effectLst>
                  <a:outerShdw blurRad="38100" dist="38100" dir="2700000" algn="tl">
                    <a:srgbClr val="000000">
                      <a:alpha val="43137"/>
                    </a:srgbClr>
                  </a:outerShdw>
                </a:effectLst>
                <a:latin typeface="Comic Sans MS" pitchFamily="66" charset="0"/>
              </a:rPr>
              <a:t>President v PM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861414"/>
              </p:ext>
            </p:extLst>
          </p:nvPr>
        </p:nvGraphicFramePr>
        <p:xfrm>
          <a:off x="179512" y="1124744"/>
          <a:ext cx="8856984" cy="5588222"/>
        </p:xfrm>
        <a:graphic>
          <a:graphicData uri="http://schemas.openxmlformats.org/drawingml/2006/table">
            <a:tbl>
              <a:tblPr firstRow="1" bandRow="1">
                <a:tableStyleId>{5C22544A-7EE6-4342-B048-85BDC9FD1C3A}</a:tableStyleId>
              </a:tblPr>
              <a:tblGrid>
                <a:gridCol w="4428492"/>
                <a:gridCol w="4428492"/>
              </a:tblGrid>
              <a:tr h="370872">
                <a:tc>
                  <a:txBody>
                    <a:bodyPr/>
                    <a:lstStyle/>
                    <a:p>
                      <a:r>
                        <a:rPr lang="en-US" sz="1800" dirty="0" smtClean="0">
                          <a:latin typeface="Comic Sans MS" pitchFamily="66" charset="0"/>
                        </a:rPr>
                        <a:t>US President</a:t>
                      </a:r>
                      <a:endParaRPr lang="en-US" sz="1800" dirty="0">
                        <a:latin typeface="Comic Sans MS" pitchFamily="66" charset="0"/>
                      </a:endParaRPr>
                    </a:p>
                  </a:txBody>
                  <a:tcPr marT="45724" marB="45724"/>
                </a:tc>
                <a:tc>
                  <a:txBody>
                    <a:bodyPr/>
                    <a:lstStyle/>
                    <a:p>
                      <a:r>
                        <a:rPr lang="en-US" sz="1800" dirty="0" smtClean="0">
                          <a:latin typeface="Comic Sans MS" pitchFamily="66" charset="0"/>
                        </a:rPr>
                        <a:t>UK PM</a:t>
                      </a:r>
                      <a:endParaRPr lang="en-US" sz="1800" dirty="0">
                        <a:latin typeface="Comic Sans MS" pitchFamily="66" charset="0"/>
                      </a:endParaRPr>
                    </a:p>
                  </a:txBody>
                  <a:tcPr marT="45724" marB="45724"/>
                </a:tc>
              </a:tr>
              <a:tr h="640135">
                <a:tc>
                  <a:txBody>
                    <a:bodyPr/>
                    <a:lstStyle/>
                    <a:p>
                      <a:r>
                        <a:rPr lang="en-US" sz="1800" dirty="0" smtClean="0">
                          <a:latin typeface="Comic Sans MS" pitchFamily="66" charset="0"/>
                        </a:rPr>
                        <a:t>Is elected by the people in a national election (E.g.</a:t>
                      </a:r>
                      <a:r>
                        <a:rPr lang="en-US" sz="1800" baseline="0" dirty="0" smtClean="0">
                          <a:latin typeface="Comic Sans MS" pitchFamily="66" charset="0"/>
                        </a:rPr>
                        <a:t> Obama in 2008 and 2012)</a:t>
                      </a:r>
                      <a:endParaRPr lang="en-US" sz="1800" dirty="0">
                        <a:latin typeface="Comic Sans MS" pitchFamily="66" charset="0"/>
                      </a:endParaRPr>
                    </a:p>
                  </a:txBody>
                  <a:tcPr marT="45724" marB="45724"/>
                </a:tc>
                <a:tc>
                  <a:txBody>
                    <a:bodyPr/>
                    <a:lstStyle/>
                    <a:p>
                      <a:r>
                        <a:rPr lang="en-US" sz="1800" dirty="0" smtClean="0">
                          <a:latin typeface="Comic Sans MS" pitchFamily="66" charset="0"/>
                        </a:rPr>
                        <a:t>Is elected by the party as its leader - no national election (leader of biggest party after a General Election usually becomes PM,</a:t>
                      </a:r>
                      <a:r>
                        <a:rPr lang="en-US" sz="1800" baseline="0" dirty="0" smtClean="0">
                          <a:latin typeface="Comic Sans MS" pitchFamily="66" charset="0"/>
                        </a:rPr>
                        <a:t> e.g. David Cameron is leader of Conservatives, Conservatives won most seats in 2015 election, therefore David Cameron is PM)</a:t>
                      </a:r>
                      <a:endParaRPr lang="en-US" sz="1800" dirty="0">
                        <a:latin typeface="Comic Sans MS" pitchFamily="66" charset="0"/>
                      </a:endParaRPr>
                    </a:p>
                  </a:txBody>
                  <a:tcPr marT="45724" marB="45724"/>
                </a:tc>
              </a:tr>
              <a:tr h="370872">
                <a:tc>
                  <a:txBody>
                    <a:bodyPr/>
                    <a:lstStyle/>
                    <a:p>
                      <a:r>
                        <a:rPr lang="en-US" sz="1800" dirty="0" smtClean="0">
                          <a:latin typeface="Comic Sans MS" pitchFamily="66" charset="0"/>
                        </a:rPr>
                        <a:t>Cannot choose election date (always in November every 4 years)</a:t>
                      </a:r>
                      <a:endParaRPr lang="en-US" sz="1800" dirty="0">
                        <a:latin typeface="Comic Sans MS" pitchFamily="66" charset="0"/>
                      </a:endParaRPr>
                    </a:p>
                  </a:txBody>
                  <a:tcPr marT="45724" marB="45724"/>
                </a:tc>
                <a:tc>
                  <a:txBody>
                    <a:bodyPr/>
                    <a:lstStyle/>
                    <a:p>
                      <a:r>
                        <a:rPr lang="en-US" sz="1800" dirty="0" smtClean="0">
                          <a:latin typeface="Comic Sans MS" pitchFamily="66" charset="0"/>
                        </a:rPr>
                        <a:t>Usually able to choose election date (although must now be every 4 years)</a:t>
                      </a:r>
                      <a:endParaRPr lang="en-US" sz="1800" dirty="0">
                        <a:latin typeface="Comic Sans MS" pitchFamily="66" charset="0"/>
                      </a:endParaRPr>
                    </a:p>
                  </a:txBody>
                  <a:tcPr marT="45724" marB="45724"/>
                </a:tc>
              </a:tr>
              <a:tr h="370872">
                <a:tc>
                  <a:txBody>
                    <a:bodyPr/>
                    <a:lstStyle/>
                    <a:p>
                      <a:r>
                        <a:rPr lang="en-US" sz="1800" dirty="0" smtClean="0">
                          <a:latin typeface="Comic Sans MS" pitchFamily="66" charset="0"/>
                        </a:rPr>
                        <a:t>Is subject to  2</a:t>
                      </a:r>
                      <a:r>
                        <a:rPr lang="en-US" sz="1800" baseline="0" dirty="0" smtClean="0">
                          <a:latin typeface="Comic Sans MS" pitchFamily="66" charset="0"/>
                        </a:rPr>
                        <a:t> term limit (two 4 year terms, e.g. Obama, Bush)</a:t>
                      </a:r>
                      <a:endParaRPr lang="en-US" sz="1800" dirty="0">
                        <a:latin typeface="Comic Sans MS" pitchFamily="66" charset="0"/>
                      </a:endParaRPr>
                    </a:p>
                  </a:txBody>
                  <a:tcPr marT="45724" marB="45724"/>
                </a:tc>
                <a:tc>
                  <a:txBody>
                    <a:bodyPr/>
                    <a:lstStyle/>
                    <a:p>
                      <a:r>
                        <a:rPr lang="en-US" sz="1800" dirty="0" smtClean="0">
                          <a:latin typeface="Comic Sans MS" pitchFamily="66" charset="0"/>
                        </a:rPr>
                        <a:t>Is not subject to term limits (e.g.</a:t>
                      </a:r>
                      <a:r>
                        <a:rPr lang="en-US" sz="1800" baseline="0" dirty="0" smtClean="0">
                          <a:latin typeface="Comic Sans MS" pitchFamily="66" charset="0"/>
                        </a:rPr>
                        <a:t> Tony Blair, 1997-2010)</a:t>
                      </a:r>
                      <a:endParaRPr lang="en-US" sz="1800" dirty="0">
                        <a:latin typeface="Comic Sans MS" pitchFamily="66" charset="0"/>
                      </a:endParaRPr>
                    </a:p>
                  </a:txBody>
                  <a:tcPr marT="45724" marB="45724"/>
                </a:tc>
              </a:tr>
              <a:tr h="640135">
                <a:tc>
                  <a:txBody>
                    <a:bodyPr/>
                    <a:lstStyle/>
                    <a:p>
                      <a:r>
                        <a:rPr lang="en-US" sz="1800" dirty="0" smtClean="0">
                          <a:latin typeface="Comic Sans MS" pitchFamily="66" charset="0"/>
                        </a:rPr>
                        <a:t>Is not a member of the legislature (elected separately)</a:t>
                      </a:r>
                      <a:endParaRPr lang="en-US" sz="1800" dirty="0">
                        <a:latin typeface="Comic Sans MS" pitchFamily="66" charset="0"/>
                      </a:endParaRPr>
                    </a:p>
                  </a:txBody>
                  <a:tcPr marT="45724" marB="45724"/>
                </a:tc>
                <a:tc>
                  <a:txBody>
                    <a:bodyPr/>
                    <a:lstStyle/>
                    <a:p>
                      <a:r>
                        <a:rPr lang="en-US" sz="1800" dirty="0" smtClean="0">
                          <a:latin typeface="Comic Sans MS" pitchFamily="66" charset="0"/>
                        </a:rPr>
                        <a:t>Is leader of the majority party in parliament</a:t>
                      </a:r>
                      <a:endParaRPr lang="en-US" sz="1800" dirty="0">
                        <a:latin typeface="Comic Sans MS" pitchFamily="66" charset="0"/>
                      </a:endParaRPr>
                    </a:p>
                  </a:txBody>
                  <a:tcPr marT="45724" marB="45724"/>
                </a:tc>
              </a:tr>
              <a:tr h="914479">
                <a:tc>
                  <a:txBody>
                    <a:bodyPr/>
                    <a:lstStyle/>
                    <a:p>
                      <a:r>
                        <a:rPr lang="en-US" sz="1800" dirty="0" smtClean="0">
                          <a:latin typeface="Comic Sans MS" pitchFamily="66" charset="0"/>
                        </a:rPr>
                        <a:t>Role of chief executive and head of state combined</a:t>
                      </a:r>
                      <a:r>
                        <a:rPr lang="en-US" sz="1800" baseline="0" dirty="0" smtClean="0">
                          <a:latin typeface="Comic Sans MS" pitchFamily="66" charset="0"/>
                        </a:rPr>
                        <a:t> in one person</a:t>
                      </a:r>
                      <a:endParaRPr lang="en-US" sz="1800" dirty="0">
                        <a:latin typeface="Comic Sans MS" pitchFamily="66" charset="0"/>
                      </a:endParaRPr>
                    </a:p>
                  </a:txBody>
                  <a:tcPr marT="45724" marB="45724"/>
                </a:tc>
                <a:tc>
                  <a:txBody>
                    <a:bodyPr/>
                    <a:lstStyle/>
                    <a:p>
                      <a:r>
                        <a:rPr lang="en-US" sz="1800" dirty="0" smtClean="0">
                          <a:latin typeface="Comic Sans MS" pitchFamily="66" charset="0"/>
                        </a:rPr>
                        <a:t>Roles of chief executive and head of state are performed by different persons</a:t>
                      </a:r>
                      <a:endParaRPr lang="en-US" sz="1800" dirty="0">
                        <a:latin typeface="Comic Sans MS" pitchFamily="66" charset="0"/>
                      </a:endParaRPr>
                    </a:p>
                  </a:txBody>
                  <a:tcPr marT="45724" marB="45724"/>
                </a:tc>
              </a:tr>
              <a:tr h="370872">
                <a:tc>
                  <a:txBody>
                    <a:bodyPr/>
                    <a:lstStyle/>
                    <a:p>
                      <a:r>
                        <a:rPr lang="en-US" sz="1800" dirty="0" smtClean="0">
                          <a:latin typeface="Comic Sans MS" pitchFamily="66" charset="0"/>
                        </a:rPr>
                        <a:t>Singular executive</a:t>
                      </a:r>
                      <a:endParaRPr lang="en-US" sz="1800" dirty="0">
                        <a:latin typeface="Comic Sans MS" pitchFamily="66" charset="0"/>
                      </a:endParaRPr>
                    </a:p>
                  </a:txBody>
                  <a:tcPr marT="45724" marB="45724"/>
                </a:tc>
                <a:tc>
                  <a:txBody>
                    <a:bodyPr/>
                    <a:lstStyle/>
                    <a:p>
                      <a:r>
                        <a:rPr lang="en-US" sz="1800" dirty="0" smtClean="0">
                          <a:latin typeface="Comic Sans MS" pitchFamily="66" charset="0"/>
                        </a:rPr>
                        <a:t>Collective executive</a:t>
                      </a:r>
                      <a:endParaRPr lang="en-US" sz="1800" dirty="0">
                        <a:latin typeface="Comic Sans MS" pitchFamily="66" charset="0"/>
                      </a:endParaRPr>
                    </a:p>
                  </a:txBody>
                  <a:tcPr marT="45724" marB="45724"/>
                </a:tc>
              </a:tr>
            </a:tbl>
          </a:graphicData>
        </a:graphic>
      </p:graphicFrame>
    </p:spTree>
    <p:extLst>
      <p:ext uri="{BB962C8B-B14F-4D97-AF65-F5344CB8AC3E}">
        <p14:creationId xmlns:p14="http://schemas.microsoft.com/office/powerpoint/2010/main" val="497366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rgbClr val="00B0F0"/>
                </a:solidFill>
                <a:effectLst>
                  <a:outerShdw blurRad="38100" dist="38100" dir="2700000" algn="tl">
                    <a:srgbClr val="000000">
                      <a:alpha val="43137"/>
                    </a:srgbClr>
                  </a:outerShdw>
                </a:effectLst>
                <a:latin typeface="Comic Sans MS" pitchFamily="66" charset="0"/>
              </a:rPr>
              <a:t>Cabinet - UK v USA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1607287"/>
              </p:ext>
            </p:extLst>
          </p:nvPr>
        </p:nvGraphicFramePr>
        <p:xfrm>
          <a:off x="457200" y="1600200"/>
          <a:ext cx="8229600" cy="4223385"/>
        </p:xfrm>
        <a:graphic>
          <a:graphicData uri="http://schemas.openxmlformats.org/drawingml/2006/table">
            <a:tbl>
              <a:tblPr/>
              <a:tblGrid>
                <a:gridCol w="4114800"/>
                <a:gridCol w="4114800"/>
              </a:tblGrid>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omic Sans MS" pitchFamily="66" charset="0"/>
                          <a:ea typeface="ＭＳ Ｐゴシック" charset="-128"/>
                        </a:rPr>
                        <a:t>USA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omic Sans MS" pitchFamily="66" charset="0"/>
                          <a:ea typeface="ＭＳ Ｐゴシック" charset="-128"/>
                        </a:rPr>
                        <a:t>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Drawn from range of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areas - </a:t>
                      </a: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cannot be serving members of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legislature (Congress)</a:t>
                      </a:r>
                      <a:endParaRPr kumimoji="0" lang="en-US" altLang="en-US" sz="1800" b="0" i="0" u="none" strike="noStrike" cap="none" normalizeH="0" baseline="0" dirty="0">
                        <a:ln>
                          <a:noFill/>
                        </a:ln>
                        <a:solidFill>
                          <a:srgbClr val="000000"/>
                        </a:solidFill>
                        <a:effectLst/>
                        <a:latin typeface="Comic Sans MS" pitchFamily="66"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Drawn exclusively from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legislature (Parliament)</a:t>
                      </a:r>
                      <a:endParaRPr kumimoji="0" lang="en-US" altLang="en-US" sz="1800" b="0" i="0" u="none" strike="noStrike" cap="none" normalizeH="0" baseline="0" dirty="0">
                        <a:ln>
                          <a:noFill/>
                        </a:ln>
                        <a:solidFill>
                          <a:srgbClr val="000000"/>
                        </a:solidFill>
                        <a:effectLst/>
                        <a:latin typeface="Comic Sans MS" pitchFamily="66"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May contain people from the ‘opposition</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 (unusual though)</a:t>
                      </a:r>
                      <a:endParaRPr kumimoji="0" lang="en-US" altLang="en-US" sz="1800" b="0" i="0" u="none" strike="noStrike" cap="none" normalizeH="0" baseline="0" dirty="0">
                        <a:ln>
                          <a:noFill/>
                        </a:ln>
                        <a:solidFill>
                          <a:srgbClr val="000000"/>
                        </a:solidFill>
                        <a:effectLst/>
                        <a:latin typeface="Comic Sans MS" pitchFamily="66"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All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belong </a:t>
                      </a: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to one political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group (party or coalition)</a:t>
                      </a:r>
                      <a:endParaRPr kumimoji="0" lang="en-US" altLang="en-US" sz="1800" b="0" i="0" u="none" strike="noStrike" cap="none" normalizeH="0" baseline="0" dirty="0">
                        <a:ln>
                          <a:noFill/>
                        </a:ln>
                        <a:solidFill>
                          <a:srgbClr val="000000"/>
                        </a:solidFill>
                        <a:effectLst/>
                        <a:latin typeface="Comic Sans MS" pitchFamily="66"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Members have no political 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PM is ‘first among equals’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Members are not rivals of the President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Members are potential rivals of </a:t>
                      </a:r>
                      <a:r>
                        <a:rPr kumimoji="0" lang="en-US" altLang="en-US" sz="1800" b="0" i="0" u="none" strike="noStrike" cap="none" normalizeH="0" baseline="0" dirty="0" smtClean="0">
                          <a:ln>
                            <a:noFill/>
                          </a:ln>
                          <a:solidFill>
                            <a:srgbClr val="000000"/>
                          </a:solidFill>
                          <a:effectLst/>
                          <a:latin typeface="Comic Sans MS" pitchFamily="66" charset="0"/>
                          <a:ea typeface="ＭＳ Ｐゴシック" charset="-128"/>
                        </a:rPr>
                        <a:t>PM (e.g. Iain Duncan Smith resigned from UK Government Cabinet)</a:t>
                      </a:r>
                      <a:endParaRPr kumimoji="0" lang="en-US" altLang="en-US" sz="1800" b="0" i="0" u="none" strike="noStrike" cap="none" normalizeH="0" baseline="0" dirty="0">
                        <a:ln>
                          <a:noFill/>
                        </a:ln>
                        <a:solidFill>
                          <a:srgbClr val="000000"/>
                        </a:solidFill>
                        <a:effectLst/>
                        <a:latin typeface="Comic Sans MS" pitchFamily="66"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Not a common route to the presidency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Usual route to becoming 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omic Sans MS" pitchFamily="66" charset="0"/>
                          <a:ea typeface="ＭＳ Ｐゴシック" charset="-128"/>
                        </a:rPr>
                        <a:t>Tend to be policy specialists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mic Sans MS" pitchFamily="66" charset="0"/>
                          <a:ea typeface="ＭＳ Ｐゴシック" charset="-128"/>
                        </a:rPr>
                        <a:t>Tend to be policy generalists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302968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179388" y="836613"/>
            <a:ext cx="8713787"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GB" sz="2300" dirty="0">
                <a:solidFill>
                  <a:prstClr val="black"/>
                </a:solidFill>
              </a:rPr>
              <a:t>As the only person elected by all Americans,                         Presidents have </a:t>
            </a:r>
            <a:r>
              <a:rPr lang="en-GB" sz="2300" b="1" dirty="0">
                <a:solidFill>
                  <a:prstClr val="black"/>
                </a:solidFill>
              </a:rPr>
              <a:t>enormous power</a:t>
            </a:r>
            <a:r>
              <a:rPr lang="en-GB" sz="2300" dirty="0">
                <a:solidFill>
                  <a:prstClr val="black"/>
                </a:solidFill>
              </a:rPr>
              <a:t>. </a:t>
            </a:r>
            <a:r>
              <a:rPr lang="en-GB" sz="2300" b="1" dirty="0">
                <a:solidFill>
                  <a:srgbClr val="FF0000"/>
                </a:solidFill>
              </a:rPr>
              <a:t>In particular,                            popular Presidents with a like-minded Congress,                             have used their support to increase their power</a:t>
            </a:r>
            <a:r>
              <a:rPr lang="en-GB" sz="2300" dirty="0">
                <a:solidFill>
                  <a:prstClr val="black"/>
                </a:solidFill>
              </a:rPr>
              <a:t>.</a:t>
            </a:r>
          </a:p>
          <a:p>
            <a:pPr eaLnBrk="1" hangingPunct="1">
              <a:spcBef>
                <a:spcPct val="50000"/>
              </a:spcBef>
            </a:pPr>
            <a:r>
              <a:rPr lang="en-GB" sz="2300" dirty="0">
                <a:solidFill>
                  <a:prstClr val="black"/>
                </a:solidFill>
              </a:rPr>
              <a:t>After the 9/11 attacks, Bush extended the power of the Presidency by creating the </a:t>
            </a:r>
            <a:r>
              <a:rPr lang="en-GB" sz="2300" b="1" dirty="0">
                <a:solidFill>
                  <a:prstClr val="black"/>
                </a:solidFill>
              </a:rPr>
              <a:t>Department of Homeland Security</a:t>
            </a:r>
            <a:r>
              <a:rPr lang="en-GB" sz="2300" dirty="0">
                <a:solidFill>
                  <a:prstClr val="black"/>
                </a:solidFill>
              </a:rPr>
              <a:t>. In order to fight terrorism, Bush argued, it was necessary for the President to have greater powers of surveillance, arrest and detention. But with the passing of the </a:t>
            </a:r>
            <a:r>
              <a:rPr lang="en-GB" sz="2300" b="1" dirty="0">
                <a:solidFill>
                  <a:prstClr val="black"/>
                </a:solidFill>
              </a:rPr>
              <a:t>Patriot Act (2001),</a:t>
            </a:r>
            <a:r>
              <a:rPr lang="en-GB" sz="2300" dirty="0">
                <a:solidFill>
                  <a:prstClr val="black"/>
                </a:solidFill>
              </a:rPr>
              <a:t> </a:t>
            </a:r>
            <a:r>
              <a:rPr lang="en-GB" sz="2300" i="1" dirty="0">
                <a:solidFill>
                  <a:srgbClr val="CC0099"/>
                </a:solidFill>
              </a:rPr>
              <a:t>some commentators argued that Presidential power had gone too far</a:t>
            </a:r>
            <a:r>
              <a:rPr lang="en-GB" sz="2300" dirty="0">
                <a:solidFill>
                  <a:prstClr val="black"/>
                </a:solidFill>
              </a:rPr>
              <a:t> as this Act gave the Attorney General the power to arrest anyone the authorities suspected of terrorism even if the courts disagreed.</a:t>
            </a:r>
          </a:p>
          <a:p>
            <a:pPr eaLnBrk="1" hangingPunct="1">
              <a:spcBef>
                <a:spcPct val="50000"/>
              </a:spcBef>
            </a:pPr>
            <a:r>
              <a:rPr lang="en-GB" sz="2300" dirty="0">
                <a:solidFill>
                  <a:prstClr val="black"/>
                </a:solidFill>
              </a:rPr>
              <a:t>Note: In 2005, Congress refused to renew some parts of the Patriot Act although much of it remains in place today.</a:t>
            </a:r>
            <a:r>
              <a:rPr lang="en-GB" dirty="0">
                <a:solidFill>
                  <a:prstClr val="black"/>
                </a:solidFill>
              </a:rPr>
              <a:t>   </a:t>
            </a:r>
          </a:p>
        </p:txBody>
      </p:sp>
      <p:sp>
        <p:nvSpPr>
          <p:cNvPr id="6147" name="Text Box 16"/>
          <p:cNvSpPr txBox="1">
            <a:spLocks noChangeArrowheads="1"/>
          </p:cNvSpPr>
          <p:nvPr/>
        </p:nvSpPr>
        <p:spPr bwMode="auto">
          <a:xfrm>
            <a:off x="323850" y="260350"/>
            <a:ext cx="640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spcBef>
                <a:spcPct val="50000"/>
              </a:spcBef>
            </a:pPr>
            <a:r>
              <a:rPr lang="en-GB" sz="2800" b="1" dirty="0">
                <a:solidFill>
                  <a:prstClr val="black"/>
                </a:solidFill>
              </a:rPr>
              <a:t>The Powers of the President</a:t>
            </a:r>
          </a:p>
        </p:txBody>
      </p:sp>
      <p:pic>
        <p:nvPicPr>
          <p:cNvPr id="6148" name="Picture 18" descr="patriot-act-surveill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50051" flipV="1">
            <a:off x="7235825" y="188913"/>
            <a:ext cx="17287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9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1"/>
            <a:ext cx="8229600" cy="1143000"/>
          </a:xfrm>
        </p:spPr>
        <p:txBody>
          <a:bodyPr/>
          <a:lstStyle/>
          <a:p>
            <a:pPr eaLnBrk="1" hangingPunct="1">
              <a:defRPr/>
            </a:pPr>
            <a:r>
              <a:rPr lang="en-US" b="1" dirty="0" smtClean="0">
                <a:solidFill>
                  <a:srgbClr val="00B0F0"/>
                </a:solidFill>
                <a:effectLst>
                  <a:outerShdw blurRad="38100" dist="38100" dir="2700000" algn="tl">
                    <a:srgbClr val="000000">
                      <a:alpha val="43137"/>
                    </a:srgbClr>
                  </a:outerShdw>
                </a:effectLst>
                <a:latin typeface="Comic Sans MS" pitchFamily="66" charset="0"/>
              </a:rPr>
              <a:t>Relations with legislature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5093853"/>
              </p:ext>
            </p:extLst>
          </p:nvPr>
        </p:nvGraphicFramePr>
        <p:xfrm>
          <a:off x="467544" y="1196752"/>
          <a:ext cx="8229600" cy="5405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latin typeface="Comic Sans MS" pitchFamily="66" charset="0"/>
                        </a:rPr>
                        <a:t>President relations with Congress</a:t>
                      </a:r>
                      <a:endParaRPr lang="en-US" dirty="0">
                        <a:latin typeface="Comic Sans MS" pitchFamily="66" charset="0"/>
                      </a:endParaRPr>
                    </a:p>
                  </a:txBody>
                  <a:tcPr/>
                </a:tc>
                <a:tc>
                  <a:txBody>
                    <a:bodyPr/>
                    <a:lstStyle/>
                    <a:p>
                      <a:r>
                        <a:rPr lang="en-US" dirty="0" smtClean="0">
                          <a:latin typeface="Comic Sans MS" pitchFamily="66" charset="0"/>
                        </a:rPr>
                        <a:t>PM relations with parliament</a:t>
                      </a:r>
                      <a:endParaRPr lang="en-US" dirty="0">
                        <a:latin typeface="Comic Sans MS" pitchFamily="66" charset="0"/>
                      </a:endParaRPr>
                    </a:p>
                  </a:txBody>
                  <a:tcPr/>
                </a:tc>
              </a:tr>
              <a:tr h="370840">
                <a:tc>
                  <a:txBody>
                    <a:bodyPr/>
                    <a:lstStyle/>
                    <a:p>
                      <a:r>
                        <a:rPr lang="en-US" dirty="0" smtClean="0">
                          <a:latin typeface="Comic Sans MS" pitchFamily="66" charset="0"/>
                        </a:rPr>
                        <a:t>President is not a member of congress</a:t>
                      </a:r>
                      <a:endParaRPr lang="en-US" dirty="0">
                        <a:latin typeface="Comic Sans MS" pitchFamily="66" charset="0"/>
                      </a:endParaRPr>
                    </a:p>
                  </a:txBody>
                  <a:tcPr/>
                </a:tc>
                <a:tc>
                  <a:txBody>
                    <a:bodyPr/>
                    <a:lstStyle/>
                    <a:p>
                      <a:r>
                        <a:rPr lang="en-US" dirty="0" smtClean="0">
                          <a:latin typeface="Comic Sans MS" pitchFamily="66" charset="0"/>
                        </a:rPr>
                        <a:t>PM is a member of parliament (MP)</a:t>
                      </a:r>
                      <a:endParaRPr lang="en-US" dirty="0">
                        <a:latin typeface="Comic Sans MS" pitchFamily="66" charset="0"/>
                      </a:endParaRPr>
                    </a:p>
                  </a:txBody>
                  <a:tcPr/>
                </a:tc>
              </a:tr>
              <a:tr h="370840">
                <a:tc>
                  <a:txBody>
                    <a:bodyPr/>
                    <a:lstStyle/>
                    <a:p>
                      <a:r>
                        <a:rPr lang="en-US" dirty="0" smtClean="0">
                          <a:latin typeface="Comic Sans MS" pitchFamily="66" charset="0"/>
                        </a:rPr>
                        <a:t>President’s party may be in minority in one or both chambers</a:t>
                      </a:r>
                      <a:endParaRPr lang="en-US" dirty="0">
                        <a:latin typeface="Comic Sans MS" pitchFamily="66" charset="0"/>
                      </a:endParaRPr>
                    </a:p>
                  </a:txBody>
                  <a:tcPr/>
                </a:tc>
                <a:tc>
                  <a:txBody>
                    <a:bodyPr/>
                    <a:lstStyle/>
                    <a:p>
                      <a:r>
                        <a:rPr lang="en-US" dirty="0" smtClean="0">
                          <a:latin typeface="Comic Sans MS" pitchFamily="66" charset="0"/>
                        </a:rPr>
                        <a:t>PM is the leader of the majority in parliament</a:t>
                      </a:r>
                      <a:endParaRPr lang="en-US" dirty="0">
                        <a:latin typeface="Comic Sans MS" pitchFamily="66" charset="0"/>
                      </a:endParaRPr>
                    </a:p>
                  </a:txBody>
                  <a:tcPr/>
                </a:tc>
              </a:tr>
              <a:tr h="370840">
                <a:tc>
                  <a:txBody>
                    <a:bodyPr/>
                    <a:lstStyle/>
                    <a:p>
                      <a:r>
                        <a:rPr lang="en-US" dirty="0" smtClean="0">
                          <a:latin typeface="Comic Sans MS" pitchFamily="66" charset="0"/>
                        </a:rPr>
                        <a:t>President has few sticks or carrots</a:t>
                      </a:r>
                      <a:endParaRPr lang="en-US" dirty="0">
                        <a:latin typeface="Comic Sans MS" pitchFamily="66" charset="0"/>
                      </a:endParaRPr>
                    </a:p>
                  </a:txBody>
                  <a:tcPr/>
                </a:tc>
                <a:tc>
                  <a:txBody>
                    <a:bodyPr/>
                    <a:lstStyle/>
                    <a:p>
                      <a:r>
                        <a:rPr lang="en-US" dirty="0" smtClean="0">
                          <a:latin typeface="Comic Sans MS" pitchFamily="66" charset="0"/>
                        </a:rPr>
                        <a:t>PM has extensive stick or carrots</a:t>
                      </a:r>
                      <a:endParaRPr lang="en-US" dirty="0">
                        <a:latin typeface="Comic Sans MS" pitchFamily="66" charset="0"/>
                      </a:endParaRPr>
                    </a:p>
                  </a:txBody>
                  <a:tcPr/>
                </a:tc>
              </a:tr>
              <a:tr h="370840">
                <a:tc>
                  <a:txBody>
                    <a:bodyPr/>
                    <a:lstStyle/>
                    <a:p>
                      <a:r>
                        <a:rPr lang="en-US" dirty="0" smtClean="0">
                          <a:latin typeface="Comic Sans MS" pitchFamily="66" charset="0"/>
                        </a:rPr>
                        <a:t>Congress has significant checks on president (see checks and balances)</a:t>
                      </a:r>
                      <a:endParaRPr lang="en-US" dirty="0">
                        <a:latin typeface="Comic Sans MS" pitchFamily="66" charset="0"/>
                      </a:endParaRPr>
                    </a:p>
                  </a:txBody>
                  <a:tcPr/>
                </a:tc>
                <a:tc>
                  <a:txBody>
                    <a:bodyPr/>
                    <a:lstStyle/>
                    <a:p>
                      <a:r>
                        <a:rPr lang="en-US" dirty="0" smtClean="0">
                          <a:latin typeface="Comic Sans MS" pitchFamily="66" charset="0"/>
                        </a:rPr>
                        <a:t>Parliament has few checks on PM</a:t>
                      </a:r>
                      <a:endParaRPr lang="en-US" dirty="0">
                        <a:latin typeface="Comic Sans MS" pitchFamily="66" charset="0"/>
                      </a:endParaRPr>
                    </a:p>
                  </a:txBody>
                  <a:tcPr/>
                </a:tc>
              </a:tr>
              <a:tr h="370840">
                <a:tc>
                  <a:txBody>
                    <a:bodyPr/>
                    <a:lstStyle/>
                    <a:p>
                      <a:r>
                        <a:rPr lang="en-US" dirty="0" smtClean="0">
                          <a:latin typeface="Comic Sans MS" pitchFamily="66" charset="0"/>
                        </a:rPr>
                        <a:t>President cannot dissolve the legislature</a:t>
                      </a:r>
                      <a:endParaRPr lang="en-US" dirty="0">
                        <a:latin typeface="Comic Sans MS" pitchFamily="66" charset="0"/>
                      </a:endParaRPr>
                    </a:p>
                  </a:txBody>
                  <a:tcPr/>
                </a:tc>
                <a:tc>
                  <a:txBody>
                    <a:bodyPr/>
                    <a:lstStyle/>
                    <a:p>
                      <a:r>
                        <a:rPr lang="en-US" dirty="0" smtClean="0">
                          <a:latin typeface="Comic Sans MS" pitchFamily="66" charset="0"/>
                        </a:rPr>
                        <a:t>PM can dissolve the legislature</a:t>
                      </a:r>
                      <a:endParaRPr lang="en-US" dirty="0">
                        <a:latin typeface="Comic Sans MS" pitchFamily="66" charset="0"/>
                      </a:endParaRPr>
                    </a:p>
                  </a:txBody>
                  <a:tcPr/>
                </a:tc>
              </a:tr>
              <a:tr h="370840">
                <a:tc>
                  <a:txBody>
                    <a:bodyPr/>
                    <a:lstStyle/>
                    <a:p>
                      <a:r>
                        <a:rPr lang="en-US" dirty="0" smtClean="0">
                          <a:latin typeface="Comic Sans MS" pitchFamily="66" charset="0"/>
                        </a:rPr>
                        <a:t>Low levels of party discipline (representatives may be more loyal to their</a:t>
                      </a:r>
                      <a:r>
                        <a:rPr lang="en-US" baseline="0" dirty="0" smtClean="0">
                          <a:latin typeface="Comic Sans MS" pitchFamily="66" charset="0"/>
                        </a:rPr>
                        <a:t> constituents than they are to their party)</a:t>
                      </a:r>
                      <a:endParaRPr lang="en-US" dirty="0">
                        <a:latin typeface="Comic Sans MS" pitchFamily="66" charset="0"/>
                      </a:endParaRPr>
                    </a:p>
                  </a:txBody>
                  <a:tcPr/>
                </a:tc>
                <a:tc>
                  <a:txBody>
                    <a:bodyPr/>
                    <a:lstStyle/>
                    <a:p>
                      <a:r>
                        <a:rPr lang="en-US" dirty="0" smtClean="0">
                          <a:latin typeface="Comic Sans MS" pitchFamily="66" charset="0"/>
                        </a:rPr>
                        <a:t>High</a:t>
                      </a:r>
                      <a:r>
                        <a:rPr lang="en-US" baseline="0" dirty="0" smtClean="0">
                          <a:latin typeface="Comic Sans MS" pitchFamily="66" charset="0"/>
                        </a:rPr>
                        <a:t> levels of party discipline (representatives usually vote in line with party policy, all though not always)</a:t>
                      </a:r>
                      <a:endParaRPr lang="en-US" dirty="0">
                        <a:latin typeface="Comic Sans MS" pitchFamily="66" charset="0"/>
                      </a:endParaRPr>
                    </a:p>
                  </a:txBody>
                  <a:tcPr/>
                </a:tc>
              </a:tr>
              <a:tr h="370840">
                <a:tc>
                  <a:txBody>
                    <a:bodyPr/>
                    <a:lstStyle/>
                    <a:p>
                      <a:r>
                        <a:rPr lang="en-US" dirty="0" smtClean="0">
                          <a:latin typeface="Comic Sans MS" pitchFamily="66" charset="0"/>
                        </a:rPr>
                        <a:t>President can be removed by Congress via impeachment if a crime has been committed</a:t>
                      </a:r>
                      <a:endParaRPr lang="en-US" dirty="0">
                        <a:latin typeface="Comic Sans MS" pitchFamily="66" charset="0"/>
                      </a:endParaRPr>
                    </a:p>
                  </a:txBody>
                  <a:tcPr/>
                </a:tc>
                <a:tc>
                  <a:txBody>
                    <a:bodyPr/>
                    <a:lstStyle/>
                    <a:p>
                      <a:r>
                        <a:rPr lang="en-US" dirty="0" smtClean="0">
                          <a:latin typeface="Comic Sans MS" pitchFamily="66" charset="0"/>
                        </a:rPr>
                        <a:t>Parliament can remove the government by a no confidence vote</a:t>
                      </a:r>
                      <a:endParaRPr lang="en-US" dirty="0">
                        <a:latin typeface="Comic Sans MS" pitchFamily="66" charset="0"/>
                      </a:endParaRPr>
                    </a:p>
                  </a:txBody>
                  <a:tcPr/>
                </a:tc>
              </a:tr>
            </a:tbl>
          </a:graphicData>
        </a:graphic>
      </p:graphicFrame>
    </p:spTree>
    <p:extLst>
      <p:ext uri="{BB962C8B-B14F-4D97-AF65-F5344CB8AC3E}">
        <p14:creationId xmlns:p14="http://schemas.microsoft.com/office/powerpoint/2010/main" val="2468263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31" y="9383"/>
            <a:ext cx="8229600" cy="812552"/>
          </a:xfrm>
        </p:spPr>
        <p:txBody>
          <a:bodyPr/>
          <a:lstStyle/>
          <a:p>
            <a:r>
              <a:rPr lang="en-GB" dirty="0" smtClean="0"/>
              <a:t>New Style Higher - 2015</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6" y="1052736"/>
            <a:ext cx="89725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0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79387" y="473544"/>
            <a:ext cx="87852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GB" dirty="0">
                <a:solidFill>
                  <a:prstClr val="black"/>
                </a:solidFill>
              </a:rPr>
              <a:t>Article 11 of the US Constitution defines                                              the powers of the US President. It states those                    powers the President can use without Congressional approval and those where he must seek Congressional approval.</a:t>
            </a:r>
          </a:p>
          <a:p>
            <a:pPr eaLnBrk="1" hangingPunct="1">
              <a:spcBef>
                <a:spcPct val="50000"/>
              </a:spcBef>
            </a:pPr>
            <a:r>
              <a:rPr lang="en-GB" b="1" dirty="0" smtClean="0">
                <a:solidFill>
                  <a:prstClr val="black"/>
                </a:solidFill>
              </a:rPr>
              <a:t>1. </a:t>
            </a:r>
            <a:r>
              <a:rPr lang="en-GB" b="1" dirty="0" smtClean="0">
                <a:solidFill>
                  <a:srgbClr val="00B050"/>
                </a:solidFill>
              </a:rPr>
              <a:t>Commander-in-Chief </a:t>
            </a:r>
            <a:r>
              <a:rPr lang="en-GB" b="1" dirty="0">
                <a:solidFill>
                  <a:srgbClr val="00B050"/>
                </a:solidFill>
              </a:rPr>
              <a:t>of the armed forces</a:t>
            </a:r>
            <a:r>
              <a:rPr lang="en-GB" dirty="0">
                <a:solidFill>
                  <a:prstClr val="black"/>
                </a:solidFill>
              </a:rPr>
              <a:t>. Presidents have the responsibility for defending the USA (response to </a:t>
            </a:r>
            <a:r>
              <a:rPr lang="en-GB" dirty="0" smtClean="0">
                <a:solidFill>
                  <a:prstClr val="black"/>
                </a:solidFill>
              </a:rPr>
              <a:t>ISIS) including </a:t>
            </a:r>
            <a:r>
              <a:rPr lang="en-GB" dirty="0">
                <a:solidFill>
                  <a:prstClr val="black"/>
                </a:solidFill>
              </a:rPr>
              <a:t>ordering troops overseas. </a:t>
            </a:r>
            <a:r>
              <a:rPr lang="en-GB" dirty="0" smtClean="0">
                <a:solidFill>
                  <a:prstClr val="black"/>
                </a:solidFill>
              </a:rPr>
              <a:t>However</a:t>
            </a:r>
            <a:r>
              <a:rPr lang="en-GB" dirty="0">
                <a:solidFill>
                  <a:prstClr val="black"/>
                </a:solidFill>
              </a:rPr>
              <a:t>, </a:t>
            </a:r>
            <a:r>
              <a:rPr lang="en-GB" b="1" dirty="0">
                <a:solidFill>
                  <a:prstClr val="black"/>
                </a:solidFill>
              </a:rPr>
              <a:t>only Congress can declare war</a:t>
            </a:r>
            <a:r>
              <a:rPr lang="en-GB" dirty="0">
                <a:solidFill>
                  <a:prstClr val="black"/>
                </a:solidFill>
              </a:rPr>
              <a:t> e.g. in Iraq or Afghanistan. </a:t>
            </a:r>
            <a:r>
              <a:rPr lang="en-GB" b="1" dirty="0">
                <a:solidFill>
                  <a:prstClr val="black"/>
                </a:solidFill>
              </a:rPr>
              <a:t>Treaties</a:t>
            </a:r>
            <a:r>
              <a:rPr lang="en-GB" dirty="0">
                <a:solidFill>
                  <a:prstClr val="black"/>
                </a:solidFill>
              </a:rPr>
              <a:t> must also be </a:t>
            </a:r>
            <a:r>
              <a:rPr lang="en-GB" b="1" dirty="0">
                <a:solidFill>
                  <a:prstClr val="black"/>
                </a:solidFill>
              </a:rPr>
              <a:t>approved by the Senate</a:t>
            </a:r>
            <a:r>
              <a:rPr lang="en-GB" dirty="0">
                <a:solidFill>
                  <a:prstClr val="black"/>
                </a:solidFill>
              </a:rPr>
              <a:t>.</a:t>
            </a:r>
          </a:p>
          <a:p>
            <a:pPr eaLnBrk="1" hangingPunct="1">
              <a:spcBef>
                <a:spcPct val="50000"/>
              </a:spcBef>
            </a:pPr>
            <a:r>
              <a:rPr lang="en-GB" b="1" dirty="0" smtClean="0">
                <a:solidFill>
                  <a:prstClr val="black"/>
                </a:solidFill>
              </a:rPr>
              <a:t>2</a:t>
            </a:r>
            <a:r>
              <a:rPr lang="en-GB" b="1" dirty="0">
                <a:solidFill>
                  <a:prstClr val="black"/>
                </a:solidFill>
              </a:rPr>
              <a:t>. </a:t>
            </a:r>
            <a:r>
              <a:rPr lang="en-GB" b="1" dirty="0">
                <a:solidFill>
                  <a:schemeClr val="accent6"/>
                </a:solidFill>
              </a:rPr>
              <a:t>Power of appointment</a:t>
            </a:r>
            <a:r>
              <a:rPr lang="en-GB" b="1" dirty="0">
                <a:solidFill>
                  <a:prstClr val="black"/>
                </a:solidFill>
              </a:rPr>
              <a:t>.</a:t>
            </a:r>
            <a:r>
              <a:rPr lang="en-GB" dirty="0">
                <a:solidFill>
                  <a:prstClr val="black"/>
                </a:solidFill>
              </a:rPr>
              <a:t> The President appoints thousands of people to help run the country. These include members of the US Cabinet (e.g. Sec. of State                    </a:t>
            </a:r>
            <a:r>
              <a:rPr lang="en-GB" dirty="0" smtClean="0">
                <a:solidFill>
                  <a:prstClr val="black"/>
                </a:solidFill>
              </a:rPr>
              <a:t>John Kerry, </a:t>
            </a:r>
            <a:r>
              <a:rPr lang="en-GB" dirty="0">
                <a:solidFill>
                  <a:prstClr val="black"/>
                </a:solidFill>
              </a:rPr>
              <a:t>etc.). However, </a:t>
            </a:r>
            <a:r>
              <a:rPr lang="en-GB" b="1" dirty="0">
                <a:solidFill>
                  <a:prstClr val="black"/>
                </a:solidFill>
              </a:rPr>
              <a:t>nominations for overseas                    ambassadors</a:t>
            </a:r>
            <a:r>
              <a:rPr lang="en-GB" dirty="0">
                <a:solidFill>
                  <a:prstClr val="black"/>
                </a:solidFill>
              </a:rPr>
              <a:t> and </a:t>
            </a:r>
            <a:r>
              <a:rPr lang="en-GB" b="1" dirty="0">
                <a:solidFill>
                  <a:prstClr val="black"/>
                </a:solidFill>
              </a:rPr>
              <a:t>Supreme Court judges</a:t>
            </a:r>
            <a:r>
              <a:rPr lang="en-GB" dirty="0">
                <a:solidFill>
                  <a:prstClr val="black"/>
                </a:solidFill>
              </a:rPr>
              <a:t> (Sonia                      Sotomayor ) must have the </a:t>
            </a:r>
            <a:r>
              <a:rPr lang="en-GB" b="1" dirty="0">
                <a:solidFill>
                  <a:prstClr val="black"/>
                </a:solidFill>
              </a:rPr>
              <a:t>approval of the Senate</a:t>
            </a:r>
            <a:r>
              <a:rPr lang="en-GB" dirty="0">
                <a:solidFill>
                  <a:prstClr val="black"/>
                </a:solidFill>
              </a:rPr>
              <a:t>.    </a:t>
            </a:r>
          </a:p>
        </p:txBody>
      </p:sp>
      <p:sp>
        <p:nvSpPr>
          <p:cNvPr id="3075" name="Text Box 14"/>
          <p:cNvSpPr txBox="1">
            <a:spLocks noChangeArrowheads="1"/>
          </p:cNvSpPr>
          <p:nvPr/>
        </p:nvSpPr>
        <p:spPr bwMode="auto">
          <a:xfrm>
            <a:off x="4140200" y="6237288"/>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endParaRPr lang="en-US" dirty="0">
              <a:solidFill>
                <a:prstClr val="black"/>
              </a:solidFill>
            </a:endParaRPr>
          </a:p>
        </p:txBody>
      </p:sp>
      <p:sp>
        <p:nvSpPr>
          <p:cNvPr id="3076" name="Text Box 19"/>
          <p:cNvSpPr txBox="1">
            <a:spLocks noChangeArrowheads="1"/>
          </p:cNvSpPr>
          <p:nvPr/>
        </p:nvSpPr>
        <p:spPr bwMode="auto">
          <a:xfrm>
            <a:off x="323850" y="-99392"/>
            <a:ext cx="6769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spcBef>
                <a:spcPct val="50000"/>
              </a:spcBef>
            </a:pPr>
            <a:r>
              <a:rPr lang="en-GB" sz="2800" b="1" dirty="0">
                <a:solidFill>
                  <a:prstClr val="black"/>
                </a:solidFill>
              </a:rPr>
              <a:t>The Powers of the President</a:t>
            </a:r>
          </a:p>
        </p:txBody>
      </p:sp>
      <p:pic>
        <p:nvPicPr>
          <p:cNvPr id="3077" name="Picture 21" descr="hilary-clint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60350"/>
            <a:ext cx="1511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1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4">
                                            <p:txEl>
                                              <p:pRg st="1" end="1"/>
                                            </p:txEl>
                                          </p:spTgt>
                                        </p:tgtEl>
                                        <p:attrNameLst>
                                          <p:attrName>style.visibility</p:attrName>
                                        </p:attrNameLst>
                                      </p:cBhvr>
                                      <p:to>
                                        <p:strVal val="visible"/>
                                      </p:to>
                                    </p:set>
                                    <p:anim calcmode="lin" valueType="num">
                                      <p:cBhvr additive="base">
                                        <p:cTn id="13"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4">
                                            <p:txEl>
                                              <p:pRg st="2" end="2"/>
                                            </p:txEl>
                                          </p:spTgt>
                                        </p:tgtEl>
                                        <p:attrNameLst>
                                          <p:attrName>style.visibility</p:attrName>
                                        </p:attrNameLst>
                                      </p:cBhvr>
                                      <p:to>
                                        <p:strVal val="visible"/>
                                      </p:to>
                                    </p:set>
                                    <p:anim calcmode="lin" valueType="num">
                                      <p:cBhvr additive="base">
                                        <p:cTn id="19"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79388" y="90805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endParaRPr lang="en-US" dirty="0">
              <a:solidFill>
                <a:prstClr val="black"/>
              </a:solidFill>
            </a:endParaRPr>
          </a:p>
        </p:txBody>
      </p:sp>
      <p:sp>
        <p:nvSpPr>
          <p:cNvPr id="4099" name="Text Box 11"/>
          <p:cNvSpPr txBox="1">
            <a:spLocks noChangeArrowheads="1"/>
          </p:cNvSpPr>
          <p:nvPr/>
        </p:nvSpPr>
        <p:spPr bwMode="auto">
          <a:xfrm>
            <a:off x="34925" y="548367"/>
            <a:ext cx="878522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GB" b="1" dirty="0">
                <a:solidFill>
                  <a:prstClr val="black"/>
                </a:solidFill>
              </a:rPr>
              <a:t>3. </a:t>
            </a:r>
            <a:r>
              <a:rPr lang="en-GB" b="1" dirty="0">
                <a:solidFill>
                  <a:srgbClr val="0070C0"/>
                </a:solidFill>
              </a:rPr>
              <a:t>Legislative Power </a:t>
            </a:r>
          </a:p>
          <a:p>
            <a:pPr eaLnBrk="1" hangingPunct="1">
              <a:spcBef>
                <a:spcPct val="50000"/>
              </a:spcBef>
            </a:pPr>
            <a:r>
              <a:rPr lang="en-GB" sz="2300" dirty="0">
                <a:solidFill>
                  <a:prstClr val="black"/>
                </a:solidFill>
              </a:rPr>
              <a:t>Every January the President speaks to Congress in the </a:t>
            </a:r>
            <a:r>
              <a:rPr lang="en-GB" sz="2300" b="1" dirty="0">
                <a:solidFill>
                  <a:prstClr val="black"/>
                </a:solidFill>
              </a:rPr>
              <a:t>State of the Union Address.</a:t>
            </a:r>
            <a:r>
              <a:rPr lang="en-GB" sz="2300" dirty="0">
                <a:solidFill>
                  <a:prstClr val="black"/>
                </a:solidFill>
              </a:rPr>
              <a:t> As well as reviewing the previous year, the President </a:t>
            </a:r>
            <a:r>
              <a:rPr lang="en-GB" sz="2300" b="1" dirty="0">
                <a:solidFill>
                  <a:prstClr val="black"/>
                </a:solidFill>
              </a:rPr>
              <a:t>outlines spending plans</a:t>
            </a:r>
            <a:r>
              <a:rPr lang="en-GB" sz="2300" dirty="0">
                <a:solidFill>
                  <a:prstClr val="black"/>
                </a:solidFill>
              </a:rPr>
              <a:t> and any </a:t>
            </a:r>
            <a:r>
              <a:rPr lang="en-GB" sz="2300" b="1" dirty="0">
                <a:solidFill>
                  <a:prstClr val="black"/>
                </a:solidFill>
              </a:rPr>
              <a:t>proposals for legislation</a:t>
            </a:r>
            <a:r>
              <a:rPr lang="en-GB" sz="2300" dirty="0">
                <a:solidFill>
                  <a:prstClr val="black"/>
                </a:solidFill>
              </a:rPr>
              <a:t>. </a:t>
            </a:r>
            <a:r>
              <a:rPr lang="en-GB" sz="2300" dirty="0">
                <a:solidFill>
                  <a:srgbClr val="0070C0"/>
                </a:solidFill>
              </a:rPr>
              <a:t>Note: Presidents cannot </a:t>
            </a:r>
            <a:r>
              <a:rPr lang="en-GB" sz="2300" b="1" dirty="0">
                <a:solidFill>
                  <a:srgbClr val="0070C0"/>
                </a:solidFill>
              </a:rPr>
              <a:t>introduce </a:t>
            </a:r>
            <a:r>
              <a:rPr lang="en-GB" sz="2300" dirty="0">
                <a:solidFill>
                  <a:srgbClr val="0070C0"/>
                </a:solidFill>
              </a:rPr>
              <a:t>legislation, only members of Congress have this right. Congress also controls the budget.</a:t>
            </a:r>
          </a:p>
          <a:p>
            <a:pPr eaLnBrk="1" hangingPunct="1">
              <a:spcBef>
                <a:spcPct val="50000"/>
              </a:spcBef>
            </a:pPr>
            <a:r>
              <a:rPr lang="en-GB" sz="2300" b="1" dirty="0" smtClean="0">
                <a:solidFill>
                  <a:prstClr val="black"/>
                </a:solidFill>
              </a:rPr>
              <a:t>4. </a:t>
            </a:r>
            <a:r>
              <a:rPr lang="en-GB" sz="2300" b="1" dirty="0">
                <a:solidFill>
                  <a:srgbClr val="FF0000"/>
                </a:solidFill>
              </a:rPr>
              <a:t>Power of veto</a:t>
            </a:r>
            <a:r>
              <a:rPr lang="en-GB" sz="2300" b="1" dirty="0">
                <a:solidFill>
                  <a:prstClr val="black"/>
                </a:solidFill>
              </a:rPr>
              <a:t>. </a:t>
            </a:r>
            <a:r>
              <a:rPr lang="en-GB" sz="2300" dirty="0">
                <a:solidFill>
                  <a:prstClr val="black"/>
                </a:solidFill>
              </a:rPr>
              <a:t>Before legislation becomes law, Bills must be signed by the President. If, however, the President disagrees with a new law he can refuse to sign e.g. Bush vetoed Stem Cell Research Bill 2006, Child Health Bill 2007 and ban on water torture 2008. </a:t>
            </a:r>
          </a:p>
          <a:p>
            <a:pPr eaLnBrk="1" hangingPunct="1">
              <a:spcBef>
                <a:spcPct val="50000"/>
              </a:spcBef>
            </a:pPr>
            <a:r>
              <a:rPr lang="en-GB" sz="2300" dirty="0">
                <a:solidFill>
                  <a:prstClr val="black"/>
                </a:solidFill>
              </a:rPr>
              <a:t>Note: </a:t>
            </a:r>
            <a:r>
              <a:rPr lang="en-GB" sz="2300" b="1" dirty="0">
                <a:solidFill>
                  <a:prstClr val="black"/>
                </a:solidFill>
              </a:rPr>
              <a:t>Congress has power to override the Presidential veto</a:t>
            </a:r>
            <a:r>
              <a:rPr lang="en-GB" sz="2300" dirty="0">
                <a:solidFill>
                  <a:prstClr val="black"/>
                </a:solidFill>
              </a:rPr>
              <a:t> if a Bill is passed by two-thirds of the representatives of both Houses.</a:t>
            </a:r>
            <a:r>
              <a:rPr lang="en-GB" dirty="0">
                <a:solidFill>
                  <a:prstClr val="black"/>
                </a:solidFill>
              </a:rPr>
              <a:t>  </a:t>
            </a:r>
            <a:endParaRPr lang="en-GB" b="1" dirty="0">
              <a:solidFill>
                <a:prstClr val="black"/>
              </a:solidFill>
            </a:endParaRPr>
          </a:p>
        </p:txBody>
      </p:sp>
      <p:sp>
        <p:nvSpPr>
          <p:cNvPr id="4100" name="Text Box 14"/>
          <p:cNvSpPr txBox="1">
            <a:spLocks noChangeArrowheads="1"/>
          </p:cNvSpPr>
          <p:nvPr/>
        </p:nvSpPr>
        <p:spPr bwMode="auto">
          <a:xfrm>
            <a:off x="-5747" y="0"/>
            <a:ext cx="669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spcBef>
                <a:spcPct val="50000"/>
              </a:spcBef>
            </a:pPr>
            <a:r>
              <a:rPr lang="en-GB" sz="2800" b="1" dirty="0">
                <a:solidFill>
                  <a:prstClr val="black"/>
                </a:solidFill>
              </a:rPr>
              <a:t>The Powers of the President</a:t>
            </a:r>
          </a:p>
        </p:txBody>
      </p:sp>
      <p:pic>
        <p:nvPicPr>
          <p:cNvPr id="4101" name="Picture 16" descr="67604-Oba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32783"/>
            <a:ext cx="1487115" cy="80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4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323850" y="-70643"/>
            <a:ext cx="669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spcBef>
                <a:spcPct val="50000"/>
              </a:spcBef>
            </a:pPr>
            <a:r>
              <a:rPr lang="en-GB" sz="2800" b="1" dirty="0">
                <a:solidFill>
                  <a:prstClr val="black"/>
                </a:solidFill>
              </a:rPr>
              <a:t>The Powers of the President</a:t>
            </a:r>
          </a:p>
        </p:txBody>
      </p:sp>
      <p:sp>
        <p:nvSpPr>
          <p:cNvPr id="5123" name="Text Box 13"/>
          <p:cNvSpPr txBox="1">
            <a:spLocks noChangeArrowheads="1"/>
          </p:cNvSpPr>
          <p:nvPr/>
        </p:nvSpPr>
        <p:spPr bwMode="auto">
          <a:xfrm>
            <a:off x="0" y="433501"/>
            <a:ext cx="87153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GB" b="1" dirty="0">
                <a:solidFill>
                  <a:prstClr val="black"/>
                </a:solidFill>
              </a:rPr>
              <a:t>Powers of the President continued</a:t>
            </a:r>
          </a:p>
          <a:p>
            <a:pPr eaLnBrk="1" hangingPunct="1">
              <a:spcBef>
                <a:spcPct val="50000"/>
              </a:spcBef>
              <a:buFontTx/>
              <a:buChar char="•"/>
            </a:pPr>
            <a:r>
              <a:rPr lang="en-GB" sz="2300" b="1" dirty="0">
                <a:solidFill>
                  <a:prstClr val="black"/>
                </a:solidFill>
              </a:rPr>
              <a:t> </a:t>
            </a:r>
            <a:r>
              <a:rPr lang="en-GB" sz="2300" b="1" dirty="0">
                <a:solidFill>
                  <a:srgbClr val="FF0000"/>
                </a:solidFill>
              </a:rPr>
              <a:t>Pocket veto</a:t>
            </a:r>
            <a:r>
              <a:rPr lang="en-GB" sz="2300" b="1" dirty="0">
                <a:solidFill>
                  <a:prstClr val="black"/>
                </a:solidFill>
              </a:rPr>
              <a:t>. </a:t>
            </a:r>
            <a:r>
              <a:rPr lang="en-GB" sz="2300" dirty="0">
                <a:solidFill>
                  <a:prstClr val="black"/>
                </a:solidFill>
              </a:rPr>
              <a:t>A ‘pocket veto’ or indirect veto is where a Bill remains unsigned by the President and there is insufficient time (i.e. less than 10 days before Congress adjourns) for Congress to reject the Presidential veto. Example: Obama returned a Bill unsigned to increase defence spending in 2009.</a:t>
            </a:r>
            <a:endParaRPr lang="en-GB" sz="2300" b="1" dirty="0">
              <a:solidFill>
                <a:prstClr val="black"/>
              </a:solidFill>
            </a:endParaRPr>
          </a:p>
          <a:p>
            <a:pPr eaLnBrk="1" hangingPunct="1">
              <a:spcBef>
                <a:spcPct val="50000"/>
              </a:spcBef>
            </a:pPr>
            <a:r>
              <a:rPr lang="en-GB" sz="2300" b="1" dirty="0" smtClean="0">
                <a:solidFill>
                  <a:prstClr val="black"/>
                </a:solidFill>
              </a:rPr>
              <a:t>5. </a:t>
            </a:r>
            <a:r>
              <a:rPr lang="en-GB" sz="2300" b="1" dirty="0">
                <a:solidFill>
                  <a:srgbClr val="7030A0"/>
                </a:solidFill>
              </a:rPr>
              <a:t>Executive Orders (EOs). </a:t>
            </a:r>
            <a:r>
              <a:rPr lang="en-GB" sz="2300" dirty="0">
                <a:solidFill>
                  <a:prstClr val="black"/>
                </a:solidFill>
              </a:rPr>
              <a:t>The President can bypass Congress on certain occasions by issuing Executive Orders. EOs, in effect, allow the President to makes laws without Congressional approval. Under Bush, 262 Eos were issued. Obama has already issued a number of EOs                              including a review of the Guantanamo detainees                                     and the ending unlawful interrogation techniques.                              Note:  Congress can </a:t>
            </a:r>
            <a:r>
              <a:rPr lang="en-GB" sz="2300" b="1" dirty="0">
                <a:solidFill>
                  <a:prstClr val="black"/>
                </a:solidFill>
              </a:rPr>
              <a:t>impeach</a:t>
            </a:r>
            <a:r>
              <a:rPr lang="en-GB" sz="2300" dirty="0">
                <a:solidFill>
                  <a:prstClr val="black"/>
                </a:solidFill>
              </a:rPr>
              <a:t> or remove a                              President if they suspect any wrongdoing                                  although use of this power this is very rare.</a:t>
            </a:r>
            <a:endParaRPr lang="en-GB" sz="2300" b="1" dirty="0">
              <a:solidFill>
                <a:prstClr val="black"/>
              </a:solidFill>
            </a:endParaRPr>
          </a:p>
        </p:txBody>
      </p:sp>
      <p:pic>
        <p:nvPicPr>
          <p:cNvPr id="5124" name="Picture 15" descr="ve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73597"/>
            <a:ext cx="745441" cy="7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7" descr="6a00df351f01ba883401156f5cc12c970c-320w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4797425"/>
            <a:ext cx="17287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323850" y="188913"/>
            <a:ext cx="6696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spcBef>
                <a:spcPct val="50000"/>
              </a:spcBef>
            </a:pPr>
            <a:r>
              <a:rPr lang="en-GB" sz="2800" b="1" dirty="0">
                <a:solidFill>
                  <a:prstClr val="black"/>
                </a:solidFill>
              </a:rPr>
              <a:t>The Powers of the </a:t>
            </a:r>
            <a:r>
              <a:rPr lang="en-GB" sz="2800" b="1" dirty="0" smtClean="0">
                <a:solidFill>
                  <a:prstClr val="black"/>
                </a:solidFill>
              </a:rPr>
              <a:t>President Task</a:t>
            </a:r>
            <a:endParaRPr lang="en-GB" sz="2800" b="1" dirty="0">
              <a:solidFill>
                <a:prstClr val="black"/>
              </a:solidFill>
            </a:endParaRPr>
          </a:p>
        </p:txBody>
      </p:sp>
      <p:sp>
        <p:nvSpPr>
          <p:cNvPr id="23555" name="Text Box 13"/>
          <p:cNvSpPr txBox="1">
            <a:spLocks noChangeArrowheads="1"/>
          </p:cNvSpPr>
          <p:nvPr/>
        </p:nvSpPr>
        <p:spPr bwMode="auto">
          <a:xfrm>
            <a:off x="214313" y="874851"/>
            <a:ext cx="731001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GB" b="1" dirty="0" smtClean="0">
                <a:solidFill>
                  <a:prstClr val="black"/>
                </a:solidFill>
              </a:rPr>
              <a:t>Find real-life examples of the following for Clinton, W. Bush, Obama and Trump:</a:t>
            </a:r>
            <a:endParaRPr lang="en-GB" b="1" dirty="0">
              <a:solidFill>
                <a:prstClr val="black"/>
              </a:solidFill>
            </a:endParaRPr>
          </a:p>
          <a:p>
            <a:pPr marL="342900" indent="-342900" eaLnBrk="1" hangingPunct="1">
              <a:spcBef>
                <a:spcPct val="50000"/>
              </a:spcBef>
              <a:buFontTx/>
              <a:buChar char="-"/>
            </a:pPr>
            <a:r>
              <a:rPr lang="en-GB" b="1" dirty="0" smtClean="0">
                <a:solidFill>
                  <a:srgbClr val="FF0000"/>
                </a:solidFill>
              </a:rPr>
              <a:t>Presidential Commander in Chief orders (Bush war on terror? Obama orders Osama dead?)</a:t>
            </a:r>
          </a:p>
          <a:p>
            <a:pPr marL="342900" indent="-342900" eaLnBrk="1" hangingPunct="1">
              <a:spcBef>
                <a:spcPct val="50000"/>
              </a:spcBef>
              <a:buFontTx/>
              <a:buChar char="-"/>
            </a:pPr>
            <a:r>
              <a:rPr lang="en-GB" b="1" dirty="0" smtClean="0">
                <a:solidFill>
                  <a:srgbClr val="00B050"/>
                </a:solidFill>
              </a:rPr>
              <a:t>Presidential Appointments</a:t>
            </a:r>
          </a:p>
          <a:p>
            <a:pPr marL="342900" indent="-342900" eaLnBrk="1" hangingPunct="1">
              <a:spcBef>
                <a:spcPct val="50000"/>
              </a:spcBef>
              <a:buFontTx/>
              <a:buChar char="-"/>
            </a:pPr>
            <a:r>
              <a:rPr lang="en-GB" b="1" dirty="0" smtClean="0">
                <a:solidFill>
                  <a:srgbClr val="0070C0"/>
                </a:solidFill>
              </a:rPr>
              <a:t>Presidential Vetoes/Pocket Vetoes</a:t>
            </a:r>
          </a:p>
          <a:p>
            <a:pPr marL="342900" indent="-342900" eaLnBrk="1" hangingPunct="1">
              <a:spcBef>
                <a:spcPct val="50000"/>
              </a:spcBef>
              <a:buFontTx/>
              <a:buChar char="-"/>
            </a:pPr>
            <a:r>
              <a:rPr lang="en-GB" b="1" dirty="0" smtClean="0">
                <a:solidFill>
                  <a:srgbClr val="7030A0"/>
                </a:solidFill>
              </a:rPr>
              <a:t>Presidential Executive Orders</a:t>
            </a:r>
          </a:p>
          <a:p>
            <a:pPr marL="342900" indent="-342900" eaLnBrk="1" hangingPunct="1">
              <a:spcBef>
                <a:spcPct val="50000"/>
              </a:spcBef>
              <a:buFontTx/>
              <a:buChar char="-"/>
            </a:pPr>
            <a:endParaRPr lang="en-GB" b="1" dirty="0">
              <a:solidFill>
                <a:srgbClr val="7030A0"/>
              </a:solidFill>
            </a:endParaRPr>
          </a:p>
          <a:p>
            <a:pPr eaLnBrk="1" hangingPunct="1">
              <a:spcBef>
                <a:spcPct val="50000"/>
              </a:spcBef>
            </a:pPr>
            <a:r>
              <a:rPr lang="en-GB" b="1" i="1" dirty="0" smtClean="0">
                <a:solidFill>
                  <a:prstClr val="black"/>
                </a:solidFill>
              </a:rPr>
              <a:t>Try to include detail as you will use these examples in essays!</a:t>
            </a:r>
          </a:p>
          <a:p>
            <a:pPr marL="342900" indent="-342900" eaLnBrk="1" hangingPunct="1">
              <a:spcBef>
                <a:spcPct val="50000"/>
              </a:spcBef>
              <a:buFontTx/>
              <a:buChar char="-"/>
            </a:pPr>
            <a:endParaRPr lang="en-GB" b="1" dirty="0">
              <a:solidFill>
                <a:prstClr val="black"/>
              </a:solidFill>
            </a:endParaRPr>
          </a:p>
        </p:txBody>
      </p:sp>
      <p:pic>
        <p:nvPicPr>
          <p:cNvPr id="23556" name="Picture 15" descr="v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5122" y="3356992"/>
            <a:ext cx="1154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7" descr="6a00df351f01ba883401156f5cc12c970c-320w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4797425"/>
            <a:ext cx="17287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7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 calcmode="lin" valueType="num">
                                      <p:cBhvr additive="base">
                                        <p:cTn id="37"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Impeachment </a:t>
            </a:r>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Process</a:t>
            </a:r>
            <a:endParaRPr lang="en-US" b="1" dirty="0" smtClean="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10243" name="Rectangle 3"/>
          <p:cNvSpPr>
            <a:spLocks noGrp="1" noChangeArrowheads="1"/>
          </p:cNvSpPr>
          <p:nvPr>
            <p:ph type="body" idx="1"/>
          </p:nvPr>
        </p:nvSpPr>
        <p:spPr/>
        <p:txBody>
          <a:bodyPr/>
          <a:lstStyle/>
          <a:p>
            <a:pPr eaLnBrk="1" hangingPunct="1"/>
            <a:r>
              <a:rPr lang="en-GB" altLang="en-US" dirty="0">
                <a:latin typeface="Comic Sans MS" panose="030F0702030302020204" pitchFamily="66" charset="0"/>
              </a:rPr>
              <a:t>This is the process by which the Congress may remove the President or a Federal Judge </a:t>
            </a:r>
            <a:r>
              <a:rPr lang="en-GB" altLang="en-US" i="1" dirty="0">
                <a:latin typeface="Comic Sans MS" panose="030F0702030302020204" pitchFamily="66" charset="0"/>
              </a:rPr>
              <a:t>for</a:t>
            </a:r>
            <a:r>
              <a:rPr lang="en-GB" altLang="en-US" dirty="0">
                <a:latin typeface="Comic Sans MS" panose="030F0702030302020204" pitchFamily="66" charset="0"/>
              </a:rPr>
              <a:t> </a:t>
            </a:r>
            <a:r>
              <a:rPr lang="en-GB" altLang="en-US" dirty="0">
                <a:solidFill>
                  <a:schemeClr val="accent2"/>
                </a:solidFill>
                <a:latin typeface="Comic Sans MS" panose="030F0702030302020204" pitchFamily="66" charset="0"/>
              </a:rPr>
              <a:t>MISCONDUCT</a:t>
            </a:r>
            <a:r>
              <a:rPr lang="en-GB" altLang="en-US" dirty="0">
                <a:latin typeface="Comic Sans MS" panose="030F0702030302020204" pitchFamily="66" charset="0"/>
              </a:rPr>
              <a:t>. </a:t>
            </a:r>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It i</a:t>
            </a:r>
            <a:r>
              <a:rPr lang="en-GB" altLang="ja-JP" dirty="0" smtClean="0">
                <a:latin typeface="Comic Sans MS" panose="030F0702030302020204" pitchFamily="66" charset="0"/>
              </a:rPr>
              <a:t>s </a:t>
            </a:r>
            <a:r>
              <a:rPr lang="en-GB" altLang="ja-JP" dirty="0">
                <a:latin typeface="Comic Sans MS" panose="030F0702030302020204" pitchFamily="66" charset="0"/>
              </a:rPr>
              <a:t>a long process that has been used sparingly (</a:t>
            </a:r>
            <a:r>
              <a:rPr lang="en-GB" altLang="ja-JP" b="1" dirty="0">
                <a:latin typeface="Comic Sans MS" panose="030F0702030302020204" pitchFamily="66" charset="0"/>
              </a:rPr>
              <a:t>only ever 7 judges impeached successfully</a:t>
            </a:r>
            <a:r>
              <a:rPr lang="en-GB" altLang="ja-JP" dirty="0">
                <a:latin typeface="Comic Sans MS" panose="030F0702030302020204" pitchFamily="66" charset="0"/>
              </a:rPr>
              <a:t>)</a:t>
            </a:r>
            <a:r>
              <a:rPr lang="en-GB" altLang="ja-JP" dirty="0"/>
              <a:t/>
            </a:r>
            <a:br>
              <a:rPr lang="en-GB" altLang="ja-JP" dirty="0"/>
            </a:br>
            <a:endParaRPr lang="en-US" altLang="en-US" dirty="0"/>
          </a:p>
        </p:txBody>
      </p:sp>
    </p:spTree>
    <p:extLst>
      <p:ext uri="{BB962C8B-B14F-4D97-AF65-F5344CB8AC3E}">
        <p14:creationId xmlns:p14="http://schemas.microsoft.com/office/powerpoint/2010/main" val="9851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467544" y="1409043"/>
            <a:ext cx="4536504" cy="3532125"/>
          </a:xfrm>
        </p:spPr>
        <p:txBody>
          <a:bodyPr>
            <a:normAutofit/>
          </a:bodyPr>
          <a:lstStyle/>
          <a:p>
            <a:pPr eaLnBrk="1" hangingPunct="1">
              <a:defRPr/>
            </a:pPr>
            <a:r>
              <a:rPr lang="en-GB" sz="2400" dirty="0" smtClean="0">
                <a:latin typeface="Comic Sans MS" panose="030F0702030302020204" pitchFamily="66" charset="0"/>
                <a:cs typeface="Times New Roman" charset="0"/>
              </a:rPr>
              <a:t>The House of Representatives pass a vote to begin impeachment hearings against a President or Judge for </a:t>
            </a:r>
            <a:r>
              <a:rPr lang="en-GB" sz="2400" i="1" dirty="0" smtClean="0">
                <a:solidFill>
                  <a:srgbClr val="FF0000"/>
                </a:solidFill>
                <a:latin typeface="Comic Sans MS" panose="030F0702030302020204" pitchFamily="66" charset="0"/>
                <a:cs typeface="Times New Roman" charset="0"/>
              </a:rPr>
              <a:t>high crimes and misdemeanours</a:t>
            </a:r>
            <a:r>
              <a:rPr lang="en-GB" sz="2400" dirty="0" smtClean="0">
                <a:latin typeface="Comic Sans MS" panose="030F0702030302020204" pitchFamily="66" charset="0"/>
                <a:cs typeface="Times New Roman" charset="0"/>
              </a:rPr>
              <a:t> </a:t>
            </a:r>
          </a:p>
          <a:p>
            <a:pPr eaLnBrk="1" hangingPunct="1">
              <a:defRPr/>
            </a:pPr>
            <a:r>
              <a:rPr lang="en-GB" sz="2400" dirty="0" smtClean="0">
                <a:latin typeface="Comic Sans MS" panose="030F0702030302020204" pitchFamily="66" charset="0"/>
                <a:cs typeface="Times New Roman" charset="0"/>
              </a:rPr>
              <a:t>Senate must then try the President &amp; vote on it.</a:t>
            </a:r>
            <a:endParaRPr lang="en-GB" sz="2400" dirty="0" smtClean="0"/>
          </a:p>
        </p:txBody>
      </p:sp>
      <p:pic>
        <p:nvPicPr>
          <p:cNvPr id="5127" name="Picture 7" descr="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12776"/>
            <a:ext cx="2992760" cy="224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274638"/>
            <a:ext cx="8229600" cy="1143000"/>
          </a:xfrm>
        </p:spPr>
        <p:txBody>
          <a:bodyPr/>
          <a:lstStyle/>
          <a:p>
            <a:pPr>
              <a:defRPr/>
            </a:pPr>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Impeachment </a:t>
            </a:r>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Process</a:t>
            </a:r>
            <a:endParaRPr lang="en-US" b="1" dirty="0" smtClean="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323528" y="4541050"/>
            <a:ext cx="8640960" cy="1938992"/>
          </a:xfrm>
          <a:prstGeom prst="rect">
            <a:avLst/>
          </a:prstGeom>
        </p:spPr>
        <p:txBody>
          <a:bodyPr wrap="square">
            <a:spAutoFit/>
          </a:bodyPr>
          <a:lstStyle/>
          <a:p>
            <a:r>
              <a:rPr lang="en-GB" sz="2400" dirty="0">
                <a:latin typeface="Comic Sans MS" panose="030F0702030302020204" pitchFamily="66" charset="0"/>
              </a:rPr>
              <a:t>The charge of high crimes and </a:t>
            </a:r>
            <a:r>
              <a:rPr lang="en-GB" sz="2400" dirty="0" smtClean="0">
                <a:latin typeface="Comic Sans MS" panose="030F0702030302020204" pitchFamily="66" charset="0"/>
              </a:rPr>
              <a:t>misdemeanours </a:t>
            </a:r>
            <a:r>
              <a:rPr lang="en-GB" sz="2400" dirty="0">
                <a:latin typeface="Comic Sans MS" panose="030F0702030302020204" pitchFamily="66" charset="0"/>
              </a:rPr>
              <a:t>covers </a:t>
            </a:r>
            <a:r>
              <a:rPr lang="en-GB" sz="2400" b="1" dirty="0">
                <a:latin typeface="Comic Sans MS" panose="030F0702030302020204" pitchFamily="66" charset="0"/>
              </a:rPr>
              <a:t>allegations</a:t>
            </a:r>
            <a:r>
              <a:rPr lang="en-GB" sz="2400" dirty="0">
                <a:latin typeface="Comic Sans MS" panose="030F0702030302020204" pitchFamily="66" charset="0"/>
              </a:rPr>
              <a:t> of </a:t>
            </a:r>
            <a:r>
              <a:rPr lang="en-GB" sz="2400" b="1" dirty="0">
                <a:latin typeface="Comic Sans MS" panose="030F0702030302020204" pitchFamily="66" charset="0"/>
              </a:rPr>
              <a:t>misconduct</a:t>
            </a:r>
            <a:r>
              <a:rPr lang="en-GB" sz="2400" dirty="0">
                <a:latin typeface="Comic Sans MS" panose="030F0702030302020204" pitchFamily="66" charset="0"/>
              </a:rPr>
              <a:t> peculiar to officials, </a:t>
            </a:r>
            <a:r>
              <a:rPr lang="en-GB" sz="2400" b="1" dirty="0">
                <a:latin typeface="Comic Sans MS" panose="030F0702030302020204" pitchFamily="66" charset="0"/>
              </a:rPr>
              <a:t>such</a:t>
            </a:r>
            <a:r>
              <a:rPr lang="en-GB" sz="2400" dirty="0">
                <a:latin typeface="Comic Sans MS" panose="030F0702030302020204" pitchFamily="66" charset="0"/>
              </a:rPr>
              <a:t> as </a:t>
            </a:r>
            <a:r>
              <a:rPr lang="en-GB" sz="2400" b="1" dirty="0">
                <a:latin typeface="Comic Sans MS" panose="030F0702030302020204" pitchFamily="66" charset="0"/>
              </a:rPr>
              <a:t>perjury</a:t>
            </a:r>
            <a:r>
              <a:rPr lang="en-GB" sz="2400" dirty="0">
                <a:latin typeface="Comic Sans MS" panose="030F0702030302020204" pitchFamily="66" charset="0"/>
              </a:rPr>
              <a:t> of oath, </a:t>
            </a:r>
            <a:r>
              <a:rPr lang="en-GB" sz="2400" b="1" dirty="0">
                <a:latin typeface="Comic Sans MS" panose="030F0702030302020204" pitchFamily="66" charset="0"/>
              </a:rPr>
              <a:t>abuse</a:t>
            </a:r>
            <a:r>
              <a:rPr lang="en-GB" sz="2400" dirty="0">
                <a:latin typeface="Comic Sans MS" panose="030F0702030302020204" pitchFamily="66" charset="0"/>
              </a:rPr>
              <a:t> of authority, </a:t>
            </a:r>
            <a:r>
              <a:rPr lang="en-GB" sz="2400" b="1" dirty="0">
                <a:latin typeface="Comic Sans MS" panose="030F0702030302020204" pitchFamily="66" charset="0"/>
              </a:rPr>
              <a:t>bribery</a:t>
            </a:r>
            <a:r>
              <a:rPr lang="en-GB" sz="2400" dirty="0">
                <a:latin typeface="Comic Sans MS" panose="030F0702030302020204" pitchFamily="66" charset="0"/>
              </a:rPr>
              <a:t>, </a:t>
            </a:r>
            <a:r>
              <a:rPr lang="en-GB" sz="2400" b="1" dirty="0">
                <a:latin typeface="Comic Sans MS" panose="030F0702030302020204" pitchFamily="66" charset="0"/>
              </a:rPr>
              <a:t>intimidation</a:t>
            </a:r>
            <a:r>
              <a:rPr lang="en-GB" sz="2400" dirty="0">
                <a:latin typeface="Comic Sans MS" panose="030F0702030302020204" pitchFamily="66" charset="0"/>
              </a:rPr>
              <a:t>, misuse of assets, failure to supervise, </a:t>
            </a:r>
            <a:r>
              <a:rPr lang="en-GB" sz="2400" b="1" dirty="0">
                <a:latin typeface="Comic Sans MS" panose="030F0702030302020204" pitchFamily="66" charset="0"/>
              </a:rPr>
              <a:t>dereliction</a:t>
            </a:r>
            <a:r>
              <a:rPr lang="en-GB" sz="2400" dirty="0">
                <a:latin typeface="Comic Sans MS" panose="030F0702030302020204" pitchFamily="66" charset="0"/>
              </a:rPr>
              <a:t> of duty, </a:t>
            </a:r>
            <a:r>
              <a:rPr lang="en-GB" sz="2400" b="1" dirty="0">
                <a:latin typeface="Comic Sans MS" panose="030F0702030302020204" pitchFamily="66" charset="0"/>
              </a:rPr>
              <a:t>unbecoming</a:t>
            </a:r>
            <a:r>
              <a:rPr lang="en-GB" sz="2400" dirty="0">
                <a:latin typeface="Comic Sans MS" panose="030F0702030302020204" pitchFamily="66" charset="0"/>
              </a:rPr>
              <a:t> conduct, and refusal to obey a </a:t>
            </a:r>
            <a:r>
              <a:rPr lang="en-GB" sz="2400" b="1" dirty="0">
                <a:latin typeface="Comic Sans MS" panose="030F0702030302020204" pitchFamily="66" charset="0"/>
              </a:rPr>
              <a:t>lawful</a:t>
            </a:r>
            <a:r>
              <a:rPr lang="en-GB" sz="2400" dirty="0">
                <a:latin typeface="Comic Sans MS" panose="030F0702030302020204" pitchFamily="66" charset="0"/>
              </a:rPr>
              <a:t> order.</a:t>
            </a:r>
          </a:p>
        </p:txBody>
      </p:sp>
    </p:spTree>
    <p:extLst>
      <p:ext uri="{BB962C8B-B14F-4D97-AF65-F5344CB8AC3E}">
        <p14:creationId xmlns:p14="http://schemas.microsoft.com/office/powerpoint/2010/main" val="182292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0-#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11560" y="3861048"/>
            <a:ext cx="7992887"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spcBef>
                <a:spcPct val="50000"/>
              </a:spcBef>
              <a:buFontTx/>
              <a:buChar char="•"/>
              <a:defRPr/>
            </a:pPr>
            <a:r>
              <a:rPr lang="en-GB" sz="2400" dirty="0">
                <a:solidFill>
                  <a:srgbClr val="FF0000"/>
                </a:solidFill>
                <a:latin typeface="Comic Sans MS" panose="030F0702030302020204" pitchFamily="66" charset="0"/>
                <a:ea typeface="ＭＳ Ｐゴシック" charset="0"/>
                <a:cs typeface="Times New Roman" charset="0"/>
              </a:rPr>
              <a:t>Andrew Johnson 1868</a:t>
            </a:r>
            <a:r>
              <a:rPr lang="en-GB" sz="2400" dirty="0">
                <a:solidFill>
                  <a:srgbClr val="0066FF"/>
                </a:solidFill>
                <a:latin typeface="Comic Sans MS" panose="030F0702030302020204" pitchFamily="66" charset="0"/>
                <a:ea typeface="ＭＳ Ｐゴシック" charset="0"/>
                <a:cs typeface="Times New Roman" charset="0"/>
              </a:rPr>
              <a:t> - to do with leftover issues from the Civil War. Survived by 1 vote</a:t>
            </a:r>
          </a:p>
          <a:p>
            <a:pPr>
              <a:lnSpc>
                <a:spcPct val="90000"/>
              </a:lnSpc>
              <a:spcBef>
                <a:spcPct val="50000"/>
              </a:spcBef>
              <a:buFontTx/>
              <a:buChar char="•"/>
              <a:defRPr/>
            </a:pPr>
            <a:r>
              <a:rPr lang="en-GB" sz="2400" dirty="0">
                <a:solidFill>
                  <a:srgbClr val="FF0000"/>
                </a:solidFill>
                <a:latin typeface="Comic Sans MS" panose="030F0702030302020204" pitchFamily="66" charset="0"/>
                <a:ea typeface="ＭＳ Ｐゴシック" charset="0"/>
                <a:cs typeface="Times New Roman" charset="0"/>
              </a:rPr>
              <a:t>Richard Nixon 1974</a:t>
            </a:r>
            <a:r>
              <a:rPr lang="en-GB" sz="2400" dirty="0">
                <a:solidFill>
                  <a:srgbClr val="0066FF"/>
                </a:solidFill>
                <a:latin typeface="Comic Sans MS" panose="030F0702030302020204" pitchFamily="66" charset="0"/>
                <a:ea typeface="ＭＳ Ｐゴシック" charset="0"/>
                <a:cs typeface="Times New Roman" charset="0"/>
              </a:rPr>
              <a:t> </a:t>
            </a:r>
            <a:r>
              <a:rPr lang="en-GB" sz="2400" dirty="0" smtClean="0">
                <a:solidFill>
                  <a:srgbClr val="0066FF"/>
                </a:solidFill>
                <a:latin typeface="Comic Sans MS" panose="030F0702030302020204" pitchFamily="66" charset="0"/>
                <a:ea typeface="ＭＳ Ｐゴシック" charset="0"/>
                <a:cs typeface="Times New Roman" charset="0"/>
              </a:rPr>
              <a:t>– Watergate scandal, </a:t>
            </a:r>
            <a:r>
              <a:rPr lang="en-GB" sz="2400" dirty="0">
                <a:solidFill>
                  <a:srgbClr val="0066FF"/>
                </a:solidFill>
                <a:latin typeface="Comic Sans MS" panose="030F0702030302020204" pitchFamily="66" charset="0"/>
                <a:ea typeface="ＭＳ Ｐゴシック" charset="0"/>
                <a:cs typeface="Times New Roman" charset="0"/>
              </a:rPr>
              <a:t>process set in motion but resigned before the final </a:t>
            </a:r>
            <a:r>
              <a:rPr lang="en-GB" sz="2400" dirty="0" smtClean="0">
                <a:solidFill>
                  <a:srgbClr val="0066FF"/>
                </a:solidFill>
                <a:latin typeface="Comic Sans MS" panose="030F0702030302020204" pitchFamily="66" charset="0"/>
                <a:ea typeface="ＭＳ Ｐゴシック" charset="0"/>
                <a:cs typeface="Times New Roman" charset="0"/>
              </a:rPr>
              <a:t>vote. </a:t>
            </a:r>
            <a:endParaRPr lang="en-GB" sz="2400" dirty="0">
              <a:solidFill>
                <a:srgbClr val="0066FF"/>
              </a:solidFill>
              <a:latin typeface="Comic Sans MS" panose="030F0702030302020204" pitchFamily="66" charset="0"/>
              <a:ea typeface="ＭＳ Ｐゴシック" charset="0"/>
              <a:cs typeface="Times New Roman" charset="0"/>
            </a:endParaRPr>
          </a:p>
          <a:p>
            <a:pPr>
              <a:lnSpc>
                <a:spcPct val="90000"/>
              </a:lnSpc>
              <a:spcBef>
                <a:spcPct val="50000"/>
              </a:spcBef>
              <a:buFontTx/>
              <a:buChar char="•"/>
              <a:defRPr/>
            </a:pPr>
            <a:r>
              <a:rPr lang="en-GB" sz="2400" dirty="0">
                <a:solidFill>
                  <a:srgbClr val="0066FF"/>
                </a:solidFill>
                <a:latin typeface="Comic Sans MS" panose="030F0702030302020204" pitchFamily="66" charset="0"/>
                <a:ea typeface="ＭＳ Ｐゴシック" charset="0"/>
                <a:cs typeface="Times New Roman" charset="0"/>
              </a:rPr>
              <a:t>The </a:t>
            </a:r>
            <a:r>
              <a:rPr lang="en-GB" sz="2400" dirty="0" err="1" smtClean="0">
                <a:solidFill>
                  <a:srgbClr val="0066FF"/>
                </a:solidFill>
                <a:latin typeface="Comic Sans MS" panose="030F0702030302020204" pitchFamily="66" charset="0"/>
                <a:ea typeface="ＭＳ Ｐゴシック" charset="0"/>
                <a:cs typeface="Times New Roman" charset="0"/>
              </a:rPr>
              <a:t>HoR</a:t>
            </a:r>
            <a:r>
              <a:rPr lang="en-GB" sz="2400" dirty="0" smtClean="0">
                <a:solidFill>
                  <a:srgbClr val="0066FF"/>
                </a:solidFill>
                <a:latin typeface="Comic Sans MS" panose="030F0702030302020204" pitchFamily="66" charset="0"/>
                <a:ea typeface="ＭＳ Ｐゴシック" charset="0"/>
                <a:cs typeface="Times New Roman" charset="0"/>
              </a:rPr>
              <a:t> </a:t>
            </a:r>
            <a:r>
              <a:rPr lang="en-GB" sz="2400" dirty="0">
                <a:solidFill>
                  <a:srgbClr val="0066FF"/>
                </a:solidFill>
                <a:latin typeface="Comic Sans MS" panose="030F0702030302020204" pitchFamily="66" charset="0"/>
                <a:ea typeface="ＭＳ Ｐゴシック" charset="0"/>
                <a:cs typeface="Times New Roman" charset="0"/>
              </a:rPr>
              <a:t>voted to impeach </a:t>
            </a:r>
            <a:r>
              <a:rPr lang="en-GB" sz="2400" dirty="0" smtClean="0">
                <a:solidFill>
                  <a:srgbClr val="FF0000"/>
                </a:solidFill>
                <a:latin typeface="Comic Sans MS" panose="030F0702030302020204" pitchFamily="66" charset="0"/>
                <a:ea typeface="ＭＳ Ｐゴシック" charset="0"/>
                <a:cs typeface="Times New Roman" charset="0"/>
              </a:rPr>
              <a:t>Clinton in 1998 </a:t>
            </a:r>
            <a:r>
              <a:rPr lang="en-GB" sz="2400" dirty="0">
                <a:solidFill>
                  <a:srgbClr val="0066FF"/>
                </a:solidFill>
                <a:latin typeface="Comic Sans MS" panose="030F0702030302020204" pitchFamily="66" charset="0"/>
                <a:ea typeface="ＭＳ Ｐゴシック" charset="0"/>
                <a:cs typeface="Times New Roman" charset="0"/>
                <a:sym typeface="Wingdings" charset="0"/>
              </a:rPr>
              <a:t></a:t>
            </a:r>
            <a:r>
              <a:rPr lang="en-GB" sz="2400" dirty="0">
                <a:solidFill>
                  <a:srgbClr val="0066FF"/>
                </a:solidFill>
                <a:latin typeface="Comic Sans MS" panose="030F0702030302020204" pitchFamily="66" charset="0"/>
                <a:ea typeface="ＭＳ Ｐゴシック" charset="0"/>
                <a:cs typeface="Times New Roman" charset="0"/>
              </a:rPr>
              <a:t> Senate trial found him not guilty by 55-45 votes</a:t>
            </a:r>
          </a:p>
        </p:txBody>
      </p:sp>
      <p:sp>
        <p:nvSpPr>
          <p:cNvPr id="7172" name="Text Box 4"/>
          <p:cNvSpPr txBox="1">
            <a:spLocks noChangeArrowheads="1"/>
          </p:cNvSpPr>
          <p:nvPr/>
        </p:nvSpPr>
        <p:spPr bwMode="auto">
          <a:xfrm>
            <a:off x="1115616" y="609600"/>
            <a:ext cx="7128792"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GB" altLang="en-US" sz="2800" dirty="0">
                <a:latin typeface="Comic Sans MS" pitchFamily="66" charset="0"/>
              </a:rPr>
              <a:t>Only 3 Presidents have ever been in danger of being </a:t>
            </a:r>
            <a:r>
              <a:rPr lang="en-GB" altLang="en-US" sz="2800" dirty="0" smtClean="0">
                <a:latin typeface="Comic Sans MS" pitchFamily="66" charset="0"/>
              </a:rPr>
              <a:t>impeached.</a:t>
            </a:r>
            <a:endParaRPr lang="en-GB" altLang="en-US" sz="2800" dirty="0">
              <a:latin typeface="Comic Sans MS" pitchFamily="66" charset="0"/>
            </a:endParaRPr>
          </a:p>
        </p:txBody>
      </p:sp>
      <p:pic>
        <p:nvPicPr>
          <p:cNvPr id="7174" name="Picture 6" descr="aj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838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nix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752600"/>
            <a:ext cx="9493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clint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828800"/>
            <a:ext cx="914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21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2"/>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3000"/>
                                  </p:stCondLst>
                                  <p:childTnLst>
                                    <p:set>
                                      <p:cBhvr>
                                        <p:cTn id="9" dur="1" fill="hold">
                                          <p:stCondLst>
                                            <p:cond delay="0"/>
                                          </p:stCondLst>
                                        </p:cTn>
                                        <p:tgtEl>
                                          <p:spTgt spid="7174"/>
                                        </p:tgtEl>
                                        <p:attrNameLst>
                                          <p:attrName>style.visibility</p:attrName>
                                        </p:attrNameLst>
                                      </p:cBhvr>
                                      <p:to>
                                        <p:strVal val="visible"/>
                                      </p:to>
                                    </p:set>
                                    <p:anim calcmode="lin" valueType="num">
                                      <p:cBhvr additive="base">
                                        <p:cTn id="10" dur="500" fill="hold"/>
                                        <p:tgtEl>
                                          <p:spTgt spid="7174"/>
                                        </p:tgtEl>
                                        <p:attrNameLst>
                                          <p:attrName>ppt_x</p:attrName>
                                        </p:attrNameLst>
                                      </p:cBhvr>
                                      <p:tavLst>
                                        <p:tav tm="0">
                                          <p:val>
                                            <p:strVal val="0-#ppt_w/2"/>
                                          </p:val>
                                        </p:tav>
                                        <p:tav tm="100000">
                                          <p:val>
                                            <p:strVal val="#ppt_x"/>
                                          </p:val>
                                        </p:tav>
                                      </p:tavLst>
                                    </p:anim>
                                    <p:anim calcmode="lin" valueType="num">
                                      <p:cBhvr additive="base">
                                        <p:cTn id="11" dur="500" fill="hold"/>
                                        <p:tgtEl>
                                          <p:spTgt spid="7174"/>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4000"/>
                            </p:stCondLst>
                            <p:childTnLst>
                              <p:par>
                                <p:cTn id="13" presetID="2" presetClass="entr" presetSubtype="4" fill="hold" nodeType="afterEffect">
                                  <p:stCondLst>
                                    <p:cond delay="0"/>
                                  </p:stCondLst>
                                  <p:childTnLst>
                                    <p:set>
                                      <p:cBhvr>
                                        <p:cTn id="14" dur="1" fill="hold">
                                          <p:stCondLst>
                                            <p:cond delay="0"/>
                                          </p:stCondLst>
                                        </p:cTn>
                                        <p:tgtEl>
                                          <p:spTgt spid="7176"/>
                                        </p:tgtEl>
                                        <p:attrNameLst>
                                          <p:attrName>style.visibility</p:attrName>
                                        </p:attrNameLst>
                                      </p:cBhvr>
                                      <p:to>
                                        <p:strVal val="visible"/>
                                      </p:to>
                                    </p:set>
                                    <p:anim calcmode="lin" valueType="num">
                                      <p:cBhvr additive="base">
                                        <p:cTn id="15" dur="500" fill="hold"/>
                                        <p:tgtEl>
                                          <p:spTgt spid="7176"/>
                                        </p:tgtEl>
                                        <p:attrNameLst>
                                          <p:attrName>ppt_x</p:attrName>
                                        </p:attrNameLst>
                                      </p:cBhvr>
                                      <p:tavLst>
                                        <p:tav tm="0">
                                          <p:val>
                                            <p:strVal val="#ppt_x"/>
                                          </p:val>
                                        </p:tav>
                                        <p:tav tm="100000">
                                          <p:val>
                                            <p:strVal val="#ppt_x"/>
                                          </p:val>
                                        </p:tav>
                                      </p:tavLst>
                                    </p:anim>
                                    <p:anim calcmode="lin" valueType="num">
                                      <p:cBhvr additive="base">
                                        <p:cTn id="16" dur="500" fill="hold"/>
                                        <p:tgtEl>
                                          <p:spTgt spid="7176"/>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4500"/>
                            </p:stCondLst>
                            <p:childTnLst>
                              <p:par>
                                <p:cTn id="18" presetID="2" presetClass="entr" presetSubtype="2" fill="hold" nodeType="afterEffect">
                                  <p:stCondLst>
                                    <p:cond delay="0"/>
                                  </p:stCondLst>
                                  <p:childTnLst>
                                    <p:set>
                                      <p:cBhvr>
                                        <p:cTn id="19" dur="1" fill="hold">
                                          <p:stCondLst>
                                            <p:cond delay="0"/>
                                          </p:stCondLst>
                                        </p:cTn>
                                        <p:tgtEl>
                                          <p:spTgt spid="7178"/>
                                        </p:tgtEl>
                                        <p:attrNameLst>
                                          <p:attrName>style.visibility</p:attrName>
                                        </p:attrNameLst>
                                      </p:cBhvr>
                                      <p:to>
                                        <p:strVal val="visible"/>
                                      </p:to>
                                    </p:set>
                                    <p:anim calcmode="lin" valueType="num">
                                      <p:cBhvr additive="base">
                                        <p:cTn id="20" dur="500" fill="hold"/>
                                        <p:tgtEl>
                                          <p:spTgt spid="7178"/>
                                        </p:tgtEl>
                                        <p:attrNameLst>
                                          <p:attrName>ppt_x</p:attrName>
                                        </p:attrNameLst>
                                      </p:cBhvr>
                                      <p:tavLst>
                                        <p:tav tm="0">
                                          <p:val>
                                            <p:strVal val="1+#ppt_w/2"/>
                                          </p:val>
                                        </p:tav>
                                        <p:tav tm="100000">
                                          <p:val>
                                            <p:strVal val="#ppt_x"/>
                                          </p:val>
                                        </p:tav>
                                      </p:tavLst>
                                    </p:anim>
                                    <p:anim calcmode="lin" valueType="num">
                                      <p:cBhvr additive="base">
                                        <p:cTn id="21" dur="500" fill="hold"/>
                                        <p:tgtEl>
                                          <p:spTgt spid="717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0"/>
                            </p:stCondLst>
                            <p:childTnLst>
                              <p:par>
                                <p:cTn id="23" presetID="1" presetClass="entr" presetSubtype="0" fill="hold" grpId="0" nodeType="afterEffect">
                                  <p:stCondLst>
                                    <p:cond delay="2000"/>
                                  </p:stCondLst>
                                  <p:childTnLst>
                                    <p:set>
                                      <p:cBhvr>
                                        <p:cTn id="24" dur="1" fill="hold">
                                          <p:stCondLst>
                                            <p:cond delay="499"/>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nimBg="1"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1853</Words>
  <Application>Microsoft Office PowerPoint</Application>
  <PresentationFormat>On-screen Show (4:3)</PresentationFormat>
  <Paragraphs>140</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The President of the USA</vt:lpstr>
      <vt:lpstr>PowerPoint Presentation</vt:lpstr>
      <vt:lpstr>PowerPoint Presentation</vt:lpstr>
      <vt:lpstr>PowerPoint Presentation</vt:lpstr>
      <vt:lpstr>PowerPoint Presentation</vt:lpstr>
      <vt:lpstr>PowerPoint Presentation</vt:lpstr>
      <vt:lpstr>Impeachment Process</vt:lpstr>
      <vt:lpstr>Impeachment Process</vt:lpstr>
      <vt:lpstr>PowerPoint Presentation</vt:lpstr>
      <vt:lpstr>PowerPoint Presentation</vt:lpstr>
      <vt:lpstr>PowerPoint Presentation</vt:lpstr>
      <vt:lpstr>COMPARISON</vt:lpstr>
      <vt:lpstr>US President -The most powerful person in the world?</vt:lpstr>
      <vt:lpstr>A joint ticket</vt:lpstr>
      <vt:lpstr>Vice President John Nance Gardner</vt:lpstr>
      <vt:lpstr>Key roles of the Vice President</vt:lpstr>
      <vt:lpstr>The President’s Cabinet</vt:lpstr>
      <vt:lpstr>President v PM</vt:lpstr>
      <vt:lpstr>Cabinet - UK v USA</vt:lpstr>
      <vt:lpstr>Relations with legislature</vt:lpstr>
      <vt:lpstr>New Style Higher - 2015</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 of the USA</dc:title>
  <dc:creator>StJoAcDevanneyR</dc:creator>
  <cp:lastModifiedBy>StJoAcDevanneyR</cp:lastModifiedBy>
  <cp:revision>13</cp:revision>
  <dcterms:created xsi:type="dcterms:W3CDTF">2017-10-30T10:29:00Z</dcterms:created>
  <dcterms:modified xsi:type="dcterms:W3CDTF">2018-10-29T14:42:36Z</dcterms:modified>
</cp:coreProperties>
</file>