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0" autoAdjust="0"/>
    <p:restoredTop sz="94660"/>
  </p:normalViewPr>
  <p:slideViewPr>
    <p:cSldViewPr>
      <p:cViewPr varScale="1">
        <p:scale>
          <a:sx n="103" d="100"/>
          <a:sy n="103" d="100"/>
        </p:scale>
        <p:origin x="-32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01359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02387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0953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7636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99285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3415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8564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85094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699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33252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33124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6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EBA80-1C9C-4C4E-99B5-F21CBDA58D8D}" type="datetimeFigureOut">
              <a:rPr lang="en-GB" smtClean="0">
                <a:solidFill>
                  <a:prstClr val="black">
                    <a:tint val="75000"/>
                  </a:prstClr>
                </a:solidFill>
              </a:rPr>
              <a:pPr/>
              <a:t>28/09/2017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10104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uk/url?sa=i&amp;rct=j&amp;q=&amp;esrc=s&amp;source=images&amp;cd=&amp;cad=rja&amp;uact=8&amp;ved=0ahUKEwiRqrS108XWAhUDYVAKHZsOBysQjRwIBw&amp;url=https://openclipart.org/detail/237261/usa-flag-typography-no-filters-no-background&amp;psig=AFQjCNF-8UJ5fA8mOHz5nMGuHVvxEKVA-A&amp;ust=1506611498102663"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www.google.co.uk/url?sa=i&amp;rct=j&amp;q=&amp;esrc=s&amp;source=images&amp;cd=&amp;cad=rja&amp;uact=8&amp;ved=0ahUKEwiGgO6B1MXWAhUNYlAKHaWsAdEQjRwIBw&amp;url=http://mobileadvertisingwatch.com/wave-the-union-jack-uk-first-to-achieve-50-media-spend-in-digital-arena-16852&amp;psig=AFQjCNErILu3jHnFMCYQ_PIHpU569NL3Kg&amp;ust=150661162312240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2520280"/>
          </a:xfrm>
          <a:ln>
            <a:solidFill>
              <a:schemeClr val="tx1"/>
            </a:solidFill>
          </a:ln>
        </p:spPr>
        <p:txBody>
          <a:bodyPr>
            <a:noAutofit/>
          </a:bodyPr>
          <a:lstStyle/>
          <a:p>
            <a:r>
              <a:rPr lang="en-GB" sz="5400" b="1" dirty="0" smtClean="0">
                <a:solidFill>
                  <a:srgbClr val="00B0F0"/>
                </a:solidFill>
                <a:effectLst>
                  <a:outerShdw blurRad="38100" dist="38100" dir="2700000" algn="tl">
                    <a:srgbClr val="000000">
                      <a:alpha val="43137"/>
                    </a:srgbClr>
                  </a:outerShdw>
                </a:effectLst>
                <a:latin typeface="Comic Sans MS" panose="030F0702030302020204" pitchFamily="66" charset="0"/>
              </a:rPr>
              <a:t>Comparing the Legislative Branches in the UK and US</a:t>
            </a:r>
            <a:endParaRPr lang="en-GB" sz="5400" b="1" dirty="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539552" y="3068960"/>
            <a:ext cx="8229600" cy="2897163"/>
          </a:xfrm>
        </p:spPr>
        <p:txBody>
          <a:bodyPr/>
          <a:lstStyle/>
          <a:p>
            <a:r>
              <a:rPr lang="en-GB" dirty="0" smtClean="0">
                <a:latin typeface="Comic Sans MS" panose="030F0702030302020204" pitchFamily="66" charset="0"/>
              </a:rPr>
              <a:t>The following slides highlight the key differences between the legislative functions in the UK and USA</a:t>
            </a:r>
          </a:p>
          <a:p>
            <a:r>
              <a:rPr lang="en-GB" dirty="0" smtClean="0">
                <a:latin typeface="Comic Sans MS" panose="030F0702030302020204" pitchFamily="66" charset="0"/>
              </a:rPr>
              <a:t>These can be used to plan essays about the legislative branches</a:t>
            </a:r>
            <a:endParaRPr lang="en-GB" dirty="0">
              <a:latin typeface="Comic Sans MS" panose="030F0702030302020204" pitchFamily="66" charset="0"/>
            </a:endParaRPr>
          </a:p>
        </p:txBody>
      </p:sp>
    </p:spTree>
    <p:extLst>
      <p:ext uri="{BB962C8B-B14F-4D97-AF65-F5344CB8AC3E}">
        <p14:creationId xmlns:p14="http://schemas.microsoft.com/office/powerpoint/2010/main" val="6797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706090"/>
          </a:xfrm>
        </p:spPr>
        <p:txBody>
          <a:bodyPr>
            <a:normAutofit fontScale="90000"/>
          </a:bodyPr>
          <a:lstStyle/>
          <a:p>
            <a:pPr eaLnBrk="1" hangingPunct="1">
              <a:defRPr/>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Scrutiny of appointments</a:t>
            </a:r>
            <a:endParaRPr lang="en-US"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23556" name="Rectangle 4"/>
          <p:cNvSpPr>
            <a:spLocks noGrp="1" noChangeArrowheads="1"/>
          </p:cNvSpPr>
          <p:nvPr>
            <p:ph type="body" sz="half" idx="1"/>
          </p:nvPr>
        </p:nvSpPr>
        <p:spPr>
          <a:xfrm>
            <a:off x="311770" y="2636912"/>
            <a:ext cx="4038600" cy="3640863"/>
          </a:xfrm>
        </p:spPr>
        <p:txBody>
          <a:bodyPr>
            <a:normAutofit fontScale="92500" lnSpcReduction="20000"/>
          </a:bodyPr>
          <a:lstStyle/>
          <a:p>
            <a:pPr eaLnBrk="1" hangingPunct="1">
              <a:defRPr/>
            </a:pPr>
            <a:r>
              <a:rPr lang="en-GB" dirty="0" smtClean="0">
                <a:latin typeface="Comic Sans MS" panose="030F0702030302020204" pitchFamily="66" charset="0"/>
              </a:rPr>
              <a:t>Senate has power to confirm (or reject) all presidential senior appointments – Obama’s 2nd pick for Supreme Court was never confirmed </a:t>
            </a:r>
          </a:p>
          <a:p>
            <a:pPr eaLnBrk="1" hangingPunct="1">
              <a:defRPr/>
            </a:pPr>
            <a:r>
              <a:rPr lang="en-GB" dirty="0" smtClean="0">
                <a:latin typeface="Comic Sans MS" panose="030F0702030302020204" pitchFamily="66" charset="0"/>
              </a:rPr>
              <a:t>Senate has to ratify all treaties signed by the president</a:t>
            </a:r>
            <a:endParaRPr lang="en-US" dirty="0" smtClean="0">
              <a:latin typeface="Comic Sans MS" panose="030F0702030302020204" pitchFamily="66" charset="0"/>
            </a:endParaRPr>
          </a:p>
        </p:txBody>
      </p:sp>
      <p:sp>
        <p:nvSpPr>
          <p:cNvPr id="23557" name="Rectangle 5"/>
          <p:cNvSpPr>
            <a:spLocks noGrp="1" noChangeArrowheads="1"/>
          </p:cNvSpPr>
          <p:nvPr>
            <p:ph type="body" sz="half" idx="2"/>
          </p:nvPr>
        </p:nvSpPr>
        <p:spPr>
          <a:xfrm>
            <a:off x="4716016" y="2221414"/>
            <a:ext cx="4038600" cy="4525963"/>
          </a:xfrm>
        </p:spPr>
        <p:txBody>
          <a:bodyPr/>
          <a:lstStyle/>
          <a:p>
            <a:pPr eaLnBrk="1" hangingPunct="1">
              <a:defRPr/>
            </a:pPr>
            <a:r>
              <a:rPr lang="en-GB" dirty="0" smtClean="0">
                <a:latin typeface="Comic Sans MS" panose="030F0702030302020204" pitchFamily="66" charset="0"/>
              </a:rPr>
              <a:t>Parliament has no control over the Prime Minister’s “power of patronage” – choosing of the cabinet</a:t>
            </a:r>
          </a:p>
          <a:p>
            <a:pPr eaLnBrk="1" hangingPunct="1">
              <a:defRPr/>
            </a:pPr>
            <a:r>
              <a:rPr lang="en-GB" dirty="0" smtClean="0">
                <a:latin typeface="Comic Sans MS" panose="030F0702030302020204" pitchFamily="66" charset="0"/>
              </a:rPr>
              <a:t>Parliament has no power once treaties are signed by government</a:t>
            </a:r>
            <a:endParaRPr lang="en-US"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60345"/>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12456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281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 calcmode="lin" valueType="num">
                                      <p:cBhvr additive="base">
                                        <p:cTn id="7" dur="500" fill="hold"/>
                                        <p:tgtEl>
                                          <p:spTgt spid="2355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3557">
                                            <p:txEl>
                                              <p:pRg st="0" end="0"/>
                                            </p:txEl>
                                          </p:spTgt>
                                        </p:tgtEl>
                                        <p:attrNameLst>
                                          <p:attrName>style.visibility</p:attrName>
                                        </p:attrNameLst>
                                      </p:cBhvr>
                                      <p:to>
                                        <p:strVal val="visible"/>
                                      </p:to>
                                    </p:set>
                                    <p:anim calcmode="lin" valueType="num">
                                      <p:cBhvr additive="base">
                                        <p:cTn id="13" dur="500" fill="hold"/>
                                        <p:tgtEl>
                                          <p:spTgt spid="2355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3556">
                                            <p:txEl>
                                              <p:pRg st="1" end="1"/>
                                            </p:txEl>
                                          </p:spTgt>
                                        </p:tgtEl>
                                        <p:attrNameLst>
                                          <p:attrName>style.visibility</p:attrName>
                                        </p:attrNameLst>
                                      </p:cBhvr>
                                      <p:to>
                                        <p:strVal val="visible"/>
                                      </p:to>
                                    </p:set>
                                    <p:anim calcmode="lin" valueType="num">
                                      <p:cBhvr additive="base">
                                        <p:cTn id="19" dur="5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3557">
                                            <p:txEl>
                                              <p:pRg st="1" end="1"/>
                                            </p:txEl>
                                          </p:spTgt>
                                        </p:tgtEl>
                                        <p:attrNameLst>
                                          <p:attrName>style.visibility</p:attrName>
                                        </p:attrNameLst>
                                      </p:cBhvr>
                                      <p:to>
                                        <p:strVal val="visible"/>
                                      </p:to>
                                    </p:set>
                                    <p:anim calcmode="lin" valueType="num">
                                      <p:cBhvr additive="base">
                                        <p:cTn id="25" dur="500" fill="hold"/>
                                        <p:tgtEl>
                                          <p:spTgt spid="2355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5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defRPr/>
            </a:pPr>
            <a:r>
              <a:rPr lang="en-GB" sz="4000" b="1" dirty="0" smtClean="0">
                <a:solidFill>
                  <a:srgbClr val="00B0F0"/>
                </a:solidFill>
                <a:effectLst>
                  <a:outerShdw blurRad="38100" dist="38100" dir="2700000" algn="tl">
                    <a:srgbClr val="000000">
                      <a:alpha val="43137"/>
                    </a:srgbClr>
                  </a:outerShdw>
                </a:effectLst>
                <a:latin typeface="Comic Sans MS" panose="030F0702030302020204" pitchFamily="66" charset="0"/>
              </a:rPr>
              <a:t>Scrutiny of workings of government</a:t>
            </a:r>
            <a:endParaRPr lang="en-US" sz="4000"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25604" name="Rectangle 4"/>
          <p:cNvSpPr>
            <a:spLocks noGrp="1" noChangeArrowheads="1"/>
          </p:cNvSpPr>
          <p:nvPr>
            <p:ph type="body" sz="half" idx="1"/>
          </p:nvPr>
        </p:nvSpPr>
        <p:spPr>
          <a:xfrm>
            <a:off x="4851251" y="2780928"/>
            <a:ext cx="4038600" cy="3168352"/>
          </a:xfrm>
        </p:spPr>
        <p:txBody>
          <a:bodyPr>
            <a:normAutofit fontScale="92500"/>
          </a:bodyPr>
          <a:lstStyle/>
          <a:p>
            <a:pPr eaLnBrk="1" hangingPunct="1"/>
            <a:r>
              <a:rPr lang="en-GB" dirty="0" smtClean="0">
                <a:latin typeface="Comic Sans MS" panose="030F0702030302020204" pitchFamily="66" charset="0"/>
              </a:rPr>
              <a:t>Various opportunities for MPs to question government ministers but none are particularly effective (FMQs is a political show, no real outcome)</a:t>
            </a:r>
            <a:endParaRPr lang="en-US" dirty="0" smtClean="0">
              <a:latin typeface="Comic Sans MS" panose="030F0702030302020204" pitchFamily="66" charset="0"/>
            </a:endParaRPr>
          </a:p>
        </p:txBody>
      </p:sp>
      <p:sp>
        <p:nvSpPr>
          <p:cNvPr id="25605" name="Rectangle 5"/>
          <p:cNvSpPr>
            <a:spLocks noGrp="1" noChangeArrowheads="1"/>
          </p:cNvSpPr>
          <p:nvPr>
            <p:ph type="body" sz="half" idx="2"/>
          </p:nvPr>
        </p:nvSpPr>
        <p:spPr>
          <a:xfrm>
            <a:off x="467544" y="2780928"/>
            <a:ext cx="4038600" cy="2882699"/>
          </a:xfrm>
        </p:spPr>
        <p:txBody>
          <a:bodyPr/>
          <a:lstStyle/>
          <a:p>
            <a:pPr eaLnBrk="1" hangingPunct="1">
              <a:defRPr/>
            </a:pPr>
            <a:r>
              <a:rPr lang="en-GB" dirty="0" smtClean="0">
                <a:latin typeface="Comic Sans MS" panose="030F0702030302020204" pitchFamily="66" charset="0"/>
              </a:rPr>
              <a:t>Congress has </a:t>
            </a:r>
            <a:r>
              <a:rPr lang="en-GB" b="1" dirty="0" smtClean="0">
                <a:latin typeface="Comic Sans MS" panose="030F0702030302020204" pitchFamily="66" charset="0"/>
              </a:rPr>
              <a:t>real power</a:t>
            </a:r>
            <a:r>
              <a:rPr lang="en-GB" dirty="0" smtClean="0">
                <a:latin typeface="Comic Sans MS" panose="030F0702030302020204" pitchFamily="66" charset="0"/>
              </a:rPr>
              <a:t> to examine and force officials to appear before it or provide information</a:t>
            </a:r>
            <a:endParaRPr lang="en-US"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60345"/>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41941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5011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604">
                                            <p:txEl>
                                              <p:pRg st="0" end="0"/>
                                            </p:txEl>
                                          </p:spTgt>
                                        </p:tgtEl>
                                        <p:attrNameLst>
                                          <p:attrName>style.visibility</p:attrName>
                                        </p:attrNameLst>
                                      </p:cBhvr>
                                      <p:to>
                                        <p:strVal val="visible"/>
                                      </p:to>
                                    </p:set>
                                    <p:animEffect transition="in" filter="checkerboard(across)">
                                      <p:cBhvr>
                                        <p:cTn id="7" dur="500"/>
                                        <p:tgtEl>
                                          <p:spTgt spid="256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5605">
                                            <p:txEl>
                                              <p:pRg st="0" end="0"/>
                                            </p:txEl>
                                          </p:spTgt>
                                        </p:tgtEl>
                                        <p:attrNameLst>
                                          <p:attrName>style.visibility</p:attrName>
                                        </p:attrNameLst>
                                      </p:cBhvr>
                                      <p:to>
                                        <p:strVal val="visible"/>
                                      </p:to>
                                    </p:set>
                                    <p:animEffect transition="in" filter="checkerboard(across)">
                                      <p:cBhvr>
                                        <p:cTn id="12" dur="500"/>
                                        <p:tgtEl>
                                          <p:spTgt spid="256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defRPr/>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Scrutiny - work of committees</a:t>
            </a:r>
            <a:endParaRPr lang="en-US"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27652" name="Rectangle 4"/>
          <p:cNvSpPr>
            <a:spLocks noGrp="1" noChangeArrowheads="1"/>
          </p:cNvSpPr>
          <p:nvPr>
            <p:ph type="body" sz="half" idx="1"/>
          </p:nvPr>
        </p:nvSpPr>
        <p:spPr>
          <a:xfrm>
            <a:off x="395536" y="2852936"/>
            <a:ext cx="4038600" cy="2632751"/>
          </a:xfrm>
        </p:spPr>
        <p:txBody>
          <a:bodyPr/>
          <a:lstStyle/>
          <a:p>
            <a:pPr eaLnBrk="1" hangingPunct="1">
              <a:lnSpc>
                <a:spcPct val="90000"/>
              </a:lnSpc>
              <a:defRPr/>
            </a:pPr>
            <a:r>
              <a:rPr lang="en-GB" sz="2000" dirty="0" smtClean="0">
                <a:latin typeface="Comic Sans MS" panose="030F0702030302020204" pitchFamily="66" charset="0"/>
              </a:rPr>
              <a:t>Standing committees both legislate and scrutinise</a:t>
            </a:r>
          </a:p>
          <a:p>
            <a:pPr eaLnBrk="1" hangingPunct="1">
              <a:lnSpc>
                <a:spcPct val="90000"/>
              </a:lnSpc>
              <a:defRPr/>
            </a:pPr>
            <a:r>
              <a:rPr lang="en-GB" sz="2000" dirty="0" smtClean="0">
                <a:latin typeface="Comic Sans MS" panose="030F0702030302020204" pitchFamily="66" charset="0"/>
              </a:rPr>
              <a:t>Well staffed, well funded, powerful</a:t>
            </a:r>
          </a:p>
          <a:p>
            <a:pPr eaLnBrk="1" hangingPunct="1">
              <a:lnSpc>
                <a:spcPct val="90000"/>
              </a:lnSpc>
              <a:defRPr/>
            </a:pPr>
            <a:r>
              <a:rPr lang="en-GB" sz="2000" dirty="0" smtClean="0">
                <a:latin typeface="Comic Sans MS" panose="030F0702030302020204" pitchFamily="66" charset="0"/>
              </a:rPr>
              <a:t>Hold hearings, carry out investigations, force witnesses to attend or documents to be handed over</a:t>
            </a:r>
            <a:endParaRPr lang="en-US" sz="2000" dirty="0" smtClean="0">
              <a:latin typeface="Comic Sans MS" panose="030F0702030302020204" pitchFamily="66" charset="0"/>
            </a:endParaRPr>
          </a:p>
        </p:txBody>
      </p:sp>
      <p:sp>
        <p:nvSpPr>
          <p:cNvPr id="27653" name="Rectangle 5"/>
          <p:cNvSpPr>
            <a:spLocks noGrp="1" noChangeArrowheads="1"/>
          </p:cNvSpPr>
          <p:nvPr>
            <p:ph type="body" sz="half" idx="2"/>
          </p:nvPr>
        </p:nvSpPr>
        <p:spPr>
          <a:xfrm>
            <a:off x="4788024" y="2490977"/>
            <a:ext cx="4038600" cy="3530312"/>
          </a:xfrm>
        </p:spPr>
        <p:txBody>
          <a:bodyPr/>
          <a:lstStyle/>
          <a:p>
            <a:pPr eaLnBrk="1" hangingPunct="1">
              <a:lnSpc>
                <a:spcPct val="90000"/>
              </a:lnSpc>
            </a:pPr>
            <a:r>
              <a:rPr lang="en-GB" sz="2000" dirty="0" smtClean="0">
                <a:latin typeface="Comic Sans MS" panose="030F0702030302020204" pitchFamily="66" charset="0"/>
              </a:rPr>
              <a:t>Standing committees only deal with legislation and don</a:t>
            </a:r>
            <a:r>
              <a:rPr lang="en-GB" altLang="en-US" sz="2000" dirty="0" smtClean="0">
                <a:latin typeface="Comic Sans MS" panose="030F0702030302020204" pitchFamily="66" charset="0"/>
              </a:rPr>
              <a:t>’</a:t>
            </a:r>
            <a:r>
              <a:rPr lang="en-GB" sz="2000" dirty="0" smtClean="0">
                <a:latin typeface="Comic Sans MS" panose="030F0702030302020204" pitchFamily="66" charset="0"/>
              </a:rPr>
              <a:t>t have much influence over this</a:t>
            </a:r>
          </a:p>
          <a:p>
            <a:pPr eaLnBrk="1" hangingPunct="1">
              <a:lnSpc>
                <a:spcPct val="90000"/>
              </a:lnSpc>
            </a:pPr>
            <a:r>
              <a:rPr lang="en-GB" sz="2000" b="1" dirty="0" smtClean="0">
                <a:latin typeface="Comic Sans MS" panose="030F0702030302020204" pitchFamily="66" charset="0"/>
              </a:rPr>
              <a:t>Select committees scrutinise government</a:t>
            </a:r>
          </a:p>
          <a:p>
            <a:pPr eaLnBrk="1" hangingPunct="1">
              <a:lnSpc>
                <a:spcPct val="90000"/>
              </a:lnSpc>
            </a:pPr>
            <a:r>
              <a:rPr lang="en-GB" sz="2000" dirty="0" smtClean="0">
                <a:latin typeface="Comic Sans MS" panose="030F0702030302020204" pitchFamily="66" charset="0"/>
              </a:rPr>
              <a:t>Hold hearings but cannot force government to release information or get ministers to appear</a:t>
            </a:r>
            <a:endParaRPr lang="en-US" sz="2000"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60345"/>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4929" y="112456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1793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Effect transition="in" filter="checkerboard(across)">
                                      <p:cBhvr>
                                        <p:cTn id="7" dur="500"/>
                                        <p:tgtEl>
                                          <p:spTgt spid="276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7653">
                                            <p:txEl>
                                              <p:pRg st="0" end="0"/>
                                            </p:txEl>
                                          </p:spTgt>
                                        </p:tgtEl>
                                        <p:attrNameLst>
                                          <p:attrName>style.visibility</p:attrName>
                                        </p:attrNameLst>
                                      </p:cBhvr>
                                      <p:to>
                                        <p:strVal val="visible"/>
                                      </p:to>
                                    </p:set>
                                    <p:animEffect transition="in" filter="checkerboard(across)">
                                      <p:cBhvr>
                                        <p:cTn id="12" dur="500"/>
                                        <p:tgtEl>
                                          <p:spTgt spid="27653">
                                            <p:txEl>
                                              <p:pRg st="0" end="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27653">
                                            <p:txEl>
                                              <p:pRg st="1" end="1"/>
                                            </p:txEl>
                                          </p:spTgt>
                                        </p:tgtEl>
                                        <p:attrNameLst>
                                          <p:attrName>style.visibility</p:attrName>
                                        </p:attrNameLst>
                                      </p:cBhvr>
                                      <p:to>
                                        <p:strVal val="visible"/>
                                      </p:to>
                                    </p:set>
                                    <p:animEffect transition="in" filter="checkerboard(across)">
                                      <p:cBhvr>
                                        <p:cTn id="15" dur="500"/>
                                        <p:tgtEl>
                                          <p:spTgt spid="2765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nodeType="clickEffect">
                                  <p:stCondLst>
                                    <p:cond delay="0"/>
                                  </p:stCondLst>
                                  <p:childTnLst>
                                    <p:set>
                                      <p:cBhvr>
                                        <p:cTn id="19" dur="1" fill="hold">
                                          <p:stCondLst>
                                            <p:cond delay="0"/>
                                          </p:stCondLst>
                                        </p:cTn>
                                        <p:tgtEl>
                                          <p:spTgt spid="27652">
                                            <p:txEl>
                                              <p:pRg st="1" end="1"/>
                                            </p:txEl>
                                          </p:spTgt>
                                        </p:tgtEl>
                                        <p:attrNameLst>
                                          <p:attrName>style.visibility</p:attrName>
                                        </p:attrNameLst>
                                      </p:cBhvr>
                                      <p:to>
                                        <p:strVal val="visible"/>
                                      </p:to>
                                    </p:set>
                                    <p:animEffect transition="in" filter="checkerboard(across)">
                                      <p:cBhvr>
                                        <p:cTn id="20" dur="500"/>
                                        <p:tgtEl>
                                          <p:spTgt spid="27652">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27652">
                                            <p:txEl>
                                              <p:pRg st="2" end="2"/>
                                            </p:txEl>
                                          </p:spTgt>
                                        </p:tgtEl>
                                        <p:attrNameLst>
                                          <p:attrName>style.visibility</p:attrName>
                                        </p:attrNameLst>
                                      </p:cBhvr>
                                      <p:to>
                                        <p:strVal val="visible"/>
                                      </p:to>
                                    </p:set>
                                    <p:animEffect transition="in" filter="checkerboard(across)">
                                      <p:cBhvr>
                                        <p:cTn id="25" dur="500"/>
                                        <p:tgtEl>
                                          <p:spTgt spid="27652">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nodeType="clickEffect">
                                  <p:stCondLst>
                                    <p:cond delay="0"/>
                                  </p:stCondLst>
                                  <p:childTnLst>
                                    <p:set>
                                      <p:cBhvr>
                                        <p:cTn id="29" dur="1" fill="hold">
                                          <p:stCondLst>
                                            <p:cond delay="0"/>
                                          </p:stCondLst>
                                        </p:cTn>
                                        <p:tgtEl>
                                          <p:spTgt spid="27653">
                                            <p:txEl>
                                              <p:pRg st="2" end="2"/>
                                            </p:txEl>
                                          </p:spTgt>
                                        </p:tgtEl>
                                        <p:attrNameLst>
                                          <p:attrName>style.visibility</p:attrName>
                                        </p:attrNameLst>
                                      </p:cBhvr>
                                      <p:to>
                                        <p:strVal val="visible"/>
                                      </p:to>
                                    </p:set>
                                    <p:animEffect transition="in" filter="checkerboard(across)">
                                      <p:cBhvr>
                                        <p:cTn id="30" dur="500"/>
                                        <p:tgtEl>
                                          <p:spTgt spid="276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9036496" cy="3888432"/>
          </a:xfrm>
        </p:spPr>
        <p:txBody>
          <a:bodyPr>
            <a:normAutofit fontScale="90000"/>
          </a:bodyPr>
          <a:lstStyle/>
          <a:p>
            <a:pPr algn="l"/>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Analyse the effectiveness of political assemblies’ abilities to scrutinise the government in two political systems you have studied.</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									(12)</a:t>
            </a:r>
            <a:b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br>
            <a:endParaRPr lang="en-GB" b="1" dirty="0">
              <a:solidFill>
                <a:srgbClr val="0070C0"/>
              </a:solidFill>
              <a:effectLst>
                <a:outerShdw blurRad="38100" dist="38100" dir="2700000" algn="tl">
                  <a:srgbClr val="000000">
                    <a:alpha val="43137"/>
                  </a:srgbClr>
                </a:outerShdw>
              </a:effectLst>
              <a:latin typeface="Comic Sans MS" panose="030F0702030302020204" pitchFamily="66" charset="0"/>
            </a:endParaRPr>
          </a:p>
        </p:txBody>
      </p:sp>
      <p:sp>
        <p:nvSpPr>
          <p:cNvPr id="6" name="Rectangle 4"/>
          <p:cNvSpPr txBox="1">
            <a:spLocks noChangeArrowheads="1"/>
          </p:cNvSpPr>
          <p:nvPr/>
        </p:nvSpPr>
        <p:spPr>
          <a:xfrm>
            <a:off x="251520" y="3573016"/>
            <a:ext cx="3793193" cy="273630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None/>
              <a:defRPr/>
            </a:pPr>
            <a:r>
              <a:rPr lang="en-US" sz="2000" dirty="0" smtClean="0">
                <a:latin typeface="Comic Sans MS" panose="030F0702030302020204" pitchFamily="66" charset="0"/>
              </a:rPr>
              <a:t>Overall Plan:</a:t>
            </a:r>
          </a:p>
          <a:p>
            <a:pPr marL="0" indent="0">
              <a:lnSpc>
                <a:spcPct val="90000"/>
              </a:lnSpc>
              <a:buNone/>
              <a:defRPr/>
            </a:pPr>
            <a:endParaRPr lang="en-US" sz="2000" dirty="0">
              <a:latin typeface="Comic Sans MS" panose="030F0702030302020204" pitchFamily="66" charset="0"/>
            </a:endParaRPr>
          </a:p>
          <a:p>
            <a:pPr>
              <a:lnSpc>
                <a:spcPct val="90000"/>
              </a:lnSpc>
              <a:buFontTx/>
              <a:buChar char="-"/>
              <a:defRPr/>
            </a:pPr>
            <a:r>
              <a:rPr lang="en-US" sz="2000" dirty="0" smtClean="0">
                <a:latin typeface="Comic Sans MS" panose="030F0702030302020204" pitchFamily="66" charset="0"/>
              </a:rPr>
              <a:t>Short Intro (see handout)</a:t>
            </a:r>
          </a:p>
          <a:p>
            <a:pPr>
              <a:lnSpc>
                <a:spcPct val="90000"/>
              </a:lnSpc>
              <a:buFontTx/>
              <a:buChar char="-"/>
              <a:defRPr/>
            </a:pPr>
            <a:r>
              <a:rPr lang="en-US" sz="2000" dirty="0" smtClean="0">
                <a:latin typeface="Comic Sans MS" panose="030F0702030302020204" pitchFamily="66" charset="0"/>
              </a:rPr>
              <a:t>3 paragraphs comparing elements of scrutiny in UK/USA</a:t>
            </a:r>
          </a:p>
          <a:p>
            <a:pPr>
              <a:lnSpc>
                <a:spcPct val="90000"/>
              </a:lnSpc>
              <a:buFontTx/>
              <a:buChar char="-"/>
              <a:defRPr/>
            </a:pPr>
            <a:r>
              <a:rPr lang="en-US" sz="2000" dirty="0" smtClean="0">
                <a:latin typeface="Comic Sans MS" panose="030F0702030302020204" pitchFamily="66" charset="0"/>
              </a:rPr>
              <a:t>One/Two sentence conclusion </a:t>
            </a:r>
            <a:r>
              <a:rPr lang="en-US" sz="2000" dirty="0" err="1" smtClean="0">
                <a:latin typeface="Comic Sans MS" panose="030F0702030302020204" pitchFamily="66" charset="0"/>
              </a:rPr>
              <a:t>summarising</a:t>
            </a:r>
            <a:r>
              <a:rPr lang="en-US" sz="2000" dirty="0" smtClean="0">
                <a:latin typeface="Comic Sans MS" panose="030F0702030302020204" pitchFamily="66" charset="0"/>
              </a:rPr>
              <a:t> what you have said.</a:t>
            </a:r>
            <a:endParaRPr lang="en-US" sz="2000" dirty="0" smtClean="0">
              <a:latin typeface="Comic Sans MS" panose="030F0702030302020204" pitchFamily="66" charset="0"/>
            </a:endParaRPr>
          </a:p>
        </p:txBody>
      </p:sp>
      <p:sp>
        <p:nvSpPr>
          <p:cNvPr id="7" name="Rectangle 4"/>
          <p:cNvSpPr txBox="1">
            <a:spLocks noChangeArrowheads="1"/>
          </p:cNvSpPr>
          <p:nvPr/>
        </p:nvSpPr>
        <p:spPr>
          <a:xfrm>
            <a:off x="4860032" y="3600795"/>
            <a:ext cx="3793193" cy="2736303"/>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buNone/>
              <a:defRPr/>
            </a:pPr>
            <a:r>
              <a:rPr lang="en-US" sz="2400" dirty="0" smtClean="0">
                <a:latin typeface="Comic Sans MS" panose="030F0702030302020204" pitchFamily="66" charset="0"/>
              </a:rPr>
              <a:t>Paragraph Plan:</a:t>
            </a:r>
          </a:p>
          <a:p>
            <a:pPr marL="0" indent="0">
              <a:lnSpc>
                <a:spcPct val="90000"/>
              </a:lnSpc>
              <a:buNone/>
              <a:defRPr/>
            </a:pPr>
            <a:endParaRPr lang="en-GB" sz="2400" dirty="0" smtClean="0">
              <a:solidFill>
                <a:srgbClr val="FF0066"/>
              </a:solidFill>
              <a:latin typeface="Comic Sans MS" panose="030F0702030302020204" pitchFamily="66" charset="0"/>
            </a:endParaRPr>
          </a:p>
          <a:p>
            <a:pPr marL="0" indent="0">
              <a:lnSpc>
                <a:spcPct val="90000"/>
              </a:lnSpc>
              <a:buNone/>
              <a:defRPr/>
            </a:pPr>
            <a:r>
              <a:rPr lang="en-GB" sz="2400" dirty="0" smtClean="0">
                <a:solidFill>
                  <a:srgbClr val="FF0066"/>
                </a:solidFill>
                <a:latin typeface="Comic Sans MS" panose="030F0702030302020204" pitchFamily="66" charset="0"/>
              </a:rPr>
              <a:t>Topic sentence</a:t>
            </a:r>
          </a:p>
          <a:p>
            <a:pPr marL="0" indent="0">
              <a:lnSpc>
                <a:spcPct val="90000"/>
              </a:lnSpc>
              <a:buNone/>
              <a:defRPr/>
            </a:pPr>
            <a:r>
              <a:rPr lang="en-GB" sz="2400" dirty="0" smtClean="0">
                <a:solidFill>
                  <a:srgbClr val="FF0066"/>
                </a:solidFill>
                <a:latin typeface="Comic Sans MS" panose="030F0702030302020204" pitchFamily="66" charset="0"/>
              </a:rPr>
              <a:t>K </a:t>
            </a:r>
            <a:r>
              <a:rPr lang="en-GB" sz="2400" dirty="0">
                <a:solidFill>
                  <a:srgbClr val="FF0066"/>
                </a:solidFill>
                <a:latin typeface="Comic Sans MS" panose="030F0702030302020204" pitchFamily="66" charset="0"/>
              </a:rPr>
              <a:t>– description + example on </a:t>
            </a:r>
            <a:r>
              <a:rPr lang="en-GB" sz="2400" dirty="0" smtClean="0">
                <a:solidFill>
                  <a:srgbClr val="FF0066"/>
                </a:solidFill>
                <a:latin typeface="Comic Sans MS" panose="030F0702030302020204" pitchFamily="66" charset="0"/>
              </a:rPr>
              <a:t>UK</a:t>
            </a:r>
          </a:p>
          <a:p>
            <a:pPr marL="0" indent="0">
              <a:lnSpc>
                <a:spcPct val="90000"/>
              </a:lnSpc>
              <a:buNone/>
              <a:defRPr/>
            </a:pPr>
            <a:r>
              <a:rPr lang="en-GB" sz="2400" dirty="0" smtClean="0">
                <a:solidFill>
                  <a:srgbClr val="FF0066"/>
                </a:solidFill>
                <a:latin typeface="Comic Sans MS" panose="030F0702030302020204" pitchFamily="66" charset="0"/>
              </a:rPr>
              <a:t>K </a:t>
            </a:r>
            <a:r>
              <a:rPr lang="en-GB" sz="2400" dirty="0">
                <a:solidFill>
                  <a:srgbClr val="FF0066"/>
                </a:solidFill>
                <a:latin typeface="Comic Sans MS" panose="030F0702030302020204" pitchFamily="66" charset="0"/>
              </a:rPr>
              <a:t>– description + example on </a:t>
            </a:r>
            <a:r>
              <a:rPr lang="en-GB" sz="2400" dirty="0" smtClean="0">
                <a:solidFill>
                  <a:srgbClr val="FF0066"/>
                </a:solidFill>
                <a:latin typeface="Comic Sans MS" panose="030F0702030302020204" pitchFamily="66" charset="0"/>
              </a:rPr>
              <a:t>USA</a:t>
            </a:r>
            <a:endParaRPr lang="en-GB" sz="2400" dirty="0">
              <a:solidFill>
                <a:srgbClr val="FF0066"/>
              </a:solidFill>
              <a:latin typeface="Comic Sans MS" panose="030F0702030302020204" pitchFamily="66" charset="0"/>
            </a:endParaRPr>
          </a:p>
          <a:p>
            <a:pPr marL="0" indent="0">
              <a:lnSpc>
                <a:spcPct val="90000"/>
              </a:lnSpc>
              <a:buNone/>
              <a:defRPr/>
            </a:pPr>
            <a:r>
              <a:rPr lang="en-GB" sz="2400" dirty="0" smtClean="0">
                <a:solidFill>
                  <a:srgbClr val="FF0066"/>
                </a:solidFill>
                <a:latin typeface="Comic Sans MS" panose="030F0702030302020204" pitchFamily="66" charset="0"/>
              </a:rPr>
              <a:t>Analysis</a:t>
            </a:r>
            <a:r>
              <a:rPr lang="en-GB" sz="2400" dirty="0">
                <a:solidFill>
                  <a:srgbClr val="FF0066"/>
                </a:solidFill>
                <a:latin typeface="Comic Sans MS" panose="030F0702030302020204" pitchFamily="66" charset="0"/>
              </a:rPr>
              <a:t>, showing </a:t>
            </a:r>
            <a:r>
              <a:rPr lang="en-GB" sz="2400" dirty="0" smtClean="0">
                <a:solidFill>
                  <a:srgbClr val="FF0066"/>
                </a:solidFill>
                <a:latin typeface="Comic Sans MS" panose="030F0702030302020204" pitchFamily="66" charset="0"/>
              </a:rPr>
              <a:t>comparison, relate to the essay question.</a:t>
            </a:r>
            <a:endParaRPr lang="en-GB" sz="2400" dirty="0">
              <a:solidFill>
                <a:srgbClr val="FF0066"/>
              </a:solidFill>
              <a:latin typeface="Comic Sans MS" panose="030F0702030302020204" pitchFamily="66" charset="0"/>
            </a:endParaRPr>
          </a:p>
          <a:p>
            <a:pPr marL="0" indent="0">
              <a:lnSpc>
                <a:spcPct val="90000"/>
              </a:lnSpc>
              <a:buNone/>
              <a:defRPr/>
            </a:pPr>
            <a:endParaRPr lang="en-GB" sz="2000" dirty="0" smtClean="0">
              <a:solidFill>
                <a:srgbClr val="FF0066"/>
              </a:solidFill>
              <a:latin typeface="Comic Sans MS" panose="030F0702030302020204" pitchFamily="66" charset="0"/>
            </a:endParaRPr>
          </a:p>
          <a:p>
            <a:pPr marL="0" indent="0">
              <a:lnSpc>
                <a:spcPct val="90000"/>
              </a:lnSpc>
              <a:buNone/>
              <a:defRPr/>
            </a:pPr>
            <a:endParaRPr lang="en-GB" sz="2000" dirty="0">
              <a:solidFill>
                <a:srgbClr val="FF0066"/>
              </a:solidFill>
              <a:latin typeface="Comic Sans MS" panose="030F0702030302020204" pitchFamily="66" charset="0"/>
            </a:endParaRPr>
          </a:p>
          <a:p>
            <a:pPr marL="0" indent="0">
              <a:lnSpc>
                <a:spcPct val="90000"/>
              </a:lnSpc>
              <a:buNone/>
              <a:defRPr/>
            </a:pPr>
            <a:r>
              <a:rPr lang="en-GB" sz="2000" dirty="0" smtClean="0">
                <a:solidFill>
                  <a:srgbClr val="FF0066"/>
                </a:solidFill>
                <a:latin typeface="Comic Sans MS" panose="030F0702030302020204" pitchFamily="66" charset="0"/>
              </a:rPr>
              <a:t> </a:t>
            </a:r>
            <a:endParaRPr lang="en-GB" sz="2000" dirty="0">
              <a:solidFill>
                <a:srgbClr val="FF0066"/>
              </a:solidFill>
              <a:latin typeface="Comic Sans MS" panose="030F0702030302020204" pitchFamily="66" charset="0"/>
            </a:endParaRPr>
          </a:p>
          <a:p>
            <a:pPr marL="0" indent="0">
              <a:lnSpc>
                <a:spcPct val="90000"/>
              </a:lnSpc>
              <a:buNone/>
              <a:defRPr/>
            </a:pPr>
            <a:endParaRPr lang="en-US" sz="2000" dirty="0">
              <a:latin typeface="Comic Sans MS" panose="030F0702030302020204" pitchFamily="66" charset="0"/>
            </a:endParaRPr>
          </a:p>
        </p:txBody>
      </p:sp>
    </p:spTree>
    <p:extLst>
      <p:ext uri="{BB962C8B-B14F-4D97-AF65-F5344CB8AC3E}">
        <p14:creationId xmlns:p14="http://schemas.microsoft.com/office/powerpoint/2010/main" val="49217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checkerboard(across)">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checkerboard(across)">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checkerboard(across)">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checkerboard(across)">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checkerboard(across)">
                                      <p:cBhvr>
                                        <p:cTn id="32" dur="500"/>
                                        <p:tgtEl>
                                          <p:spTgt spid="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checkerboard(across)">
                                      <p:cBhvr>
                                        <p:cTn id="37" dur="500"/>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checkerboard(across)">
                                      <p:cBhvr>
                                        <p:cTn id="42" dur="500"/>
                                        <p:tgtEl>
                                          <p:spTgt spid="7">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Effect transition="in" filter="checkerboard(across)">
                                      <p:cBhvr>
                                        <p:cTn id="47" dur="500"/>
                                        <p:tgtEl>
                                          <p:spTgt spid="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7">
                                            <p:txEl>
                                              <p:pRg st="4" end="4"/>
                                            </p:txEl>
                                          </p:spTgt>
                                        </p:tgtEl>
                                        <p:attrNameLst>
                                          <p:attrName>style.visibility</p:attrName>
                                        </p:attrNameLst>
                                      </p:cBhvr>
                                      <p:to>
                                        <p:strVal val="visible"/>
                                      </p:to>
                                    </p:set>
                                    <p:animEffect transition="in" filter="checkerboard(across)">
                                      <p:cBhvr>
                                        <p:cTn id="5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593304"/>
            <a:ext cx="9144000" cy="6264696"/>
          </a:xfrm>
        </p:spPr>
        <p:txBody>
          <a:bodyPr>
            <a:normAutofit lnSpcReduction="10000"/>
          </a:bodyPr>
          <a:lstStyle/>
          <a:p>
            <a:pPr marL="0" indent="0">
              <a:buNone/>
            </a:pPr>
            <a:r>
              <a:rPr lang="en-GB" sz="1800" dirty="0" smtClean="0">
                <a:latin typeface="Comic Sans MS" panose="030F0702030302020204" pitchFamily="66" charset="0"/>
              </a:rPr>
              <a:t>One way in which the House of Commons can scrutinise the work of the UK Government is through questioning of Government ministers however, as the executive and legislative branches are separated in the USA, scrutiny is carried out via the media.   </a:t>
            </a:r>
            <a:r>
              <a:rPr lang="en-GB" sz="1800" dirty="0" smtClean="0">
                <a:solidFill>
                  <a:srgbClr val="FF0066"/>
                </a:solidFill>
                <a:latin typeface="Comic Sans MS" panose="030F0702030302020204" pitchFamily="66" charset="0"/>
              </a:rPr>
              <a:t>(topic </a:t>
            </a:r>
            <a:r>
              <a:rPr lang="en-GB" sz="1800" dirty="0" smtClean="0">
                <a:solidFill>
                  <a:srgbClr val="FF0066"/>
                </a:solidFill>
                <a:latin typeface="Comic Sans MS" panose="030F0702030302020204" pitchFamily="66" charset="0"/>
              </a:rPr>
              <a:t>sentence) </a:t>
            </a:r>
          </a:p>
          <a:p>
            <a:pPr marL="0" indent="0">
              <a:buNone/>
            </a:pPr>
            <a:r>
              <a:rPr lang="en-GB" sz="1800" dirty="0" smtClean="0">
                <a:latin typeface="Comic Sans MS" panose="030F0702030302020204" pitchFamily="66" charset="0"/>
              </a:rPr>
              <a:t>Every week, MPs are given the opportunity to directly question both the Prime Minister and other members of government on their decisions, the most obvious example being Prime Question Time. Every Wednesday the PM must answer questions from backbench MPs on his/her government’s actions, allowing the legislative branch to scrutinise the work of the executive in a public manner. For example …(PMQs) </a:t>
            </a:r>
            <a:r>
              <a:rPr lang="en-GB" sz="1800" dirty="0" smtClean="0">
                <a:solidFill>
                  <a:srgbClr val="FF0066"/>
                </a:solidFill>
                <a:latin typeface="Comic Sans MS" panose="030F0702030302020204" pitchFamily="66" charset="0"/>
              </a:rPr>
              <a:t>(K </a:t>
            </a:r>
            <a:r>
              <a:rPr lang="en-GB" sz="1800" dirty="0" smtClean="0">
                <a:solidFill>
                  <a:srgbClr val="FF0066"/>
                </a:solidFill>
                <a:latin typeface="Comic Sans MS" panose="030F0702030302020204" pitchFamily="66" charset="0"/>
              </a:rPr>
              <a:t>– description + example on UK) </a:t>
            </a:r>
          </a:p>
          <a:p>
            <a:pPr marL="0" indent="0">
              <a:buNone/>
            </a:pPr>
            <a:r>
              <a:rPr lang="en-GB" sz="1800" dirty="0" smtClean="0">
                <a:latin typeface="Comic Sans MS" panose="030F0702030302020204" pitchFamily="66" charset="0"/>
              </a:rPr>
              <a:t> However, in the USA, the legislative and executive branches are completely separate therefore, much of the scrutiny of the government will come from the media. </a:t>
            </a:r>
            <a:r>
              <a:rPr lang="en-GB" sz="1800" dirty="0" smtClean="0">
                <a:latin typeface="Comic Sans MS" panose="030F0702030302020204" pitchFamily="66" charset="0"/>
              </a:rPr>
              <a:t>In particular, congressional hearings are openly public and often come under heavy scrutiny from the various media outlets in America. C-Span is a network dedicated to showing congressional hearings and meetings and this ensures that scrutiny can occur on a daily basis. For example, (see USA scrutiny PP) </a:t>
            </a:r>
            <a:r>
              <a:rPr lang="en-GB" sz="1800" dirty="0" smtClean="0">
                <a:solidFill>
                  <a:srgbClr val="FF0066"/>
                </a:solidFill>
                <a:latin typeface="Comic Sans MS" panose="030F0702030302020204" pitchFamily="66" charset="0"/>
              </a:rPr>
              <a:t>(K </a:t>
            </a:r>
            <a:r>
              <a:rPr lang="en-GB" sz="1800" dirty="0" smtClean="0">
                <a:solidFill>
                  <a:srgbClr val="FF0066"/>
                </a:solidFill>
                <a:latin typeface="Comic Sans MS" panose="030F0702030302020204" pitchFamily="66" charset="0"/>
              </a:rPr>
              <a:t>– description + example on USA) </a:t>
            </a:r>
          </a:p>
          <a:p>
            <a:pPr marL="0" indent="0">
              <a:buNone/>
            </a:pPr>
            <a:r>
              <a:rPr lang="en-GB" sz="1800" dirty="0">
                <a:latin typeface="Comic Sans MS" panose="030F0702030302020204" pitchFamily="66" charset="0"/>
              </a:rPr>
              <a:t>Therefore, in the UK question time does produce the opportunity for the legislative to scrutinise the government in a very public way, however, the US Congress can use publicity of high profile hearings as means of </a:t>
            </a:r>
            <a:r>
              <a:rPr lang="en-GB" sz="1800" dirty="0" smtClean="0">
                <a:latin typeface="Comic Sans MS" panose="030F0702030302020204" pitchFamily="66" charset="0"/>
              </a:rPr>
              <a:t>publicly </a:t>
            </a:r>
            <a:r>
              <a:rPr lang="en-GB" sz="1800" dirty="0">
                <a:latin typeface="Comic Sans MS" panose="030F0702030302020204" pitchFamily="66" charset="0"/>
              </a:rPr>
              <a:t>scrutinising the government, due to a lack of equivalent of UK question </a:t>
            </a:r>
            <a:r>
              <a:rPr lang="en-GB" sz="1800" dirty="0" smtClean="0">
                <a:latin typeface="Comic Sans MS" panose="030F0702030302020204" pitchFamily="66" charset="0"/>
              </a:rPr>
              <a:t>time. As such, it can be said that scrutiny in the UK is more effective than in the USA, in this manner, as the legislative can directly critique the government and its decisions. </a:t>
            </a:r>
            <a:r>
              <a:rPr lang="en-GB" sz="1800" dirty="0" smtClean="0">
                <a:solidFill>
                  <a:srgbClr val="FF0066"/>
                </a:solidFill>
                <a:latin typeface="Comic Sans MS" panose="030F0702030302020204" pitchFamily="66" charset="0"/>
              </a:rPr>
              <a:t>(Analysis</a:t>
            </a:r>
            <a:r>
              <a:rPr lang="en-GB" sz="1800" dirty="0" smtClean="0">
                <a:solidFill>
                  <a:srgbClr val="FF0066"/>
                </a:solidFill>
                <a:latin typeface="Comic Sans MS" panose="030F0702030302020204" pitchFamily="66" charset="0"/>
              </a:rPr>
              <a:t>, showing comparison)</a:t>
            </a:r>
            <a:endParaRPr lang="en-GB" sz="1800" dirty="0">
              <a:solidFill>
                <a:srgbClr val="FF0066"/>
              </a:solidFill>
              <a:latin typeface="Comic Sans MS" panose="030F0702030302020204" pitchFamily="66" charset="0"/>
            </a:endParaRPr>
          </a:p>
        </p:txBody>
      </p:sp>
    </p:spTree>
    <p:extLst>
      <p:ext uri="{BB962C8B-B14F-4D97-AF65-F5344CB8AC3E}">
        <p14:creationId xmlns:p14="http://schemas.microsoft.com/office/powerpoint/2010/main" val="211970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defRPr/>
            </a:pPr>
            <a:r>
              <a:rPr lang="en-GB" sz="4000" b="1" dirty="0" smtClean="0">
                <a:solidFill>
                  <a:srgbClr val="00B0F0"/>
                </a:solidFill>
                <a:effectLst>
                  <a:outerShdw blurRad="38100" dist="38100" dir="2700000" algn="tl">
                    <a:srgbClr val="000000">
                      <a:alpha val="43137"/>
                    </a:srgbClr>
                  </a:outerShdw>
                </a:effectLst>
                <a:latin typeface="Comic Sans MS" panose="030F0702030302020204" pitchFamily="66" charset="0"/>
              </a:rPr>
              <a:t>The legislative function in the US Congress and UK Parliament</a:t>
            </a:r>
            <a:endParaRPr lang="en-US" sz="4000"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5124" name="Rectangle 4"/>
          <p:cNvSpPr>
            <a:spLocks noGrp="1" noChangeArrowheads="1"/>
          </p:cNvSpPr>
          <p:nvPr>
            <p:ph type="body" sz="half" idx="1"/>
          </p:nvPr>
        </p:nvSpPr>
        <p:spPr>
          <a:xfrm>
            <a:off x="323528" y="2348881"/>
            <a:ext cx="4038600" cy="3744416"/>
          </a:xfrm>
        </p:spPr>
        <p:txBody>
          <a:bodyPr/>
          <a:lstStyle/>
          <a:p>
            <a:pPr eaLnBrk="1" hangingPunct="1">
              <a:lnSpc>
                <a:spcPct val="90000"/>
              </a:lnSpc>
              <a:defRPr/>
            </a:pPr>
            <a:r>
              <a:rPr lang="en-GB" sz="2000" b="1" dirty="0" smtClean="0">
                <a:latin typeface="Comic Sans MS" panose="030F0702030302020204" pitchFamily="66" charset="0"/>
              </a:rPr>
              <a:t>No government programme of legislation exists</a:t>
            </a:r>
          </a:p>
          <a:p>
            <a:pPr eaLnBrk="1" hangingPunct="1">
              <a:lnSpc>
                <a:spcPct val="90000"/>
              </a:lnSpc>
              <a:defRPr/>
            </a:pPr>
            <a:r>
              <a:rPr lang="en-GB" sz="2000" dirty="0" smtClean="0">
                <a:latin typeface="Comic Sans MS" panose="030F0702030302020204" pitchFamily="66" charset="0"/>
              </a:rPr>
              <a:t>The level of </a:t>
            </a:r>
            <a:r>
              <a:rPr lang="en-GB" sz="2000" dirty="0" smtClean="0">
                <a:solidFill>
                  <a:srgbClr val="FF0000"/>
                </a:solidFill>
                <a:latin typeface="Comic Sans MS" panose="030F0702030302020204" pitchFamily="66" charset="0"/>
              </a:rPr>
              <a:t>party discipline </a:t>
            </a:r>
            <a:r>
              <a:rPr lang="en-GB" sz="2000" dirty="0" smtClean="0">
                <a:latin typeface="Comic Sans MS" panose="030F0702030302020204" pitchFamily="66" charset="0"/>
              </a:rPr>
              <a:t>is </a:t>
            </a:r>
            <a:r>
              <a:rPr lang="en-GB" sz="2000" b="1" dirty="0" smtClean="0">
                <a:latin typeface="Comic Sans MS" panose="030F0702030302020204" pitchFamily="66" charset="0"/>
              </a:rPr>
              <a:t>low</a:t>
            </a:r>
            <a:r>
              <a:rPr lang="en-GB" sz="2000" dirty="0" smtClean="0">
                <a:latin typeface="Comic Sans MS" panose="030F0702030302020204" pitchFamily="66" charset="0"/>
              </a:rPr>
              <a:t> – </a:t>
            </a:r>
            <a:r>
              <a:rPr lang="en-GB" sz="2000" i="1" dirty="0" smtClean="0">
                <a:latin typeface="Comic Sans MS" panose="030F0702030302020204" pitchFamily="66" charset="0"/>
              </a:rPr>
              <a:t>Republicans turning on each other during Trump era</a:t>
            </a:r>
          </a:p>
          <a:p>
            <a:pPr eaLnBrk="1" hangingPunct="1">
              <a:lnSpc>
                <a:spcPct val="90000"/>
              </a:lnSpc>
              <a:defRPr/>
            </a:pPr>
            <a:r>
              <a:rPr lang="en-GB" sz="2000" dirty="0" smtClean="0">
                <a:latin typeface="Comic Sans MS" panose="030F0702030302020204" pitchFamily="66" charset="0"/>
              </a:rPr>
              <a:t>Thousands of bills are introduced in any one session</a:t>
            </a:r>
          </a:p>
          <a:p>
            <a:pPr eaLnBrk="1" hangingPunct="1">
              <a:lnSpc>
                <a:spcPct val="90000"/>
              </a:lnSpc>
              <a:defRPr/>
            </a:pPr>
            <a:r>
              <a:rPr lang="en-GB" sz="2000" b="1" dirty="0" smtClean="0">
                <a:latin typeface="Comic Sans MS" panose="030F0702030302020204" pitchFamily="66" charset="0"/>
              </a:rPr>
              <a:t>Few</a:t>
            </a:r>
            <a:r>
              <a:rPr lang="en-GB" sz="2000" dirty="0" smtClean="0">
                <a:latin typeface="Comic Sans MS" panose="030F0702030302020204" pitchFamily="66" charset="0"/>
              </a:rPr>
              <a:t> of these bills are passed into law</a:t>
            </a:r>
          </a:p>
          <a:p>
            <a:pPr eaLnBrk="1" hangingPunct="1">
              <a:lnSpc>
                <a:spcPct val="90000"/>
              </a:lnSpc>
              <a:defRPr/>
            </a:pPr>
            <a:r>
              <a:rPr lang="en-GB" sz="2000" dirty="0" smtClean="0">
                <a:latin typeface="Comic Sans MS" panose="030F0702030302020204" pitchFamily="66" charset="0"/>
              </a:rPr>
              <a:t>The committee stage comes before the second reading</a:t>
            </a:r>
            <a:endParaRPr lang="en-US" sz="2000" dirty="0" smtClean="0">
              <a:latin typeface="Comic Sans MS" panose="030F0702030302020204" pitchFamily="66" charset="0"/>
            </a:endParaRPr>
          </a:p>
        </p:txBody>
      </p:sp>
      <p:sp>
        <p:nvSpPr>
          <p:cNvPr id="5125" name="Rectangle 5"/>
          <p:cNvSpPr>
            <a:spLocks noGrp="1" noChangeArrowheads="1"/>
          </p:cNvSpPr>
          <p:nvPr>
            <p:ph type="body" sz="half" idx="2"/>
          </p:nvPr>
        </p:nvSpPr>
        <p:spPr>
          <a:xfrm>
            <a:off x="4644008" y="2636912"/>
            <a:ext cx="4038600" cy="3528392"/>
          </a:xfrm>
        </p:spPr>
        <p:txBody>
          <a:bodyPr>
            <a:normAutofit fontScale="92500" lnSpcReduction="20000"/>
          </a:bodyPr>
          <a:lstStyle/>
          <a:p>
            <a:pPr eaLnBrk="1" hangingPunct="1">
              <a:lnSpc>
                <a:spcPct val="90000"/>
              </a:lnSpc>
              <a:defRPr/>
            </a:pPr>
            <a:r>
              <a:rPr lang="en-GB" sz="2000" b="1" dirty="0" smtClean="0">
                <a:latin typeface="Comic Sans MS" panose="030F0702030302020204" pitchFamily="66" charset="0"/>
              </a:rPr>
              <a:t>A government programme of legislation exists – announced every year in the Queen’s Speech (Official Opening of Parliament)</a:t>
            </a:r>
          </a:p>
          <a:p>
            <a:pPr eaLnBrk="1" hangingPunct="1">
              <a:lnSpc>
                <a:spcPct val="90000"/>
              </a:lnSpc>
              <a:defRPr/>
            </a:pPr>
            <a:r>
              <a:rPr lang="en-GB" sz="2000" dirty="0" smtClean="0">
                <a:latin typeface="Comic Sans MS" panose="030F0702030302020204" pitchFamily="66" charset="0"/>
              </a:rPr>
              <a:t>The level of </a:t>
            </a:r>
            <a:r>
              <a:rPr lang="en-GB" sz="2000" dirty="0" smtClean="0">
                <a:solidFill>
                  <a:srgbClr val="FF0000"/>
                </a:solidFill>
                <a:latin typeface="Comic Sans MS" panose="030F0702030302020204" pitchFamily="66" charset="0"/>
              </a:rPr>
              <a:t>party discipline </a:t>
            </a:r>
            <a:r>
              <a:rPr lang="en-GB" sz="2000" dirty="0" smtClean="0">
                <a:latin typeface="Comic Sans MS" panose="030F0702030302020204" pitchFamily="66" charset="0"/>
              </a:rPr>
              <a:t>is </a:t>
            </a:r>
            <a:r>
              <a:rPr lang="en-GB" sz="2000" b="1" dirty="0" smtClean="0">
                <a:latin typeface="Comic Sans MS" panose="030F0702030302020204" pitchFamily="66" charset="0"/>
              </a:rPr>
              <a:t>high</a:t>
            </a:r>
            <a:r>
              <a:rPr lang="en-GB" sz="2000" dirty="0" smtClean="0">
                <a:latin typeface="Comic Sans MS" panose="030F0702030302020204" pitchFamily="66" charset="0"/>
              </a:rPr>
              <a:t> – whip system!</a:t>
            </a:r>
          </a:p>
          <a:p>
            <a:pPr eaLnBrk="1" hangingPunct="1">
              <a:lnSpc>
                <a:spcPct val="90000"/>
              </a:lnSpc>
              <a:defRPr/>
            </a:pPr>
            <a:r>
              <a:rPr lang="en-GB" sz="2000" dirty="0" smtClean="0">
                <a:latin typeface="Comic Sans MS" panose="030F0702030302020204" pitchFamily="66" charset="0"/>
              </a:rPr>
              <a:t>A limited number of bills are introduced in any session</a:t>
            </a:r>
          </a:p>
          <a:p>
            <a:pPr eaLnBrk="1" hangingPunct="1">
              <a:lnSpc>
                <a:spcPct val="90000"/>
              </a:lnSpc>
              <a:defRPr/>
            </a:pPr>
            <a:r>
              <a:rPr lang="en-GB" sz="2000" b="1" dirty="0" smtClean="0">
                <a:latin typeface="Comic Sans MS" panose="030F0702030302020204" pitchFamily="66" charset="0"/>
              </a:rPr>
              <a:t>Most</a:t>
            </a:r>
            <a:r>
              <a:rPr lang="en-GB" sz="2000" dirty="0" smtClean="0">
                <a:latin typeface="Comic Sans MS" panose="030F0702030302020204" pitchFamily="66" charset="0"/>
              </a:rPr>
              <a:t> of these bills are passed into law (as they originate from the government)</a:t>
            </a:r>
          </a:p>
          <a:p>
            <a:pPr eaLnBrk="1" hangingPunct="1">
              <a:lnSpc>
                <a:spcPct val="90000"/>
              </a:lnSpc>
              <a:defRPr/>
            </a:pPr>
            <a:r>
              <a:rPr lang="en-GB" sz="2000" dirty="0" smtClean="0">
                <a:latin typeface="Comic Sans MS" panose="030F0702030302020204" pitchFamily="66" charset="0"/>
              </a:rPr>
              <a:t>The committee stage comes after the second reading</a:t>
            </a:r>
            <a:endParaRPr lang="en-US" sz="2000" dirty="0" smtClean="0">
              <a:latin typeface="Comic Sans MS" panose="030F0702030302020204" pitchFamily="66" charset="0"/>
            </a:endParaRPr>
          </a:p>
        </p:txBody>
      </p:sp>
      <p:pic>
        <p:nvPicPr>
          <p:cNvPr id="1026"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60345"/>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41941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881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5124">
                                            <p:txEl>
                                              <p:pRg st="0" end="0"/>
                                            </p:txEl>
                                          </p:spTgt>
                                        </p:tgtEl>
                                        <p:attrNameLst>
                                          <p:attrName>style.visibility</p:attrName>
                                        </p:attrNameLst>
                                      </p:cBhvr>
                                      <p:to>
                                        <p:strVal val="visible"/>
                                      </p:to>
                                    </p:set>
                                    <p:anim calcmode="lin" valueType="num">
                                      <p:cBhvr additive="base">
                                        <p:cTn id="12" dur="500" fill="hold"/>
                                        <p:tgtEl>
                                          <p:spTgt spid="512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1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5125">
                                            <p:txEl>
                                              <p:pRg st="0" end="0"/>
                                            </p:txEl>
                                          </p:spTgt>
                                        </p:tgtEl>
                                        <p:attrNameLst>
                                          <p:attrName>style.visibility</p:attrName>
                                        </p:attrNameLst>
                                      </p:cBhvr>
                                      <p:to>
                                        <p:strVal val="visible"/>
                                      </p:to>
                                    </p:set>
                                    <p:anim calcmode="lin" valueType="num">
                                      <p:cBhvr additive="base">
                                        <p:cTn id="18" dur="500" fill="hold"/>
                                        <p:tgtEl>
                                          <p:spTgt spid="5125">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1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5124">
                                            <p:txEl>
                                              <p:pRg st="1" end="1"/>
                                            </p:txEl>
                                          </p:spTgt>
                                        </p:tgtEl>
                                        <p:attrNameLst>
                                          <p:attrName>style.visibility</p:attrName>
                                        </p:attrNameLst>
                                      </p:cBhvr>
                                      <p:to>
                                        <p:strVal val="visible"/>
                                      </p:to>
                                    </p:set>
                                    <p:anim calcmode="lin" valueType="num">
                                      <p:cBhvr additive="base">
                                        <p:cTn id="24" dur="500" fill="hold"/>
                                        <p:tgtEl>
                                          <p:spTgt spid="512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1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5125">
                                            <p:txEl>
                                              <p:pRg st="1" end="1"/>
                                            </p:txEl>
                                          </p:spTgt>
                                        </p:tgtEl>
                                        <p:attrNameLst>
                                          <p:attrName>style.visibility</p:attrName>
                                        </p:attrNameLst>
                                      </p:cBhvr>
                                      <p:to>
                                        <p:strVal val="visible"/>
                                      </p:to>
                                    </p:set>
                                    <p:anim calcmode="lin" valueType="num">
                                      <p:cBhvr additive="base">
                                        <p:cTn id="30" dur="500" fill="hold"/>
                                        <p:tgtEl>
                                          <p:spTgt spid="5125">
                                            <p:txEl>
                                              <p:pRg st="1" end="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1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5124">
                                            <p:txEl>
                                              <p:pRg st="2" end="2"/>
                                            </p:txEl>
                                          </p:spTgt>
                                        </p:tgtEl>
                                        <p:attrNameLst>
                                          <p:attrName>style.visibility</p:attrName>
                                        </p:attrNameLst>
                                      </p:cBhvr>
                                      <p:to>
                                        <p:strVal val="visible"/>
                                      </p:to>
                                    </p:set>
                                    <p:anim calcmode="lin" valueType="num">
                                      <p:cBhvr additive="base">
                                        <p:cTn id="36" dur="500" fill="hold"/>
                                        <p:tgtEl>
                                          <p:spTgt spid="5124">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12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5125">
                                            <p:txEl>
                                              <p:pRg st="2" end="2"/>
                                            </p:txEl>
                                          </p:spTgt>
                                        </p:tgtEl>
                                        <p:attrNameLst>
                                          <p:attrName>style.visibility</p:attrName>
                                        </p:attrNameLst>
                                      </p:cBhvr>
                                      <p:to>
                                        <p:strVal val="visible"/>
                                      </p:to>
                                    </p:set>
                                    <p:anim calcmode="lin" valueType="num">
                                      <p:cBhvr additive="base">
                                        <p:cTn id="42" dur="500" fill="hold"/>
                                        <p:tgtEl>
                                          <p:spTgt spid="5125">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1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5124">
                                            <p:txEl>
                                              <p:pRg st="3" end="3"/>
                                            </p:txEl>
                                          </p:spTgt>
                                        </p:tgtEl>
                                        <p:attrNameLst>
                                          <p:attrName>style.visibility</p:attrName>
                                        </p:attrNameLst>
                                      </p:cBhvr>
                                      <p:to>
                                        <p:strVal val="visible"/>
                                      </p:to>
                                    </p:set>
                                    <p:anim calcmode="lin" valueType="num">
                                      <p:cBhvr additive="base">
                                        <p:cTn id="48" dur="500" fill="hold"/>
                                        <p:tgtEl>
                                          <p:spTgt spid="5124">
                                            <p:txEl>
                                              <p:pRg st="3" end="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1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5125">
                                            <p:txEl>
                                              <p:pRg st="3" end="3"/>
                                            </p:txEl>
                                          </p:spTgt>
                                        </p:tgtEl>
                                        <p:attrNameLst>
                                          <p:attrName>style.visibility</p:attrName>
                                        </p:attrNameLst>
                                      </p:cBhvr>
                                      <p:to>
                                        <p:strVal val="visible"/>
                                      </p:to>
                                    </p:set>
                                    <p:anim calcmode="lin" valueType="num">
                                      <p:cBhvr additive="base">
                                        <p:cTn id="54" dur="500" fill="hold"/>
                                        <p:tgtEl>
                                          <p:spTgt spid="5125">
                                            <p:txEl>
                                              <p:pRg st="3" end="3"/>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12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nodeType="clickEffect">
                                  <p:stCondLst>
                                    <p:cond delay="0"/>
                                  </p:stCondLst>
                                  <p:childTnLst>
                                    <p:set>
                                      <p:cBhvr>
                                        <p:cTn id="59" dur="1" fill="hold">
                                          <p:stCondLst>
                                            <p:cond delay="0"/>
                                          </p:stCondLst>
                                        </p:cTn>
                                        <p:tgtEl>
                                          <p:spTgt spid="5124">
                                            <p:txEl>
                                              <p:pRg st="4" end="4"/>
                                            </p:txEl>
                                          </p:spTgt>
                                        </p:tgtEl>
                                        <p:attrNameLst>
                                          <p:attrName>style.visibility</p:attrName>
                                        </p:attrNameLst>
                                      </p:cBhvr>
                                      <p:to>
                                        <p:strVal val="visible"/>
                                      </p:to>
                                    </p:set>
                                    <p:anim calcmode="lin" valueType="num">
                                      <p:cBhvr additive="base">
                                        <p:cTn id="60" dur="500" fill="hold"/>
                                        <p:tgtEl>
                                          <p:spTgt spid="5124">
                                            <p:txEl>
                                              <p:pRg st="4" end="4"/>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512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nodeType="clickEffect">
                                  <p:stCondLst>
                                    <p:cond delay="0"/>
                                  </p:stCondLst>
                                  <p:childTnLst>
                                    <p:set>
                                      <p:cBhvr>
                                        <p:cTn id="65" dur="1" fill="hold">
                                          <p:stCondLst>
                                            <p:cond delay="0"/>
                                          </p:stCondLst>
                                        </p:cTn>
                                        <p:tgtEl>
                                          <p:spTgt spid="5125">
                                            <p:txEl>
                                              <p:pRg st="4" end="4"/>
                                            </p:txEl>
                                          </p:spTgt>
                                        </p:tgtEl>
                                        <p:attrNameLst>
                                          <p:attrName>style.visibility</p:attrName>
                                        </p:attrNameLst>
                                      </p:cBhvr>
                                      <p:to>
                                        <p:strVal val="visible"/>
                                      </p:to>
                                    </p:set>
                                    <p:anim calcmode="lin" valueType="num">
                                      <p:cBhvr additive="base">
                                        <p:cTn id="66" dur="500" fill="hold"/>
                                        <p:tgtEl>
                                          <p:spTgt spid="5125">
                                            <p:txEl>
                                              <p:pRg st="4" end="4"/>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512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defRPr/>
            </a:pPr>
            <a:r>
              <a:rPr lang="en-GB" sz="4000" b="1" dirty="0" smtClean="0">
                <a:solidFill>
                  <a:srgbClr val="00B0F0"/>
                </a:solidFill>
                <a:effectLst>
                  <a:outerShdw blurRad="38100" dist="38100" dir="2700000" algn="tl">
                    <a:srgbClr val="000000">
                      <a:alpha val="43137"/>
                    </a:srgbClr>
                  </a:outerShdw>
                </a:effectLst>
                <a:latin typeface="Comic Sans MS" panose="030F0702030302020204" pitchFamily="66" charset="0"/>
              </a:rPr>
              <a:t>The legislative function in the US Congress and UK Parliament  </a:t>
            </a:r>
            <a:endParaRPr lang="en-US" sz="4000"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7172" name="Rectangle 4"/>
          <p:cNvSpPr>
            <a:spLocks noGrp="1" noChangeArrowheads="1"/>
          </p:cNvSpPr>
          <p:nvPr>
            <p:ph type="body" sz="half" idx="1"/>
          </p:nvPr>
        </p:nvSpPr>
        <p:spPr>
          <a:xfrm>
            <a:off x="467544" y="2564904"/>
            <a:ext cx="4038600" cy="3556992"/>
          </a:xfrm>
        </p:spPr>
        <p:txBody>
          <a:bodyPr/>
          <a:lstStyle/>
          <a:p>
            <a:pPr eaLnBrk="1" hangingPunct="1">
              <a:lnSpc>
                <a:spcPct val="80000"/>
              </a:lnSpc>
              <a:defRPr/>
            </a:pPr>
            <a:r>
              <a:rPr lang="en-GB" sz="2400" dirty="0" smtClean="0">
                <a:latin typeface="Comic Sans MS" panose="030F0702030302020204" pitchFamily="66" charset="0"/>
              </a:rPr>
              <a:t>Standing committees are </a:t>
            </a:r>
            <a:r>
              <a:rPr lang="en-GB" sz="2400" b="1" dirty="0" smtClean="0">
                <a:latin typeface="Comic Sans MS" panose="030F0702030302020204" pitchFamily="66" charset="0"/>
              </a:rPr>
              <a:t>permanent and policy specialist</a:t>
            </a:r>
          </a:p>
          <a:p>
            <a:pPr eaLnBrk="1" hangingPunct="1">
              <a:lnSpc>
                <a:spcPct val="80000"/>
              </a:lnSpc>
              <a:defRPr/>
            </a:pPr>
            <a:r>
              <a:rPr lang="en-GB" sz="2400" dirty="0" smtClean="0">
                <a:latin typeface="Comic Sans MS" panose="030F0702030302020204" pitchFamily="66" charset="0"/>
              </a:rPr>
              <a:t>Bills are usually considered by both houses </a:t>
            </a:r>
            <a:r>
              <a:rPr lang="en-GB" sz="2400" b="1" dirty="0" smtClean="0">
                <a:latin typeface="Comic Sans MS" panose="030F0702030302020204" pitchFamily="66" charset="0"/>
              </a:rPr>
              <a:t>concurrently</a:t>
            </a:r>
          </a:p>
          <a:p>
            <a:pPr eaLnBrk="1" hangingPunct="1">
              <a:lnSpc>
                <a:spcPct val="80000"/>
              </a:lnSpc>
              <a:defRPr/>
            </a:pPr>
            <a:r>
              <a:rPr lang="en-GB" sz="2400" dirty="0" smtClean="0">
                <a:latin typeface="Comic Sans MS" panose="030F0702030302020204" pitchFamily="66" charset="0"/>
              </a:rPr>
              <a:t>The two chambers have </a:t>
            </a:r>
            <a:r>
              <a:rPr lang="en-GB" sz="2400" b="1" dirty="0" smtClean="0">
                <a:solidFill>
                  <a:srgbClr val="FF0000"/>
                </a:solidFill>
                <a:latin typeface="Comic Sans MS" panose="030F0702030302020204" pitchFamily="66" charset="0"/>
              </a:rPr>
              <a:t>equal power</a:t>
            </a:r>
          </a:p>
          <a:p>
            <a:pPr eaLnBrk="1" hangingPunct="1">
              <a:lnSpc>
                <a:spcPct val="80000"/>
              </a:lnSpc>
              <a:defRPr/>
            </a:pPr>
            <a:r>
              <a:rPr lang="en-GB" sz="2400" dirty="0" smtClean="0">
                <a:latin typeface="Comic Sans MS" panose="030F0702030302020204" pitchFamily="66" charset="0"/>
              </a:rPr>
              <a:t>The president has the significant </a:t>
            </a:r>
            <a:r>
              <a:rPr lang="en-GB" sz="2400" b="1" dirty="0" smtClean="0">
                <a:latin typeface="Comic Sans MS" panose="030F0702030302020204" pitchFamily="66" charset="0"/>
              </a:rPr>
              <a:t>power of veto</a:t>
            </a:r>
            <a:r>
              <a:rPr lang="en-GB" sz="2400" dirty="0" smtClean="0">
                <a:latin typeface="Comic Sans MS" panose="030F0702030302020204" pitchFamily="66" charset="0"/>
              </a:rPr>
              <a:t> over laws</a:t>
            </a:r>
          </a:p>
          <a:p>
            <a:pPr eaLnBrk="1" hangingPunct="1">
              <a:lnSpc>
                <a:spcPct val="80000"/>
              </a:lnSpc>
              <a:defRPr/>
            </a:pPr>
            <a:endParaRPr lang="en-GB" sz="2400" dirty="0" smtClean="0"/>
          </a:p>
          <a:p>
            <a:pPr eaLnBrk="1" hangingPunct="1">
              <a:lnSpc>
                <a:spcPct val="80000"/>
              </a:lnSpc>
              <a:defRPr/>
            </a:pPr>
            <a:endParaRPr lang="en-US" sz="2400" dirty="0" smtClean="0"/>
          </a:p>
        </p:txBody>
      </p:sp>
      <p:sp>
        <p:nvSpPr>
          <p:cNvPr id="7173" name="Rectangle 5"/>
          <p:cNvSpPr>
            <a:spLocks noGrp="1" noChangeArrowheads="1"/>
          </p:cNvSpPr>
          <p:nvPr>
            <p:ph type="body" sz="half" idx="2"/>
          </p:nvPr>
        </p:nvSpPr>
        <p:spPr>
          <a:xfrm>
            <a:off x="4644008" y="2636912"/>
            <a:ext cx="4038600" cy="3701008"/>
          </a:xfrm>
        </p:spPr>
        <p:txBody>
          <a:bodyPr>
            <a:normAutofit lnSpcReduction="10000"/>
          </a:bodyPr>
          <a:lstStyle/>
          <a:p>
            <a:pPr eaLnBrk="1" hangingPunct="1">
              <a:lnSpc>
                <a:spcPct val="80000"/>
              </a:lnSpc>
              <a:defRPr/>
            </a:pPr>
            <a:r>
              <a:rPr lang="en-GB" sz="2400" dirty="0" smtClean="0">
                <a:latin typeface="Comic Sans MS" panose="030F0702030302020204" pitchFamily="66" charset="0"/>
              </a:rPr>
              <a:t>Standing committees are non permanent and non-specialist</a:t>
            </a:r>
          </a:p>
          <a:p>
            <a:pPr eaLnBrk="1" hangingPunct="1">
              <a:lnSpc>
                <a:spcPct val="80000"/>
              </a:lnSpc>
              <a:defRPr/>
            </a:pPr>
            <a:r>
              <a:rPr lang="en-GB" sz="2400" dirty="0" smtClean="0">
                <a:latin typeface="Comic Sans MS" panose="030F0702030302020204" pitchFamily="66" charset="0"/>
              </a:rPr>
              <a:t>Bills are considered by both houses consecutively</a:t>
            </a:r>
          </a:p>
          <a:p>
            <a:pPr eaLnBrk="1" hangingPunct="1">
              <a:lnSpc>
                <a:spcPct val="80000"/>
              </a:lnSpc>
              <a:defRPr/>
            </a:pPr>
            <a:r>
              <a:rPr lang="en-GB" sz="2400" b="1" dirty="0" smtClean="0">
                <a:solidFill>
                  <a:srgbClr val="00B050"/>
                </a:solidFill>
                <a:latin typeface="Comic Sans MS" panose="030F0702030302020204" pitchFamily="66" charset="0"/>
              </a:rPr>
              <a:t>The lower chamber (</a:t>
            </a:r>
            <a:r>
              <a:rPr lang="en-GB" sz="2400" b="1" dirty="0" err="1" smtClean="0">
                <a:solidFill>
                  <a:srgbClr val="00B050"/>
                </a:solidFill>
                <a:latin typeface="Comic Sans MS" panose="030F0702030302020204" pitchFamily="66" charset="0"/>
              </a:rPr>
              <a:t>HoC</a:t>
            </a:r>
            <a:r>
              <a:rPr lang="en-GB" sz="2400" b="1" dirty="0" smtClean="0">
                <a:solidFill>
                  <a:srgbClr val="00B050"/>
                </a:solidFill>
                <a:latin typeface="Comic Sans MS" panose="030F0702030302020204" pitchFamily="66" charset="0"/>
              </a:rPr>
              <a:t>) dominates</a:t>
            </a:r>
          </a:p>
          <a:p>
            <a:pPr eaLnBrk="1" hangingPunct="1">
              <a:lnSpc>
                <a:spcPct val="80000"/>
              </a:lnSpc>
              <a:defRPr/>
            </a:pPr>
            <a:r>
              <a:rPr lang="en-GB" sz="2400" dirty="0" smtClean="0">
                <a:latin typeface="Comic Sans MS" panose="030F0702030302020204" pitchFamily="66" charset="0"/>
              </a:rPr>
              <a:t>Royal assent is a formality and is not withheld – </a:t>
            </a:r>
            <a:r>
              <a:rPr lang="en-GB" sz="2400" i="1" dirty="0" smtClean="0">
                <a:latin typeface="Comic Sans MS" panose="030F0702030302020204" pitchFamily="66" charset="0"/>
              </a:rPr>
              <a:t>The Queen will not refuse to sign bills.</a:t>
            </a:r>
            <a:endParaRPr lang="en-US" sz="2400" i="1"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60345"/>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41941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8522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 calcmode="lin" valueType="num">
                                      <p:cBhvr additive="base">
                                        <p:cTn id="7" dur="500" fill="hold"/>
                                        <p:tgtEl>
                                          <p:spTgt spid="717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73">
                                            <p:txEl>
                                              <p:pRg st="0" end="0"/>
                                            </p:txEl>
                                          </p:spTgt>
                                        </p:tgtEl>
                                        <p:attrNameLst>
                                          <p:attrName>style.visibility</p:attrName>
                                        </p:attrNameLst>
                                      </p:cBhvr>
                                      <p:to>
                                        <p:strVal val="visible"/>
                                      </p:to>
                                    </p:set>
                                    <p:anim calcmode="lin" valueType="num">
                                      <p:cBhvr additive="base">
                                        <p:cTn id="13" dur="500" fill="hold"/>
                                        <p:tgtEl>
                                          <p:spTgt spid="717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172">
                                            <p:txEl>
                                              <p:pRg st="1" end="1"/>
                                            </p:txEl>
                                          </p:spTgt>
                                        </p:tgtEl>
                                        <p:attrNameLst>
                                          <p:attrName>style.visibility</p:attrName>
                                        </p:attrNameLst>
                                      </p:cBhvr>
                                      <p:to>
                                        <p:strVal val="visible"/>
                                      </p:to>
                                    </p:set>
                                    <p:anim calcmode="lin" valueType="num">
                                      <p:cBhvr additive="base">
                                        <p:cTn id="19" dur="500" fill="hold"/>
                                        <p:tgtEl>
                                          <p:spTgt spid="717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7173">
                                            <p:txEl>
                                              <p:pRg st="1" end="1"/>
                                            </p:txEl>
                                          </p:spTgt>
                                        </p:tgtEl>
                                        <p:attrNameLst>
                                          <p:attrName>style.visibility</p:attrName>
                                        </p:attrNameLst>
                                      </p:cBhvr>
                                      <p:to>
                                        <p:strVal val="visible"/>
                                      </p:to>
                                    </p:set>
                                    <p:anim calcmode="lin" valueType="num">
                                      <p:cBhvr additive="base">
                                        <p:cTn id="25" dur="500" fill="hold"/>
                                        <p:tgtEl>
                                          <p:spTgt spid="717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7172">
                                            <p:txEl>
                                              <p:pRg st="2" end="2"/>
                                            </p:txEl>
                                          </p:spTgt>
                                        </p:tgtEl>
                                        <p:attrNameLst>
                                          <p:attrName>style.visibility</p:attrName>
                                        </p:attrNameLst>
                                      </p:cBhvr>
                                      <p:to>
                                        <p:strVal val="visible"/>
                                      </p:to>
                                    </p:set>
                                    <p:anim calcmode="lin" valueType="num">
                                      <p:cBhvr additive="base">
                                        <p:cTn id="31" dur="500" fill="hold"/>
                                        <p:tgtEl>
                                          <p:spTgt spid="717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7173">
                                            <p:txEl>
                                              <p:pRg st="2" end="2"/>
                                            </p:txEl>
                                          </p:spTgt>
                                        </p:tgtEl>
                                        <p:attrNameLst>
                                          <p:attrName>style.visibility</p:attrName>
                                        </p:attrNameLst>
                                      </p:cBhvr>
                                      <p:to>
                                        <p:strVal val="visible"/>
                                      </p:to>
                                    </p:set>
                                    <p:anim calcmode="lin" valueType="num">
                                      <p:cBhvr additive="base">
                                        <p:cTn id="37" dur="500" fill="hold"/>
                                        <p:tgtEl>
                                          <p:spTgt spid="717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7172">
                                            <p:txEl>
                                              <p:pRg st="3" end="3"/>
                                            </p:txEl>
                                          </p:spTgt>
                                        </p:tgtEl>
                                        <p:attrNameLst>
                                          <p:attrName>style.visibility</p:attrName>
                                        </p:attrNameLst>
                                      </p:cBhvr>
                                      <p:to>
                                        <p:strVal val="visible"/>
                                      </p:to>
                                    </p:set>
                                    <p:anim calcmode="lin" valueType="num">
                                      <p:cBhvr additive="base">
                                        <p:cTn id="43" dur="500" fill="hold"/>
                                        <p:tgtEl>
                                          <p:spTgt spid="7172">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7173">
                                            <p:txEl>
                                              <p:pRg st="3" end="3"/>
                                            </p:txEl>
                                          </p:spTgt>
                                        </p:tgtEl>
                                        <p:attrNameLst>
                                          <p:attrName>style.visibility</p:attrName>
                                        </p:attrNameLst>
                                      </p:cBhvr>
                                      <p:to>
                                        <p:strVal val="visible"/>
                                      </p:to>
                                    </p:set>
                                    <p:anim calcmode="lin" valueType="num">
                                      <p:cBhvr additive="base">
                                        <p:cTn id="49" dur="500" fill="hold"/>
                                        <p:tgtEl>
                                          <p:spTgt spid="7173">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17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hangingPunct="1">
              <a:defRPr/>
            </a:pPr>
            <a:r>
              <a:rPr lang="en-GB" sz="4000" b="1" dirty="0" smtClean="0">
                <a:solidFill>
                  <a:srgbClr val="00B0F0"/>
                </a:solidFill>
                <a:effectLst>
                  <a:outerShdw blurRad="38100" dist="38100" dir="2700000" algn="tl">
                    <a:srgbClr val="000000">
                      <a:alpha val="43137"/>
                    </a:srgbClr>
                  </a:outerShdw>
                </a:effectLst>
                <a:latin typeface="Comic Sans MS" panose="030F0702030302020204" pitchFamily="66" charset="0"/>
              </a:rPr>
              <a:t>Programmes of government legislation</a:t>
            </a:r>
            <a:endParaRPr lang="en-US" sz="4000"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13315" name="Rectangle 3"/>
          <p:cNvSpPr>
            <a:spLocks noGrp="1" noChangeArrowheads="1"/>
          </p:cNvSpPr>
          <p:nvPr>
            <p:ph type="body" sz="half" idx="1"/>
          </p:nvPr>
        </p:nvSpPr>
        <p:spPr>
          <a:xfrm>
            <a:off x="4860032" y="2708920"/>
            <a:ext cx="4038600" cy="3484984"/>
          </a:xfrm>
        </p:spPr>
        <p:txBody>
          <a:bodyPr/>
          <a:lstStyle/>
          <a:p>
            <a:pPr eaLnBrk="1" hangingPunct="1">
              <a:lnSpc>
                <a:spcPct val="90000"/>
              </a:lnSpc>
            </a:pPr>
            <a:r>
              <a:rPr lang="en-GB" dirty="0" smtClean="0">
                <a:latin typeface="Comic Sans MS" panose="030F0702030302020204" pitchFamily="66" charset="0"/>
              </a:rPr>
              <a:t>Few opportunities for individual MP</a:t>
            </a:r>
            <a:r>
              <a:rPr lang="en-GB" altLang="en-US" dirty="0" smtClean="0">
                <a:latin typeface="Comic Sans MS" panose="030F0702030302020204" pitchFamily="66" charset="0"/>
              </a:rPr>
              <a:t>’</a:t>
            </a:r>
            <a:r>
              <a:rPr lang="en-GB" dirty="0" smtClean="0">
                <a:latin typeface="Comic Sans MS" panose="030F0702030302020204" pitchFamily="66" charset="0"/>
              </a:rPr>
              <a:t>s to introduce their own bills</a:t>
            </a:r>
          </a:p>
          <a:p>
            <a:pPr eaLnBrk="1" hangingPunct="1">
              <a:lnSpc>
                <a:spcPct val="90000"/>
              </a:lnSpc>
            </a:pPr>
            <a:r>
              <a:rPr lang="en-GB" dirty="0" smtClean="0">
                <a:latin typeface="Comic Sans MS" panose="030F0702030302020204" pitchFamily="66" charset="0"/>
              </a:rPr>
              <a:t>Government control of legislative agenda (government majority likely)</a:t>
            </a:r>
          </a:p>
          <a:p>
            <a:pPr eaLnBrk="1" hangingPunct="1">
              <a:lnSpc>
                <a:spcPct val="90000"/>
              </a:lnSpc>
            </a:pPr>
            <a:endParaRPr lang="en-GB" dirty="0" smtClean="0"/>
          </a:p>
          <a:p>
            <a:pPr eaLnBrk="1" hangingPunct="1">
              <a:lnSpc>
                <a:spcPct val="90000"/>
              </a:lnSpc>
            </a:pPr>
            <a:endParaRPr lang="en-US" dirty="0" smtClean="0"/>
          </a:p>
        </p:txBody>
      </p:sp>
      <p:sp>
        <p:nvSpPr>
          <p:cNvPr id="13316" name="Rectangle 4"/>
          <p:cNvSpPr>
            <a:spLocks noGrp="1" noChangeArrowheads="1"/>
          </p:cNvSpPr>
          <p:nvPr>
            <p:ph type="body" sz="half" idx="2"/>
          </p:nvPr>
        </p:nvSpPr>
        <p:spPr>
          <a:xfrm>
            <a:off x="683568" y="2996952"/>
            <a:ext cx="4038600" cy="2592288"/>
          </a:xfrm>
        </p:spPr>
        <p:txBody>
          <a:bodyPr/>
          <a:lstStyle/>
          <a:p>
            <a:pPr eaLnBrk="1" hangingPunct="1">
              <a:lnSpc>
                <a:spcPct val="90000"/>
              </a:lnSpc>
              <a:defRPr/>
            </a:pPr>
            <a:r>
              <a:rPr lang="en-GB" dirty="0" smtClean="0">
                <a:latin typeface="Comic Sans MS" panose="030F0702030302020204" pitchFamily="66" charset="0"/>
              </a:rPr>
              <a:t>All legislation introduced by individual members of Congress</a:t>
            </a:r>
            <a:endParaRPr lang="en-US"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660345"/>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41941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308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checkerboard(across)">
                                      <p:cBhvr>
                                        <p:cTn id="7" dur="500"/>
                                        <p:tgtEl>
                                          <p:spTgt spid="133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checkerboard(across)">
                                      <p:cBhvr>
                                        <p:cTn id="12" dur="5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 calcmode="lin" valueType="num">
                                      <p:cBhvr additive="base">
                                        <p:cTn id="17"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778098"/>
          </a:xfrm>
        </p:spPr>
        <p:txBody>
          <a:bodyPr>
            <a:noAutofit/>
          </a:bodyPr>
          <a:lstStyle/>
          <a:p>
            <a:pPr eaLnBrk="1" hangingPunct="1">
              <a:defRPr/>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Party discipline</a:t>
            </a:r>
            <a:endParaRPr lang="en-US"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15364" name="Rectangle 4"/>
          <p:cNvSpPr>
            <a:spLocks noGrp="1" noChangeArrowheads="1"/>
          </p:cNvSpPr>
          <p:nvPr>
            <p:ph type="body" sz="half" idx="1"/>
          </p:nvPr>
        </p:nvSpPr>
        <p:spPr>
          <a:xfrm>
            <a:off x="4644008" y="2332037"/>
            <a:ext cx="4038600" cy="2825155"/>
          </a:xfrm>
        </p:spPr>
        <p:txBody>
          <a:bodyPr/>
          <a:lstStyle/>
          <a:p>
            <a:pPr eaLnBrk="1" hangingPunct="1"/>
            <a:r>
              <a:rPr lang="en-GB" sz="2400" dirty="0" smtClean="0">
                <a:latin typeface="Comic Sans MS" panose="030F0702030302020204" pitchFamily="66" charset="0"/>
              </a:rPr>
              <a:t>Most votes are party line…Government v Opposition</a:t>
            </a:r>
          </a:p>
          <a:p>
            <a:pPr eaLnBrk="1" hangingPunct="1"/>
            <a:r>
              <a:rPr lang="en-GB" sz="2400" dirty="0" smtClean="0">
                <a:latin typeface="Comic Sans MS" panose="030F0702030302020204" pitchFamily="66" charset="0"/>
              </a:rPr>
              <a:t>Very rare for MP</a:t>
            </a:r>
            <a:r>
              <a:rPr lang="en-GB" altLang="en-US" sz="2400" dirty="0" smtClean="0">
                <a:latin typeface="Comic Sans MS" panose="030F0702030302020204" pitchFamily="66" charset="0"/>
              </a:rPr>
              <a:t>’</a:t>
            </a:r>
            <a:r>
              <a:rPr lang="en-GB" sz="2400" dirty="0" smtClean="0">
                <a:latin typeface="Comic Sans MS" panose="030F0702030302020204" pitchFamily="66" charset="0"/>
              </a:rPr>
              <a:t>s to oppose their own parties (power of whips)</a:t>
            </a:r>
            <a:endParaRPr lang="en-US" sz="2400" dirty="0" smtClean="0"/>
          </a:p>
        </p:txBody>
      </p:sp>
      <p:sp>
        <p:nvSpPr>
          <p:cNvPr id="15365" name="Rectangle 5"/>
          <p:cNvSpPr>
            <a:spLocks noGrp="1" noChangeArrowheads="1"/>
          </p:cNvSpPr>
          <p:nvPr>
            <p:ph type="body" sz="half" idx="2"/>
          </p:nvPr>
        </p:nvSpPr>
        <p:spPr>
          <a:xfrm>
            <a:off x="306040" y="2276872"/>
            <a:ext cx="4038600" cy="3672408"/>
          </a:xfrm>
        </p:spPr>
        <p:txBody>
          <a:bodyPr/>
          <a:lstStyle/>
          <a:p>
            <a:pPr eaLnBrk="1" hangingPunct="1">
              <a:defRPr/>
            </a:pPr>
            <a:r>
              <a:rPr lang="en-GB" sz="2400" dirty="0" smtClean="0">
                <a:latin typeface="Comic Sans MS" panose="030F0702030302020204" pitchFamily="66" charset="0"/>
              </a:rPr>
              <a:t>Votes are much more coalition building within congress- getting enough Democrats and Republicans to support things</a:t>
            </a:r>
          </a:p>
          <a:p>
            <a:pPr eaLnBrk="1" hangingPunct="1">
              <a:defRPr/>
            </a:pPr>
            <a:r>
              <a:rPr lang="en-GB" sz="2400" dirty="0" err="1" smtClean="0">
                <a:latin typeface="Comic Sans MS" panose="030F0702030302020204" pitchFamily="66" charset="0"/>
              </a:rPr>
              <a:t>Esp</a:t>
            </a:r>
            <a:r>
              <a:rPr lang="en-GB" sz="2400" dirty="0" smtClean="0">
                <a:latin typeface="Comic Sans MS" panose="030F0702030302020204" pitchFamily="66" charset="0"/>
              </a:rPr>
              <a:t> important in senate when threat of filibuster/tied vote</a:t>
            </a:r>
            <a:endParaRPr lang="en-US" sz="2400"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9926" y="1268760"/>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00" y="1027828"/>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598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checkerboard(across)">
                                      <p:cBhvr>
                                        <p:cTn id="7" dur="500"/>
                                        <p:tgtEl>
                                          <p:spTgt spid="153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5364">
                                            <p:txEl>
                                              <p:pRg st="0" end="0"/>
                                            </p:txEl>
                                          </p:spTgt>
                                        </p:tgtEl>
                                        <p:attrNameLst>
                                          <p:attrName>style.visibility</p:attrName>
                                        </p:attrNameLst>
                                      </p:cBhvr>
                                      <p:to>
                                        <p:strVal val="visible"/>
                                      </p:to>
                                    </p:set>
                                    <p:animEffect transition="in" filter="checkerboard(across)">
                                      <p:cBhvr>
                                        <p:cTn id="12" dur="500"/>
                                        <p:tgtEl>
                                          <p:spTgt spid="1536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5365">
                                            <p:txEl>
                                              <p:pRg st="1" end="1"/>
                                            </p:txEl>
                                          </p:spTgt>
                                        </p:tgtEl>
                                        <p:attrNameLst>
                                          <p:attrName>style.visibility</p:attrName>
                                        </p:attrNameLst>
                                      </p:cBhvr>
                                      <p:to>
                                        <p:strVal val="visible"/>
                                      </p:to>
                                    </p:set>
                                    <p:animEffect transition="in" filter="checkerboard(across)">
                                      <p:cBhvr>
                                        <p:cTn id="17" dur="500"/>
                                        <p:tgtEl>
                                          <p:spTgt spid="1536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5364">
                                            <p:txEl>
                                              <p:pRg st="1" end="1"/>
                                            </p:txEl>
                                          </p:spTgt>
                                        </p:tgtEl>
                                        <p:attrNameLst>
                                          <p:attrName>style.visibility</p:attrName>
                                        </p:attrNameLst>
                                      </p:cBhvr>
                                      <p:to>
                                        <p:strVal val="visible"/>
                                      </p:to>
                                    </p:set>
                                    <p:animEffect transition="in" filter="checkerboard(across)">
                                      <p:cBhvr>
                                        <p:cTn id="22" dur="500"/>
                                        <p:tgtEl>
                                          <p:spTgt spid="153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Autofit/>
          </a:bodyPr>
          <a:lstStyle/>
          <a:p>
            <a:pPr eaLnBrk="1" hangingPunct="1">
              <a:defRPr/>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Number of bills</a:t>
            </a:r>
            <a:endParaRPr lang="en-US"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17412" name="Rectangle 4"/>
          <p:cNvSpPr>
            <a:spLocks noGrp="1" noChangeArrowheads="1"/>
          </p:cNvSpPr>
          <p:nvPr>
            <p:ph type="body" sz="half" idx="1"/>
          </p:nvPr>
        </p:nvSpPr>
        <p:spPr>
          <a:xfrm>
            <a:off x="4716016" y="2490977"/>
            <a:ext cx="4038600" cy="2162160"/>
          </a:xfrm>
        </p:spPr>
        <p:txBody>
          <a:bodyPr/>
          <a:lstStyle/>
          <a:p>
            <a:pPr eaLnBrk="1" hangingPunct="1">
              <a:defRPr/>
            </a:pPr>
            <a:r>
              <a:rPr lang="en-GB" sz="2400" dirty="0" smtClean="0">
                <a:latin typeface="Comic Sans MS" panose="030F0702030302020204" pitchFamily="66" charset="0"/>
              </a:rPr>
              <a:t>Legislative agenda controlled by government due to their control of parliament</a:t>
            </a:r>
          </a:p>
          <a:p>
            <a:pPr eaLnBrk="1" hangingPunct="1">
              <a:defRPr/>
            </a:pPr>
            <a:endParaRPr lang="en-US" sz="2400" dirty="0" smtClean="0"/>
          </a:p>
        </p:txBody>
      </p:sp>
      <p:sp>
        <p:nvSpPr>
          <p:cNvPr id="17413" name="Rectangle 5"/>
          <p:cNvSpPr>
            <a:spLocks noGrp="1" noChangeArrowheads="1"/>
          </p:cNvSpPr>
          <p:nvPr>
            <p:ph type="body" sz="half" idx="2"/>
          </p:nvPr>
        </p:nvSpPr>
        <p:spPr>
          <a:xfrm>
            <a:off x="395536" y="1722799"/>
            <a:ext cx="4038600" cy="4525963"/>
          </a:xfrm>
        </p:spPr>
        <p:txBody>
          <a:bodyPr>
            <a:normAutofit fontScale="92500"/>
          </a:bodyPr>
          <a:lstStyle/>
          <a:p>
            <a:pPr marL="0" indent="0" eaLnBrk="1" hangingPunct="1">
              <a:buNone/>
              <a:defRPr/>
            </a:pPr>
            <a:endParaRPr lang="en-GB" sz="2400" dirty="0" smtClean="0">
              <a:latin typeface="Comic Sans MS" panose="030F0702030302020204" pitchFamily="66" charset="0"/>
            </a:endParaRPr>
          </a:p>
          <a:p>
            <a:pPr eaLnBrk="1" hangingPunct="1">
              <a:defRPr/>
            </a:pPr>
            <a:r>
              <a:rPr lang="en-GB" sz="2400" dirty="0" smtClean="0">
                <a:latin typeface="Comic Sans MS" panose="030F0702030302020204" pitchFamily="66" charset="0"/>
              </a:rPr>
              <a:t>No </a:t>
            </a:r>
            <a:r>
              <a:rPr lang="en-GB" sz="2400" b="1" dirty="0" smtClean="0">
                <a:latin typeface="Comic Sans MS" panose="030F0702030302020204" pitchFamily="66" charset="0"/>
              </a:rPr>
              <a:t>control</a:t>
            </a:r>
            <a:r>
              <a:rPr lang="en-GB" sz="2400" dirty="0" smtClean="0">
                <a:latin typeface="Comic Sans MS" panose="030F0702030302020204" pitchFamily="66" charset="0"/>
              </a:rPr>
              <a:t> of legislative agenda</a:t>
            </a:r>
          </a:p>
          <a:p>
            <a:pPr eaLnBrk="1" hangingPunct="1">
              <a:defRPr/>
            </a:pPr>
            <a:r>
              <a:rPr lang="en-GB" sz="2400" dirty="0" smtClean="0">
                <a:latin typeface="Comic Sans MS" panose="030F0702030302020204" pitchFamily="66" charset="0"/>
              </a:rPr>
              <a:t>Importance on committees deciding what to prioritise or pigeon hole – if a committee side-lines a bill it is basically dead.</a:t>
            </a:r>
          </a:p>
          <a:p>
            <a:pPr eaLnBrk="1" hangingPunct="1">
              <a:defRPr/>
            </a:pPr>
            <a:r>
              <a:rPr lang="en-GB" sz="2400" dirty="0" smtClean="0">
                <a:latin typeface="Comic Sans MS" panose="030F0702030302020204" pitchFamily="66" charset="0"/>
              </a:rPr>
              <a:t>Importance of rules committee deciding what to timetable to present to the chamber</a:t>
            </a:r>
            <a:endParaRPr lang="en-US" sz="2400"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419413"/>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178481"/>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943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7413">
                                            <p:txEl>
                                              <p:pRg st="1" end="1"/>
                                            </p:txEl>
                                          </p:spTgt>
                                        </p:tgtEl>
                                        <p:attrNameLst>
                                          <p:attrName>style.visibility</p:attrName>
                                        </p:attrNameLst>
                                      </p:cBhvr>
                                      <p:to>
                                        <p:strVal val="visible"/>
                                      </p:to>
                                    </p:set>
                                    <p:animEffect transition="in" filter="checkerboard(across)">
                                      <p:cBhvr>
                                        <p:cTn id="7" dur="500"/>
                                        <p:tgtEl>
                                          <p:spTgt spid="1741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2">
                                            <p:txEl>
                                              <p:pRg st="0" end="0"/>
                                            </p:txEl>
                                          </p:spTgt>
                                        </p:tgtEl>
                                        <p:attrNameLst>
                                          <p:attrName>style.visibility</p:attrName>
                                        </p:attrNameLst>
                                      </p:cBhvr>
                                      <p:to>
                                        <p:strVal val="visible"/>
                                      </p:to>
                                    </p:set>
                                    <p:animEffect transition="in" filter="checkerboard(across)">
                                      <p:cBhvr>
                                        <p:cTn id="12" dur="500"/>
                                        <p:tgtEl>
                                          <p:spTgt spid="1741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7413">
                                            <p:txEl>
                                              <p:pRg st="2" end="2"/>
                                            </p:txEl>
                                          </p:spTgt>
                                        </p:tgtEl>
                                        <p:attrNameLst>
                                          <p:attrName>style.visibility</p:attrName>
                                        </p:attrNameLst>
                                      </p:cBhvr>
                                      <p:to>
                                        <p:strVal val="visible"/>
                                      </p:to>
                                    </p:set>
                                    <p:animEffect transition="in" filter="checkerboard(across)">
                                      <p:cBhvr>
                                        <p:cTn id="17" dur="500"/>
                                        <p:tgtEl>
                                          <p:spTgt spid="1741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7413">
                                            <p:txEl>
                                              <p:pRg st="3" end="3"/>
                                            </p:txEl>
                                          </p:spTgt>
                                        </p:tgtEl>
                                        <p:attrNameLst>
                                          <p:attrName>style.visibility</p:attrName>
                                        </p:attrNameLst>
                                      </p:cBhvr>
                                      <p:to>
                                        <p:strVal val="visible"/>
                                      </p:to>
                                    </p:set>
                                    <p:animEffect transition="in" filter="checkerboard(across)">
                                      <p:cBhvr>
                                        <p:cTn id="22" dur="500"/>
                                        <p:tgtEl>
                                          <p:spTgt spid="174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634082"/>
          </a:xfrm>
        </p:spPr>
        <p:txBody>
          <a:bodyPr>
            <a:noAutofit/>
          </a:bodyPr>
          <a:lstStyle/>
          <a:p>
            <a:pPr eaLnBrk="1" hangingPunct="1"/>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The legislative process</a:t>
            </a:r>
            <a:endParaRPr lang="en-US"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19460" name="Rectangle 4"/>
          <p:cNvSpPr>
            <a:spLocks noGrp="1" noChangeArrowheads="1"/>
          </p:cNvSpPr>
          <p:nvPr>
            <p:ph type="body" sz="half" idx="1"/>
          </p:nvPr>
        </p:nvSpPr>
        <p:spPr>
          <a:xfrm>
            <a:off x="4716016" y="2332037"/>
            <a:ext cx="4038600" cy="4525963"/>
          </a:xfrm>
        </p:spPr>
        <p:txBody>
          <a:bodyPr/>
          <a:lstStyle/>
          <a:p>
            <a:pPr eaLnBrk="1" hangingPunct="1">
              <a:lnSpc>
                <a:spcPct val="90000"/>
              </a:lnSpc>
              <a:defRPr/>
            </a:pPr>
            <a:r>
              <a:rPr lang="en-GB" sz="2000" dirty="0" smtClean="0">
                <a:latin typeface="Comic Sans MS" panose="030F0702030302020204" pitchFamily="66" charset="0"/>
              </a:rPr>
              <a:t>Limited role for standing committees - controlled by whips</a:t>
            </a:r>
          </a:p>
          <a:p>
            <a:pPr eaLnBrk="1" hangingPunct="1">
              <a:lnSpc>
                <a:spcPct val="90000"/>
              </a:lnSpc>
              <a:defRPr/>
            </a:pPr>
            <a:r>
              <a:rPr lang="en-GB" sz="2000" b="1" dirty="0" smtClean="0">
                <a:latin typeface="Comic Sans MS" panose="030F0702030302020204" pitchFamily="66" charset="0"/>
              </a:rPr>
              <a:t>Government effectively controls amendments </a:t>
            </a:r>
            <a:r>
              <a:rPr lang="en-GB" sz="2000" dirty="0" smtClean="0">
                <a:latin typeface="Comic Sans MS" panose="030F0702030302020204" pitchFamily="66" charset="0"/>
              </a:rPr>
              <a:t>by using its majority to vote down amendments it does not like</a:t>
            </a:r>
          </a:p>
          <a:p>
            <a:pPr eaLnBrk="1" hangingPunct="1">
              <a:lnSpc>
                <a:spcPct val="90000"/>
              </a:lnSpc>
              <a:defRPr/>
            </a:pPr>
            <a:r>
              <a:rPr lang="en-GB" sz="2000" dirty="0" smtClean="0">
                <a:latin typeface="Comic Sans MS" panose="030F0702030302020204" pitchFamily="66" charset="0"/>
              </a:rPr>
              <a:t>Monarch does not block legislations (last time was in 1707!)</a:t>
            </a:r>
            <a:endParaRPr lang="en-US" sz="2000" dirty="0" smtClean="0">
              <a:latin typeface="Comic Sans MS" panose="030F0702030302020204" pitchFamily="66" charset="0"/>
            </a:endParaRPr>
          </a:p>
        </p:txBody>
      </p:sp>
      <p:sp>
        <p:nvSpPr>
          <p:cNvPr id="19461" name="Rectangle 5"/>
          <p:cNvSpPr>
            <a:spLocks noGrp="1" noChangeArrowheads="1"/>
          </p:cNvSpPr>
          <p:nvPr>
            <p:ph type="body" sz="half" idx="2"/>
          </p:nvPr>
        </p:nvSpPr>
        <p:spPr>
          <a:xfrm>
            <a:off x="311770" y="2132856"/>
            <a:ext cx="4038600" cy="3352831"/>
          </a:xfrm>
        </p:spPr>
        <p:txBody>
          <a:bodyPr>
            <a:normAutofit lnSpcReduction="10000"/>
          </a:bodyPr>
          <a:lstStyle/>
          <a:p>
            <a:pPr eaLnBrk="1" hangingPunct="1">
              <a:lnSpc>
                <a:spcPct val="90000"/>
              </a:lnSpc>
            </a:pPr>
            <a:r>
              <a:rPr lang="en-GB" sz="2000" dirty="0" smtClean="0">
                <a:latin typeface="Comic Sans MS" panose="030F0702030302020204" pitchFamily="66" charset="0"/>
              </a:rPr>
              <a:t>Standing committees chairpersons can block bills they don</a:t>
            </a:r>
            <a:r>
              <a:rPr lang="en-GB" altLang="en-US" sz="2000" dirty="0" smtClean="0">
                <a:latin typeface="Comic Sans MS" panose="030F0702030302020204" pitchFamily="66" charset="0"/>
              </a:rPr>
              <a:t>’</a:t>
            </a:r>
            <a:r>
              <a:rPr lang="en-GB" sz="2000" dirty="0" smtClean="0">
                <a:latin typeface="Comic Sans MS" panose="030F0702030302020204" pitchFamily="66" charset="0"/>
              </a:rPr>
              <a:t>t like</a:t>
            </a:r>
          </a:p>
          <a:p>
            <a:pPr eaLnBrk="1" hangingPunct="1">
              <a:lnSpc>
                <a:spcPct val="90000"/>
              </a:lnSpc>
            </a:pPr>
            <a:r>
              <a:rPr lang="en-GB" sz="2000" b="1" dirty="0" smtClean="0">
                <a:latin typeface="Comic Sans MS" panose="030F0702030302020204" pitchFamily="66" charset="0"/>
              </a:rPr>
              <a:t>Standing committees have full power of amendment </a:t>
            </a:r>
          </a:p>
          <a:p>
            <a:pPr eaLnBrk="1" hangingPunct="1">
              <a:lnSpc>
                <a:spcPct val="90000"/>
              </a:lnSpc>
            </a:pPr>
            <a:r>
              <a:rPr lang="en-GB" sz="2000" dirty="0" smtClean="0">
                <a:latin typeface="Comic Sans MS" panose="030F0702030302020204" pitchFamily="66" charset="0"/>
              </a:rPr>
              <a:t>President can block any legislation by vetoing it –Clinton vetoed 36 laws</a:t>
            </a:r>
          </a:p>
          <a:p>
            <a:pPr eaLnBrk="1" hangingPunct="1">
              <a:lnSpc>
                <a:spcPct val="90000"/>
              </a:lnSpc>
            </a:pPr>
            <a:r>
              <a:rPr lang="en-GB" sz="2000" dirty="0" smtClean="0">
                <a:latin typeface="Comic Sans MS" panose="030F0702030302020204" pitchFamily="66" charset="0"/>
              </a:rPr>
              <a:t>But congress can override with 2/3 majority</a:t>
            </a:r>
            <a:r>
              <a:rPr lang="en-US" sz="2000" dirty="0">
                <a:latin typeface="Comic Sans MS" panose="030F0702030302020204" pitchFamily="66" charset="0"/>
              </a:rPr>
              <a:t> </a:t>
            </a:r>
            <a:r>
              <a:rPr lang="en-US" sz="2000" dirty="0" smtClean="0">
                <a:latin typeface="Comic Sans MS" panose="030F0702030302020204" pitchFamily="66" charset="0"/>
              </a:rPr>
              <a:t>(although this is an uncommon </a:t>
            </a:r>
            <a:r>
              <a:rPr lang="en-US" sz="2000" dirty="0" err="1" smtClean="0">
                <a:latin typeface="Comic Sans MS" panose="030F0702030302020204" pitchFamily="66" charset="0"/>
              </a:rPr>
              <a:t>occurance</a:t>
            </a:r>
            <a:r>
              <a:rPr lang="en-US" sz="2000" dirty="0" smtClean="0">
                <a:latin typeface="Comic Sans MS" panose="030F0702030302020204" pitchFamily="66" charset="0"/>
              </a:rPr>
              <a:t>)</a:t>
            </a:r>
            <a:endParaRPr lang="en-GB" sz="2000"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1268760"/>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43809" y="1027828"/>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5248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checkerboard(across)">
                                      <p:cBhvr>
                                        <p:cTn id="7" dur="500"/>
                                        <p:tgtEl>
                                          <p:spTgt spid="194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9460">
                                            <p:txEl>
                                              <p:pRg st="1" end="1"/>
                                            </p:txEl>
                                          </p:spTgt>
                                        </p:tgtEl>
                                        <p:attrNameLst>
                                          <p:attrName>style.visibility</p:attrName>
                                        </p:attrNameLst>
                                      </p:cBhvr>
                                      <p:to>
                                        <p:strVal val="visible"/>
                                      </p:to>
                                    </p:set>
                                    <p:animEffect transition="in" filter="checkerboard(across)">
                                      <p:cBhvr>
                                        <p:cTn id="12" dur="500"/>
                                        <p:tgtEl>
                                          <p:spTgt spid="1946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9461">
                                            <p:txEl>
                                              <p:pRg st="0" end="0"/>
                                            </p:txEl>
                                          </p:spTgt>
                                        </p:tgtEl>
                                        <p:attrNameLst>
                                          <p:attrName>style.visibility</p:attrName>
                                        </p:attrNameLst>
                                      </p:cBhvr>
                                      <p:to>
                                        <p:strVal val="visible"/>
                                      </p:to>
                                    </p:set>
                                    <p:animEffect transition="in" filter="checkerboard(across)">
                                      <p:cBhvr>
                                        <p:cTn id="17" dur="500"/>
                                        <p:tgtEl>
                                          <p:spTgt spid="1946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9461">
                                            <p:txEl>
                                              <p:pRg st="1" end="1"/>
                                            </p:txEl>
                                          </p:spTgt>
                                        </p:tgtEl>
                                        <p:attrNameLst>
                                          <p:attrName>style.visibility</p:attrName>
                                        </p:attrNameLst>
                                      </p:cBhvr>
                                      <p:to>
                                        <p:strVal val="visible"/>
                                      </p:to>
                                    </p:set>
                                    <p:animEffect transition="in" filter="checkerboard(across)">
                                      <p:cBhvr>
                                        <p:cTn id="22" dur="500"/>
                                        <p:tgtEl>
                                          <p:spTgt spid="1946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9460">
                                            <p:txEl>
                                              <p:pRg st="2" end="2"/>
                                            </p:txEl>
                                          </p:spTgt>
                                        </p:tgtEl>
                                        <p:attrNameLst>
                                          <p:attrName>style.visibility</p:attrName>
                                        </p:attrNameLst>
                                      </p:cBhvr>
                                      <p:to>
                                        <p:strVal val="visible"/>
                                      </p:to>
                                    </p:set>
                                    <p:animEffect transition="in" filter="checkerboard(across)">
                                      <p:cBhvr>
                                        <p:cTn id="27" dur="500"/>
                                        <p:tgtEl>
                                          <p:spTgt spid="19460">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9461">
                                            <p:txEl>
                                              <p:pRg st="2" end="2"/>
                                            </p:txEl>
                                          </p:spTgt>
                                        </p:tgtEl>
                                        <p:attrNameLst>
                                          <p:attrName>style.visibility</p:attrName>
                                        </p:attrNameLst>
                                      </p:cBhvr>
                                      <p:to>
                                        <p:strVal val="visible"/>
                                      </p:to>
                                    </p:set>
                                    <p:animEffect transition="in" filter="checkerboard(across)">
                                      <p:cBhvr>
                                        <p:cTn id="32" dur="500"/>
                                        <p:tgtEl>
                                          <p:spTgt spid="19461">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9461">
                                            <p:txEl>
                                              <p:pRg st="3" end="3"/>
                                            </p:txEl>
                                          </p:spTgt>
                                        </p:tgtEl>
                                        <p:attrNameLst>
                                          <p:attrName>style.visibility</p:attrName>
                                        </p:attrNameLst>
                                      </p:cBhvr>
                                      <p:to>
                                        <p:strVal val="visible"/>
                                      </p:to>
                                    </p:set>
                                    <p:animEffect transition="in" filter="checkerboard(across)">
                                      <p:cBhvr>
                                        <p:cTn id="37" dur="500"/>
                                        <p:tgtEl>
                                          <p:spTgt spid="1946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defRPr/>
            </a:pPr>
            <a:r>
              <a:rPr lang="en-GB" b="1" dirty="0" smtClean="0">
                <a:solidFill>
                  <a:srgbClr val="00B0F0"/>
                </a:solidFill>
                <a:effectLst>
                  <a:outerShdw blurRad="38100" dist="38100" dir="2700000" algn="tl">
                    <a:srgbClr val="000000">
                      <a:alpha val="43137"/>
                    </a:srgbClr>
                  </a:outerShdw>
                </a:effectLst>
                <a:latin typeface="Comic Sans MS" panose="030F0702030302020204" pitchFamily="66" charset="0"/>
              </a:rPr>
              <a:t>Conclusions - legislative power</a:t>
            </a:r>
            <a:endParaRPr lang="en-US"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21508" name="Rectangle 4"/>
          <p:cNvSpPr>
            <a:spLocks noGrp="1" noChangeArrowheads="1"/>
          </p:cNvSpPr>
          <p:nvPr>
            <p:ph type="body" sz="half" idx="1"/>
          </p:nvPr>
        </p:nvSpPr>
        <p:spPr>
          <a:xfrm>
            <a:off x="4851251" y="2708920"/>
            <a:ext cx="4038600" cy="3845024"/>
          </a:xfrm>
        </p:spPr>
        <p:txBody>
          <a:bodyPr/>
          <a:lstStyle/>
          <a:p>
            <a:pPr eaLnBrk="1" hangingPunct="1">
              <a:lnSpc>
                <a:spcPct val="90000"/>
              </a:lnSpc>
            </a:pPr>
            <a:r>
              <a:rPr lang="en-GB" sz="2400" dirty="0" smtClean="0">
                <a:latin typeface="Comic Sans MS" panose="030F0702030302020204" pitchFamily="66" charset="0"/>
              </a:rPr>
              <a:t>Legislation passes through parliament</a:t>
            </a:r>
          </a:p>
          <a:p>
            <a:pPr eaLnBrk="1" hangingPunct="1">
              <a:lnSpc>
                <a:spcPct val="90000"/>
              </a:lnSpc>
            </a:pPr>
            <a:r>
              <a:rPr lang="en-GB" sz="2400" dirty="0" smtClean="0">
                <a:latin typeface="Comic Sans MS" panose="030F0702030302020204" pitchFamily="66" charset="0"/>
              </a:rPr>
              <a:t>Legislation is the government’s shopping list</a:t>
            </a:r>
          </a:p>
          <a:p>
            <a:pPr eaLnBrk="1" hangingPunct="1">
              <a:lnSpc>
                <a:spcPct val="90000"/>
              </a:lnSpc>
            </a:pPr>
            <a:r>
              <a:rPr lang="en-GB" sz="2400" dirty="0" smtClean="0">
                <a:latin typeface="Comic Sans MS" panose="030F0702030302020204" pitchFamily="66" charset="0"/>
              </a:rPr>
              <a:t>Queens speech…my government will…</a:t>
            </a:r>
            <a:endParaRPr lang="en-US" sz="2400" dirty="0" smtClean="0">
              <a:latin typeface="Comic Sans MS" panose="030F0702030302020204" pitchFamily="66" charset="0"/>
            </a:endParaRPr>
          </a:p>
          <a:p>
            <a:pPr eaLnBrk="1" hangingPunct="1">
              <a:lnSpc>
                <a:spcPct val="90000"/>
              </a:lnSpc>
            </a:pPr>
            <a:endParaRPr lang="en-GB" sz="2400" dirty="0" smtClean="0">
              <a:latin typeface="Comic Sans MS" panose="030F0702030302020204" pitchFamily="66" charset="0"/>
            </a:endParaRPr>
          </a:p>
          <a:p>
            <a:pPr eaLnBrk="1" hangingPunct="1">
              <a:lnSpc>
                <a:spcPct val="90000"/>
              </a:lnSpc>
            </a:pPr>
            <a:r>
              <a:rPr lang="en-GB" sz="2400" b="1" dirty="0" smtClean="0">
                <a:latin typeface="Comic Sans MS" panose="030F0702030302020204" pitchFamily="66" charset="0"/>
              </a:rPr>
              <a:t>Parliament legitimises legislation</a:t>
            </a:r>
            <a:endParaRPr lang="en-US" sz="2400" b="1" dirty="0" smtClean="0">
              <a:latin typeface="Comic Sans MS" panose="030F0702030302020204" pitchFamily="66" charset="0"/>
            </a:endParaRPr>
          </a:p>
        </p:txBody>
      </p:sp>
      <p:sp>
        <p:nvSpPr>
          <p:cNvPr id="21509" name="Rectangle 5"/>
          <p:cNvSpPr>
            <a:spLocks noGrp="1" noChangeArrowheads="1"/>
          </p:cNvSpPr>
          <p:nvPr>
            <p:ph type="body" sz="half" idx="2"/>
          </p:nvPr>
        </p:nvSpPr>
        <p:spPr>
          <a:xfrm>
            <a:off x="455786" y="2420888"/>
            <a:ext cx="4038600" cy="3600400"/>
          </a:xfrm>
        </p:spPr>
        <p:txBody>
          <a:bodyPr>
            <a:normAutofit fontScale="92500" lnSpcReduction="10000"/>
          </a:bodyPr>
          <a:lstStyle/>
          <a:p>
            <a:pPr eaLnBrk="1" hangingPunct="1">
              <a:lnSpc>
                <a:spcPct val="90000"/>
              </a:lnSpc>
            </a:pPr>
            <a:r>
              <a:rPr lang="en-GB" sz="2400" dirty="0" smtClean="0">
                <a:latin typeface="Comic Sans MS" panose="030F0702030302020204" pitchFamily="66" charset="0"/>
              </a:rPr>
              <a:t>Legislation is passed by Congress</a:t>
            </a:r>
          </a:p>
          <a:p>
            <a:pPr eaLnBrk="1" hangingPunct="1">
              <a:lnSpc>
                <a:spcPct val="90000"/>
              </a:lnSpc>
            </a:pPr>
            <a:r>
              <a:rPr lang="en-GB" sz="2400" dirty="0" smtClean="0">
                <a:latin typeface="Comic Sans MS" panose="030F0702030302020204" pitchFamily="66" charset="0"/>
              </a:rPr>
              <a:t>Legislation is the administration</a:t>
            </a:r>
            <a:r>
              <a:rPr lang="en-GB" altLang="en-US" sz="2400" dirty="0" smtClean="0">
                <a:latin typeface="Comic Sans MS" panose="030F0702030302020204" pitchFamily="66" charset="0"/>
              </a:rPr>
              <a:t>’</a:t>
            </a:r>
            <a:r>
              <a:rPr lang="en-GB" sz="2400" dirty="0" smtClean="0">
                <a:latin typeface="Comic Sans MS" panose="030F0702030302020204" pitchFamily="66" charset="0"/>
              </a:rPr>
              <a:t>s (executive’s) wish list</a:t>
            </a:r>
          </a:p>
          <a:p>
            <a:pPr eaLnBrk="1" hangingPunct="1">
              <a:lnSpc>
                <a:spcPct val="90000"/>
              </a:lnSpc>
            </a:pPr>
            <a:r>
              <a:rPr lang="en-GB" sz="2400" dirty="0" smtClean="0">
                <a:latin typeface="Comic Sans MS" panose="030F0702030302020204" pitchFamily="66" charset="0"/>
              </a:rPr>
              <a:t>State of the union…every January  President asks congress to implement particular laws.</a:t>
            </a:r>
          </a:p>
          <a:p>
            <a:pPr eaLnBrk="1" hangingPunct="1">
              <a:lnSpc>
                <a:spcPct val="90000"/>
              </a:lnSpc>
            </a:pPr>
            <a:endParaRPr lang="en-GB" sz="2400" dirty="0" smtClean="0">
              <a:latin typeface="Comic Sans MS" panose="030F0702030302020204" pitchFamily="66" charset="0"/>
            </a:endParaRPr>
          </a:p>
          <a:p>
            <a:pPr eaLnBrk="1" hangingPunct="1">
              <a:lnSpc>
                <a:spcPct val="90000"/>
              </a:lnSpc>
            </a:pPr>
            <a:r>
              <a:rPr lang="en-GB" sz="2400" b="1" dirty="0" smtClean="0">
                <a:latin typeface="Comic Sans MS" panose="030F0702030302020204" pitchFamily="66" charset="0"/>
              </a:rPr>
              <a:t>Congress legislates</a:t>
            </a:r>
            <a:endParaRPr lang="en-US" sz="2400" b="1" dirty="0" smtClean="0">
              <a:latin typeface="Comic Sans MS" panose="030F0702030302020204" pitchFamily="66" charset="0"/>
            </a:endParaRP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1650365"/>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41941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742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 calcmode="lin" valueType="num">
                                      <p:cBhvr additive="base">
                                        <p:cTn id="7" dur="500" fill="hold"/>
                                        <p:tgtEl>
                                          <p:spTgt spid="2150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1509">
                                            <p:txEl>
                                              <p:pRg st="0" end="0"/>
                                            </p:txEl>
                                          </p:spTgt>
                                        </p:tgtEl>
                                        <p:attrNameLst>
                                          <p:attrName>style.visibility</p:attrName>
                                        </p:attrNameLst>
                                      </p:cBhvr>
                                      <p:to>
                                        <p:strVal val="visible"/>
                                      </p:to>
                                    </p:set>
                                    <p:anim calcmode="lin" valueType="num">
                                      <p:cBhvr additive="base">
                                        <p:cTn id="13" dur="500" fill="hold"/>
                                        <p:tgtEl>
                                          <p:spTgt spid="2150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1508">
                                            <p:txEl>
                                              <p:pRg st="1" end="1"/>
                                            </p:txEl>
                                          </p:spTgt>
                                        </p:tgtEl>
                                        <p:attrNameLst>
                                          <p:attrName>style.visibility</p:attrName>
                                        </p:attrNameLst>
                                      </p:cBhvr>
                                      <p:to>
                                        <p:strVal val="visible"/>
                                      </p:to>
                                    </p:set>
                                    <p:anim calcmode="lin" valueType="num">
                                      <p:cBhvr additive="base">
                                        <p:cTn id="19" dur="500" fill="hold"/>
                                        <p:tgtEl>
                                          <p:spTgt spid="2150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1509">
                                            <p:txEl>
                                              <p:pRg st="1" end="1"/>
                                            </p:txEl>
                                          </p:spTgt>
                                        </p:tgtEl>
                                        <p:attrNameLst>
                                          <p:attrName>style.visibility</p:attrName>
                                        </p:attrNameLst>
                                      </p:cBhvr>
                                      <p:to>
                                        <p:strVal val="visible"/>
                                      </p:to>
                                    </p:set>
                                    <p:anim calcmode="lin" valueType="num">
                                      <p:cBhvr additive="base">
                                        <p:cTn id="25" dur="500" fill="hold"/>
                                        <p:tgtEl>
                                          <p:spTgt spid="21509">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1508">
                                            <p:txEl>
                                              <p:pRg st="2" end="2"/>
                                            </p:txEl>
                                          </p:spTgt>
                                        </p:tgtEl>
                                        <p:attrNameLst>
                                          <p:attrName>style.visibility</p:attrName>
                                        </p:attrNameLst>
                                      </p:cBhvr>
                                      <p:to>
                                        <p:strVal val="visible"/>
                                      </p:to>
                                    </p:set>
                                    <p:anim calcmode="lin" valueType="num">
                                      <p:cBhvr additive="base">
                                        <p:cTn id="31" dur="500" fill="hold"/>
                                        <p:tgtEl>
                                          <p:spTgt spid="21508">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50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1509">
                                            <p:txEl>
                                              <p:pRg st="2" end="2"/>
                                            </p:txEl>
                                          </p:spTgt>
                                        </p:tgtEl>
                                        <p:attrNameLst>
                                          <p:attrName>style.visibility</p:attrName>
                                        </p:attrNameLst>
                                      </p:cBhvr>
                                      <p:to>
                                        <p:strVal val="visible"/>
                                      </p:to>
                                    </p:set>
                                    <p:anim calcmode="lin" valueType="num">
                                      <p:cBhvr additive="base">
                                        <p:cTn id="37" dur="500" fill="hold"/>
                                        <p:tgtEl>
                                          <p:spTgt spid="21509">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50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21508">
                                            <p:txEl>
                                              <p:pRg st="4" end="4"/>
                                            </p:txEl>
                                          </p:spTgt>
                                        </p:tgtEl>
                                        <p:attrNameLst>
                                          <p:attrName>style.visibility</p:attrName>
                                        </p:attrNameLst>
                                      </p:cBhvr>
                                      <p:to>
                                        <p:strVal val="visible"/>
                                      </p:to>
                                    </p:set>
                                    <p:anim calcmode="lin" valueType="num">
                                      <p:cBhvr additive="base">
                                        <p:cTn id="43" dur="500" fill="hold"/>
                                        <p:tgtEl>
                                          <p:spTgt spid="21508">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50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21509">
                                            <p:txEl>
                                              <p:pRg st="4" end="4"/>
                                            </p:txEl>
                                          </p:spTgt>
                                        </p:tgtEl>
                                        <p:attrNameLst>
                                          <p:attrName>style.visibility</p:attrName>
                                        </p:attrNameLst>
                                      </p:cBhvr>
                                      <p:to>
                                        <p:strVal val="visible"/>
                                      </p:to>
                                    </p:set>
                                    <p:anim calcmode="lin" valueType="num">
                                      <p:cBhvr additive="base">
                                        <p:cTn id="49" dur="500" fill="hold"/>
                                        <p:tgtEl>
                                          <p:spTgt spid="21509">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150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defRPr/>
            </a:pPr>
            <a:r>
              <a:rPr lang="en-GB" sz="4000" b="1" dirty="0" smtClean="0">
                <a:solidFill>
                  <a:srgbClr val="00B0F0"/>
                </a:solidFill>
                <a:effectLst>
                  <a:outerShdw blurRad="38100" dist="38100" dir="2700000" algn="tl">
                    <a:srgbClr val="000000">
                      <a:alpha val="43137"/>
                    </a:srgbClr>
                  </a:outerShdw>
                </a:effectLst>
                <a:latin typeface="Comic Sans MS" panose="030F0702030302020204" pitchFamily="66" charset="0"/>
              </a:rPr>
              <a:t>Scrutiny - holding the executive to account</a:t>
            </a:r>
            <a:endParaRPr lang="en-US" sz="4000" b="1" dirty="0" smtClean="0">
              <a:solidFill>
                <a:srgbClr val="00B0F0"/>
              </a:solidFill>
              <a:effectLst>
                <a:outerShdw blurRad="38100" dist="38100" dir="2700000" algn="tl">
                  <a:srgbClr val="000000">
                    <a:alpha val="43137"/>
                  </a:srgbClr>
                </a:outerShdw>
              </a:effectLst>
              <a:latin typeface="Comic Sans MS" panose="030F0702030302020204" pitchFamily="66" charset="0"/>
            </a:endParaRPr>
          </a:p>
        </p:txBody>
      </p:sp>
      <p:sp>
        <p:nvSpPr>
          <p:cNvPr id="10244" name="Rectangle 4"/>
          <p:cNvSpPr>
            <a:spLocks noGrp="1" noChangeArrowheads="1"/>
          </p:cNvSpPr>
          <p:nvPr>
            <p:ph type="body" sz="half" idx="1"/>
          </p:nvPr>
        </p:nvSpPr>
        <p:spPr>
          <a:xfrm>
            <a:off x="395536" y="2250045"/>
            <a:ext cx="4038600" cy="4525963"/>
          </a:xfrm>
        </p:spPr>
        <p:txBody>
          <a:bodyPr/>
          <a:lstStyle/>
          <a:p>
            <a:pPr eaLnBrk="1" hangingPunct="1">
              <a:lnSpc>
                <a:spcPct val="90000"/>
              </a:lnSpc>
              <a:defRPr/>
            </a:pPr>
            <a:r>
              <a:rPr lang="en-GB" sz="2400" dirty="0" smtClean="0">
                <a:latin typeface="Comic Sans MS" panose="030F0702030302020204" pitchFamily="66" charset="0"/>
              </a:rPr>
              <a:t>Impeachment</a:t>
            </a:r>
            <a:endParaRPr lang="en-US" sz="2400" dirty="0" smtClean="0">
              <a:latin typeface="Comic Sans MS" panose="030F0702030302020204" pitchFamily="66" charset="0"/>
            </a:endParaRPr>
          </a:p>
          <a:p>
            <a:pPr eaLnBrk="1" hangingPunct="1">
              <a:lnSpc>
                <a:spcPct val="90000"/>
              </a:lnSpc>
              <a:defRPr/>
            </a:pPr>
            <a:r>
              <a:rPr lang="en-GB" sz="2400" dirty="0" smtClean="0">
                <a:latin typeface="Comic Sans MS" panose="030F0702030302020204" pitchFamily="66" charset="0"/>
              </a:rPr>
              <a:t>Standing committees</a:t>
            </a:r>
          </a:p>
          <a:p>
            <a:pPr eaLnBrk="1" hangingPunct="1">
              <a:lnSpc>
                <a:spcPct val="90000"/>
              </a:lnSpc>
              <a:defRPr/>
            </a:pPr>
            <a:r>
              <a:rPr lang="en-GB" sz="2400" dirty="0" smtClean="0">
                <a:latin typeface="Comic Sans MS" panose="030F0702030302020204" pitchFamily="66" charset="0"/>
              </a:rPr>
              <a:t>Select committees</a:t>
            </a:r>
          </a:p>
          <a:p>
            <a:pPr eaLnBrk="1" hangingPunct="1">
              <a:lnSpc>
                <a:spcPct val="90000"/>
              </a:lnSpc>
              <a:defRPr/>
            </a:pPr>
            <a:r>
              <a:rPr lang="en-GB" sz="2400" dirty="0" smtClean="0">
                <a:latin typeface="Comic Sans MS" panose="030F0702030302020204" pitchFamily="66" charset="0"/>
              </a:rPr>
              <a:t>Confirmation of appointments (Senate)</a:t>
            </a:r>
          </a:p>
          <a:p>
            <a:pPr eaLnBrk="1" hangingPunct="1">
              <a:lnSpc>
                <a:spcPct val="90000"/>
              </a:lnSpc>
              <a:defRPr/>
            </a:pPr>
            <a:r>
              <a:rPr lang="en-GB" sz="2400" dirty="0" smtClean="0">
                <a:latin typeface="Comic Sans MS" panose="030F0702030302020204" pitchFamily="66" charset="0"/>
              </a:rPr>
              <a:t>Ratification of treaties (Senate)</a:t>
            </a:r>
          </a:p>
          <a:p>
            <a:pPr eaLnBrk="1" hangingPunct="1">
              <a:lnSpc>
                <a:spcPct val="90000"/>
              </a:lnSpc>
              <a:defRPr/>
            </a:pPr>
            <a:r>
              <a:rPr lang="en-GB" sz="2400" dirty="0" smtClean="0">
                <a:latin typeface="Comic Sans MS" panose="030F0702030302020204" pitchFamily="66" charset="0"/>
              </a:rPr>
              <a:t>Intense media scrutiny</a:t>
            </a:r>
          </a:p>
        </p:txBody>
      </p:sp>
      <p:sp>
        <p:nvSpPr>
          <p:cNvPr id="10245" name="Rectangle 5"/>
          <p:cNvSpPr>
            <a:spLocks noGrp="1" noChangeArrowheads="1"/>
          </p:cNvSpPr>
          <p:nvPr>
            <p:ph type="body" sz="half" idx="2"/>
          </p:nvPr>
        </p:nvSpPr>
        <p:spPr>
          <a:xfrm>
            <a:off x="4851251" y="2708920"/>
            <a:ext cx="4038600" cy="2952328"/>
          </a:xfrm>
        </p:spPr>
        <p:txBody>
          <a:bodyPr/>
          <a:lstStyle/>
          <a:p>
            <a:pPr eaLnBrk="1" hangingPunct="1">
              <a:lnSpc>
                <a:spcPct val="90000"/>
              </a:lnSpc>
              <a:defRPr/>
            </a:pPr>
            <a:r>
              <a:rPr lang="en-GB" sz="2400" dirty="0" smtClean="0">
                <a:latin typeface="Comic Sans MS" panose="030F0702030302020204" pitchFamily="66" charset="0"/>
              </a:rPr>
              <a:t>Vote of no confidence in the government.</a:t>
            </a:r>
            <a:endParaRPr lang="en-US" sz="2400" dirty="0" smtClean="0">
              <a:latin typeface="Comic Sans MS" panose="030F0702030302020204" pitchFamily="66" charset="0"/>
            </a:endParaRPr>
          </a:p>
          <a:p>
            <a:pPr eaLnBrk="1" hangingPunct="1">
              <a:lnSpc>
                <a:spcPct val="90000"/>
              </a:lnSpc>
              <a:defRPr/>
            </a:pPr>
            <a:r>
              <a:rPr lang="en-GB" sz="2400" dirty="0" smtClean="0">
                <a:latin typeface="Comic Sans MS" panose="030F0702030302020204" pitchFamily="66" charset="0"/>
              </a:rPr>
              <a:t>Question time (and written questions)</a:t>
            </a:r>
          </a:p>
          <a:p>
            <a:pPr eaLnBrk="1" hangingPunct="1">
              <a:lnSpc>
                <a:spcPct val="90000"/>
              </a:lnSpc>
              <a:defRPr/>
            </a:pPr>
            <a:r>
              <a:rPr lang="en-GB" sz="2400" dirty="0" smtClean="0">
                <a:latin typeface="Comic Sans MS" panose="030F0702030302020204" pitchFamily="66" charset="0"/>
              </a:rPr>
              <a:t>Debates</a:t>
            </a:r>
          </a:p>
          <a:p>
            <a:pPr eaLnBrk="1" hangingPunct="1">
              <a:lnSpc>
                <a:spcPct val="90000"/>
              </a:lnSpc>
              <a:defRPr/>
            </a:pPr>
            <a:r>
              <a:rPr lang="en-GB" sz="2400" dirty="0" smtClean="0">
                <a:latin typeface="Comic Sans MS" panose="030F0702030302020204" pitchFamily="66" charset="0"/>
              </a:rPr>
              <a:t>Select committees</a:t>
            </a:r>
          </a:p>
        </p:txBody>
      </p:sp>
      <p:pic>
        <p:nvPicPr>
          <p:cNvPr id="5" name="Picture 2" descr="Image result for USA fla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5" y="1402079"/>
            <a:ext cx="1710829" cy="589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union jack on U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419413"/>
            <a:ext cx="142875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347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 calcmode="lin" valueType="num">
                                      <p:cBhvr additive="base">
                                        <p:cTn id="7" dur="500" fill="hold"/>
                                        <p:tgtEl>
                                          <p:spTgt spid="1024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5">
                                            <p:txEl>
                                              <p:pRg st="0" end="0"/>
                                            </p:txEl>
                                          </p:spTgt>
                                        </p:tgtEl>
                                        <p:attrNameLst>
                                          <p:attrName>style.visibility</p:attrName>
                                        </p:attrNameLst>
                                      </p:cBhvr>
                                      <p:to>
                                        <p:strVal val="visible"/>
                                      </p:to>
                                    </p:set>
                                    <p:anim calcmode="lin" valueType="num">
                                      <p:cBhvr additive="base">
                                        <p:cTn id="13" dur="500" fill="hold"/>
                                        <p:tgtEl>
                                          <p:spTgt spid="1024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4">
                                            <p:txEl>
                                              <p:pRg st="1" end="1"/>
                                            </p:txEl>
                                          </p:spTgt>
                                        </p:tgtEl>
                                        <p:attrNameLst>
                                          <p:attrName>style.visibility</p:attrName>
                                        </p:attrNameLst>
                                      </p:cBhvr>
                                      <p:to>
                                        <p:strVal val="visible"/>
                                      </p:to>
                                    </p:set>
                                    <p:anim calcmode="lin" valueType="num">
                                      <p:cBhvr additive="base">
                                        <p:cTn id="19" dur="500" fill="hold"/>
                                        <p:tgtEl>
                                          <p:spTgt spid="1024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4">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244">
                                            <p:txEl>
                                              <p:pRg st="2" end="2"/>
                                            </p:txEl>
                                          </p:spTgt>
                                        </p:tgtEl>
                                        <p:attrNameLst>
                                          <p:attrName>style.visibility</p:attrName>
                                        </p:attrNameLst>
                                      </p:cBhvr>
                                      <p:to>
                                        <p:strVal val="visible"/>
                                      </p:to>
                                    </p:set>
                                    <p:anim calcmode="lin" valueType="num">
                                      <p:cBhvr additive="base">
                                        <p:cTn id="23" dur="500" fill="hold"/>
                                        <p:tgtEl>
                                          <p:spTgt spid="1024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4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0244">
                                            <p:txEl>
                                              <p:pRg st="3" end="3"/>
                                            </p:txEl>
                                          </p:spTgt>
                                        </p:tgtEl>
                                        <p:attrNameLst>
                                          <p:attrName>style.visibility</p:attrName>
                                        </p:attrNameLst>
                                      </p:cBhvr>
                                      <p:to>
                                        <p:strVal val="visible"/>
                                      </p:to>
                                    </p:set>
                                    <p:anim calcmode="lin" valueType="num">
                                      <p:cBhvr additive="base">
                                        <p:cTn id="29" dur="500" fill="hold"/>
                                        <p:tgtEl>
                                          <p:spTgt spid="10244">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244">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0244">
                                            <p:txEl>
                                              <p:pRg st="4" end="4"/>
                                            </p:txEl>
                                          </p:spTgt>
                                        </p:tgtEl>
                                        <p:attrNameLst>
                                          <p:attrName>style.visibility</p:attrName>
                                        </p:attrNameLst>
                                      </p:cBhvr>
                                      <p:to>
                                        <p:strVal val="visible"/>
                                      </p:to>
                                    </p:set>
                                    <p:anim calcmode="lin" valueType="num">
                                      <p:cBhvr additive="base">
                                        <p:cTn id="33" dur="500" fill="hold"/>
                                        <p:tgtEl>
                                          <p:spTgt spid="10244">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244">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244">
                                            <p:txEl>
                                              <p:pRg st="5" end="5"/>
                                            </p:txEl>
                                          </p:spTgt>
                                        </p:tgtEl>
                                        <p:attrNameLst>
                                          <p:attrName>style.visibility</p:attrName>
                                        </p:attrNameLst>
                                      </p:cBhvr>
                                      <p:to>
                                        <p:strVal val="visible"/>
                                      </p:to>
                                    </p:set>
                                    <p:anim calcmode="lin" valueType="num">
                                      <p:cBhvr additive="base">
                                        <p:cTn id="37" dur="500" fill="hold"/>
                                        <p:tgtEl>
                                          <p:spTgt spid="1024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0245">
                                            <p:txEl>
                                              <p:pRg st="1" end="1"/>
                                            </p:txEl>
                                          </p:spTgt>
                                        </p:tgtEl>
                                        <p:attrNameLst>
                                          <p:attrName>style.visibility</p:attrName>
                                        </p:attrNameLst>
                                      </p:cBhvr>
                                      <p:to>
                                        <p:strVal val="visible"/>
                                      </p:to>
                                    </p:set>
                                    <p:anim calcmode="lin" valueType="num">
                                      <p:cBhvr additive="base">
                                        <p:cTn id="43" dur="500" fill="hold"/>
                                        <p:tgtEl>
                                          <p:spTgt spid="1024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0245">
                                            <p:txEl>
                                              <p:pRg st="2" end="2"/>
                                            </p:txEl>
                                          </p:spTgt>
                                        </p:tgtEl>
                                        <p:attrNameLst>
                                          <p:attrName>style.visibility</p:attrName>
                                        </p:attrNameLst>
                                      </p:cBhvr>
                                      <p:to>
                                        <p:strVal val="visible"/>
                                      </p:to>
                                    </p:set>
                                    <p:anim calcmode="lin" valueType="num">
                                      <p:cBhvr additive="base">
                                        <p:cTn id="49" dur="500" fill="hold"/>
                                        <p:tgtEl>
                                          <p:spTgt spid="10245">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0245">
                                            <p:txEl>
                                              <p:pRg st="3" end="3"/>
                                            </p:txEl>
                                          </p:spTgt>
                                        </p:tgtEl>
                                        <p:attrNameLst>
                                          <p:attrName>style.visibility</p:attrName>
                                        </p:attrNameLst>
                                      </p:cBhvr>
                                      <p:to>
                                        <p:strVal val="visible"/>
                                      </p:to>
                                    </p:set>
                                    <p:anim calcmode="lin" valueType="num">
                                      <p:cBhvr additive="base">
                                        <p:cTn id="55" dur="500" fill="hold"/>
                                        <p:tgtEl>
                                          <p:spTgt spid="10245">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24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1121</Words>
  <Application>Microsoft Office PowerPoint</Application>
  <PresentationFormat>On-screen Show (4:3)</PresentationFormat>
  <Paragraphs>102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1_Office Theme</vt:lpstr>
      <vt:lpstr>Comparing the Legislative Branches in the UK and US</vt:lpstr>
      <vt:lpstr>The legislative function in the US Congress and UK Parliament</vt:lpstr>
      <vt:lpstr>The legislative function in the US Congress and UK Parliament  </vt:lpstr>
      <vt:lpstr>Programmes of government legislation</vt:lpstr>
      <vt:lpstr>Party discipline</vt:lpstr>
      <vt:lpstr>Number of bills</vt:lpstr>
      <vt:lpstr>The legislative process</vt:lpstr>
      <vt:lpstr>Conclusions - legislative power</vt:lpstr>
      <vt:lpstr>Scrutiny - holding the executive to account</vt:lpstr>
      <vt:lpstr>Scrutiny of appointments</vt:lpstr>
      <vt:lpstr>Scrutiny of workings of government</vt:lpstr>
      <vt:lpstr>Scrutiny - work of committees</vt:lpstr>
      <vt:lpstr>Analyse the effectiveness of political assemblies’ abilities to scrutinise the government in two political systems you have studied.         (12) </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the Legislative Branches in the UK and US</dc:title>
  <dc:creator>StJoAcDevanneyR</dc:creator>
  <cp:lastModifiedBy>StJoAcDevanneyR</cp:lastModifiedBy>
  <cp:revision>7</cp:revision>
  <dcterms:created xsi:type="dcterms:W3CDTF">2017-09-27T15:10:31Z</dcterms:created>
  <dcterms:modified xsi:type="dcterms:W3CDTF">2017-09-28T09:22:16Z</dcterms:modified>
</cp:coreProperties>
</file>