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6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00489-89E5-4290-86C3-B7EB762EB114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B6B1F-23E4-4BB9-B58E-D3F7A7A25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8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8ADD-C3F6-42EE-B08C-4928A4DB5FC1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7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7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3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0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1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6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8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8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7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0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5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2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www.aoc.gov/us-capitol-building&amp;ei=VLRtVdPBK-ac7gbTu4KIBw&amp;bvm=bv.94455598,d.ZGU&amp;psig=AFQjCNFJMXWWiwXi7wCJjQmtCQQ3d-w5vQ&amp;ust=143333934383399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sa=i&amp;rct=j&amp;q=&amp;esrc=s&amp;frm=1&amp;source=images&amp;cd=&amp;cad=rja&amp;uact=8&amp;ved=0CAcQjRw&amp;url=http://www.politico.com/news/stories/0111/48181.html&amp;ei=97NuVYGPK4Sp7Aat6YPoAw&amp;bvm=bv.94911696,d.ZGU&amp;psig=AFQjCNGN70lMiUQkweBxgqko48E6u3ktfw&amp;ust=143340478329809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rct=j&amp;q=&amp;esrc=s&amp;source=images&amp;cd=&amp;cad=rja&amp;uact=8&amp;ved=0ahUKEwiahNaN_r_WAhXJZlAKHWoQCnYQjRwIBw&amp;url=https://infograph.venngage.com/p/104725/how-the-legislative-branch-works&amp;psig=AFQjCNHwJBZhQV4b0nWtm6Htza1A0uxJ3w&amp;ust=1506416788373409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evLR90Dx79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thetruthaboutguns.com/2013/06/foghorn/the-continuing-saga-of-don-williams-douchebag-atf-agent/&amp;ei=vbpuVZzZEKHa7gbmzYGwCA&amp;bvm=bv.94911696,d.ZGU&amp;psig=AFQjCNG3ASYKCAEWL0Af5hMOKRPNZDggdw&amp;ust=143340651681400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.uk/url?sa=i&amp;rct=j&amp;q=&amp;esrc=s&amp;frm=1&amp;source=images&amp;cd=&amp;cad=rja&amp;uact=8&amp;ved=0CAcQjRw&amp;url=http://harrietmiers.blogspot.com/2005_10_01_archive.html&amp;ei=4bpuVYPvLYaa7gadh4GQBA&amp;bvm=bv.94911696,d.ZGU&amp;psig=AFQjCNFF9jveoOT8eIgIy_wVHxTV3azAZQ&amp;ust=143340655630531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us-news/2017/aug/27/republicans-criticize-trump-joe-arpaio-pardo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K4k7AeprdC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mediamatters.org/blog/2014/06/03/foxs-selective-amnesia-megyn-kelly-forgets-pres/199554&amp;ei=z7duVZ7CNees7AbQxYKoCQ&amp;bvm=bv.94911696,d.ZGU&amp;psig=AFQjCNHqrZAK5wiCQD98ZWVnF9Sn-fgHSQ&amp;ust=1433405764473102" TargetMode="External"/><Relationship Id="rId2" Type="http://schemas.openxmlformats.org/officeDocument/2006/relationships/hyperlink" Target="https://www.youtube.com/watch?v=CwQZbQ54iOo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.uk/url?sa=i&amp;rct=j&amp;q=&amp;esrc=s&amp;frm=1&amp;source=images&amp;cd=&amp;cad=rja&amp;uact=8&amp;ved=0CAcQjRw&amp;url=http://crooksandliars.com/cltv/2015/05/foxs-judge-napolitano-floats&amp;ei=_LduVdu0OsKP7AbL3oDQBw&amp;bvm=bv.94911696,d.ZGU&amp;psig=AFQjCNGJNDFeeoMrWajZrHWDXxnByWCQeQ&amp;ust=1433405803856594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benefits.va.gov/&amp;ei=KMBuVZ3eFumv7AbPxYHQDg&amp;bvm=bv.94911696,d.ZGU&amp;psig=AFQjCNEdvxXkSR9FFgWeZ9t_PDgvyNd4DA&amp;ust=143340790899081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.uk/url?sa=i&amp;rct=j&amp;q=&amp;esrc=s&amp;frm=1&amp;source=images&amp;cd=&amp;cad=rja&amp;uact=8&amp;ved=0CAcQjRw&amp;url=http://www.youtube.com/watch?v=iI2CkGvkMls&amp;ei=H8FuVafvC-ae7gbt9IKABw&amp;bvm=bv.94911696,d.ZGU&amp;psig=AFQjCNGxfIRT-aBy9wn_fdox02U_ICLNTw&amp;ust=143340813417821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.uk/url?sa=i&amp;rct=j&amp;q=&amp;esrc=s&amp;frm=1&amp;source=images&amp;cd=&amp;cad=rja&amp;uact=8&amp;ved=0CAcQjRw&amp;url=http://mrmc.amedd.army.mil/index.cfm?pageid=media_resources.articles.veterans_hospital_visit&amp;ei=PcBuVYPCPJCV7Ab57YKgAQ&amp;bvm=bv.94911696,d.ZGU&amp;psig=AFQjCNEdvxXkSR9FFgWeZ9t_PDgvyNd4DA&amp;ust=14334079089908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Scrutiny in the USA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4100" r="50781" b="26766"/>
          <a:stretch/>
        </p:blipFill>
        <p:spPr bwMode="auto">
          <a:xfrm>
            <a:off x="5004048" y="4242308"/>
            <a:ext cx="3767693" cy="2163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farm7.staticflickr.com/6186/6080137063_71b986b12f_b_d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b="5269"/>
          <a:stretch/>
        </p:blipFill>
        <p:spPr bwMode="auto">
          <a:xfrm>
            <a:off x="611560" y="1844824"/>
            <a:ext cx="4248472" cy="239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Task 1: Comparing Committees in UK and US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You will receive a hand-out comparing the Committee systems in the UK and US.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Learn the key differences between scrutiny in the UK and US.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In your opinion, which system is better? Explain your answer using examples.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393305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Task 2: Comparing Scrutiny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869160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5359" y="4554027"/>
            <a:ext cx="8229600" cy="1958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Having looked at scrutiny of the executive in the UK and the USA draw up your own comparison table, like the one you were handed out for committees. Include: </a:t>
            </a:r>
            <a:r>
              <a:rPr lang="en-GB" sz="2400" b="1" dirty="0" smtClean="0">
                <a:latin typeface="Comic Sans MS" panose="030F0702030302020204" pitchFamily="66" charset="0"/>
              </a:rPr>
              <a:t>Questions</a:t>
            </a:r>
            <a:r>
              <a:rPr lang="en-GB" sz="2400" dirty="0" smtClean="0">
                <a:latin typeface="Comic Sans MS" panose="030F0702030302020204" pitchFamily="66" charset="0"/>
              </a:rPr>
              <a:t>, </a:t>
            </a:r>
            <a:r>
              <a:rPr lang="en-GB" sz="2400" b="1" dirty="0" smtClean="0">
                <a:latin typeface="Comic Sans MS" panose="030F0702030302020204" pitchFamily="66" charset="0"/>
              </a:rPr>
              <a:t>debates</a:t>
            </a:r>
            <a:r>
              <a:rPr lang="en-GB" sz="2400" dirty="0" smtClean="0">
                <a:latin typeface="Comic Sans MS" panose="030F0702030302020204" pitchFamily="66" charset="0"/>
              </a:rPr>
              <a:t>, </a:t>
            </a:r>
            <a:r>
              <a:rPr lang="en-GB" sz="2400" b="1" dirty="0" smtClean="0">
                <a:latin typeface="Comic Sans MS" panose="030F0702030302020204" pitchFamily="66" charset="0"/>
              </a:rPr>
              <a:t>Legislation process </a:t>
            </a:r>
            <a:r>
              <a:rPr lang="en-GB" sz="2400" dirty="0" smtClean="0">
                <a:latin typeface="Comic Sans MS" panose="030F0702030302020204" pitchFamily="66" charset="0"/>
              </a:rPr>
              <a:t>(UK) and Senate approval, Lack of </a:t>
            </a:r>
            <a:r>
              <a:rPr lang="en-GB" sz="2400" b="1" dirty="0" smtClean="0">
                <a:latin typeface="Comic Sans MS" panose="030F0702030302020204" pitchFamily="66" charset="0"/>
              </a:rPr>
              <a:t>collective responsibility</a:t>
            </a:r>
            <a:r>
              <a:rPr lang="en-GB" sz="2400" dirty="0" smtClean="0">
                <a:latin typeface="Comic Sans MS" panose="030F0702030302020204" pitchFamily="66" charset="0"/>
              </a:rPr>
              <a:t>, media/publicity and public officials (USA).</a:t>
            </a:r>
          </a:p>
        </p:txBody>
      </p:sp>
    </p:spTree>
    <p:extLst>
      <p:ext uri="{BB962C8B-B14F-4D97-AF65-F5344CB8AC3E}">
        <p14:creationId xmlns:p14="http://schemas.microsoft.com/office/powerpoint/2010/main" val="317257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Government Scrutiny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Like the </a:t>
            </a:r>
            <a:r>
              <a:rPr lang="en-GB" dirty="0" smtClean="0">
                <a:latin typeface="Comic Sans MS" panose="030F0702030302020204" pitchFamily="66" charset="0"/>
              </a:rPr>
              <a:t>UK, most scrutiny </a:t>
            </a:r>
            <a:r>
              <a:rPr lang="en-GB" dirty="0">
                <a:latin typeface="Comic Sans MS" panose="030F0702030302020204" pitchFamily="66" charset="0"/>
              </a:rPr>
              <a:t>of the executive is </a:t>
            </a:r>
            <a:r>
              <a:rPr lang="en-GB" dirty="0" smtClean="0">
                <a:latin typeface="Comic Sans MS" panose="030F0702030302020204" pitchFamily="66" charset="0"/>
              </a:rPr>
              <a:t>carried out </a:t>
            </a:r>
            <a:r>
              <a:rPr lang="en-GB" dirty="0">
                <a:latin typeface="Comic Sans MS" panose="030F0702030302020204" pitchFamily="66" charset="0"/>
              </a:rPr>
              <a:t>by the legislative branch.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As </a:t>
            </a:r>
            <a:r>
              <a:rPr lang="en-GB" dirty="0">
                <a:latin typeface="Comic Sans MS" panose="030F0702030302020204" pitchFamily="66" charset="0"/>
              </a:rPr>
              <a:t>well as its legislative role, one of the most important functions of Congress is to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investigate and oversee the EXECUTIVE.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>
                <a:latin typeface="Comic Sans MS" panose="030F0702030302020204" pitchFamily="66" charset="0"/>
              </a:rPr>
              <a:t>There </a:t>
            </a:r>
            <a:r>
              <a:rPr lang="en-GB" dirty="0">
                <a:latin typeface="Comic Sans MS" panose="030F0702030302020204" pitchFamily="66" charset="0"/>
              </a:rPr>
              <a:t>are also other ‘outside’ factors which contribute to scrutinising the executive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5" name="Picture 2" descr="http://thinkprogress.org/wp-content/uploads/2010/12/cong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00174"/>
            <a:ext cx="3439673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93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U.S. Congress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Congress can scrutinise the Executive &amp; government through its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Committees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Importantly, </a:t>
            </a:r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Congress also has the exclusive power of removal </a:t>
            </a:r>
            <a:r>
              <a:rPr lang="en-GB" dirty="0" smtClean="0">
                <a:latin typeface="Comic Sans MS" panose="030F0702030302020204" pitchFamily="66" charset="0"/>
              </a:rPr>
              <a:t>– of the President (impeachment), federal judges and other federal officers.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img.timeinc.net/time/magazine/archive/covers/1998/1101980202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085" y="3861048"/>
            <a:ext cx="1782831" cy="2348880"/>
          </a:xfrm>
          <a:prstGeom prst="rect">
            <a:avLst/>
          </a:prstGeom>
          <a:noFill/>
        </p:spPr>
      </p:pic>
      <p:pic>
        <p:nvPicPr>
          <p:cNvPr id="2052" name="Picture 4" descr="http://bp0.blogger.com/_iG-apKgmTiU/RqYSei5GOvI/AAAAAAAAAXA/4iKOBOteXsg/s400/galloway+at+the+committ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916" y="3861048"/>
            <a:ext cx="2446782" cy="1872208"/>
          </a:xfrm>
          <a:prstGeom prst="rect">
            <a:avLst/>
          </a:prstGeom>
          <a:noFill/>
        </p:spPr>
      </p:pic>
      <p:pic>
        <p:nvPicPr>
          <p:cNvPr id="1026" name="Picture 2" descr="http://images.politico.com/global/2013/02/05/130205_sotu_2011_60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81" y="1484784"/>
            <a:ext cx="4117405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7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 Government Scrutiny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45445"/>
            <a:ext cx="8568952" cy="35797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u="sng" dirty="0" smtClean="0">
                <a:latin typeface="Comic Sans MS" panose="030F0702030302020204" pitchFamily="66" charset="0"/>
              </a:rPr>
              <a:t>1 – Congressional Committees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Committees have a wide range of powers to </a:t>
            </a:r>
            <a:r>
              <a:rPr lang="en-GB" sz="2000" b="1" dirty="0" smtClean="0">
                <a:latin typeface="Comic Sans MS" panose="030F0702030302020204" pitchFamily="66" charset="0"/>
              </a:rPr>
              <a:t>call witnesses and see papers</a:t>
            </a:r>
            <a:r>
              <a:rPr lang="en-GB" sz="2000" dirty="0" smtClean="0">
                <a:latin typeface="Comic Sans MS" panose="030F0702030302020204" pitchFamily="66" charset="0"/>
              </a:rPr>
              <a:t> – Freedom of Information Act ensures the right to see official documents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Like the UK there are different types of committees in the USA, </a:t>
            </a:r>
            <a:r>
              <a:rPr lang="en-GB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select committees and standing committees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Generally, a committee’s job is to investigate and oversee the executive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Committees tend to focus on a particular area i.e. Defence </a:t>
            </a:r>
            <a:r>
              <a:rPr lang="en-GB" sz="2000" dirty="0" smtClean="0">
                <a:latin typeface="Comic Sans MS" panose="030F0702030302020204" pitchFamily="66" charset="0"/>
              </a:rPr>
              <a:t>Spending </a:t>
            </a:r>
            <a:r>
              <a:rPr lang="en-GB" sz="2000" dirty="0">
                <a:latin typeface="Comic Sans MS" panose="030F0702030302020204" pitchFamily="66" charset="0"/>
              </a:rPr>
              <a:t>committee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pPr>
              <a:buNone/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congressional committe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4762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16216" y="5085184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  <a:hlinkClick r:id="rId4"/>
              </a:rPr>
              <a:t>Crash Course - Committees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79512" y="9807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It could be argued that 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standing committees </a:t>
            </a:r>
            <a:r>
              <a:rPr lang="en-GB" sz="2000" dirty="0" smtClean="0">
                <a:latin typeface="Comic Sans MS" panose="030F0702030302020204" pitchFamily="66" charset="0"/>
              </a:rPr>
              <a:t>in the US have more power at the legislative process as they can ‘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kill a bill</a:t>
            </a:r>
            <a:r>
              <a:rPr lang="en-GB" sz="2000" dirty="0" smtClean="0">
                <a:latin typeface="Comic Sans MS" panose="030F0702030302020204" pitchFamily="66" charset="0"/>
              </a:rPr>
              <a:t>’ .</a:t>
            </a:r>
          </a:p>
          <a:p>
            <a:pPr>
              <a:buFont typeface="Arial" panose="020B0604020202020204" pitchFamily="34" charset="0"/>
              <a:buNone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i="1" dirty="0" smtClean="0">
                <a:latin typeface="Comic Sans MS" panose="030F0702030302020204" pitchFamily="66" charset="0"/>
              </a:rPr>
              <a:t>For example, (Former) MP George Galloway was called before a senate committee over allegations of oil trading with Saddam Hussein</a:t>
            </a:r>
          </a:p>
          <a:p>
            <a:endParaRPr lang="en-GB" sz="2000" i="1" dirty="0" smtClean="0">
              <a:latin typeface="Comic Sans MS" panose="030F0702030302020204" pitchFamily="66" charset="0"/>
            </a:endParaRPr>
          </a:p>
          <a:p>
            <a:r>
              <a:rPr lang="en-GB" sz="2000" i="1" dirty="0" smtClean="0">
                <a:latin typeface="Comic Sans MS" panose="030F0702030302020204" pitchFamily="66" charset="0"/>
              </a:rPr>
              <a:t>Comedian Stephen Colbert gave advice to a congressional committee after highlighting immigration on his TV show</a:t>
            </a:r>
            <a:endParaRPr lang="en-GB" sz="2000" i="1" dirty="0"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 Government Scrutiny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bp0.blogger.com/_iG-apKgmTiU/RqYSei5GOvI/AAAAAAAAAXA/4iKOBOteXsg/s400/galloway+at+the+committ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1465" y="1668410"/>
            <a:ext cx="2677334" cy="2048621"/>
          </a:xfrm>
          <a:prstGeom prst="rect">
            <a:avLst/>
          </a:prstGeom>
          <a:noFill/>
        </p:spPr>
      </p:pic>
      <p:pic>
        <p:nvPicPr>
          <p:cNvPr id="8" name="Picture 2" descr="http://talkingpointsmemo.com/images/colbert-testim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390" y="3999278"/>
            <a:ext cx="2931625" cy="2094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95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Government Scrutiny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176" y="2780928"/>
            <a:ext cx="4114800" cy="3816424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For </a:t>
            </a:r>
            <a:r>
              <a:rPr lang="en-GB" sz="2000" dirty="0">
                <a:latin typeface="Comic Sans MS" panose="030F0702030302020204" pitchFamily="66" charset="0"/>
              </a:rPr>
              <a:t>example, Obama struggled to appoint a head to the ATF ( a federal agency) for over 6 years as his nominations were consistently blocked by the senate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President  G. W. Bush had to back down from deciding to nominate Harriet Myers (head of Texas gaming commission) as a supreme court judge after outrage from Congress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03860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800" b="1" u="sng" dirty="0">
                <a:latin typeface="Comic Sans MS" panose="030F0702030302020204" pitchFamily="66" charset="0"/>
              </a:rPr>
              <a:t>2</a:t>
            </a:r>
            <a:r>
              <a:rPr lang="en-GB" sz="1800" b="1" u="sng" dirty="0" smtClean="0">
                <a:latin typeface="Comic Sans MS" panose="030F0702030302020204" pitchFamily="66" charset="0"/>
              </a:rPr>
              <a:t> – Senate approval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One important function of the executive is to be able to appoint Government members to help run the executive branch i.e. The President selects the US Defence </a:t>
            </a:r>
            <a:r>
              <a:rPr lang="en-GB" sz="1600" dirty="0">
                <a:latin typeface="Comic Sans MS" panose="030F0702030302020204" pitchFamily="66" charset="0"/>
              </a:rPr>
              <a:t>S</a:t>
            </a:r>
            <a:r>
              <a:rPr lang="en-GB" sz="1600" dirty="0" smtClean="0">
                <a:latin typeface="Comic Sans MS" panose="030F0702030302020204" pitchFamily="66" charset="0"/>
              </a:rPr>
              <a:t>ecretary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The President also has the power to select members of the SUPREME court if a position becomes available (as well as appoint the VP)</a:t>
            </a:r>
          </a:p>
          <a:p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However, the SENATE can scrutinise any appointment as all appointees are subject to senate approval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The Senate therefore has the power to block presidential appointments </a:t>
            </a:r>
            <a:r>
              <a:rPr lang="en-GB" sz="1600" dirty="0" smtClean="0">
                <a:latin typeface="Comic Sans MS" panose="030F0702030302020204" pitchFamily="66" charset="0"/>
              </a:rPr>
              <a:t>or </a:t>
            </a:r>
            <a:r>
              <a:rPr lang="en-GB" sz="1600" dirty="0">
                <a:latin typeface="Comic Sans MS" panose="030F0702030302020204" pitchFamily="66" charset="0"/>
              </a:rPr>
              <a:t>force the </a:t>
            </a:r>
            <a:r>
              <a:rPr lang="en-GB" sz="1600" dirty="0" smtClean="0">
                <a:latin typeface="Comic Sans MS" panose="030F0702030302020204" pitchFamily="66" charset="0"/>
              </a:rPr>
              <a:t>President </a:t>
            </a:r>
            <a:r>
              <a:rPr lang="en-GB" sz="1600" dirty="0">
                <a:latin typeface="Comic Sans MS" panose="030F0702030302020204" pitchFamily="66" charset="0"/>
              </a:rPr>
              <a:t>to nominate someone else.</a:t>
            </a:r>
          </a:p>
          <a:p>
            <a:pPr>
              <a:buNone/>
            </a:pPr>
            <a:endParaRPr lang="en-GB" sz="2000" dirty="0"/>
          </a:p>
        </p:txBody>
      </p:sp>
      <p:pic>
        <p:nvPicPr>
          <p:cNvPr id="4098" name="Picture 2" descr="http://truthaboutguns-zippykid.netdna-ssl.com/wp-content/uploads/2013/06/courtesy-nbcdfw.com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4" y="650037"/>
            <a:ext cx="255941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hotos1.blogger.com/blogger/7221/1676/320/Harriet%20and%20Geo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3"/>
            <a:ext cx="1368152" cy="20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0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Government Scrutiny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3 – No ‘collective responsibility’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Unlike the UK, the US executive has no doctrine of ‘</a:t>
            </a:r>
            <a:r>
              <a:rPr lang="en-GB" sz="2000" b="1" dirty="0" smtClean="0">
                <a:latin typeface="Comic Sans MS" panose="030F0702030302020204" pitchFamily="66" charset="0"/>
              </a:rPr>
              <a:t>collective responsibility</a:t>
            </a:r>
            <a:r>
              <a:rPr lang="en-GB" sz="2000" dirty="0" smtClean="0">
                <a:latin typeface="Comic Sans MS" panose="030F0702030302020204" pitchFamily="66" charset="0"/>
              </a:rPr>
              <a:t>’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In the UK cabinet ministers are expected to ‘toe the party line’ and ‘stick together’ (most of the time)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In the USA scrutiny can come from within – as US cabinet ministers are responsible for their own dept, they can be much more frank with each other than the UK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000" i="1" dirty="0">
                <a:latin typeface="Comic Sans MS" panose="030F0702030302020204" pitchFamily="66" charset="0"/>
              </a:rPr>
              <a:t>F</a:t>
            </a:r>
            <a:r>
              <a:rPr lang="en-GB" sz="2000" i="1" dirty="0" smtClean="0">
                <a:latin typeface="Comic Sans MS" panose="030F0702030302020204" pitchFamily="66" charset="0"/>
              </a:rPr>
              <a:t>or </a:t>
            </a:r>
            <a:r>
              <a:rPr lang="en-GB" sz="2000" i="1" dirty="0">
                <a:latin typeface="Comic Sans MS" panose="030F0702030302020204" pitchFamily="66" charset="0"/>
              </a:rPr>
              <a:t>E</a:t>
            </a:r>
            <a:r>
              <a:rPr lang="en-GB" sz="2000" i="1" dirty="0" smtClean="0">
                <a:latin typeface="Comic Sans MS" panose="030F0702030302020204" pitchFamily="66" charset="0"/>
              </a:rPr>
              <a:t>xample, the Obama administration stalled with differences relating to Israel</a:t>
            </a:r>
          </a:p>
          <a:p>
            <a:r>
              <a:rPr lang="en-GB" sz="2000" i="1" dirty="0" smtClean="0">
                <a:latin typeface="Comic Sans MS" panose="030F0702030302020204" pitchFamily="66" charset="0"/>
              </a:rPr>
              <a:t>Former Defence Secretary Chuck Hagel was critical of Obama on Iraq and Syria</a:t>
            </a:r>
          </a:p>
          <a:p>
            <a:r>
              <a:rPr lang="en-GB" sz="2000" i="1" dirty="0" smtClean="0">
                <a:latin typeface="Comic Sans MS" panose="030F0702030302020204" pitchFamily="66" charset="0"/>
              </a:rPr>
              <a:t>Republican state governors and members of Congress can/are openly critical of Donald Trump – for example over his pardoning of Sheriff Joe </a:t>
            </a:r>
            <a:r>
              <a:rPr lang="en-GB" sz="2000" i="1" dirty="0" err="1" smtClean="0">
                <a:latin typeface="Comic Sans MS" panose="030F0702030302020204" pitchFamily="66" charset="0"/>
              </a:rPr>
              <a:t>Apario</a:t>
            </a:r>
            <a:r>
              <a:rPr lang="en-GB" sz="2000" i="1" dirty="0" smtClean="0">
                <a:latin typeface="Comic Sans MS" panose="030F0702030302020204" pitchFamily="66" charset="0"/>
              </a:rPr>
              <a:t> </a:t>
            </a:r>
            <a:endParaRPr lang="en-GB" sz="2000" i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ph.cdn.photos.upi.com/collection/upi/63d45fb09c9b4ead1351d1e4642141b5/President-Obama-attends-a-Cabinet-Meeting-at-White-Hous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509120"/>
            <a:ext cx="2906301" cy="19442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528" y="54556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3"/>
              </a:rPr>
              <a:t>Republicans criticise Trump over pardon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67544" y="5949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>
                <a:hlinkClick r:id="rId4"/>
              </a:rPr>
              <a:t>GoP</a:t>
            </a:r>
            <a:r>
              <a:rPr lang="en-GB" dirty="0" smtClean="0">
                <a:hlinkClick r:id="rId4"/>
              </a:rPr>
              <a:t> splintering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27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Government Scrutiny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41648" cy="53061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4 – Publicity/Media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This relates to congress in that important congressional hearings can receive a lot of publicity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This in turn can lead to intense media scrutiny of the government over certain issues.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The network ‘c-span’ is dedicated to reporting on congressional and political matters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For example, FOX news was  fiercely critical of </a:t>
            </a:r>
            <a:r>
              <a:rPr lang="en-GB" sz="2000" dirty="0">
                <a:latin typeface="Comic Sans MS" panose="030F0702030302020204" pitchFamily="66" charset="0"/>
              </a:rPr>
              <a:t>P</a:t>
            </a:r>
            <a:r>
              <a:rPr lang="en-GB" sz="2000" dirty="0" smtClean="0">
                <a:latin typeface="Comic Sans MS" panose="030F0702030302020204" pitchFamily="66" charset="0"/>
              </a:rPr>
              <a:t>resident Obama,  particularly over his healthcare plan and immigration reforms</a:t>
            </a:r>
          </a:p>
          <a:p>
            <a:r>
              <a:rPr lang="en-GB" sz="20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sz="2000" dirty="0" smtClean="0">
                <a:latin typeface="Comic Sans MS" panose="030F0702030302020204" pitchFamily="66" charset="0"/>
                <a:hlinkClick r:id="rId2"/>
              </a:rPr>
              <a:t>www.youtube.com/watch?v=CwQZbQ54iOo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2050" name="Picture 2" descr="http://cloudfront.mediamatters.org/static/uploader/image/2014/06/03/megyn-kelly-terrorist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9772"/>
            <a:ext cx="44044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rooksandliars.com/files/mediaposters/2015/05/3152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66" y="3943711"/>
            <a:ext cx="39991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Government Scrutiny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198" y="1216152"/>
            <a:ext cx="4041648" cy="55252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4.5 - Public officials</a:t>
            </a:r>
          </a:p>
          <a:p>
            <a:r>
              <a:rPr lang="en-GB" sz="1800" dirty="0" smtClean="0">
                <a:latin typeface="Comic Sans MS" panose="030F0702030302020204" pitchFamily="66" charset="0"/>
              </a:rPr>
              <a:t>In the UK, public officials and the civil service are ‘</a:t>
            </a:r>
            <a:r>
              <a:rPr lang="en-GB" sz="1800" b="1" dirty="0" smtClean="0">
                <a:latin typeface="Comic Sans MS" panose="030F0702030302020204" pitchFamily="66" charset="0"/>
              </a:rPr>
              <a:t>A- political</a:t>
            </a:r>
            <a:r>
              <a:rPr lang="en-GB" sz="1800" dirty="0" smtClean="0">
                <a:latin typeface="Comic Sans MS" panose="030F0702030302020204" pitchFamily="66" charset="0"/>
              </a:rPr>
              <a:t>’ meaning that they don’t and aren’t supposed to demonstrate any political allegiance</a:t>
            </a:r>
          </a:p>
          <a:p>
            <a:r>
              <a:rPr lang="en-GB" sz="1800" dirty="0" smtClean="0">
                <a:latin typeface="Comic Sans MS" panose="030F0702030302020204" pitchFamily="66" charset="0"/>
              </a:rPr>
              <a:t>However, in the USA public officials are freer to express their views and demonstrate political opinion.</a:t>
            </a:r>
          </a:p>
          <a:p>
            <a:r>
              <a:rPr lang="en-GB" sz="1800" dirty="0">
                <a:latin typeface="Comic Sans MS" panose="030F0702030302020204" pitchFamily="66" charset="0"/>
              </a:rPr>
              <a:t>This allows more open </a:t>
            </a:r>
            <a:r>
              <a:rPr lang="en-GB" sz="1800" dirty="0" smtClean="0">
                <a:latin typeface="Comic Sans MS" panose="030F0702030302020204" pitchFamily="66" charset="0"/>
              </a:rPr>
              <a:t>criticism even from within</a:t>
            </a:r>
            <a:endParaRPr lang="en-GB" sz="1800" dirty="0">
              <a:latin typeface="Comic Sans MS" panose="030F0702030302020204" pitchFamily="66" charset="0"/>
            </a:endParaRPr>
          </a:p>
          <a:p>
            <a:r>
              <a:rPr lang="en-GB" sz="1800" dirty="0" smtClean="0">
                <a:latin typeface="Comic Sans MS" panose="030F0702030302020204" pitchFamily="66" charset="0"/>
              </a:rPr>
              <a:t>Unlike the UK civil service, USA officials will be members of a political party i.e. The dog catcher may be a Democrat whereas the governor of the water board may be a Republican.</a:t>
            </a:r>
            <a:endParaRPr lang="en-GB" sz="1800" i="1" dirty="0" smtClean="0">
              <a:latin typeface="Comic Sans MS" panose="030F0702030302020204" pitchFamily="66" charset="0"/>
            </a:endParaRPr>
          </a:p>
          <a:p>
            <a:endParaRPr lang="en-GB" sz="1800" i="1" dirty="0" smtClean="0">
              <a:latin typeface="Comic Sans MS" panose="030F0702030302020204" pitchFamily="66" charset="0"/>
            </a:endParaRPr>
          </a:p>
          <a:p>
            <a:r>
              <a:rPr lang="en-GB" sz="1800" i="1" dirty="0" smtClean="0">
                <a:latin typeface="Comic Sans MS" panose="030F0702030302020204" pitchFamily="66" charset="0"/>
              </a:rPr>
              <a:t>For Example, many public officials have been openly critical about issues surrounding the US VA (</a:t>
            </a:r>
            <a:r>
              <a:rPr lang="en-GB" sz="1800" i="1" dirty="0" err="1" smtClean="0">
                <a:latin typeface="Comic Sans MS" panose="030F0702030302020204" pitchFamily="66" charset="0"/>
              </a:rPr>
              <a:t>dept</a:t>
            </a:r>
            <a:r>
              <a:rPr lang="en-GB" sz="1800" i="1" dirty="0" smtClean="0">
                <a:latin typeface="Comic Sans MS" panose="030F0702030302020204" pitchFamily="66" charset="0"/>
              </a:rPr>
              <a:t> of Veteran Affairs)</a:t>
            </a:r>
          </a:p>
          <a:p>
            <a:r>
              <a:rPr lang="en-GB" sz="1800" i="1" dirty="0" smtClean="0">
                <a:latin typeface="Comic Sans MS" panose="030F0702030302020204" pitchFamily="66" charset="0"/>
              </a:rPr>
              <a:t>Obama was openly criticised by some officials over his comments regarding the Armenian Genocide </a:t>
            </a:r>
          </a:p>
        </p:txBody>
      </p:sp>
      <p:pic>
        <p:nvPicPr>
          <p:cNvPr id="5122" name="Picture 2" descr="http://www.benefits.va.gov/va_files/2012/images/header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1850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rmc.amedd.army.mil/assets/images/articles/veterans_hospital_visi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88941"/>
            <a:ext cx="291831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.ytimg.com/vi/iI2CkGvkMls/hqdefaul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60044"/>
            <a:ext cx="2412420" cy="180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856</Words>
  <Application>Microsoft Office PowerPoint</Application>
  <PresentationFormat>On-screen Show (4:3)</PresentationFormat>
  <Paragraphs>72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1_Office Theme</vt:lpstr>
      <vt:lpstr>Scrutiny in the USA</vt:lpstr>
      <vt:lpstr>Government Scrutiny</vt:lpstr>
      <vt:lpstr>U.S. Congress</vt:lpstr>
      <vt:lpstr>US Government Scrutiny</vt:lpstr>
      <vt:lpstr>US Government Scrutiny</vt:lpstr>
      <vt:lpstr>Government Scrutiny</vt:lpstr>
      <vt:lpstr>Government Scrutiny</vt:lpstr>
      <vt:lpstr>Government Scrutiny</vt:lpstr>
      <vt:lpstr>Government Scrutiny</vt:lpstr>
      <vt:lpstr>Task 1: Comparing Committees in UK and US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Scrutiny in the USA</dc:title>
  <dc:creator>StJoAcDevanneyR</dc:creator>
  <cp:lastModifiedBy>StJoAcDevanneyR</cp:lastModifiedBy>
  <cp:revision>14</cp:revision>
  <dcterms:created xsi:type="dcterms:W3CDTF">2017-09-25T08:58:40Z</dcterms:created>
  <dcterms:modified xsi:type="dcterms:W3CDTF">2019-10-24T11:42:56Z</dcterms:modified>
</cp:coreProperties>
</file>