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5" r:id="rId2"/>
    <p:sldId id="257" r:id="rId3"/>
    <p:sldId id="258" r:id="rId4"/>
    <p:sldId id="266" r:id="rId5"/>
    <p:sldId id="259" r:id="rId6"/>
    <p:sldId id="260" r:id="rId7"/>
    <p:sldId id="261" r:id="rId8"/>
    <p:sldId id="262" r:id="rId9"/>
    <p:sldId id="263" r:id="rId10"/>
    <p:sldId id="274" r:id="rId11"/>
    <p:sldId id="269" r:id="rId12"/>
    <p:sldId id="268" r:id="rId13"/>
    <p:sldId id="264" r:id="rId14"/>
    <p:sldId id="267" r:id="rId15"/>
    <p:sldId id="272" r:id="rId16"/>
    <p:sldId id="265" r:id="rId17"/>
    <p:sldId id="270" r:id="rId18"/>
    <p:sldId id="273"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AEAA5-B5BB-4326-BAD3-A1566EBD8AFC}" type="datetimeFigureOut">
              <a:rPr lang="en-GB" smtClean="0"/>
              <a:t>09/10/2019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A5FA54-FA1A-42C1-87FA-F6EC31599FD6}" type="slidenum">
              <a:rPr lang="en-GB" smtClean="0"/>
              <a:t>‹#›</a:t>
            </a:fld>
            <a:endParaRPr lang="en-GB"/>
          </a:p>
        </p:txBody>
      </p:sp>
    </p:spTree>
    <p:extLst>
      <p:ext uri="{BB962C8B-B14F-4D97-AF65-F5344CB8AC3E}">
        <p14:creationId xmlns:p14="http://schemas.microsoft.com/office/powerpoint/2010/main" val="1174584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Might be useful to get class to copy in a definition.</a:t>
            </a:r>
          </a:p>
        </p:txBody>
      </p:sp>
      <p:sp>
        <p:nvSpPr>
          <p:cNvPr id="4" name="Slide Number Placeholder 3"/>
          <p:cNvSpPr>
            <a:spLocks noGrp="1"/>
          </p:cNvSpPr>
          <p:nvPr>
            <p:ph type="sldNum" sz="quarter" idx="10"/>
          </p:nvPr>
        </p:nvSpPr>
        <p:spPr/>
        <p:txBody>
          <a:bodyPr/>
          <a:lstStyle/>
          <a:p>
            <a:fld id="{92458ADD-C3F6-42EE-B08C-4928A4DB5FC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9081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09/10/2019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89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09/10/2019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519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09/10/2019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759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09/10/2019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120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EBA80-1C9C-4C4E-99B5-F21CBDA58D8D}" type="datetimeFigureOut">
              <a:rPr lang="en-GB" smtClean="0">
                <a:solidFill>
                  <a:prstClr val="black">
                    <a:tint val="75000"/>
                  </a:prstClr>
                </a:solidFill>
              </a:rPr>
              <a:pPr/>
              <a:t>09/10/2019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629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09/10/2019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592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CEBA80-1C9C-4C4E-99B5-F21CBDA58D8D}" type="datetimeFigureOut">
              <a:rPr lang="en-GB" smtClean="0">
                <a:solidFill>
                  <a:prstClr val="black">
                    <a:tint val="75000"/>
                  </a:prstClr>
                </a:solidFill>
              </a:rPr>
              <a:pPr/>
              <a:t>09/10/2019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85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CEBA80-1C9C-4C4E-99B5-F21CBDA58D8D}" type="datetimeFigureOut">
              <a:rPr lang="en-GB" smtClean="0">
                <a:solidFill>
                  <a:prstClr val="black">
                    <a:tint val="75000"/>
                  </a:prstClr>
                </a:solidFill>
              </a:rPr>
              <a:pPr/>
              <a:t>09/10/2019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3970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EBA80-1C9C-4C4E-99B5-F21CBDA58D8D}" type="datetimeFigureOut">
              <a:rPr lang="en-GB" smtClean="0">
                <a:solidFill>
                  <a:prstClr val="black">
                    <a:tint val="75000"/>
                  </a:prstClr>
                </a:solidFill>
              </a:rPr>
              <a:pPr/>
              <a:t>09/10/2019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65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09/10/2019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648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EBA80-1C9C-4C4E-99B5-F21CBDA58D8D}" type="datetimeFigureOut">
              <a:rPr lang="en-GB" smtClean="0">
                <a:solidFill>
                  <a:prstClr val="black">
                    <a:tint val="75000"/>
                  </a:prstClr>
                </a:solidFill>
              </a:rPr>
              <a:pPr/>
              <a:t>09/10/2019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696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EBA80-1C9C-4C4E-99B5-F21CBDA58D8D}" type="datetimeFigureOut">
              <a:rPr lang="en-GB" smtClean="0">
                <a:solidFill>
                  <a:prstClr val="black">
                    <a:tint val="75000"/>
                  </a:prstClr>
                </a:solidFill>
              </a:rPr>
              <a:pPr/>
              <a:t>09/10/2019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3B3EC-DD67-4FCD-AC1E-C09B797FFF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5793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uk/url?sa=i&amp;rct=j&amp;q=&amp;esrc=s&amp;source=images&amp;cd=&amp;cad=rja&amp;uact=8&amp;ved=&amp;url=https://tech.mn/news/2016/06/01/high-five-for-may-2016/&amp;psig=AOvVaw3jCBQKQXhOS2S7BT1_Y7tN&amp;ust=1521025778804749"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wpNbwyNk_5M&amp;list=PLilBYVf0P9aZ2laTTD2GOaa1JzT-0F3KN&amp;index=1" TargetMode="External"/><Relationship Id="rId2" Type="http://schemas.openxmlformats.org/officeDocument/2006/relationships/hyperlink" Target="https://www.youtube.com/watch?v=iLvNmMJmD0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J-K8VfzWs4A" TargetMode="External"/><Relationship Id="rId2" Type="http://schemas.openxmlformats.org/officeDocument/2006/relationships/hyperlink" Target="https://www.youtube.com/watch?v=jXgHFArVO9c"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3"/>
          <p:cNvSpPr>
            <a:spLocks noGrp="1"/>
          </p:cNvSpPr>
          <p:nvPr>
            <p:ph type="title" idx="4294967295"/>
          </p:nvPr>
        </p:nvSpPr>
        <p:spPr>
          <a:xfrm>
            <a:off x="2483768" y="332656"/>
            <a:ext cx="5791200" cy="809625"/>
          </a:xfrm>
        </p:spPr>
        <p:txBody>
          <a:bodyPr>
            <a:normAutofit/>
          </a:bodyPr>
          <a:lstStyle/>
          <a:p>
            <a:pPr eaLnBrk="1" hangingPunct="1"/>
            <a:r>
              <a:rPr lang="en-GB" altLang="en-US" sz="4400" b="1" dirty="0" smtClean="0">
                <a:latin typeface="Comic Sans MS" pitchFamily="66" charset="0"/>
              </a:rPr>
              <a:t>5 sentence summary</a:t>
            </a:r>
            <a:endParaRPr lang="en-GB" altLang="en-US" sz="4400" b="1" dirty="0">
              <a:latin typeface="Comic Sans MS" pitchFamily="66" charset="0"/>
            </a:endParaRPr>
          </a:p>
        </p:txBody>
      </p:sp>
      <p:pic>
        <p:nvPicPr>
          <p:cNvPr id="2074" name="Picture 7" descr="Image result for high fiv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99135">
            <a:off x="334963" y="263525"/>
            <a:ext cx="17764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 y="1826322"/>
            <a:ext cx="9144000" cy="4893647"/>
          </a:xfrm>
          <a:prstGeom prst="rect">
            <a:avLst/>
          </a:prstGeom>
        </p:spPr>
        <p:txBody>
          <a:bodyPr wrap="square">
            <a:spAutoFit/>
          </a:bodyPr>
          <a:lstStyle/>
          <a:p>
            <a:pPr>
              <a:spcAft>
                <a:spcPts val="1800"/>
              </a:spcAft>
              <a:buClr>
                <a:srgbClr val="4F81BD">
                  <a:lumMod val="75000"/>
                </a:srgbClr>
              </a:buClr>
              <a:buSzPct val="95000"/>
            </a:pPr>
            <a:r>
              <a:rPr lang="en-GB" sz="3600" dirty="0" smtClean="0">
                <a:solidFill>
                  <a:srgbClr val="002060"/>
                </a:solidFill>
                <a:latin typeface="Comic Sans MS" panose="030F0702030302020204" pitchFamily="66" charset="0"/>
              </a:rPr>
              <a:t>Read the article linked on the blog about </a:t>
            </a:r>
            <a:r>
              <a:rPr lang="en-GB" sz="3600" dirty="0" err="1" smtClean="0">
                <a:solidFill>
                  <a:srgbClr val="002060"/>
                </a:solidFill>
                <a:latin typeface="Comic Sans MS" panose="030F0702030302020204" pitchFamily="66" charset="0"/>
              </a:rPr>
              <a:t>Brexit</a:t>
            </a:r>
            <a:r>
              <a:rPr lang="en-GB" sz="3600" dirty="0" smtClean="0">
                <a:solidFill>
                  <a:srgbClr val="002060"/>
                </a:solidFill>
                <a:latin typeface="Comic Sans MS" panose="030F0702030302020204" pitchFamily="66" charset="0"/>
              </a:rPr>
              <a:t>.</a:t>
            </a:r>
          </a:p>
          <a:p>
            <a:pPr>
              <a:spcAft>
                <a:spcPts val="1800"/>
              </a:spcAft>
              <a:buClr>
                <a:srgbClr val="4F81BD">
                  <a:lumMod val="75000"/>
                </a:srgbClr>
              </a:buClr>
              <a:buSzPct val="95000"/>
            </a:pPr>
            <a:endParaRPr lang="en-GB" sz="3600" dirty="0">
              <a:solidFill>
                <a:srgbClr val="002060"/>
              </a:solidFill>
              <a:latin typeface="Comic Sans MS" panose="030F0702030302020204" pitchFamily="66" charset="0"/>
            </a:endParaRPr>
          </a:p>
          <a:p>
            <a:pPr>
              <a:spcAft>
                <a:spcPts val="1800"/>
              </a:spcAft>
              <a:buClr>
                <a:srgbClr val="4F81BD">
                  <a:lumMod val="75000"/>
                </a:srgbClr>
              </a:buClr>
              <a:buSzPct val="95000"/>
            </a:pPr>
            <a:r>
              <a:rPr lang="en-GB" sz="3600" dirty="0" smtClean="0">
                <a:solidFill>
                  <a:srgbClr val="002060"/>
                </a:solidFill>
                <a:latin typeface="Comic Sans MS" panose="030F0702030302020204" pitchFamily="66" charset="0"/>
              </a:rPr>
              <a:t>Create a </a:t>
            </a:r>
            <a:r>
              <a:rPr lang="en-GB" sz="3600" b="1" u="sng" dirty="0" smtClean="0">
                <a:solidFill>
                  <a:srgbClr val="002060"/>
                </a:solidFill>
                <a:latin typeface="Comic Sans MS" panose="030F0702030302020204" pitchFamily="66" charset="0"/>
              </a:rPr>
              <a:t>5 sentence summary </a:t>
            </a:r>
            <a:r>
              <a:rPr lang="en-GB" sz="3600" dirty="0" smtClean="0">
                <a:solidFill>
                  <a:srgbClr val="002060"/>
                </a:solidFill>
                <a:latin typeface="Comic Sans MS" panose="030F0702030302020204" pitchFamily="66" charset="0"/>
              </a:rPr>
              <a:t>of the article in your notes.</a:t>
            </a:r>
          </a:p>
          <a:p>
            <a:pPr>
              <a:spcAft>
                <a:spcPts val="1800"/>
              </a:spcAft>
              <a:buClr>
                <a:srgbClr val="4F81BD">
                  <a:lumMod val="75000"/>
                </a:srgbClr>
              </a:buClr>
              <a:buSzPct val="95000"/>
            </a:pPr>
            <a:endParaRPr lang="en-GB" sz="3600" dirty="0">
              <a:solidFill>
                <a:srgbClr val="002060"/>
              </a:solidFill>
              <a:latin typeface="Comic Sans MS" panose="030F0702030302020204" pitchFamily="66" charset="0"/>
            </a:endParaRPr>
          </a:p>
          <a:p>
            <a:pPr>
              <a:spcAft>
                <a:spcPts val="1800"/>
              </a:spcAft>
              <a:buClr>
                <a:srgbClr val="4F81BD">
                  <a:lumMod val="75000"/>
                </a:srgbClr>
              </a:buClr>
              <a:buSzPct val="95000"/>
            </a:pPr>
            <a:r>
              <a:rPr lang="en-GB" sz="3600" dirty="0" smtClean="0">
                <a:solidFill>
                  <a:srgbClr val="002060"/>
                </a:solidFill>
                <a:latin typeface="Comic Sans MS" panose="030F0702030302020204" pitchFamily="66" charset="0"/>
              </a:rPr>
              <a:t>Be </a:t>
            </a:r>
            <a:r>
              <a:rPr lang="en-GB" sz="3600" b="1" dirty="0" smtClean="0">
                <a:solidFill>
                  <a:srgbClr val="002060"/>
                </a:solidFill>
                <a:latin typeface="Comic Sans MS" panose="030F0702030302020204" pitchFamily="66" charset="0"/>
              </a:rPr>
              <a:t>precise</a:t>
            </a:r>
            <a:r>
              <a:rPr lang="en-GB" sz="3600" dirty="0" smtClean="0">
                <a:solidFill>
                  <a:srgbClr val="002060"/>
                </a:solidFill>
                <a:latin typeface="Comic Sans MS" panose="030F0702030302020204" pitchFamily="66" charset="0"/>
              </a:rPr>
              <a:t> and </a:t>
            </a:r>
            <a:r>
              <a:rPr lang="en-GB" sz="3600" b="1" dirty="0" smtClean="0">
                <a:solidFill>
                  <a:srgbClr val="002060"/>
                </a:solidFill>
                <a:latin typeface="Comic Sans MS" panose="030F0702030302020204" pitchFamily="66" charset="0"/>
              </a:rPr>
              <a:t>factual</a:t>
            </a:r>
            <a:r>
              <a:rPr lang="en-GB" sz="3600" dirty="0" smtClean="0">
                <a:solidFill>
                  <a:srgbClr val="002060"/>
                </a:solidFill>
                <a:latin typeface="Comic Sans MS" panose="030F0702030302020204" pitchFamily="66" charset="0"/>
              </a:rPr>
              <a:t> in your summary</a:t>
            </a:r>
            <a:endParaRPr lang="en-GB" sz="36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559180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1585BFB5-06EB-4246-836D-7091148EFE5B}"/>
              </a:ext>
            </a:extLst>
          </p:cNvPr>
          <p:cNvSpPr>
            <a:spLocks noGrp="1"/>
          </p:cNvSpPr>
          <p:nvPr>
            <p:ph type="title"/>
          </p:nvPr>
        </p:nvSpPr>
        <p:spPr>
          <a:xfrm>
            <a:off x="457200" y="0"/>
            <a:ext cx="8229600" cy="914399"/>
          </a:xfrm>
        </p:spPr>
        <p:txBody>
          <a:bodyPr>
            <a:normAutofit/>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Select Committees</a:t>
            </a:r>
          </a:p>
        </p:txBody>
      </p:sp>
      <p:sp>
        <p:nvSpPr>
          <p:cNvPr id="3" name="Content Placeholder 2">
            <a:extLst>
              <a:ext uri="{FF2B5EF4-FFF2-40B4-BE49-F238E27FC236}">
                <a16:creationId xmlns:a16="http://schemas.microsoft.com/office/drawing/2014/main" xmlns="" id="{1D73EBC4-8E94-4C38-BD99-7403D005886E}"/>
              </a:ext>
            </a:extLst>
          </p:cNvPr>
          <p:cNvSpPr>
            <a:spLocks noGrp="1"/>
          </p:cNvSpPr>
          <p:nvPr>
            <p:ph idx="1"/>
          </p:nvPr>
        </p:nvSpPr>
        <p:spPr>
          <a:xfrm>
            <a:off x="16202" y="1166018"/>
            <a:ext cx="4843830" cy="5691982"/>
          </a:xfrm>
        </p:spPr>
        <p:txBody>
          <a:bodyPr>
            <a:normAutofit/>
          </a:bodyPr>
          <a:lstStyle/>
          <a:p>
            <a:r>
              <a:rPr lang="en-GB" sz="2100" dirty="0">
                <a:latin typeface="Comic Sans MS" panose="030F0702030302020204" pitchFamily="66" charset="0"/>
              </a:rPr>
              <a:t>The membership of select committees in the Commons reflects the </a:t>
            </a:r>
            <a:r>
              <a:rPr lang="en-GB" sz="2100" b="1" u="sng" dirty="0">
                <a:latin typeface="Comic Sans MS" panose="030F0702030302020204" pitchFamily="66" charset="0"/>
              </a:rPr>
              <a:t>party balance</a:t>
            </a:r>
            <a:r>
              <a:rPr lang="en-GB" sz="2100" dirty="0">
                <a:latin typeface="Comic Sans MS" panose="030F0702030302020204" pitchFamily="66" charset="0"/>
              </a:rPr>
              <a:t> in the </a:t>
            </a:r>
            <a:r>
              <a:rPr lang="en-GB" sz="2100" dirty="0" err="1">
                <a:latin typeface="Comic Sans MS" panose="030F0702030302020204" pitchFamily="66" charset="0"/>
              </a:rPr>
              <a:t>HoC</a:t>
            </a:r>
            <a:r>
              <a:rPr lang="en-GB" sz="2100" dirty="0">
                <a:latin typeface="Comic Sans MS" panose="030F0702030302020204" pitchFamily="66" charset="0"/>
              </a:rPr>
              <a:t> as a whole, meaning that a </a:t>
            </a:r>
            <a:r>
              <a:rPr lang="en-GB" sz="2100" dirty="0">
                <a:solidFill>
                  <a:srgbClr val="CC00CC"/>
                </a:solidFill>
                <a:latin typeface="Comic Sans MS" panose="030F0702030302020204" pitchFamily="66" charset="0"/>
              </a:rPr>
              <a:t>majority of each committee will be MPs from the governing party or parties</a:t>
            </a:r>
            <a:r>
              <a:rPr lang="en-GB" sz="2100" dirty="0">
                <a:latin typeface="Comic Sans MS" panose="030F0702030302020204" pitchFamily="66" charset="0"/>
              </a:rPr>
              <a:t>.  From 2015-2017, for a typical 11-member committee, the composition might be four Conservative, one Liberal Democrat, four Labour and one SNP and one other opposition MP. </a:t>
            </a:r>
            <a:r>
              <a:rPr lang="en-GB" sz="2100" b="1" dirty="0">
                <a:solidFill>
                  <a:srgbClr val="00B050"/>
                </a:solidFill>
                <a:latin typeface="Comic Sans MS" panose="030F0702030302020204" pitchFamily="66" charset="0"/>
              </a:rPr>
              <a:t>Ministers, opposition “Shadow Cabinet” members and party whips do not normally serve on select committees. </a:t>
            </a:r>
          </a:p>
          <a:p>
            <a:endParaRPr lang="en-GB" sz="2100" dirty="0"/>
          </a:p>
        </p:txBody>
      </p:sp>
      <p:sp>
        <p:nvSpPr>
          <p:cNvPr id="6" name="Rectangle 5">
            <a:extLst>
              <a:ext uri="{FF2B5EF4-FFF2-40B4-BE49-F238E27FC236}">
                <a16:creationId xmlns:a16="http://schemas.microsoft.com/office/drawing/2014/main" xmlns="" id="{64CAB0B6-2645-46B7-A99C-AC795843F017}"/>
              </a:ext>
            </a:extLst>
          </p:cNvPr>
          <p:cNvSpPr/>
          <p:nvPr/>
        </p:nvSpPr>
        <p:spPr>
          <a:xfrm>
            <a:off x="5176664" y="1166018"/>
            <a:ext cx="3510136" cy="5632311"/>
          </a:xfrm>
          <a:prstGeom prst="rect">
            <a:avLst/>
          </a:prstGeom>
        </p:spPr>
        <p:txBody>
          <a:bodyPr wrap="square">
            <a:spAutoFit/>
          </a:bodyPr>
          <a:lstStyle/>
          <a:p>
            <a:r>
              <a:rPr lang="en-GB" sz="2400" b="1" dirty="0" smtClean="0">
                <a:solidFill>
                  <a:srgbClr val="CC00CC"/>
                </a:solidFill>
                <a:latin typeface="Comic Sans MS" panose="030F0702030302020204" pitchFamily="66" charset="0"/>
              </a:rPr>
              <a:t>Discussion Questions</a:t>
            </a:r>
          </a:p>
          <a:p>
            <a:endParaRPr lang="en-GB" sz="2400" b="1" dirty="0">
              <a:solidFill>
                <a:srgbClr val="CC00CC"/>
              </a:solidFill>
              <a:latin typeface="Comic Sans MS" panose="030F0702030302020204" pitchFamily="66" charset="0"/>
            </a:endParaRPr>
          </a:p>
          <a:p>
            <a:pPr marL="342900" indent="-342900">
              <a:buFont typeface="Arial" panose="020B0604020202020204" pitchFamily="34" charset="0"/>
              <a:buChar char="•"/>
            </a:pPr>
            <a:r>
              <a:rPr lang="en-GB" sz="2400" b="1" dirty="0" smtClean="0">
                <a:solidFill>
                  <a:srgbClr val="CC00CC"/>
                </a:solidFill>
                <a:latin typeface="Comic Sans MS" panose="030F0702030302020204" pitchFamily="66" charset="0"/>
              </a:rPr>
              <a:t>Why </a:t>
            </a:r>
            <a:r>
              <a:rPr lang="en-GB" sz="2400" b="1" dirty="0">
                <a:solidFill>
                  <a:srgbClr val="CC00CC"/>
                </a:solidFill>
                <a:latin typeface="Comic Sans MS" panose="030F0702030302020204" pitchFamily="66" charset="0"/>
              </a:rPr>
              <a:t>do minister, opposition Shadow Cabinet members and party whips not serve on committees?</a:t>
            </a:r>
          </a:p>
          <a:p>
            <a:pPr marL="342900" indent="-342900">
              <a:buFont typeface="Arial" panose="020B0604020202020204" pitchFamily="34" charset="0"/>
              <a:buChar char="•"/>
            </a:pPr>
            <a:endParaRPr lang="en-GB" sz="2400" b="1" dirty="0">
              <a:solidFill>
                <a:srgbClr val="CC00CC"/>
              </a:solidFill>
              <a:latin typeface="Comic Sans MS" panose="030F0702030302020204" pitchFamily="66" charset="0"/>
            </a:endParaRPr>
          </a:p>
          <a:p>
            <a:pPr marL="342900" indent="-342900">
              <a:buFont typeface="Arial" panose="020B0604020202020204" pitchFamily="34" charset="0"/>
              <a:buChar char="•"/>
            </a:pPr>
            <a:r>
              <a:rPr lang="en-GB" sz="2400" b="1" dirty="0" smtClean="0">
                <a:solidFill>
                  <a:srgbClr val="CC00CC"/>
                </a:solidFill>
                <a:latin typeface="Comic Sans MS" panose="030F0702030302020204" pitchFamily="66" charset="0"/>
              </a:rPr>
              <a:t>Committee </a:t>
            </a:r>
            <a:r>
              <a:rPr lang="en-GB" sz="2400" b="1" dirty="0">
                <a:solidFill>
                  <a:srgbClr val="CC00CC"/>
                </a:solidFill>
                <a:latin typeface="Comic Sans MS" panose="030F0702030302020204" pitchFamily="66" charset="0"/>
              </a:rPr>
              <a:t>membership usually reflects the party balance of the </a:t>
            </a:r>
            <a:r>
              <a:rPr lang="en-GB" sz="2400" b="1" dirty="0" err="1">
                <a:solidFill>
                  <a:srgbClr val="CC00CC"/>
                </a:solidFill>
                <a:latin typeface="Comic Sans MS" panose="030F0702030302020204" pitchFamily="66" charset="0"/>
              </a:rPr>
              <a:t>HoC</a:t>
            </a:r>
            <a:r>
              <a:rPr lang="en-GB" sz="2400" b="1" dirty="0">
                <a:solidFill>
                  <a:srgbClr val="CC00CC"/>
                </a:solidFill>
                <a:latin typeface="Comic Sans MS" panose="030F0702030302020204" pitchFamily="66" charset="0"/>
              </a:rPr>
              <a:t> – why might this be a positive?</a:t>
            </a:r>
            <a:endParaRPr lang="en-GB" sz="2400" b="1" dirty="0">
              <a:solidFill>
                <a:srgbClr val="CC00CC"/>
              </a:solidFill>
            </a:endParaRPr>
          </a:p>
        </p:txBody>
      </p:sp>
    </p:spTree>
    <p:extLst>
      <p:ext uri="{BB962C8B-B14F-4D97-AF65-F5344CB8AC3E}">
        <p14:creationId xmlns:p14="http://schemas.microsoft.com/office/powerpoint/2010/main" val="288047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0"/>
            <a:ext cx="8229600" cy="706090"/>
          </a:xfrm>
        </p:spPr>
        <p:txBody>
          <a:bodyPr>
            <a:normAutofit fontScale="90000"/>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Select Committees</a:t>
            </a:r>
          </a:p>
        </p:txBody>
      </p:sp>
      <p:sp>
        <p:nvSpPr>
          <p:cNvPr id="3" name="Content Placeholder 2"/>
          <p:cNvSpPr>
            <a:spLocks noGrp="1"/>
          </p:cNvSpPr>
          <p:nvPr>
            <p:ph idx="1"/>
          </p:nvPr>
        </p:nvSpPr>
        <p:spPr>
          <a:xfrm>
            <a:off x="2771" y="692696"/>
            <a:ext cx="4392488" cy="4525963"/>
          </a:xfrm>
        </p:spPr>
        <p:txBody>
          <a:bodyPr>
            <a:noAutofit/>
          </a:bodyPr>
          <a:lstStyle/>
          <a:p>
            <a:pPr marL="0" indent="0">
              <a:buNone/>
            </a:pPr>
            <a:r>
              <a:rPr lang="en-GB" sz="2400" i="1" dirty="0">
                <a:latin typeface="Comic Sans MS" panose="030F0702030302020204" pitchFamily="66" charset="0"/>
              </a:rPr>
              <a:t>Criticisms of Select Committees</a:t>
            </a:r>
            <a:endParaRPr lang="en-GB" sz="2400" dirty="0">
              <a:latin typeface="Comic Sans MS" panose="030F0702030302020204" pitchFamily="66" charset="0"/>
            </a:endParaRPr>
          </a:p>
          <a:p>
            <a:r>
              <a:rPr lang="en-GB" sz="2400" dirty="0">
                <a:latin typeface="Comic Sans MS" panose="030F0702030302020204" pitchFamily="66" charset="0"/>
              </a:rPr>
              <a:t>Select Committees </a:t>
            </a:r>
            <a:r>
              <a:rPr lang="en-GB" sz="2400" b="1" dirty="0">
                <a:latin typeface="Comic Sans MS" panose="030F0702030302020204" pitchFamily="66" charset="0"/>
              </a:rPr>
              <a:t>do not obstruct or change the bills going through parliament</a:t>
            </a:r>
            <a:r>
              <a:rPr lang="en-GB" sz="2400" dirty="0" smtClean="0">
                <a:latin typeface="Comic Sans MS" panose="030F0702030302020204" pitchFamily="66" charset="0"/>
              </a:rPr>
              <a:t>. Many people believe this makes them very ineffective as they cannot pre-empt problems with bills  </a:t>
            </a:r>
            <a:endParaRPr lang="en-GB" sz="2400" dirty="0">
              <a:latin typeface="Comic Sans MS" panose="030F0702030302020204" pitchFamily="66" charset="0"/>
            </a:endParaRPr>
          </a:p>
          <a:p>
            <a:r>
              <a:rPr lang="en-GB" sz="2400" dirty="0">
                <a:latin typeface="Comic Sans MS" panose="030F0702030302020204" pitchFamily="66" charset="0"/>
              </a:rPr>
              <a:t>The inbuilt government majority on the committees may </a:t>
            </a:r>
            <a:r>
              <a:rPr lang="en-GB" sz="2400" b="1" u="sng" dirty="0">
                <a:solidFill>
                  <a:srgbClr val="00B050"/>
                </a:solidFill>
                <a:latin typeface="Comic Sans MS" panose="030F0702030302020204" pitchFamily="66" charset="0"/>
              </a:rPr>
              <a:t>limit their </a:t>
            </a:r>
            <a:r>
              <a:rPr lang="en-GB" sz="2400" dirty="0">
                <a:solidFill>
                  <a:srgbClr val="00B050"/>
                </a:solidFill>
                <a:latin typeface="Comic Sans MS" panose="030F0702030302020204" pitchFamily="66" charset="0"/>
              </a:rPr>
              <a:t>effectiveness </a:t>
            </a:r>
            <a:r>
              <a:rPr lang="en-GB" sz="2400" dirty="0">
                <a:latin typeface="Comic Sans MS" panose="030F0702030302020204" pitchFamily="66" charset="0"/>
              </a:rPr>
              <a:t>as scrutinising bodies.  </a:t>
            </a:r>
          </a:p>
        </p:txBody>
      </p:sp>
      <p:sp>
        <p:nvSpPr>
          <p:cNvPr id="5" name="Rectangle 4"/>
          <p:cNvSpPr/>
          <p:nvPr/>
        </p:nvSpPr>
        <p:spPr>
          <a:xfrm>
            <a:off x="4572000" y="692696"/>
            <a:ext cx="4569228" cy="6863417"/>
          </a:xfrm>
          <a:prstGeom prst="rect">
            <a:avLst/>
          </a:prstGeom>
        </p:spPr>
        <p:txBody>
          <a:bodyPr wrap="square">
            <a:spAutoFit/>
          </a:bodyPr>
          <a:lstStyle/>
          <a:p>
            <a:r>
              <a:rPr lang="en-GB" sz="2000" dirty="0">
                <a:latin typeface="Comic Sans MS" panose="030F0702030302020204" pitchFamily="66" charset="0"/>
              </a:rPr>
              <a:t>Examples of Select Committee Work:</a:t>
            </a:r>
          </a:p>
          <a:p>
            <a:pPr marL="285750" lvl="0" indent="-285750">
              <a:buFont typeface="Arial" panose="020B0604020202020204" pitchFamily="34" charset="0"/>
              <a:buChar char="•"/>
            </a:pPr>
            <a:r>
              <a:rPr lang="en-GB" sz="2000" dirty="0">
                <a:latin typeface="Comic Sans MS" panose="030F0702030302020204" pitchFamily="66" charset="0"/>
              </a:rPr>
              <a:t>In 2007 the </a:t>
            </a:r>
            <a:r>
              <a:rPr lang="en-GB" sz="2000" b="1" dirty="0">
                <a:solidFill>
                  <a:srgbClr val="00B050"/>
                </a:solidFill>
                <a:latin typeface="Comic Sans MS" panose="030F0702030302020204" pitchFamily="66" charset="0"/>
              </a:rPr>
              <a:t>Commons Treasury Select Committee </a:t>
            </a:r>
            <a:r>
              <a:rPr lang="en-GB" sz="2000" dirty="0">
                <a:latin typeface="Comic Sans MS" panose="030F0702030302020204" pitchFamily="66" charset="0"/>
              </a:rPr>
              <a:t>questioned the Governor of the Bank of England over the collapse of Northern Rock.</a:t>
            </a:r>
          </a:p>
          <a:p>
            <a:pPr marL="285750" lvl="0" indent="-285750">
              <a:buFont typeface="Arial" panose="020B0604020202020204" pitchFamily="34" charset="0"/>
              <a:buChar char="•"/>
            </a:pPr>
            <a:r>
              <a:rPr lang="en-GB" sz="2000" dirty="0">
                <a:latin typeface="Comic Sans MS" panose="030F0702030302020204" pitchFamily="66" charset="0"/>
              </a:rPr>
              <a:t>The </a:t>
            </a:r>
            <a:r>
              <a:rPr lang="en-GB" sz="2000" dirty="0">
                <a:solidFill>
                  <a:srgbClr val="00B050"/>
                </a:solidFill>
                <a:latin typeface="Comic Sans MS" panose="030F0702030302020204" pitchFamily="66" charset="0"/>
              </a:rPr>
              <a:t>Culture, Media and Sport Committee </a:t>
            </a:r>
            <a:r>
              <a:rPr lang="en-GB" sz="2000" dirty="0">
                <a:latin typeface="Comic Sans MS" panose="030F0702030302020204" pitchFamily="66" charset="0"/>
              </a:rPr>
              <a:t>took evidence from TalkTalk Chief Executive, Dido Harding, on cyber security and protection of personal data online following data leaks and hacks. (2012)</a:t>
            </a:r>
          </a:p>
          <a:p>
            <a:pPr marL="285750" lvl="0" indent="-285750">
              <a:buFont typeface="Arial" panose="020B0604020202020204" pitchFamily="34" charset="0"/>
              <a:buChar char="•"/>
            </a:pPr>
            <a:r>
              <a:rPr lang="en-GB" sz="2000" dirty="0">
                <a:latin typeface="Comic Sans MS" panose="030F0702030302020204" pitchFamily="66" charset="0"/>
              </a:rPr>
              <a:t>The </a:t>
            </a:r>
            <a:r>
              <a:rPr lang="en-GB" sz="2000" b="1" dirty="0">
                <a:solidFill>
                  <a:srgbClr val="00B050"/>
                </a:solidFill>
                <a:latin typeface="Comic Sans MS" panose="030F0702030302020204" pitchFamily="66" charset="0"/>
              </a:rPr>
              <a:t>Work and Pensions Select Committee </a:t>
            </a:r>
            <a:r>
              <a:rPr lang="en-GB" sz="2000" dirty="0">
                <a:latin typeface="Comic Sans MS" panose="030F0702030302020204" pitchFamily="66" charset="0"/>
              </a:rPr>
              <a:t>questioned the Minister for Family Support, Housing and Child Maintenance on the impact of Universal Credit in June 2019.</a:t>
            </a:r>
          </a:p>
          <a:p>
            <a:pPr marL="285750" lvl="0" indent="-285750">
              <a:buFont typeface="Arial" panose="020B0604020202020204" pitchFamily="34" charset="0"/>
              <a:buChar char="•"/>
            </a:pPr>
            <a:endParaRPr lang="en-GB" sz="2000" dirty="0">
              <a:latin typeface="Comic Sans MS" panose="030F0702030302020204" pitchFamily="66" charset="0"/>
            </a:endParaRPr>
          </a:p>
          <a:p>
            <a:endParaRPr lang="en-GB" sz="2000" dirty="0">
              <a:latin typeface="Comic Sans MS" panose="030F0702030302020204" pitchFamily="66" charset="0"/>
            </a:endParaRPr>
          </a:p>
        </p:txBody>
      </p:sp>
    </p:spTree>
    <p:extLst>
      <p:ext uri="{BB962C8B-B14F-4D97-AF65-F5344CB8AC3E}">
        <p14:creationId xmlns:p14="http://schemas.microsoft.com/office/powerpoint/2010/main" val="376836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Select Committees</a:t>
            </a:r>
          </a:p>
        </p:txBody>
      </p:sp>
      <p:sp>
        <p:nvSpPr>
          <p:cNvPr id="3" name="Content Placeholder 2"/>
          <p:cNvSpPr>
            <a:spLocks noGrp="1"/>
          </p:cNvSpPr>
          <p:nvPr>
            <p:ph idx="1"/>
          </p:nvPr>
        </p:nvSpPr>
        <p:spPr/>
        <p:txBody>
          <a:bodyPr>
            <a:normAutofit fontScale="77500" lnSpcReduction="20000"/>
          </a:bodyPr>
          <a:lstStyle/>
          <a:p>
            <a:r>
              <a:rPr lang="en-GB" dirty="0">
                <a:latin typeface="Comic Sans MS" panose="030F0702030302020204" pitchFamily="66" charset="0"/>
                <a:hlinkClick r:id="rId2"/>
              </a:rPr>
              <a:t>https://www.youtube.com/watch?v=iLvNmMJmD0w</a:t>
            </a:r>
            <a:r>
              <a:rPr lang="en-GB" dirty="0">
                <a:latin typeface="Comic Sans MS" panose="030F0702030302020204" pitchFamily="66" charset="0"/>
              </a:rPr>
              <a:t> </a:t>
            </a:r>
          </a:p>
          <a:p>
            <a:r>
              <a:rPr lang="en-GB" dirty="0">
                <a:latin typeface="Comic Sans MS" panose="030F0702030302020204" pitchFamily="66" charset="0"/>
              </a:rPr>
              <a:t>Watch the short documentary on Commons Select Committees and take detailed notes on: </a:t>
            </a:r>
            <a:r>
              <a:rPr lang="en-GB" i="1" dirty="0">
                <a:solidFill>
                  <a:srgbClr val="FF0000"/>
                </a:solidFill>
                <a:latin typeface="Comic Sans MS" panose="030F0702030302020204" pitchFamily="66" charset="0"/>
              </a:rPr>
              <a:t>the make-up of committees; what they do and why they are important.</a:t>
            </a:r>
          </a:p>
          <a:p>
            <a:endParaRPr lang="en-GB" dirty="0">
              <a:latin typeface="Comic Sans MS" panose="030F0702030302020204" pitchFamily="66" charset="0"/>
            </a:endParaRPr>
          </a:p>
          <a:p>
            <a:r>
              <a:rPr lang="en-GB" b="1" u="sng" dirty="0">
                <a:latin typeface="Comic Sans MS" panose="030F0702030302020204" pitchFamily="66" charset="0"/>
              </a:rPr>
              <a:t>Homework:</a:t>
            </a:r>
            <a:r>
              <a:rPr lang="en-GB" dirty="0">
                <a:latin typeface="Comic Sans MS" panose="030F0702030302020204" pitchFamily="66" charset="0"/>
              </a:rPr>
              <a:t> watch the short </a:t>
            </a:r>
            <a:r>
              <a:rPr lang="en-GB" dirty="0" err="1">
                <a:latin typeface="Comic Sans MS" panose="030F0702030302020204" pitchFamily="66" charset="0"/>
              </a:rPr>
              <a:t>docu</a:t>
            </a:r>
            <a:r>
              <a:rPr lang="en-GB" dirty="0">
                <a:latin typeface="Comic Sans MS" panose="030F0702030302020204" pitchFamily="66" charset="0"/>
              </a:rPr>
              <a:t>-series about Select Committees in the </a:t>
            </a:r>
            <a:r>
              <a:rPr lang="en-GB" dirty="0" err="1">
                <a:latin typeface="Comic Sans MS" panose="030F0702030302020204" pitchFamily="66" charset="0"/>
              </a:rPr>
              <a:t>HoL</a:t>
            </a:r>
            <a:r>
              <a:rPr lang="en-GB" dirty="0">
                <a:latin typeface="Comic Sans MS" panose="030F0702030302020204" pitchFamily="66" charset="0"/>
              </a:rPr>
              <a:t> and take further notes.</a:t>
            </a:r>
          </a:p>
          <a:p>
            <a:r>
              <a:rPr lang="en-GB" i="1" dirty="0">
                <a:latin typeface="Comic Sans MS" panose="030F0702030302020204" pitchFamily="66" charset="0"/>
              </a:rPr>
              <a:t>What are the differences?</a:t>
            </a:r>
          </a:p>
          <a:p>
            <a:r>
              <a:rPr lang="en-GB" dirty="0">
                <a:latin typeface="Comic Sans MS" panose="030F0702030302020204" pitchFamily="66" charset="0"/>
                <a:hlinkClick r:id="rId3"/>
              </a:rPr>
              <a:t>https://www.youtube.com/watch?v=wpNbwyNk_5M&amp;list=PLilBYVf0P9aZ2laTTD2GOaa1JzT-0F3KN&amp;index=1</a:t>
            </a:r>
            <a:r>
              <a:rPr lang="en-GB" dirty="0">
                <a:latin typeface="Comic Sans MS" panose="030F0702030302020204" pitchFamily="66" charset="0"/>
              </a:rPr>
              <a:t> </a:t>
            </a:r>
          </a:p>
        </p:txBody>
      </p:sp>
    </p:spTree>
    <p:extLst>
      <p:ext uri="{BB962C8B-B14F-4D97-AF65-F5344CB8AC3E}">
        <p14:creationId xmlns:p14="http://schemas.microsoft.com/office/powerpoint/2010/main" val="149353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General Committees</a:t>
            </a:r>
          </a:p>
        </p:txBody>
      </p:sp>
      <p:sp>
        <p:nvSpPr>
          <p:cNvPr id="3" name="Content Placeholder 2"/>
          <p:cNvSpPr>
            <a:spLocks noGrp="1"/>
          </p:cNvSpPr>
          <p:nvPr>
            <p:ph idx="1"/>
          </p:nvPr>
        </p:nvSpPr>
        <p:spPr>
          <a:xfrm>
            <a:off x="323528" y="980728"/>
            <a:ext cx="8229600" cy="5517232"/>
          </a:xfrm>
        </p:spPr>
        <p:txBody>
          <a:bodyPr>
            <a:normAutofit fontScale="77500" lnSpcReduction="20000"/>
          </a:bodyPr>
          <a:lstStyle/>
          <a:p>
            <a:r>
              <a:rPr lang="en-GB" dirty="0">
                <a:latin typeface="Comic Sans MS" panose="030F0702030302020204" pitchFamily="66" charset="0"/>
              </a:rPr>
              <a:t>The main role of General Committees is to </a:t>
            </a:r>
            <a:r>
              <a:rPr lang="en-GB" b="1" dirty="0">
                <a:solidFill>
                  <a:srgbClr val="00B050"/>
                </a:solidFill>
                <a:latin typeface="Comic Sans MS" panose="030F0702030302020204" pitchFamily="66" charset="0"/>
              </a:rPr>
              <a:t>consider proposed legislation in detail</a:t>
            </a:r>
            <a:r>
              <a:rPr lang="en-GB" b="1" dirty="0">
                <a:latin typeface="Comic Sans MS" panose="030F0702030302020204" pitchFamily="66" charset="0"/>
              </a:rPr>
              <a:t>. </a:t>
            </a:r>
          </a:p>
          <a:p>
            <a:r>
              <a:rPr lang="en-GB" dirty="0">
                <a:latin typeface="Comic Sans MS" panose="030F0702030302020204" pitchFamily="66" charset="0"/>
              </a:rPr>
              <a:t>This committee system allows faster processing of Bills and is </a:t>
            </a:r>
            <a:r>
              <a:rPr lang="en-GB" b="1" dirty="0">
                <a:solidFill>
                  <a:srgbClr val="00B050"/>
                </a:solidFill>
                <a:latin typeface="Comic Sans MS" panose="030F0702030302020204" pitchFamily="66" charset="0"/>
              </a:rPr>
              <a:t>unique to the House of Commons; </a:t>
            </a:r>
            <a:r>
              <a:rPr lang="en-GB" dirty="0">
                <a:latin typeface="Comic Sans MS" panose="030F0702030302020204" pitchFamily="66" charset="0"/>
              </a:rPr>
              <a:t>the Lords meet as a whole House in this function.  </a:t>
            </a:r>
          </a:p>
          <a:p>
            <a:r>
              <a:rPr lang="en-GB" b="1" dirty="0">
                <a:solidFill>
                  <a:srgbClr val="00B050"/>
                </a:solidFill>
                <a:latin typeface="Comic Sans MS" panose="030F0702030302020204" pitchFamily="66" charset="0"/>
              </a:rPr>
              <a:t>A Public or Private Bill Committee is appointed for each Bill that goes through Parliament.</a:t>
            </a:r>
          </a:p>
          <a:p>
            <a:r>
              <a:rPr lang="en-GB" dirty="0">
                <a:latin typeface="Comic Sans MS" panose="030F0702030302020204" pitchFamily="66" charset="0"/>
              </a:rPr>
              <a:t>Depending on its complexity, the consideration of a Bill can take a few minutes to a few months.  </a:t>
            </a:r>
          </a:p>
          <a:p>
            <a:r>
              <a:rPr lang="en-GB" dirty="0">
                <a:latin typeface="Comic Sans MS" panose="030F0702030302020204" pitchFamily="66" charset="0"/>
              </a:rPr>
              <a:t>The Lords meet as a whole House in this function in the debating chamber or as a Grand Committee away from the chamber. </a:t>
            </a:r>
          </a:p>
          <a:p>
            <a:r>
              <a:rPr lang="en-GB" b="1" dirty="0">
                <a:solidFill>
                  <a:srgbClr val="00B050"/>
                </a:solidFill>
                <a:latin typeface="Comic Sans MS" panose="030F0702030302020204" pitchFamily="66" charset="0"/>
              </a:rPr>
              <a:t>Each Public Bill Committee is named after the Bill it considers</a:t>
            </a:r>
            <a:r>
              <a:rPr lang="en-GB" dirty="0">
                <a:latin typeface="Comic Sans MS" panose="030F0702030302020204" pitchFamily="66" charset="0"/>
              </a:rPr>
              <a:t>. For example, a committee considering a Bill titled the Climate Bill would be called the Climate Bill Committee.</a:t>
            </a:r>
          </a:p>
          <a:p>
            <a:endParaRPr lang="en-GB" dirty="0">
              <a:latin typeface="Comic Sans MS" panose="030F0702030302020204" pitchFamily="66" charset="0"/>
            </a:endParaRPr>
          </a:p>
        </p:txBody>
      </p:sp>
    </p:spTree>
    <p:extLst>
      <p:ext uri="{BB962C8B-B14F-4D97-AF65-F5344CB8AC3E}">
        <p14:creationId xmlns:p14="http://schemas.microsoft.com/office/powerpoint/2010/main" val="78399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820" y="166687"/>
            <a:ext cx="6848475" cy="652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980728"/>
            <a:ext cx="1944216" cy="646331"/>
          </a:xfrm>
          <a:prstGeom prst="rect">
            <a:avLst/>
          </a:prstGeom>
          <a:noFill/>
        </p:spPr>
        <p:txBody>
          <a:bodyPr wrap="square" rtlCol="0">
            <a:spAutoFit/>
          </a:bodyPr>
          <a:lstStyle/>
          <a:p>
            <a:r>
              <a:rPr lang="en-GB" dirty="0">
                <a:latin typeface="Comic Sans MS" panose="030F0702030302020204" pitchFamily="66" charset="0"/>
              </a:rPr>
              <a:t>Tuesday March 14</a:t>
            </a:r>
            <a:r>
              <a:rPr lang="en-GB" baseline="30000" dirty="0">
                <a:latin typeface="Comic Sans MS" panose="030F0702030302020204" pitchFamily="66" charset="0"/>
              </a:rPr>
              <a:t>th</a:t>
            </a:r>
            <a:r>
              <a:rPr lang="en-GB" dirty="0">
                <a:latin typeface="Comic Sans MS" panose="030F0702030302020204" pitchFamily="66" charset="0"/>
              </a:rPr>
              <a:t> 2017</a:t>
            </a:r>
          </a:p>
        </p:txBody>
      </p:sp>
    </p:spTree>
    <p:extLst>
      <p:ext uri="{BB962C8B-B14F-4D97-AF65-F5344CB8AC3E}">
        <p14:creationId xmlns:p14="http://schemas.microsoft.com/office/powerpoint/2010/main" val="2615018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31" y="908720"/>
            <a:ext cx="8865886" cy="4945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701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ormAutofit fontScale="90000"/>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General Committees</a:t>
            </a:r>
          </a:p>
        </p:txBody>
      </p:sp>
      <p:sp>
        <p:nvSpPr>
          <p:cNvPr id="3" name="Content Placeholder 2"/>
          <p:cNvSpPr>
            <a:spLocks noGrp="1"/>
          </p:cNvSpPr>
          <p:nvPr>
            <p:ph idx="1"/>
          </p:nvPr>
        </p:nvSpPr>
        <p:spPr>
          <a:xfrm>
            <a:off x="467544" y="980728"/>
            <a:ext cx="8229600" cy="5517232"/>
          </a:xfrm>
        </p:spPr>
        <p:txBody>
          <a:bodyPr>
            <a:normAutofit fontScale="70000" lnSpcReduction="20000"/>
          </a:bodyPr>
          <a:lstStyle/>
          <a:p>
            <a:r>
              <a:rPr lang="en-GB" dirty="0">
                <a:latin typeface="Comic Sans MS" panose="030F0702030302020204" pitchFamily="66" charset="0"/>
              </a:rPr>
              <a:t>Each committee is assigned a chairman and debate Bills as they would do in the Commons chamber, with broadly the same rules of debate applying. </a:t>
            </a:r>
          </a:p>
          <a:p>
            <a:r>
              <a:rPr lang="en-GB" b="1" dirty="0">
                <a:solidFill>
                  <a:srgbClr val="00B050"/>
                </a:solidFill>
                <a:latin typeface="Comic Sans MS" panose="030F0702030302020204" pitchFamily="66" charset="0"/>
              </a:rPr>
              <a:t>Public Bill Committees</a:t>
            </a:r>
            <a:r>
              <a:rPr lang="en-GB" dirty="0">
                <a:latin typeface="Comic Sans MS" panose="030F0702030302020204" pitchFamily="66" charset="0"/>
              </a:rPr>
              <a:t> have the power to take written and oral evidence from officials and experts  outside of Parliament. This is intended to give Committee members more information upon which to make their decisions.</a:t>
            </a:r>
          </a:p>
          <a:p>
            <a:r>
              <a:rPr lang="en-GB" b="1" dirty="0">
                <a:solidFill>
                  <a:srgbClr val="00B050"/>
                </a:solidFill>
                <a:latin typeface="Comic Sans MS" panose="030F0702030302020204" pitchFamily="66" charset="0"/>
              </a:rPr>
              <a:t>Public Bill Committees examine each Bill line by line</a:t>
            </a:r>
            <a:r>
              <a:rPr lang="en-GB" dirty="0">
                <a:latin typeface="Comic Sans MS" panose="030F0702030302020204" pitchFamily="66" charset="0"/>
              </a:rPr>
              <a:t>. Once a committee has finished looking at (scrutinising) a Bill, it </a:t>
            </a:r>
            <a:r>
              <a:rPr lang="en-GB" b="1" dirty="0">
                <a:solidFill>
                  <a:srgbClr val="00B050"/>
                </a:solidFill>
                <a:latin typeface="Comic Sans MS" panose="030F0702030302020204" pitchFamily="66" charset="0"/>
              </a:rPr>
              <a:t>reports its conclusions and any amendments</a:t>
            </a:r>
            <a:r>
              <a:rPr lang="en-GB" dirty="0">
                <a:latin typeface="Comic Sans MS" panose="030F0702030302020204" pitchFamily="66" charset="0"/>
              </a:rPr>
              <a:t> made to the Commons, where Members debate the Bill further. </a:t>
            </a:r>
          </a:p>
          <a:p>
            <a:r>
              <a:rPr lang="en-GB" dirty="0">
                <a:latin typeface="Comic Sans MS" panose="030F0702030302020204" pitchFamily="66" charset="0"/>
              </a:rPr>
              <a:t>The Bill is printed again with the amendments made by the Public Bill Committee; this is publicly available in printed and online formats.</a:t>
            </a:r>
          </a:p>
          <a:p>
            <a:r>
              <a:rPr lang="en-GB" dirty="0">
                <a:latin typeface="Comic Sans MS" panose="030F0702030302020204" pitchFamily="66" charset="0"/>
              </a:rPr>
              <a:t>The minimum number of Members in a committee is 16 and the maximum is about 50. </a:t>
            </a:r>
            <a:r>
              <a:rPr lang="en-GB" b="1" dirty="0">
                <a:solidFill>
                  <a:srgbClr val="00B050"/>
                </a:solidFill>
                <a:latin typeface="Comic Sans MS" panose="030F0702030302020204" pitchFamily="66" charset="0"/>
              </a:rPr>
              <a:t>The proportion of Members in a Public Bill Committee mirrors the political parties' strengths in the Commons, so there is always a government majority.</a:t>
            </a:r>
            <a:r>
              <a:rPr lang="en-GB" b="1" dirty="0">
                <a:solidFill>
                  <a:srgbClr val="00B050"/>
                </a:solidFill>
              </a:rPr>
              <a:t> </a:t>
            </a:r>
          </a:p>
          <a:p>
            <a:endParaRPr lang="en-GB" dirty="0">
              <a:latin typeface="Comic Sans MS" panose="030F0702030302020204" pitchFamily="66" charset="0"/>
            </a:endParaRPr>
          </a:p>
        </p:txBody>
      </p:sp>
    </p:spTree>
    <p:extLst>
      <p:ext uri="{BB962C8B-B14F-4D97-AF65-F5344CB8AC3E}">
        <p14:creationId xmlns:p14="http://schemas.microsoft.com/office/powerpoint/2010/main" val="264759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GB" b="1" dirty="0">
                <a:solidFill>
                  <a:schemeClr val="accent6"/>
                </a:solidFill>
                <a:effectLst>
                  <a:outerShdw blurRad="38100" dist="38100" dir="2700000" algn="tl">
                    <a:srgbClr val="000000">
                      <a:alpha val="43137"/>
                    </a:srgbClr>
                  </a:outerShdw>
                </a:effectLst>
                <a:latin typeface="Comic Sans MS" panose="030F0702030302020204" pitchFamily="66" charset="0"/>
              </a:rPr>
              <a:t>Joint Committees</a:t>
            </a:r>
          </a:p>
        </p:txBody>
      </p:sp>
      <p:sp>
        <p:nvSpPr>
          <p:cNvPr id="3" name="Content Placeholder 2"/>
          <p:cNvSpPr>
            <a:spLocks noGrp="1"/>
          </p:cNvSpPr>
          <p:nvPr>
            <p:ph idx="1"/>
          </p:nvPr>
        </p:nvSpPr>
        <p:spPr/>
        <p:txBody>
          <a:bodyPr>
            <a:normAutofit fontScale="62500" lnSpcReduction="20000"/>
          </a:bodyPr>
          <a:lstStyle/>
          <a:p>
            <a:r>
              <a:rPr lang="en-GB" b="1" dirty="0">
                <a:solidFill>
                  <a:schemeClr val="accent6"/>
                </a:solidFill>
                <a:latin typeface="Comic Sans MS" panose="030F0702030302020204" pitchFamily="66" charset="0"/>
              </a:rPr>
              <a:t>Joint Committees </a:t>
            </a:r>
            <a:r>
              <a:rPr lang="en-GB" dirty="0">
                <a:latin typeface="Comic Sans MS" panose="030F0702030302020204" pitchFamily="66" charset="0"/>
              </a:rPr>
              <a:t>are committees consisting of MPs and Lords. They have similar powers to Select Committees. Some are set up on a permanent basis, like the Joint Committee on Human Rights. Other appointments are for specific purposes, such as examining draft proposals for Bills on subjects ranging from gambling to stem cell research.</a:t>
            </a:r>
          </a:p>
          <a:p>
            <a:r>
              <a:rPr lang="en-GB" dirty="0">
                <a:latin typeface="Comic Sans MS" panose="030F0702030302020204" pitchFamily="66" charset="0"/>
              </a:rPr>
              <a:t>In Joint Committees, Members from both Houses meet and work as one committee, and appoint a single chairman who can be an MP or Lord. Joint Committees operate like Select Committees. They may conduct an on-going examination of a particular area (such as human rights) or of a specific matter, such as Draft Bills or House of Lords reform. Reports are available to the public in printed and online formats.</a:t>
            </a:r>
          </a:p>
          <a:p>
            <a:r>
              <a:rPr lang="en-GB" dirty="0">
                <a:latin typeface="Comic Sans MS" panose="030F0702030302020204" pitchFamily="66" charset="0"/>
              </a:rPr>
              <a:t>Two Joint Committees meet on a regular basis: Human Rights, which meets to consider human rights issues in the UK; and Statutory Instruments, which meets to scrutinise delegated legislation.</a:t>
            </a:r>
          </a:p>
          <a:p>
            <a:endParaRPr lang="en-GB" dirty="0">
              <a:latin typeface="Comic Sans MS" panose="030F0702030302020204" pitchFamily="66" charset="0"/>
            </a:endParaRPr>
          </a:p>
        </p:txBody>
      </p:sp>
    </p:spTree>
    <p:extLst>
      <p:ext uri="{BB962C8B-B14F-4D97-AF65-F5344CB8AC3E}">
        <p14:creationId xmlns:p14="http://schemas.microsoft.com/office/powerpoint/2010/main" val="3701452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1629"/>
            <a:ext cx="8352928" cy="4926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06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a:latin typeface="Comic Sans MS" panose="030F0702030302020204" pitchFamily="66" charset="0"/>
              </a:rPr>
              <a:t>Questions</a:t>
            </a:r>
          </a:p>
        </p:txBody>
      </p:sp>
      <p:sp>
        <p:nvSpPr>
          <p:cNvPr id="3" name="Content Placeholder 2"/>
          <p:cNvSpPr>
            <a:spLocks noGrp="1"/>
          </p:cNvSpPr>
          <p:nvPr>
            <p:ph idx="1"/>
          </p:nvPr>
        </p:nvSpPr>
        <p:spPr>
          <a:xfrm>
            <a:off x="0" y="980728"/>
            <a:ext cx="9144000" cy="5688632"/>
          </a:xfrm>
        </p:spPr>
        <p:txBody>
          <a:bodyPr>
            <a:normAutofit/>
          </a:bodyPr>
          <a:lstStyle/>
          <a:p>
            <a:pPr marL="514350" indent="-514350">
              <a:buAutoNum type="arabicPeriod"/>
            </a:pPr>
            <a:r>
              <a:rPr lang="en-GB" dirty="0">
                <a:latin typeface="Comic Sans MS" panose="030F0702030302020204" pitchFamily="66" charset="0"/>
              </a:rPr>
              <a:t>Describe, in detail, the functions and actions that the three different types of parliamentary committee can undertake.</a:t>
            </a:r>
          </a:p>
          <a:p>
            <a:pPr marL="514350" indent="-514350">
              <a:buAutoNum type="arabicPeriod"/>
            </a:pPr>
            <a:r>
              <a:rPr lang="en-GB" dirty="0">
                <a:latin typeface="Comic Sans MS" panose="030F0702030302020204" pitchFamily="66" charset="0"/>
              </a:rPr>
              <a:t>Why are Select Committees considered so important in terms of scrutinising the UK Government? Provide examples.</a:t>
            </a:r>
          </a:p>
          <a:p>
            <a:pPr marL="514350" indent="-514350">
              <a:buAutoNum type="arabicPeriod"/>
            </a:pPr>
            <a:r>
              <a:rPr lang="en-GB" dirty="0">
                <a:latin typeface="Comic Sans MS" panose="030F0702030302020204" pitchFamily="66" charset="0"/>
              </a:rPr>
              <a:t>What criticisms can be made of the committees systems in the UK Parliament?</a:t>
            </a:r>
          </a:p>
          <a:p>
            <a:pPr marL="514350" indent="-514350">
              <a:buAutoNum type="arabicPeriod"/>
            </a:pPr>
            <a:r>
              <a:rPr lang="en-GB" dirty="0">
                <a:latin typeface="Comic Sans MS" panose="030F0702030302020204" pitchFamily="66" charset="0"/>
              </a:rPr>
              <a:t>In what other ways can the UK government be scrutinised?</a:t>
            </a:r>
          </a:p>
        </p:txBody>
      </p:sp>
    </p:spTree>
    <p:extLst>
      <p:ext uri="{BB962C8B-B14F-4D97-AF65-F5344CB8AC3E}">
        <p14:creationId xmlns:p14="http://schemas.microsoft.com/office/powerpoint/2010/main" val="37737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34" y="188640"/>
            <a:ext cx="8229600" cy="1642194"/>
          </a:xfrm>
          <a:ln>
            <a:solidFill>
              <a:schemeClr val="tx1"/>
            </a:solidFill>
          </a:ln>
        </p:spPr>
        <p:txBody>
          <a:bodyPr>
            <a:noAutofit/>
          </a:bodyPr>
          <a:lstStyle/>
          <a:p>
            <a:r>
              <a:rPr lang="en-GB" sz="8000" b="1" dirty="0">
                <a:solidFill>
                  <a:srgbClr val="00B0F0"/>
                </a:solidFill>
                <a:effectLst>
                  <a:outerShdw blurRad="38100" dist="38100" dir="2700000" algn="tl">
                    <a:srgbClr val="000000">
                      <a:alpha val="43137"/>
                    </a:srgbClr>
                  </a:outerShdw>
                </a:effectLst>
                <a:latin typeface="Comic Sans MS" panose="030F0702030302020204" pitchFamily="66" charset="0"/>
              </a:rPr>
              <a:t>3. Scrutiny</a:t>
            </a:r>
            <a:endParaRPr lang="en-GB" sz="8000" b="1" dirty="0">
              <a:effectLst>
                <a:outerShdw blurRad="38100" dist="38100" dir="2700000" algn="tl">
                  <a:srgbClr val="000000">
                    <a:alpha val="43137"/>
                  </a:srgbClr>
                </a:outerShdw>
              </a:effectLst>
              <a:latin typeface="Comic Sans MS" panose="030F0702030302020204" pitchFamily="66"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12" t="44100" r="50781" b="26766"/>
          <a:stretch/>
        </p:blipFill>
        <p:spPr bwMode="auto">
          <a:xfrm>
            <a:off x="1655675" y="3051595"/>
            <a:ext cx="5832649" cy="33496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2204864"/>
            <a:ext cx="8064896" cy="523220"/>
          </a:xfrm>
          <a:prstGeom prst="rect">
            <a:avLst/>
          </a:prstGeom>
          <a:noFill/>
        </p:spPr>
        <p:txBody>
          <a:bodyPr wrap="square" rtlCol="0">
            <a:spAutoFit/>
          </a:bodyPr>
          <a:lstStyle/>
          <a:p>
            <a:r>
              <a:rPr lang="en-GB" sz="2800" b="1" dirty="0">
                <a:solidFill>
                  <a:prstClr val="black"/>
                </a:solidFill>
                <a:effectLst>
                  <a:outerShdw blurRad="38100" dist="38100" dir="2700000" algn="tl">
                    <a:srgbClr val="000000">
                      <a:alpha val="43137"/>
                    </a:srgbClr>
                  </a:outerShdw>
                </a:effectLst>
                <a:latin typeface="Comic Sans MS" panose="030F0702030302020204" pitchFamily="66" charset="0"/>
              </a:rPr>
              <a:t>What do you think this word means????</a:t>
            </a:r>
            <a:endParaRPr lang="en-GB" sz="2800" dirty="0">
              <a:solidFill>
                <a:prstClr val="black"/>
              </a:solidFill>
            </a:endParaRPr>
          </a:p>
        </p:txBody>
      </p:sp>
    </p:spTree>
    <p:extLst>
      <p:ext uri="{BB962C8B-B14F-4D97-AF65-F5344CB8AC3E}">
        <p14:creationId xmlns:p14="http://schemas.microsoft.com/office/powerpoint/2010/main" val="281335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24942"/>
          </a:xfrm>
        </p:spPr>
        <p:txBody>
          <a:bodyPr>
            <a:normAutofit fontScale="90000"/>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Scrutiny of Government</a:t>
            </a:r>
          </a:p>
        </p:txBody>
      </p:sp>
      <p:sp>
        <p:nvSpPr>
          <p:cNvPr id="3" name="Content Placeholder 2"/>
          <p:cNvSpPr>
            <a:spLocks noGrp="1"/>
          </p:cNvSpPr>
          <p:nvPr>
            <p:ph idx="1"/>
          </p:nvPr>
        </p:nvSpPr>
        <p:spPr>
          <a:xfrm>
            <a:off x="251520" y="908720"/>
            <a:ext cx="8229600" cy="5069160"/>
          </a:xfrm>
        </p:spPr>
        <p:txBody>
          <a:bodyPr>
            <a:normAutofit fontScale="92500" lnSpcReduction="10000"/>
          </a:bodyPr>
          <a:lstStyle/>
          <a:p>
            <a:r>
              <a:rPr lang="en-GB" dirty="0">
                <a:latin typeface="Comic Sans MS" panose="030F0702030302020204" pitchFamily="66" charset="0"/>
              </a:rPr>
              <a:t>Andrew Heywood argues that the </a:t>
            </a:r>
            <a:r>
              <a:rPr lang="en-GB" dirty="0">
                <a:solidFill>
                  <a:srgbClr val="00B050"/>
                </a:solidFill>
                <a:latin typeface="Comic Sans MS" panose="030F0702030302020204" pitchFamily="66" charset="0"/>
              </a:rPr>
              <a:t>legislative and representative</a:t>
            </a:r>
            <a:r>
              <a:rPr lang="en-GB" dirty="0">
                <a:latin typeface="Comic Sans MS" panose="030F0702030302020204" pitchFamily="66" charset="0"/>
              </a:rPr>
              <a:t> role of assemblies have declined in significance in recent years, while their </a:t>
            </a:r>
            <a:r>
              <a:rPr lang="en-GB" b="1" dirty="0">
                <a:solidFill>
                  <a:srgbClr val="FF0000"/>
                </a:solidFill>
                <a:latin typeface="Comic Sans MS" panose="030F0702030302020204" pitchFamily="66" charset="0"/>
              </a:rPr>
              <a:t>roles as scrutinising bodies have grown.  </a:t>
            </a:r>
          </a:p>
          <a:p>
            <a:r>
              <a:rPr lang="en-GB" dirty="0">
                <a:latin typeface="Comic Sans MS" panose="030F0702030302020204" pitchFamily="66" charset="0"/>
              </a:rPr>
              <a:t>Scrutiny of government can take place in the chamber of an assembly, but more importantly through </a:t>
            </a:r>
            <a:r>
              <a:rPr lang="en-GB" b="1" u="sng" dirty="0">
                <a:solidFill>
                  <a:schemeClr val="accent4"/>
                </a:solidFill>
                <a:latin typeface="Comic Sans MS" panose="030F0702030302020204" pitchFamily="66" charset="0"/>
              </a:rPr>
              <a:t>committee systems</a:t>
            </a:r>
            <a:r>
              <a:rPr lang="en-GB" dirty="0">
                <a:latin typeface="Comic Sans MS" panose="030F0702030302020204" pitchFamily="66" charset="0"/>
              </a:rPr>
              <a:t>, </a:t>
            </a:r>
            <a:r>
              <a:rPr lang="en-GB" b="1" u="sng" dirty="0">
                <a:solidFill>
                  <a:schemeClr val="accent4"/>
                </a:solidFill>
                <a:latin typeface="Comic Sans MS" panose="030F0702030302020204" pitchFamily="66" charset="0"/>
              </a:rPr>
              <a:t>oversight of the appointment of government members  and through questioning the executive</a:t>
            </a:r>
            <a:r>
              <a:rPr lang="en-GB" dirty="0">
                <a:latin typeface="Comic Sans MS" panose="030F0702030302020204" pitchFamily="66" charset="0"/>
              </a:rPr>
              <a:t>.</a:t>
            </a:r>
          </a:p>
          <a:p>
            <a:endParaRPr lang="en-GB" dirty="0">
              <a:latin typeface="Comic Sans MS" panose="030F0702030302020204" pitchFamily="66" charset="0"/>
            </a:endParaRPr>
          </a:p>
        </p:txBody>
      </p:sp>
    </p:spTree>
    <p:extLst>
      <p:ext uri="{BB962C8B-B14F-4D97-AF65-F5344CB8AC3E}">
        <p14:creationId xmlns:p14="http://schemas.microsoft.com/office/powerpoint/2010/main" val="284017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0"/>
            <a:ext cx="8229600" cy="724942"/>
          </a:xfrm>
        </p:spPr>
        <p:txBody>
          <a:bodyPr>
            <a:normAutofit fontScale="90000"/>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Scrutiny of UK Government</a:t>
            </a:r>
          </a:p>
        </p:txBody>
      </p:sp>
      <p:sp>
        <p:nvSpPr>
          <p:cNvPr id="3" name="Content Placeholder 2"/>
          <p:cNvSpPr>
            <a:spLocks noGrp="1"/>
          </p:cNvSpPr>
          <p:nvPr>
            <p:ph idx="1"/>
          </p:nvPr>
        </p:nvSpPr>
        <p:spPr>
          <a:xfrm>
            <a:off x="15044" y="692696"/>
            <a:ext cx="8784976" cy="5616624"/>
          </a:xfrm>
        </p:spPr>
        <p:txBody>
          <a:bodyPr>
            <a:normAutofit/>
          </a:bodyPr>
          <a:lstStyle/>
          <a:p>
            <a:r>
              <a:rPr lang="en-GB" sz="2000" b="1" dirty="0">
                <a:latin typeface="Comic Sans MS" panose="030F0702030302020204" pitchFamily="66" charset="0"/>
              </a:rPr>
              <a:t>The Westminster Parliament examines and challenges the work of the government</a:t>
            </a:r>
            <a:r>
              <a:rPr lang="en-GB" sz="2000" dirty="0">
                <a:latin typeface="Comic Sans MS" panose="030F0702030302020204" pitchFamily="66" charset="0"/>
              </a:rPr>
              <a:t> in both the </a:t>
            </a:r>
            <a:r>
              <a:rPr lang="en-GB" sz="2000" dirty="0" err="1">
                <a:latin typeface="Comic Sans MS" panose="030F0702030302020204" pitchFamily="66" charset="0"/>
              </a:rPr>
              <a:t>HoCs</a:t>
            </a:r>
            <a:r>
              <a:rPr lang="en-GB" sz="2000" dirty="0">
                <a:latin typeface="Comic Sans MS" panose="030F0702030302020204" pitchFamily="66" charset="0"/>
              </a:rPr>
              <a:t> and </a:t>
            </a:r>
            <a:r>
              <a:rPr lang="en-GB" sz="2000" dirty="0" err="1">
                <a:latin typeface="Comic Sans MS" panose="030F0702030302020204" pitchFamily="66" charset="0"/>
              </a:rPr>
              <a:t>HoLs</a:t>
            </a:r>
            <a:r>
              <a:rPr lang="en-GB" sz="2000" dirty="0">
                <a:latin typeface="Comic Sans MS" panose="030F0702030302020204" pitchFamily="66" charset="0"/>
              </a:rPr>
              <a:t>.</a:t>
            </a:r>
          </a:p>
          <a:p>
            <a:r>
              <a:rPr lang="en-GB" sz="2000" dirty="0">
                <a:latin typeface="Comic Sans MS" panose="030F0702030302020204" pitchFamily="66" charset="0"/>
              </a:rPr>
              <a:t>Both the House of Commons and the House of Lords use similar methods of scrutiny, although the procedures vary. </a:t>
            </a:r>
          </a:p>
          <a:p>
            <a:r>
              <a:rPr lang="en-GB" sz="2000" dirty="0">
                <a:latin typeface="Comic Sans MS" panose="030F0702030302020204" pitchFamily="66" charset="0"/>
              </a:rPr>
              <a:t>The principal methods are </a:t>
            </a:r>
            <a:r>
              <a:rPr lang="en-GB" sz="2000" b="1" dirty="0">
                <a:solidFill>
                  <a:schemeClr val="accent5">
                    <a:lumMod val="75000"/>
                  </a:schemeClr>
                </a:solidFill>
                <a:latin typeface="Comic Sans MS" panose="030F0702030302020204" pitchFamily="66" charset="0"/>
              </a:rPr>
              <a:t>questioning government ministers, debating and the investigative work of committees. </a:t>
            </a:r>
          </a:p>
          <a:p>
            <a:r>
              <a:rPr lang="en-GB" sz="2000" dirty="0">
                <a:latin typeface="Comic Sans MS" panose="030F0702030302020204" pitchFamily="66" charset="0"/>
              </a:rPr>
              <a:t>The government can publicly respond to, explain and justify policies and decisions through these methods of scrutiny.</a:t>
            </a:r>
          </a:p>
          <a:p>
            <a:endParaRPr lang="en-GB"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460624"/>
            <a:ext cx="4659528" cy="313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68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Questions</a:t>
            </a:r>
          </a:p>
        </p:txBody>
      </p:sp>
      <p:sp>
        <p:nvSpPr>
          <p:cNvPr id="3" name="Content Placeholder 2"/>
          <p:cNvSpPr>
            <a:spLocks noGrp="1"/>
          </p:cNvSpPr>
          <p:nvPr>
            <p:ph idx="1"/>
          </p:nvPr>
        </p:nvSpPr>
        <p:spPr/>
        <p:txBody>
          <a:bodyPr>
            <a:normAutofit fontScale="92500" lnSpcReduction="20000"/>
          </a:bodyPr>
          <a:lstStyle/>
          <a:p>
            <a:r>
              <a:rPr lang="en-GB" dirty="0">
                <a:latin typeface="Comic Sans MS" panose="030F0702030302020204" pitchFamily="66" charset="0"/>
              </a:rPr>
              <a:t>Questions to government ministers may be answered orally or in writing. </a:t>
            </a:r>
          </a:p>
          <a:p>
            <a:r>
              <a:rPr lang="en-GB" dirty="0">
                <a:latin typeface="Comic Sans MS" panose="030F0702030302020204" pitchFamily="66" charset="0"/>
              </a:rPr>
              <a:t>Ministers from each government department attend the Commons on a rota basis to answer oral questions. </a:t>
            </a:r>
          </a:p>
          <a:p>
            <a:r>
              <a:rPr lang="en-GB" b="1" dirty="0">
                <a:latin typeface="Comic Sans MS" panose="030F0702030302020204" pitchFamily="66" charset="0"/>
              </a:rPr>
              <a:t>The Prime Minister answers questions every Wednesday (PMQs/PMQT)</a:t>
            </a:r>
          </a:p>
          <a:p>
            <a:r>
              <a:rPr lang="en-GB" dirty="0">
                <a:latin typeface="Comic Sans MS" panose="030F0702030302020204" pitchFamily="66" charset="0"/>
              </a:rPr>
              <a:t>In the Lords, the House questions government ministers at the start of each day’s business, but there are no set days for government departments.</a:t>
            </a:r>
          </a:p>
          <a:p>
            <a:endParaRPr lang="en-GB" dirty="0">
              <a:latin typeface="Comic Sans MS" panose="030F0702030302020204" pitchFamily="66" charset="0"/>
            </a:endParaRPr>
          </a:p>
        </p:txBody>
      </p:sp>
    </p:spTree>
    <p:extLst>
      <p:ext uri="{BB962C8B-B14F-4D97-AF65-F5344CB8AC3E}">
        <p14:creationId xmlns:p14="http://schemas.microsoft.com/office/powerpoint/2010/main" val="404604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Debates</a:t>
            </a:r>
          </a:p>
        </p:txBody>
      </p:sp>
      <p:sp>
        <p:nvSpPr>
          <p:cNvPr id="3" name="Content Placeholder 2"/>
          <p:cNvSpPr>
            <a:spLocks noGrp="1"/>
          </p:cNvSpPr>
          <p:nvPr>
            <p:ph idx="1"/>
          </p:nvPr>
        </p:nvSpPr>
        <p:spPr/>
        <p:txBody>
          <a:bodyPr>
            <a:normAutofit fontScale="92500" lnSpcReduction="20000"/>
          </a:bodyPr>
          <a:lstStyle/>
          <a:p>
            <a:r>
              <a:rPr lang="en-GB" dirty="0">
                <a:latin typeface="Comic Sans MS" panose="030F0702030302020204" pitchFamily="66" charset="0"/>
              </a:rPr>
              <a:t>Debates in the Commons look at </a:t>
            </a:r>
            <a:r>
              <a:rPr lang="en-GB" b="1" dirty="0">
                <a:latin typeface="Comic Sans MS" panose="030F0702030302020204" pitchFamily="66" charset="0"/>
              </a:rPr>
              <a:t>national and international issues and can be on any subject. </a:t>
            </a:r>
          </a:p>
          <a:p>
            <a:r>
              <a:rPr lang="en-GB" dirty="0">
                <a:latin typeface="Comic Sans MS" panose="030F0702030302020204" pitchFamily="66" charset="0"/>
              </a:rPr>
              <a:t>Votes are often taken to see whether a majority of Members either </a:t>
            </a:r>
            <a:r>
              <a:rPr lang="en-GB" b="1" dirty="0">
                <a:latin typeface="Comic Sans MS" panose="030F0702030302020204" pitchFamily="66" charset="0"/>
              </a:rPr>
              <a:t>support or reject any discussed proposals. </a:t>
            </a:r>
          </a:p>
          <a:p>
            <a:r>
              <a:rPr lang="en-GB" dirty="0">
                <a:latin typeface="Comic Sans MS" panose="030F0702030302020204" pitchFamily="66" charset="0"/>
              </a:rPr>
              <a:t>In the </a:t>
            </a:r>
            <a:r>
              <a:rPr lang="en-GB" b="1" dirty="0">
                <a:solidFill>
                  <a:srgbClr val="FF0000"/>
                </a:solidFill>
                <a:latin typeface="Comic Sans MS" panose="030F0702030302020204" pitchFamily="66" charset="0"/>
              </a:rPr>
              <a:t>Lords</a:t>
            </a:r>
            <a:r>
              <a:rPr lang="en-GB" dirty="0">
                <a:latin typeface="Comic Sans MS" panose="030F0702030302020204" pitchFamily="66" charset="0"/>
              </a:rPr>
              <a:t>, one day a week is set aside for general debates and short debates take place on most days (lasting one and a half hours). </a:t>
            </a:r>
            <a:r>
              <a:rPr lang="en-GB" b="1" dirty="0">
                <a:solidFill>
                  <a:srgbClr val="FF0000"/>
                </a:solidFill>
                <a:latin typeface="Comic Sans MS" panose="030F0702030302020204" pitchFamily="66" charset="0"/>
              </a:rPr>
              <a:t>There are no votes on such debates.</a:t>
            </a:r>
          </a:p>
          <a:p>
            <a:endParaRPr lang="en-GB" dirty="0">
              <a:latin typeface="Comic Sans MS" panose="030F0702030302020204" pitchFamily="66" charset="0"/>
            </a:endParaRPr>
          </a:p>
        </p:txBody>
      </p:sp>
    </p:spTree>
    <p:extLst>
      <p:ext uri="{BB962C8B-B14F-4D97-AF65-F5344CB8AC3E}">
        <p14:creationId xmlns:p14="http://schemas.microsoft.com/office/powerpoint/2010/main" val="37282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Legislation</a:t>
            </a:r>
          </a:p>
        </p:txBody>
      </p:sp>
      <p:sp>
        <p:nvSpPr>
          <p:cNvPr id="3" name="Content Placeholder 2"/>
          <p:cNvSpPr>
            <a:spLocks noGrp="1"/>
          </p:cNvSpPr>
          <p:nvPr>
            <p:ph idx="1"/>
          </p:nvPr>
        </p:nvSpPr>
        <p:spPr/>
        <p:txBody>
          <a:bodyPr>
            <a:normAutofit/>
          </a:bodyPr>
          <a:lstStyle/>
          <a:p>
            <a:r>
              <a:rPr lang="en-GB" dirty="0">
                <a:latin typeface="Comic Sans MS" panose="030F0702030302020204" pitchFamily="66" charset="0"/>
              </a:rPr>
              <a:t>The legislative process involves three stages in the Commons and Lords Chambers and a </a:t>
            </a:r>
            <a:r>
              <a:rPr lang="en-GB" b="1" dirty="0">
                <a:solidFill>
                  <a:srgbClr val="7030A0"/>
                </a:solidFill>
                <a:latin typeface="Comic Sans MS" panose="030F0702030302020204" pitchFamily="66" charset="0"/>
              </a:rPr>
              <a:t>committee stage in each of the Houses.   </a:t>
            </a:r>
          </a:p>
          <a:p>
            <a:r>
              <a:rPr lang="en-GB" dirty="0">
                <a:latin typeface="Comic Sans MS" panose="030F0702030302020204" pitchFamily="66" charset="0"/>
              </a:rPr>
              <a:t>There is plenty of opportunity for scrutiny, particularly within the committee stage.</a:t>
            </a:r>
          </a:p>
          <a:p>
            <a:endParaRPr lang="en-GB" dirty="0">
              <a:latin typeface="Comic Sans MS" panose="030F0702030302020204" pitchFamily="66" charset="0"/>
            </a:endParaRPr>
          </a:p>
        </p:txBody>
      </p:sp>
    </p:spTree>
    <p:extLst>
      <p:ext uri="{BB962C8B-B14F-4D97-AF65-F5344CB8AC3E}">
        <p14:creationId xmlns:p14="http://schemas.microsoft.com/office/powerpoint/2010/main" val="219722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Committees</a:t>
            </a:r>
          </a:p>
        </p:txBody>
      </p:sp>
      <p:sp>
        <p:nvSpPr>
          <p:cNvPr id="3" name="Content Placeholder 2"/>
          <p:cNvSpPr>
            <a:spLocks noGrp="1"/>
          </p:cNvSpPr>
          <p:nvPr>
            <p:ph idx="1"/>
          </p:nvPr>
        </p:nvSpPr>
        <p:spPr>
          <a:xfrm>
            <a:off x="251520" y="1052736"/>
            <a:ext cx="4474840" cy="5688632"/>
          </a:xfrm>
        </p:spPr>
        <p:txBody>
          <a:bodyPr>
            <a:normAutofit fontScale="55000" lnSpcReduction="20000"/>
          </a:bodyPr>
          <a:lstStyle/>
          <a:p>
            <a:r>
              <a:rPr lang="en-GB" b="1" dirty="0">
                <a:solidFill>
                  <a:srgbClr val="FF0000"/>
                </a:solidFill>
                <a:latin typeface="Comic Sans MS" panose="030F0702030302020204" pitchFamily="66" charset="0"/>
              </a:rPr>
              <a:t>Committees of small groups of MPs and/or Lords look at specific policy issues or legislation in detail. </a:t>
            </a:r>
          </a:p>
          <a:p>
            <a:r>
              <a:rPr lang="en-GB" b="1" dirty="0">
                <a:latin typeface="Comic Sans MS" panose="030F0702030302020204" pitchFamily="66" charset="0"/>
              </a:rPr>
              <a:t>Different committees have different roles </a:t>
            </a:r>
            <a:r>
              <a:rPr lang="en-GB" dirty="0">
                <a:latin typeface="Comic Sans MS" panose="030F0702030302020204" pitchFamily="66" charset="0"/>
              </a:rPr>
              <a:t>ranging from offering advice, to producing reports or altering legislation. </a:t>
            </a:r>
          </a:p>
          <a:p>
            <a:r>
              <a:rPr lang="en-GB" dirty="0">
                <a:latin typeface="Comic Sans MS" panose="030F0702030302020204" pitchFamily="66" charset="0"/>
              </a:rPr>
              <a:t>Both Houses have permanent and temporary committees. </a:t>
            </a:r>
          </a:p>
          <a:p>
            <a:r>
              <a:rPr lang="en-GB" dirty="0">
                <a:latin typeface="Comic Sans MS" panose="030F0702030302020204" pitchFamily="66" charset="0"/>
              </a:rPr>
              <a:t>MPs and Lords also work together in Joint Select Committees. </a:t>
            </a:r>
          </a:p>
          <a:p>
            <a:r>
              <a:rPr lang="en-GB" b="1" dirty="0">
                <a:solidFill>
                  <a:schemeClr val="accent6"/>
                </a:solidFill>
                <a:latin typeface="Comic Sans MS" panose="030F0702030302020204" pitchFamily="66" charset="0"/>
              </a:rPr>
              <a:t>Select</a:t>
            </a:r>
            <a:r>
              <a:rPr lang="en-GB" b="1" dirty="0">
                <a:solidFill>
                  <a:schemeClr val="accent5">
                    <a:lumMod val="75000"/>
                  </a:schemeClr>
                </a:solidFill>
                <a:latin typeface="Comic Sans MS" panose="030F0702030302020204" pitchFamily="66" charset="0"/>
              </a:rPr>
              <a:t> </a:t>
            </a:r>
            <a:r>
              <a:rPr lang="en-GB" dirty="0">
                <a:latin typeface="Comic Sans MS" panose="030F0702030302020204" pitchFamily="66" charset="0"/>
              </a:rPr>
              <a:t>and </a:t>
            </a:r>
            <a:r>
              <a:rPr lang="en-GB" b="1" dirty="0">
                <a:solidFill>
                  <a:schemeClr val="accent2"/>
                </a:solidFill>
                <a:latin typeface="Comic Sans MS" panose="030F0702030302020204" pitchFamily="66" charset="0"/>
              </a:rPr>
              <a:t>General</a:t>
            </a:r>
            <a:r>
              <a:rPr lang="en-GB" dirty="0">
                <a:latin typeface="Comic Sans MS" panose="030F0702030302020204" pitchFamily="66" charset="0"/>
              </a:rPr>
              <a:t> committees have become very important in Westminster. </a:t>
            </a:r>
          </a:p>
          <a:p>
            <a:r>
              <a:rPr lang="en-GB" dirty="0">
                <a:latin typeface="Comic Sans MS" panose="030F0702030302020204" pitchFamily="66" charset="0"/>
              </a:rPr>
              <a:t>They routinely call ministers, MPs and even civil servants before them to give evidence. They can also call members of the public/expert witnesses to give evidence.</a:t>
            </a:r>
          </a:p>
          <a:p>
            <a:r>
              <a:rPr lang="en-GB" dirty="0">
                <a:latin typeface="Comic Sans MS" panose="030F0702030302020204" pitchFamily="66" charset="0"/>
              </a:rPr>
              <a:t>For example, the Culture, Media and Sport Select  Committee’ investigation into the phone-hacking scandal.</a:t>
            </a:r>
          </a:p>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24744"/>
            <a:ext cx="3985796" cy="5677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32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barn(inVertical)">
                                      <p:cBhvr>
                                        <p:cTn id="3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Select Committees</a:t>
            </a:r>
          </a:p>
        </p:txBody>
      </p:sp>
      <p:sp>
        <p:nvSpPr>
          <p:cNvPr id="3" name="Content Placeholder 2"/>
          <p:cNvSpPr>
            <a:spLocks noGrp="1"/>
          </p:cNvSpPr>
          <p:nvPr>
            <p:ph idx="1"/>
          </p:nvPr>
        </p:nvSpPr>
        <p:spPr>
          <a:xfrm>
            <a:off x="107504" y="836712"/>
            <a:ext cx="4608512" cy="5832648"/>
          </a:xfrm>
        </p:spPr>
        <p:txBody>
          <a:bodyPr>
            <a:normAutofit fontScale="70000" lnSpcReduction="20000"/>
          </a:bodyPr>
          <a:lstStyle/>
          <a:p>
            <a:r>
              <a:rPr lang="en-GB" b="1" dirty="0">
                <a:solidFill>
                  <a:srgbClr val="00B0F0"/>
                </a:solidFill>
                <a:latin typeface="Comic Sans MS" panose="030F0702030302020204" pitchFamily="66" charset="0"/>
              </a:rPr>
              <a:t>Select Committees </a:t>
            </a:r>
            <a:r>
              <a:rPr lang="en-GB" dirty="0">
                <a:latin typeface="Comic Sans MS" panose="030F0702030302020204" pitchFamily="66" charset="0"/>
              </a:rPr>
              <a:t>are </a:t>
            </a:r>
            <a:r>
              <a:rPr lang="en-GB" b="1" u="sng" dirty="0">
                <a:solidFill>
                  <a:srgbClr val="00B0F0"/>
                </a:solidFill>
                <a:latin typeface="Comic Sans MS" panose="030F0702030302020204" pitchFamily="66" charset="0"/>
              </a:rPr>
              <a:t>investigative</a:t>
            </a:r>
            <a:r>
              <a:rPr lang="en-GB" dirty="0">
                <a:latin typeface="Comic Sans MS" panose="030F0702030302020204" pitchFamily="66" charset="0"/>
              </a:rPr>
              <a:t> committees set up by both the House of Commons and House of Lords. </a:t>
            </a:r>
          </a:p>
          <a:p>
            <a:r>
              <a:rPr lang="en-GB" dirty="0">
                <a:latin typeface="Comic Sans MS" panose="030F0702030302020204" pitchFamily="66" charset="0"/>
              </a:rPr>
              <a:t>They </a:t>
            </a:r>
            <a:r>
              <a:rPr lang="en-GB" b="1" dirty="0">
                <a:solidFill>
                  <a:srgbClr val="00B0F0"/>
                </a:solidFill>
                <a:latin typeface="Comic Sans MS" panose="030F0702030302020204" pitchFamily="66" charset="0"/>
              </a:rPr>
              <a:t>check and report </a:t>
            </a:r>
            <a:r>
              <a:rPr lang="en-GB" dirty="0">
                <a:latin typeface="Comic Sans MS" panose="030F0702030302020204" pitchFamily="66" charset="0"/>
              </a:rPr>
              <a:t>on areas ranging from the work of government departments to economic affairs. </a:t>
            </a:r>
          </a:p>
          <a:p>
            <a:r>
              <a:rPr lang="en-GB" dirty="0">
                <a:latin typeface="Comic Sans MS" panose="030F0702030302020204" pitchFamily="66" charset="0"/>
              </a:rPr>
              <a:t>The results of these </a:t>
            </a:r>
            <a:r>
              <a:rPr lang="en-GB" b="1" dirty="0">
                <a:solidFill>
                  <a:srgbClr val="00B0F0"/>
                </a:solidFill>
                <a:latin typeface="Comic Sans MS" panose="030F0702030302020204" pitchFamily="66" charset="0"/>
              </a:rPr>
              <a:t>inquiries are public</a:t>
            </a:r>
            <a:r>
              <a:rPr lang="en-GB" dirty="0">
                <a:latin typeface="Comic Sans MS" panose="030F0702030302020204" pitchFamily="66" charset="0"/>
              </a:rPr>
              <a:t> and many </a:t>
            </a:r>
            <a:r>
              <a:rPr lang="en-GB" b="1" dirty="0">
                <a:solidFill>
                  <a:srgbClr val="00B0F0"/>
                </a:solidFill>
                <a:latin typeface="Comic Sans MS" panose="030F0702030302020204" pitchFamily="66" charset="0"/>
              </a:rPr>
              <a:t>require</a:t>
            </a:r>
            <a:r>
              <a:rPr lang="en-GB" dirty="0">
                <a:latin typeface="Comic Sans MS" panose="030F0702030302020204" pitchFamily="66" charset="0"/>
              </a:rPr>
              <a:t> a response from the government. For example, the enquiry into the near collapse of the Royal Bank of Scotland and HBOS, which the UK government bailed out.</a:t>
            </a:r>
          </a:p>
          <a:p>
            <a:r>
              <a:rPr lang="en-GB" dirty="0">
                <a:latin typeface="Comic Sans MS" panose="030F0702030302020204" pitchFamily="66" charset="0"/>
                <a:hlinkClick r:id="rId2"/>
              </a:rPr>
              <a:t>John McFall MP questions HBOS and RBS bosses</a:t>
            </a:r>
            <a:r>
              <a:rPr lang="en-GB" dirty="0">
                <a:latin typeface="Comic Sans MS" panose="030F0702030302020204" pitchFamily="66" charset="0"/>
              </a:rPr>
              <a:t> </a:t>
            </a:r>
          </a:p>
          <a:p>
            <a:r>
              <a:rPr lang="en-GB" dirty="0">
                <a:latin typeface="Comic Sans MS" panose="030F0702030302020204" pitchFamily="66" charset="0"/>
                <a:hlinkClick r:id="rId3"/>
              </a:rPr>
              <a:t>Phone Hacking Inquiry highlights</a:t>
            </a:r>
            <a:r>
              <a:rPr lang="en-GB" dirty="0">
                <a:latin typeface="Comic Sans MS" panose="030F0702030302020204" pitchFamily="66" charset="0"/>
              </a:rPr>
              <a:t> </a:t>
            </a:r>
          </a:p>
          <a:p>
            <a:endParaRPr lang="en-GB" dirty="0">
              <a:latin typeface="Comic Sans MS" panose="030F0702030302020204" pitchFamily="66"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484784"/>
            <a:ext cx="420534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36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TotalTime>
  <Words>1455</Words>
  <Application>Microsoft Office PowerPoint</Application>
  <PresentationFormat>On-screen Show (4:3)</PresentationFormat>
  <Paragraphs>89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5 sentence summary</vt:lpstr>
      <vt:lpstr>3. Scrutiny</vt:lpstr>
      <vt:lpstr>Scrutiny of Government</vt:lpstr>
      <vt:lpstr>Scrutiny of UK Government</vt:lpstr>
      <vt:lpstr>Questions</vt:lpstr>
      <vt:lpstr>Debates</vt:lpstr>
      <vt:lpstr>Legislation</vt:lpstr>
      <vt:lpstr>Committees</vt:lpstr>
      <vt:lpstr>Select Committees</vt:lpstr>
      <vt:lpstr>Select Committees</vt:lpstr>
      <vt:lpstr>Select Committees</vt:lpstr>
      <vt:lpstr>Select Committees</vt:lpstr>
      <vt:lpstr>General Committees</vt:lpstr>
      <vt:lpstr>PowerPoint Presentation</vt:lpstr>
      <vt:lpstr>PowerPoint Presentation</vt:lpstr>
      <vt:lpstr>General Committees</vt:lpstr>
      <vt:lpstr>Joint Committees</vt:lpstr>
      <vt:lpstr>PowerPoint Presentation</vt:lpstr>
      <vt:lpstr>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Scrutiny</dc:title>
  <dc:creator>StJoAcDevanneyR</dc:creator>
  <cp:lastModifiedBy>StJoAcDevanneyR</cp:lastModifiedBy>
  <cp:revision>24</cp:revision>
  <dcterms:created xsi:type="dcterms:W3CDTF">2017-09-19T10:17:43Z</dcterms:created>
  <dcterms:modified xsi:type="dcterms:W3CDTF">2019-10-09T08:39:56Z</dcterms:modified>
</cp:coreProperties>
</file>