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2"/>
  </p:notesMasterIdLst>
  <p:handoutMasterIdLst>
    <p:handoutMasterId r:id="rId93"/>
  </p:handoutMasterIdLst>
  <p:sldIdLst>
    <p:sldId id="256" r:id="rId2"/>
    <p:sldId id="257" r:id="rId3"/>
    <p:sldId id="348" r:id="rId4"/>
    <p:sldId id="276" r:id="rId5"/>
    <p:sldId id="258" r:id="rId6"/>
    <p:sldId id="259" r:id="rId7"/>
    <p:sldId id="313" r:id="rId8"/>
    <p:sldId id="319" r:id="rId9"/>
    <p:sldId id="320" r:id="rId10"/>
    <p:sldId id="260" r:id="rId11"/>
    <p:sldId id="332" r:id="rId12"/>
    <p:sldId id="262" r:id="rId13"/>
    <p:sldId id="331" r:id="rId14"/>
    <p:sldId id="264" r:id="rId15"/>
    <p:sldId id="330" r:id="rId16"/>
    <p:sldId id="265" r:id="rId17"/>
    <p:sldId id="266" r:id="rId18"/>
    <p:sldId id="324" r:id="rId19"/>
    <p:sldId id="349" r:id="rId20"/>
    <p:sldId id="314" r:id="rId21"/>
    <p:sldId id="350" r:id="rId22"/>
    <p:sldId id="352" r:id="rId23"/>
    <p:sldId id="267" r:id="rId24"/>
    <p:sldId id="315" r:id="rId25"/>
    <p:sldId id="268" r:id="rId26"/>
    <p:sldId id="325" r:id="rId27"/>
    <p:sldId id="321" r:id="rId28"/>
    <p:sldId id="316" r:id="rId29"/>
    <p:sldId id="307" r:id="rId30"/>
    <p:sldId id="270" r:id="rId31"/>
    <p:sldId id="326" r:id="rId32"/>
    <p:sldId id="327" r:id="rId33"/>
    <p:sldId id="271" r:id="rId34"/>
    <p:sldId id="272" r:id="rId35"/>
    <p:sldId id="335" r:id="rId36"/>
    <p:sldId id="336" r:id="rId37"/>
    <p:sldId id="337" r:id="rId38"/>
    <p:sldId id="273" r:id="rId39"/>
    <p:sldId id="274" r:id="rId40"/>
    <p:sldId id="323" r:id="rId41"/>
    <p:sldId id="353" r:id="rId42"/>
    <p:sldId id="354" r:id="rId43"/>
    <p:sldId id="355" r:id="rId44"/>
    <p:sldId id="356" r:id="rId45"/>
    <p:sldId id="357" r:id="rId46"/>
    <p:sldId id="275" r:id="rId47"/>
    <p:sldId id="277" r:id="rId48"/>
    <p:sldId id="278" r:id="rId49"/>
    <p:sldId id="334" r:id="rId50"/>
    <p:sldId id="279" r:id="rId51"/>
    <p:sldId id="333" r:id="rId52"/>
    <p:sldId id="280" r:id="rId53"/>
    <p:sldId id="281" r:id="rId54"/>
    <p:sldId id="317" r:id="rId55"/>
    <p:sldId id="283" r:id="rId56"/>
    <p:sldId id="339" r:id="rId57"/>
    <p:sldId id="338" r:id="rId58"/>
    <p:sldId id="318" r:id="rId59"/>
    <p:sldId id="284" r:id="rId60"/>
    <p:sldId id="340" r:id="rId61"/>
    <p:sldId id="341" r:id="rId62"/>
    <p:sldId id="285" r:id="rId63"/>
    <p:sldId id="343" r:id="rId64"/>
    <p:sldId id="342" r:id="rId65"/>
    <p:sldId id="344" r:id="rId66"/>
    <p:sldId id="345" r:id="rId67"/>
    <p:sldId id="346" r:id="rId68"/>
    <p:sldId id="347" r:id="rId69"/>
    <p:sldId id="288" r:id="rId70"/>
    <p:sldId id="289" r:id="rId71"/>
    <p:sldId id="290" r:id="rId72"/>
    <p:sldId id="292" r:id="rId73"/>
    <p:sldId id="293" r:id="rId74"/>
    <p:sldId id="294" r:id="rId75"/>
    <p:sldId id="295" r:id="rId76"/>
    <p:sldId id="296" r:id="rId77"/>
    <p:sldId id="297" r:id="rId78"/>
    <p:sldId id="298" r:id="rId79"/>
    <p:sldId id="299" r:id="rId80"/>
    <p:sldId id="300" r:id="rId81"/>
    <p:sldId id="301" r:id="rId82"/>
    <p:sldId id="302" r:id="rId83"/>
    <p:sldId id="309" r:id="rId84"/>
    <p:sldId id="310" r:id="rId85"/>
    <p:sldId id="311" r:id="rId86"/>
    <p:sldId id="304" r:id="rId87"/>
    <p:sldId id="303" r:id="rId88"/>
    <p:sldId id="305" r:id="rId89"/>
    <p:sldId id="306" r:id="rId90"/>
    <p:sldId id="351" r:id="rId91"/>
  </p:sldIdLst>
  <p:sldSz cx="9144000" cy="6858000" type="screen4x3"/>
  <p:notesSz cx="9940925" cy="680878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F721EEC3-D553-4DFB-84BC-4814E39EA68B}">
          <p14:sldIdLst>
            <p14:sldId id="256"/>
            <p14:sldId id="257"/>
          </p14:sldIdLst>
        </p14:section>
        <p14:section name="Conservatism" id="{D383D615-68CE-4E4A-9331-939564176900}">
          <p14:sldIdLst>
            <p14:sldId id="348"/>
            <p14:sldId id="276"/>
            <p14:sldId id="258"/>
            <p14:sldId id="259"/>
            <p14:sldId id="313"/>
            <p14:sldId id="319"/>
            <p14:sldId id="320"/>
            <p14:sldId id="260"/>
            <p14:sldId id="332"/>
            <p14:sldId id="262"/>
            <p14:sldId id="331"/>
            <p14:sldId id="264"/>
            <p14:sldId id="330"/>
            <p14:sldId id="265"/>
            <p14:sldId id="266"/>
            <p14:sldId id="324"/>
            <p14:sldId id="349"/>
            <p14:sldId id="314"/>
            <p14:sldId id="350"/>
            <p14:sldId id="352"/>
            <p14:sldId id="267"/>
          </p14:sldIdLst>
        </p14:section>
        <p14:section name="One Nation Conservatism" id="{0EF2F1EF-D43F-4EDF-A724-F03FD00F6B0C}">
          <p14:sldIdLst>
            <p14:sldId id="315"/>
            <p14:sldId id="268"/>
            <p14:sldId id="325"/>
          </p14:sldIdLst>
        </p14:section>
        <p14:section name="Neoliberalism" id="{4D1B4F48-C092-4E16-856A-B884C96FF81D}">
          <p14:sldIdLst>
            <p14:sldId id="321"/>
            <p14:sldId id="316"/>
            <p14:sldId id="307"/>
            <p14:sldId id="270"/>
            <p14:sldId id="326"/>
            <p14:sldId id="327"/>
          </p14:sldIdLst>
        </p14:section>
        <p14:section name="New Right" id="{A779E149-D5E8-4BF3-81F3-EAB0C96F8322}">
          <p14:sldIdLst>
            <p14:sldId id="271"/>
            <p14:sldId id="272"/>
            <p14:sldId id="335"/>
            <p14:sldId id="336"/>
            <p14:sldId id="337"/>
            <p14:sldId id="273"/>
            <p14:sldId id="274"/>
            <p14:sldId id="323"/>
          </p14:sldIdLst>
        </p14:section>
        <p14:section name="Socialism" id="{9719FFF6-3100-4877-9D3D-1EFEA398B734}">
          <p14:sldIdLst>
            <p14:sldId id="353"/>
            <p14:sldId id="354"/>
            <p14:sldId id="355"/>
            <p14:sldId id="356"/>
            <p14:sldId id="357"/>
            <p14:sldId id="275"/>
            <p14:sldId id="277"/>
            <p14:sldId id="278"/>
            <p14:sldId id="334"/>
            <p14:sldId id="279"/>
            <p14:sldId id="333"/>
            <p14:sldId id="280"/>
            <p14:sldId id="281"/>
            <p14:sldId id="317"/>
            <p14:sldId id="283"/>
            <p14:sldId id="339"/>
            <p14:sldId id="338"/>
            <p14:sldId id="318"/>
            <p14:sldId id="284"/>
            <p14:sldId id="340"/>
            <p14:sldId id="341"/>
            <p14:sldId id="285"/>
            <p14:sldId id="343"/>
            <p14:sldId id="342"/>
            <p14:sldId id="344"/>
            <p14:sldId id="345"/>
            <p14:sldId id="346"/>
            <p14:sldId id="347"/>
          </p14:sldIdLst>
        </p14:section>
        <p14:section name="Marxism" id="{73DD1B6F-8DBB-46A9-8F06-43C3E920D05F}">
          <p14:sldIdLst>
            <p14:sldId id="288"/>
            <p14:sldId id="289"/>
            <p14:sldId id="290"/>
            <p14:sldId id="292"/>
            <p14:sldId id="293"/>
            <p14:sldId id="294"/>
            <p14:sldId id="295"/>
            <p14:sldId id="296"/>
            <p14:sldId id="297"/>
            <p14:sldId id="298"/>
            <p14:sldId id="299"/>
          </p14:sldIdLst>
        </p14:section>
        <p14:section name="Social Democrats" id="{F11CFACA-1427-4285-881F-C61348568849}">
          <p14:sldIdLst>
            <p14:sldId id="300"/>
            <p14:sldId id="301"/>
            <p14:sldId id="302"/>
            <p14:sldId id="309"/>
            <p14:sldId id="310"/>
            <p14:sldId id="311"/>
          </p14:sldIdLst>
        </p14:section>
        <p14:section name="Third Way" id="{6EBAB3EF-D9CE-4E5D-AB76-ABC3346B2824}">
          <p14:sldIdLst>
            <p14:sldId id="304"/>
            <p14:sldId id="303"/>
            <p14:sldId id="305"/>
            <p14:sldId id="306"/>
            <p14:sldId id="351"/>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FF"/>
    <a:srgbClr val="FF3399"/>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88" autoAdjust="0"/>
    <p:restoredTop sz="90441" autoAdjust="0"/>
  </p:normalViewPr>
  <p:slideViewPr>
    <p:cSldViewPr>
      <p:cViewPr varScale="1">
        <p:scale>
          <a:sx n="82" d="100"/>
          <a:sy n="82" d="100"/>
        </p:scale>
        <p:origin x="1650" y="90"/>
      </p:cViewPr>
      <p:guideLst>
        <p:guide orient="horz" pos="2160"/>
        <p:guide pos="2880"/>
      </p:guideLst>
    </p:cSldViewPr>
  </p:slideViewPr>
  <p:outlineViewPr>
    <p:cViewPr>
      <p:scale>
        <a:sx n="33" d="100"/>
        <a:sy n="33" d="100"/>
      </p:scale>
      <p:origin x="48" y="74478"/>
    </p:cViewPr>
  </p:outlin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viewProps" Target="view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notesMaster" Target="notesMasters/notesMaster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handoutMaster" Target="handoutMasters/handout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8869118-865E-461A-B06F-0A365B280B77}" type="doc">
      <dgm:prSet loTypeId="urn:microsoft.com/office/officeart/2005/8/layout/hierarchy1" loCatId="hierarchy" qsTypeId="urn:microsoft.com/office/officeart/2005/8/quickstyle/simple1" qsCatId="simple" csTypeId="urn:microsoft.com/office/officeart/2005/8/colors/accent1_2" csCatId="accent1" phldr="0"/>
      <dgm:spPr/>
      <dgm:t>
        <a:bodyPr/>
        <a:lstStyle/>
        <a:p>
          <a:endParaRPr lang="en-GB"/>
        </a:p>
      </dgm:t>
    </dgm:pt>
    <dgm:pt modelId="{9B2A45E1-6CCB-4836-9A5C-3E1672DC73B7}">
      <dgm:prSet phldrT="[Text]" phldr="1"/>
      <dgm:spPr/>
      <dgm:t>
        <a:bodyPr/>
        <a:lstStyle/>
        <a:p>
          <a:endParaRPr lang="en-GB" dirty="0"/>
        </a:p>
      </dgm:t>
    </dgm:pt>
    <dgm:pt modelId="{1CE3E297-A113-4981-B5F6-5C79172E4B8C}" type="parTrans" cxnId="{DC2B43CD-F651-4AE8-8D54-F5EEEBC78D0C}">
      <dgm:prSet/>
      <dgm:spPr/>
      <dgm:t>
        <a:bodyPr/>
        <a:lstStyle/>
        <a:p>
          <a:endParaRPr lang="en-GB"/>
        </a:p>
      </dgm:t>
    </dgm:pt>
    <dgm:pt modelId="{035540AB-BF66-4685-A72A-E23400E45C03}" type="sibTrans" cxnId="{DC2B43CD-F651-4AE8-8D54-F5EEEBC78D0C}">
      <dgm:prSet/>
      <dgm:spPr/>
      <dgm:t>
        <a:bodyPr/>
        <a:lstStyle/>
        <a:p>
          <a:endParaRPr lang="en-GB"/>
        </a:p>
      </dgm:t>
    </dgm:pt>
    <dgm:pt modelId="{66E01CBC-848C-4D51-AAA3-5D2B83767F55}">
      <dgm:prSet phldrT="[Text]" phldr="1"/>
      <dgm:spPr/>
      <dgm:t>
        <a:bodyPr/>
        <a:lstStyle/>
        <a:p>
          <a:endParaRPr lang="en-GB"/>
        </a:p>
      </dgm:t>
    </dgm:pt>
    <dgm:pt modelId="{55FD5F29-FEE5-49D9-900A-772E062F01EF}" type="parTrans" cxnId="{ADCD85C8-84FE-4574-BCB9-57987C9BA67A}">
      <dgm:prSet/>
      <dgm:spPr/>
      <dgm:t>
        <a:bodyPr/>
        <a:lstStyle/>
        <a:p>
          <a:endParaRPr lang="en-GB"/>
        </a:p>
      </dgm:t>
    </dgm:pt>
    <dgm:pt modelId="{335A81EB-B09F-483D-B680-60BBD932655E}" type="sibTrans" cxnId="{ADCD85C8-84FE-4574-BCB9-57987C9BA67A}">
      <dgm:prSet/>
      <dgm:spPr/>
      <dgm:t>
        <a:bodyPr/>
        <a:lstStyle/>
        <a:p>
          <a:endParaRPr lang="en-GB"/>
        </a:p>
      </dgm:t>
    </dgm:pt>
    <dgm:pt modelId="{687E8542-5CE0-4074-8580-C929EC1C20A2}">
      <dgm:prSet phldrT="[Text]" phldr="1"/>
      <dgm:spPr/>
      <dgm:t>
        <a:bodyPr/>
        <a:lstStyle/>
        <a:p>
          <a:endParaRPr lang="en-GB"/>
        </a:p>
      </dgm:t>
    </dgm:pt>
    <dgm:pt modelId="{4B828CBC-D169-4728-B582-5729E1011B71}" type="parTrans" cxnId="{20794B52-2728-439A-899B-A69C4E23FC78}">
      <dgm:prSet/>
      <dgm:spPr/>
      <dgm:t>
        <a:bodyPr/>
        <a:lstStyle/>
        <a:p>
          <a:endParaRPr lang="en-GB"/>
        </a:p>
      </dgm:t>
    </dgm:pt>
    <dgm:pt modelId="{0EB34226-81BB-4561-BCFE-F25B1A7EBD65}" type="sibTrans" cxnId="{20794B52-2728-439A-899B-A69C4E23FC78}">
      <dgm:prSet/>
      <dgm:spPr/>
      <dgm:t>
        <a:bodyPr/>
        <a:lstStyle/>
        <a:p>
          <a:endParaRPr lang="en-GB"/>
        </a:p>
      </dgm:t>
    </dgm:pt>
    <dgm:pt modelId="{9B53B4B6-6B77-4D5F-83C6-5704DF764498}">
      <dgm:prSet phldrT="[Text]" phldr="1"/>
      <dgm:spPr/>
      <dgm:t>
        <a:bodyPr/>
        <a:lstStyle/>
        <a:p>
          <a:endParaRPr lang="en-GB"/>
        </a:p>
      </dgm:t>
    </dgm:pt>
    <dgm:pt modelId="{C1B74B9C-A702-447F-8B1C-DBDB41A7C1A6}" type="parTrans" cxnId="{9D12C45E-AF24-44B7-9932-44F3C51DE43C}">
      <dgm:prSet/>
      <dgm:spPr/>
      <dgm:t>
        <a:bodyPr/>
        <a:lstStyle/>
        <a:p>
          <a:endParaRPr lang="en-GB"/>
        </a:p>
      </dgm:t>
    </dgm:pt>
    <dgm:pt modelId="{BBF0CC0C-C8B4-423A-96EA-68BE4A19D839}" type="sibTrans" cxnId="{9D12C45E-AF24-44B7-9932-44F3C51DE43C}">
      <dgm:prSet/>
      <dgm:spPr/>
      <dgm:t>
        <a:bodyPr/>
        <a:lstStyle/>
        <a:p>
          <a:endParaRPr lang="en-GB"/>
        </a:p>
      </dgm:t>
    </dgm:pt>
    <dgm:pt modelId="{119F0A55-0ABE-430A-AF9B-80199BB783F6}">
      <dgm:prSet phldrT="[Text]" phldr="1"/>
      <dgm:spPr/>
      <dgm:t>
        <a:bodyPr/>
        <a:lstStyle/>
        <a:p>
          <a:endParaRPr lang="en-GB"/>
        </a:p>
      </dgm:t>
    </dgm:pt>
    <dgm:pt modelId="{FBA6951C-E9DF-4CCB-933E-FD6959C3343B}" type="parTrans" cxnId="{3AC2E842-6F8C-444C-B5FF-A129E3BC0256}">
      <dgm:prSet/>
      <dgm:spPr/>
      <dgm:t>
        <a:bodyPr/>
        <a:lstStyle/>
        <a:p>
          <a:endParaRPr lang="en-GB"/>
        </a:p>
      </dgm:t>
    </dgm:pt>
    <dgm:pt modelId="{48CFE05C-7C60-48FC-B1F6-EBD4BEFC6251}" type="sibTrans" cxnId="{3AC2E842-6F8C-444C-B5FF-A129E3BC0256}">
      <dgm:prSet/>
      <dgm:spPr/>
      <dgm:t>
        <a:bodyPr/>
        <a:lstStyle/>
        <a:p>
          <a:endParaRPr lang="en-GB"/>
        </a:p>
      </dgm:t>
    </dgm:pt>
    <dgm:pt modelId="{6ED03FF6-5F88-4EB2-A81E-099B2016E895}">
      <dgm:prSet phldrT="[Text]" phldr="1"/>
      <dgm:spPr/>
      <dgm:t>
        <a:bodyPr/>
        <a:lstStyle/>
        <a:p>
          <a:endParaRPr lang="en-GB"/>
        </a:p>
      </dgm:t>
    </dgm:pt>
    <dgm:pt modelId="{2E39966C-C473-4017-9B3F-C0EF991EE6C9}" type="parTrans" cxnId="{5C8B0080-6044-4934-9322-5FFC69E70555}">
      <dgm:prSet/>
      <dgm:spPr/>
      <dgm:t>
        <a:bodyPr/>
        <a:lstStyle/>
        <a:p>
          <a:endParaRPr lang="en-GB"/>
        </a:p>
      </dgm:t>
    </dgm:pt>
    <dgm:pt modelId="{CC09C002-6159-43D3-87DA-1009781D0FD0}" type="sibTrans" cxnId="{5C8B0080-6044-4934-9322-5FFC69E70555}">
      <dgm:prSet/>
      <dgm:spPr/>
      <dgm:t>
        <a:bodyPr/>
        <a:lstStyle/>
        <a:p>
          <a:endParaRPr lang="en-GB"/>
        </a:p>
      </dgm:t>
    </dgm:pt>
    <dgm:pt modelId="{5AC0DCB6-4938-4106-99B6-160F5A9A2105}" type="pres">
      <dgm:prSet presAssocID="{D8869118-865E-461A-B06F-0A365B280B77}" presName="hierChild1" presStyleCnt="0">
        <dgm:presLayoutVars>
          <dgm:chPref val="1"/>
          <dgm:dir/>
          <dgm:animOne val="branch"/>
          <dgm:animLvl val="lvl"/>
          <dgm:resizeHandles/>
        </dgm:presLayoutVars>
      </dgm:prSet>
      <dgm:spPr/>
      <dgm:t>
        <a:bodyPr/>
        <a:lstStyle/>
        <a:p>
          <a:endParaRPr lang="en-US"/>
        </a:p>
      </dgm:t>
    </dgm:pt>
    <dgm:pt modelId="{421EBD7C-56E0-4371-99AA-102B38C77442}" type="pres">
      <dgm:prSet presAssocID="{9B2A45E1-6CCB-4836-9A5C-3E1672DC73B7}" presName="hierRoot1" presStyleCnt="0"/>
      <dgm:spPr/>
    </dgm:pt>
    <dgm:pt modelId="{CD42BC7B-588F-4ABB-B316-32D8FC013EFB}" type="pres">
      <dgm:prSet presAssocID="{9B2A45E1-6CCB-4836-9A5C-3E1672DC73B7}" presName="composite" presStyleCnt="0"/>
      <dgm:spPr/>
    </dgm:pt>
    <dgm:pt modelId="{D80023FD-0D00-4D21-A3F3-B75C6A99E4EE}" type="pres">
      <dgm:prSet presAssocID="{9B2A45E1-6CCB-4836-9A5C-3E1672DC73B7}" presName="background" presStyleLbl="node0" presStyleIdx="0" presStyleCnt="1"/>
      <dgm:spPr/>
    </dgm:pt>
    <dgm:pt modelId="{FC784B2C-F000-4A44-B5D1-F15296252FE5}" type="pres">
      <dgm:prSet presAssocID="{9B2A45E1-6CCB-4836-9A5C-3E1672DC73B7}" presName="text" presStyleLbl="fgAcc0" presStyleIdx="0" presStyleCnt="1">
        <dgm:presLayoutVars>
          <dgm:chPref val="3"/>
        </dgm:presLayoutVars>
      </dgm:prSet>
      <dgm:spPr/>
      <dgm:t>
        <a:bodyPr/>
        <a:lstStyle/>
        <a:p>
          <a:endParaRPr lang="en-US"/>
        </a:p>
      </dgm:t>
    </dgm:pt>
    <dgm:pt modelId="{AB027350-F247-41E9-BAFB-3937ECCAE8B2}" type="pres">
      <dgm:prSet presAssocID="{9B2A45E1-6CCB-4836-9A5C-3E1672DC73B7}" presName="hierChild2" presStyleCnt="0"/>
      <dgm:spPr/>
    </dgm:pt>
    <dgm:pt modelId="{C493D67D-FC4F-44BC-9554-26BCB6E38506}" type="pres">
      <dgm:prSet presAssocID="{55FD5F29-FEE5-49D9-900A-772E062F01EF}" presName="Name10" presStyleLbl="parChTrans1D2" presStyleIdx="0" presStyleCnt="2"/>
      <dgm:spPr/>
      <dgm:t>
        <a:bodyPr/>
        <a:lstStyle/>
        <a:p>
          <a:endParaRPr lang="en-US"/>
        </a:p>
      </dgm:t>
    </dgm:pt>
    <dgm:pt modelId="{DDAA05BF-677C-4B1B-B88B-163D818CD782}" type="pres">
      <dgm:prSet presAssocID="{66E01CBC-848C-4D51-AAA3-5D2B83767F55}" presName="hierRoot2" presStyleCnt="0"/>
      <dgm:spPr/>
    </dgm:pt>
    <dgm:pt modelId="{9769BD5C-7F4C-4C6B-9935-35F3A46677C8}" type="pres">
      <dgm:prSet presAssocID="{66E01CBC-848C-4D51-AAA3-5D2B83767F55}" presName="composite2" presStyleCnt="0"/>
      <dgm:spPr/>
    </dgm:pt>
    <dgm:pt modelId="{D45945D8-BBE2-4DD3-A673-4CA7EA746FDB}" type="pres">
      <dgm:prSet presAssocID="{66E01CBC-848C-4D51-AAA3-5D2B83767F55}" presName="background2" presStyleLbl="node2" presStyleIdx="0" presStyleCnt="2"/>
      <dgm:spPr/>
    </dgm:pt>
    <dgm:pt modelId="{E480CEF8-7CCC-4020-984A-50EEF2A81A27}" type="pres">
      <dgm:prSet presAssocID="{66E01CBC-848C-4D51-AAA3-5D2B83767F55}" presName="text2" presStyleLbl="fgAcc2" presStyleIdx="0" presStyleCnt="2">
        <dgm:presLayoutVars>
          <dgm:chPref val="3"/>
        </dgm:presLayoutVars>
      </dgm:prSet>
      <dgm:spPr/>
      <dgm:t>
        <a:bodyPr/>
        <a:lstStyle/>
        <a:p>
          <a:endParaRPr lang="en-US"/>
        </a:p>
      </dgm:t>
    </dgm:pt>
    <dgm:pt modelId="{42DB78A5-2B5D-4806-99A0-6F76B2AB02CE}" type="pres">
      <dgm:prSet presAssocID="{66E01CBC-848C-4D51-AAA3-5D2B83767F55}" presName="hierChild3" presStyleCnt="0"/>
      <dgm:spPr/>
    </dgm:pt>
    <dgm:pt modelId="{DC230484-4ABD-4851-BBE4-0ED5823FC830}" type="pres">
      <dgm:prSet presAssocID="{4B828CBC-D169-4728-B582-5729E1011B71}" presName="Name17" presStyleLbl="parChTrans1D3" presStyleIdx="0" presStyleCnt="3"/>
      <dgm:spPr/>
      <dgm:t>
        <a:bodyPr/>
        <a:lstStyle/>
        <a:p>
          <a:endParaRPr lang="en-US"/>
        </a:p>
      </dgm:t>
    </dgm:pt>
    <dgm:pt modelId="{4A9E0AD2-8F0D-4C6F-8B07-04172578CB94}" type="pres">
      <dgm:prSet presAssocID="{687E8542-5CE0-4074-8580-C929EC1C20A2}" presName="hierRoot3" presStyleCnt="0"/>
      <dgm:spPr/>
    </dgm:pt>
    <dgm:pt modelId="{35B199B7-F0AE-4B83-804B-17C64547A9C0}" type="pres">
      <dgm:prSet presAssocID="{687E8542-5CE0-4074-8580-C929EC1C20A2}" presName="composite3" presStyleCnt="0"/>
      <dgm:spPr/>
    </dgm:pt>
    <dgm:pt modelId="{29F515EC-82AC-42FC-8872-9733B8E4A32E}" type="pres">
      <dgm:prSet presAssocID="{687E8542-5CE0-4074-8580-C929EC1C20A2}" presName="background3" presStyleLbl="node3" presStyleIdx="0" presStyleCnt="3"/>
      <dgm:spPr/>
    </dgm:pt>
    <dgm:pt modelId="{DA8F2F6F-CC8A-4668-9A2E-0342C983BB5C}" type="pres">
      <dgm:prSet presAssocID="{687E8542-5CE0-4074-8580-C929EC1C20A2}" presName="text3" presStyleLbl="fgAcc3" presStyleIdx="0" presStyleCnt="3">
        <dgm:presLayoutVars>
          <dgm:chPref val="3"/>
        </dgm:presLayoutVars>
      </dgm:prSet>
      <dgm:spPr/>
      <dgm:t>
        <a:bodyPr/>
        <a:lstStyle/>
        <a:p>
          <a:endParaRPr lang="en-US"/>
        </a:p>
      </dgm:t>
    </dgm:pt>
    <dgm:pt modelId="{E0CBE1CE-75E6-477D-9672-E6C272405B19}" type="pres">
      <dgm:prSet presAssocID="{687E8542-5CE0-4074-8580-C929EC1C20A2}" presName="hierChild4" presStyleCnt="0"/>
      <dgm:spPr/>
    </dgm:pt>
    <dgm:pt modelId="{6900899F-2BB7-4540-ACD3-97B2077A7F81}" type="pres">
      <dgm:prSet presAssocID="{C1B74B9C-A702-447F-8B1C-DBDB41A7C1A6}" presName="Name17" presStyleLbl="parChTrans1D3" presStyleIdx="1" presStyleCnt="3"/>
      <dgm:spPr/>
      <dgm:t>
        <a:bodyPr/>
        <a:lstStyle/>
        <a:p>
          <a:endParaRPr lang="en-US"/>
        </a:p>
      </dgm:t>
    </dgm:pt>
    <dgm:pt modelId="{712F57EB-7514-4386-8A79-8040DC68C1B4}" type="pres">
      <dgm:prSet presAssocID="{9B53B4B6-6B77-4D5F-83C6-5704DF764498}" presName="hierRoot3" presStyleCnt="0"/>
      <dgm:spPr/>
    </dgm:pt>
    <dgm:pt modelId="{44456902-6715-4585-9148-7D15D99D8B9E}" type="pres">
      <dgm:prSet presAssocID="{9B53B4B6-6B77-4D5F-83C6-5704DF764498}" presName="composite3" presStyleCnt="0"/>
      <dgm:spPr/>
    </dgm:pt>
    <dgm:pt modelId="{D4E331CF-25A8-4C60-91B4-98408B16603F}" type="pres">
      <dgm:prSet presAssocID="{9B53B4B6-6B77-4D5F-83C6-5704DF764498}" presName="background3" presStyleLbl="node3" presStyleIdx="1" presStyleCnt="3"/>
      <dgm:spPr/>
    </dgm:pt>
    <dgm:pt modelId="{3BC16381-587F-47CD-8659-6979E3648FDD}" type="pres">
      <dgm:prSet presAssocID="{9B53B4B6-6B77-4D5F-83C6-5704DF764498}" presName="text3" presStyleLbl="fgAcc3" presStyleIdx="1" presStyleCnt="3">
        <dgm:presLayoutVars>
          <dgm:chPref val="3"/>
        </dgm:presLayoutVars>
      </dgm:prSet>
      <dgm:spPr/>
      <dgm:t>
        <a:bodyPr/>
        <a:lstStyle/>
        <a:p>
          <a:endParaRPr lang="en-US"/>
        </a:p>
      </dgm:t>
    </dgm:pt>
    <dgm:pt modelId="{F3A20014-C2B9-4BC3-ABA1-ACE507F12EA7}" type="pres">
      <dgm:prSet presAssocID="{9B53B4B6-6B77-4D5F-83C6-5704DF764498}" presName="hierChild4" presStyleCnt="0"/>
      <dgm:spPr/>
    </dgm:pt>
    <dgm:pt modelId="{FB641718-4AD7-4DA5-AC06-D611463CC029}" type="pres">
      <dgm:prSet presAssocID="{FBA6951C-E9DF-4CCB-933E-FD6959C3343B}" presName="Name10" presStyleLbl="parChTrans1D2" presStyleIdx="1" presStyleCnt="2"/>
      <dgm:spPr/>
      <dgm:t>
        <a:bodyPr/>
        <a:lstStyle/>
        <a:p>
          <a:endParaRPr lang="en-US"/>
        </a:p>
      </dgm:t>
    </dgm:pt>
    <dgm:pt modelId="{ED02E6BF-348B-4C8D-A1E4-F42934EB0CBD}" type="pres">
      <dgm:prSet presAssocID="{119F0A55-0ABE-430A-AF9B-80199BB783F6}" presName="hierRoot2" presStyleCnt="0"/>
      <dgm:spPr/>
    </dgm:pt>
    <dgm:pt modelId="{65BCFCC4-425D-4406-84D8-EA43D2477BA2}" type="pres">
      <dgm:prSet presAssocID="{119F0A55-0ABE-430A-AF9B-80199BB783F6}" presName="composite2" presStyleCnt="0"/>
      <dgm:spPr/>
    </dgm:pt>
    <dgm:pt modelId="{1CAEC650-E408-4F20-9A8A-DD71B887E73E}" type="pres">
      <dgm:prSet presAssocID="{119F0A55-0ABE-430A-AF9B-80199BB783F6}" presName="background2" presStyleLbl="node2" presStyleIdx="1" presStyleCnt="2"/>
      <dgm:spPr/>
    </dgm:pt>
    <dgm:pt modelId="{91821D4E-3061-4ED6-8F51-737A04F1CEB3}" type="pres">
      <dgm:prSet presAssocID="{119F0A55-0ABE-430A-AF9B-80199BB783F6}" presName="text2" presStyleLbl="fgAcc2" presStyleIdx="1" presStyleCnt="2">
        <dgm:presLayoutVars>
          <dgm:chPref val="3"/>
        </dgm:presLayoutVars>
      </dgm:prSet>
      <dgm:spPr/>
      <dgm:t>
        <a:bodyPr/>
        <a:lstStyle/>
        <a:p>
          <a:endParaRPr lang="en-US"/>
        </a:p>
      </dgm:t>
    </dgm:pt>
    <dgm:pt modelId="{75E08E70-DE88-4AED-8543-1C291B4F6DB0}" type="pres">
      <dgm:prSet presAssocID="{119F0A55-0ABE-430A-AF9B-80199BB783F6}" presName="hierChild3" presStyleCnt="0"/>
      <dgm:spPr/>
    </dgm:pt>
    <dgm:pt modelId="{995A66BC-5602-42B1-8F33-BD49C2C741CF}" type="pres">
      <dgm:prSet presAssocID="{2E39966C-C473-4017-9B3F-C0EF991EE6C9}" presName="Name17" presStyleLbl="parChTrans1D3" presStyleIdx="2" presStyleCnt="3"/>
      <dgm:spPr/>
      <dgm:t>
        <a:bodyPr/>
        <a:lstStyle/>
        <a:p>
          <a:endParaRPr lang="en-US"/>
        </a:p>
      </dgm:t>
    </dgm:pt>
    <dgm:pt modelId="{997295A6-7903-4E96-B7DE-AF967CC9E78D}" type="pres">
      <dgm:prSet presAssocID="{6ED03FF6-5F88-4EB2-A81E-099B2016E895}" presName="hierRoot3" presStyleCnt="0"/>
      <dgm:spPr/>
    </dgm:pt>
    <dgm:pt modelId="{A26BC706-D9CE-48CD-8822-4B3F04F71BB6}" type="pres">
      <dgm:prSet presAssocID="{6ED03FF6-5F88-4EB2-A81E-099B2016E895}" presName="composite3" presStyleCnt="0"/>
      <dgm:spPr/>
    </dgm:pt>
    <dgm:pt modelId="{2D8D178D-C64A-48E7-863F-E4B966E4467D}" type="pres">
      <dgm:prSet presAssocID="{6ED03FF6-5F88-4EB2-A81E-099B2016E895}" presName="background3" presStyleLbl="node3" presStyleIdx="2" presStyleCnt="3"/>
      <dgm:spPr/>
    </dgm:pt>
    <dgm:pt modelId="{D3BFF8AD-E771-4378-9CFC-9A31B26D8A62}" type="pres">
      <dgm:prSet presAssocID="{6ED03FF6-5F88-4EB2-A81E-099B2016E895}" presName="text3" presStyleLbl="fgAcc3" presStyleIdx="2" presStyleCnt="3">
        <dgm:presLayoutVars>
          <dgm:chPref val="3"/>
        </dgm:presLayoutVars>
      </dgm:prSet>
      <dgm:spPr/>
      <dgm:t>
        <a:bodyPr/>
        <a:lstStyle/>
        <a:p>
          <a:endParaRPr lang="en-US"/>
        </a:p>
      </dgm:t>
    </dgm:pt>
    <dgm:pt modelId="{DC445A52-4AEE-401F-B036-0A0785AFA1D9}" type="pres">
      <dgm:prSet presAssocID="{6ED03FF6-5F88-4EB2-A81E-099B2016E895}" presName="hierChild4" presStyleCnt="0"/>
      <dgm:spPr/>
    </dgm:pt>
  </dgm:ptLst>
  <dgm:cxnLst>
    <dgm:cxn modelId="{DC2B43CD-F651-4AE8-8D54-F5EEEBC78D0C}" srcId="{D8869118-865E-461A-B06F-0A365B280B77}" destId="{9B2A45E1-6CCB-4836-9A5C-3E1672DC73B7}" srcOrd="0" destOrd="0" parTransId="{1CE3E297-A113-4981-B5F6-5C79172E4B8C}" sibTransId="{035540AB-BF66-4685-A72A-E23400E45C03}"/>
    <dgm:cxn modelId="{3AC2E842-6F8C-444C-B5FF-A129E3BC0256}" srcId="{9B2A45E1-6CCB-4836-9A5C-3E1672DC73B7}" destId="{119F0A55-0ABE-430A-AF9B-80199BB783F6}" srcOrd="1" destOrd="0" parTransId="{FBA6951C-E9DF-4CCB-933E-FD6959C3343B}" sibTransId="{48CFE05C-7C60-48FC-B1F6-EBD4BEFC6251}"/>
    <dgm:cxn modelId="{8D0725DF-46A4-4DEF-8A15-83F4FD967358}" type="presOf" srcId="{D8869118-865E-461A-B06F-0A365B280B77}" destId="{5AC0DCB6-4938-4106-99B6-160F5A9A2105}" srcOrd="0" destOrd="0" presId="urn:microsoft.com/office/officeart/2005/8/layout/hierarchy1"/>
    <dgm:cxn modelId="{9D12C45E-AF24-44B7-9932-44F3C51DE43C}" srcId="{66E01CBC-848C-4D51-AAA3-5D2B83767F55}" destId="{9B53B4B6-6B77-4D5F-83C6-5704DF764498}" srcOrd="1" destOrd="0" parTransId="{C1B74B9C-A702-447F-8B1C-DBDB41A7C1A6}" sibTransId="{BBF0CC0C-C8B4-423A-96EA-68BE4A19D839}"/>
    <dgm:cxn modelId="{538914B7-5B14-4C61-87BD-20CD6AF9E7B6}" type="presOf" srcId="{C1B74B9C-A702-447F-8B1C-DBDB41A7C1A6}" destId="{6900899F-2BB7-4540-ACD3-97B2077A7F81}" srcOrd="0" destOrd="0" presId="urn:microsoft.com/office/officeart/2005/8/layout/hierarchy1"/>
    <dgm:cxn modelId="{199A2DDF-70E0-4F9F-98A0-B403F64461AC}" type="presOf" srcId="{687E8542-5CE0-4074-8580-C929EC1C20A2}" destId="{DA8F2F6F-CC8A-4668-9A2E-0342C983BB5C}" srcOrd="0" destOrd="0" presId="urn:microsoft.com/office/officeart/2005/8/layout/hierarchy1"/>
    <dgm:cxn modelId="{ADCD85C8-84FE-4574-BCB9-57987C9BA67A}" srcId="{9B2A45E1-6CCB-4836-9A5C-3E1672DC73B7}" destId="{66E01CBC-848C-4D51-AAA3-5D2B83767F55}" srcOrd="0" destOrd="0" parTransId="{55FD5F29-FEE5-49D9-900A-772E062F01EF}" sibTransId="{335A81EB-B09F-483D-B680-60BBD932655E}"/>
    <dgm:cxn modelId="{EBDA4A21-5B1A-4318-A447-836F9C2D5C2C}" type="presOf" srcId="{119F0A55-0ABE-430A-AF9B-80199BB783F6}" destId="{91821D4E-3061-4ED6-8F51-737A04F1CEB3}" srcOrd="0" destOrd="0" presId="urn:microsoft.com/office/officeart/2005/8/layout/hierarchy1"/>
    <dgm:cxn modelId="{BE1C8D30-9B40-489C-8A44-713F063D9FF7}" type="presOf" srcId="{4B828CBC-D169-4728-B582-5729E1011B71}" destId="{DC230484-4ABD-4851-BBE4-0ED5823FC830}" srcOrd="0" destOrd="0" presId="urn:microsoft.com/office/officeart/2005/8/layout/hierarchy1"/>
    <dgm:cxn modelId="{11774BE4-0A01-4364-9716-4C6B690BEC72}" type="presOf" srcId="{9B2A45E1-6CCB-4836-9A5C-3E1672DC73B7}" destId="{FC784B2C-F000-4A44-B5D1-F15296252FE5}" srcOrd="0" destOrd="0" presId="urn:microsoft.com/office/officeart/2005/8/layout/hierarchy1"/>
    <dgm:cxn modelId="{45F06D03-628D-4B71-8458-845A334B9EE7}" type="presOf" srcId="{55FD5F29-FEE5-49D9-900A-772E062F01EF}" destId="{C493D67D-FC4F-44BC-9554-26BCB6E38506}" srcOrd="0" destOrd="0" presId="urn:microsoft.com/office/officeart/2005/8/layout/hierarchy1"/>
    <dgm:cxn modelId="{663DDC66-41EE-4996-8E78-B1469DC93D6B}" type="presOf" srcId="{6ED03FF6-5F88-4EB2-A81E-099B2016E895}" destId="{D3BFF8AD-E771-4378-9CFC-9A31B26D8A62}" srcOrd="0" destOrd="0" presId="urn:microsoft.com/office/officeart/2005/8/layout/hierarchy1"/>
    <dgm:cxn modelId="{3C9E4A06-27C7-45C4-85EB-CC65B73780A4}" type="presOf" srcId="{9B53B4B6-6B77-4D5F-83C6-5704DF764498}" destId="{3BC16381-587F-47CD-8659-6979E3648FDD}" srcOrd="0" destOrd="0" presId="urn:microsoft.com/office/officeart/2005/8/layout/hierarchy1"/>
    <dgm:cxn modelId="{E060CF56-A31C-4F06-B5BC-15706FA4AD9D}" type="presOf" srcId="{66E01CBC-848C-4D51-AAA3-5D2B83767F55}" destId="{E480CEF8-7CCC-4020-984A-50EEF2A81A27}" srcOrd="0" destOrd="0" presId="urn:microsoft.com/office/officeart/2005/8/layout/hierarchy1"/>
    <dgm:cxn modelId="{B53FA012-83B4-4B9E-85A2-B2D0E5D87A11}" type="presOf" srcId="{FBA6951C-E9DF-4CCB-933E-FD6959C3343B}" destId="{FB641718-4AD7-4DA5-AC06-D611463CC029}" srcOrd="0" destOrd="0" presId="urn:microsoft.com/office/officeart/2005/8/layout/hierarchy1"/>
    <dgm:cxn modelId="{E144B79A-7237-4343-A0DA-22D473B6814E}" type="presOf" srcId="{2E39966C-C473-4017-9B3F-C0EF991EE6C9}" destId="{995A66BC-5602-42B1-8F33-BD49C2C741CF}" srcOrd="0" destOrd="0" presId="urn:microsoft.com/office/officeart/2005/8/layout/hierarchy1"/>
    <dgm:cxn modelId="{20794B52-2728-439A-899B-A69C4E23FC78}" srcId="{66E01CBC-848C-4D51-AAA3-5D2B83767F55}" destId="{687E8542-5CE0-4074-8580-C929EC1C20A2}" srcOrd="0" destOrd="0" parTransId="{4B828CBC-D169-4728-B582-5729E1011B71}" sibTransId="{0EB34226-81BB-4561-BCFE-F25B1A7EBD65}"/>
    <dgm:cxn modelId="{5C8B0080-6044-4934-9322-5FFC69E70555}" srcId="{119F0A55-0ABE-430A-AF9B-80199BB783F6}" destId="{6ED03FF6-5F88-4EB2-A81E-099B2016E895}" srcOrd="0" destOrd="0" parTransId="{2E39966C-C473-4017-9B3F-C0EF991EE6C9}" sibTransId="{CC09C002-6159-43D3-87DA-1009781D0FD0}"/>
    <dgm:cxn modelId="{566C90C0-8E71-4D7F-A0A5-25D7D98D0890}" type="presParOf" srcId="{5AC0DCB6-4938-4106-99B6-160F5A9A2105}" destId="{421EBD7C-56E0-4371-99AA-102B38C77442}" srcOrd="0" destOrd="0" presId="urn:microsoft.com/office/officeart/2005/8/layout/hierarchy1"/>
    <dgm:cxn modelId="{0645013A-C913-4071-B008-FC36273D0310}" type="presParOf" srcId="{421EBD7C-56E0-4371-99AA-102B38C77442}" destId="{CD42BC7B-588F-4ABB-B316-32D8FC013EFB}" srcOrd="0" destOrd="0" presId="urn:microsoft.com/office/officeart/2005/8/layout/hierarchy1"/>
    <dgm:cxn modelId="{693D392A-5159-443B-9328-E782EA2B7A29}" type="presParOf" srcId="{CD42BC7B-588F-4ABB-B316-32D8FC013EFB}" destId="{D80023FD-0D00-4D21-A3F3-B75C6A99E4EE}" srcOrd="0" destOrd="0" presId="urn:microsoft.com/office/officeart/2005/8/layout/hierarchy1"/>
    <dgm:cxn modelId="{71F8B8E7-F65B-4D9E-B4F9-F40BD3A10718}" type="presParOf" srcId="{CD42BC7B-588F-4ABB-B316-32D8FC013EFB}" destId="{FC784B2C-F000-4A44-B5D1-F15296252FE5}" srcOrd="1" destOrd="0" presId="urn:microsoft.com/office/officeart/2005/8/layout/hierarchy1"/>
    <dgm:cxn modelId="{2E8C35FB-4C6E-4CE6-828E-09F61237D52A}" type="presParOf" srcId="{421EBD7C-56E0-4371-99AA-102B38C77442}" destId="{AB027350-F247-41E9-BAFB-3937ECCAE8B2}" srcOrd="1" destOrd="0" presId="urn:microsoft.com/office/officeart/2005/8/layout/hierarchy1"/>
    <dgm:cxn modelId="{D87F5DF0-4EA2-42E2-975C-C770729028D3}" type="presParOf" srcId="{AB027350-F247-41E9-BAFB-3937ECCAE8B2}" destId="{C493D67D-FC4F-44BC-9554-26BCB6E38506}" srcOrd="0" destOrd="0" presId="urn:microsoft.com/office/officeart/2005/8/layout/hierarchy1"/>
    <dgm:cxn modelId="{6E1C9185-EE07-45F5-80F7-D236875019CF}" type="presParOf" srcId="{AB027350-F247-41E9-BAFB-3937ECCAE8B2}" destId="{DDAA05BF-677C-4B1B-B88B-163D818CD782}" srcOrd="1" destOrd="0" presId="urn:microsoft.com/office/officeart/2005/8/layout/hierarchy1"/>
    <dgm:cxn modelId="{8FC59072-56BB-432F-A785-2077076035CC}" type="presParOf" srcId="{DDAA05BF-677C-4B1B-B88B-163D818CD782}" destId="{9769BD5C-7F4C-4C6B-9935-35F3A46677C8}" srcOrd="0" destOrd="0" presId="urn:microsoft.com/office/officeart/2005/8/layout/hierarchy1"/>
    <dgm:cxn modelId="{4FAB3E28-42E7-4200-A786-48CECDF28E45}" type="presParOf" srcId="{9769BD5C-7F4C-4C6B-9935-35F3A46677C8}" destId="{D45945D8-BBE2-4DD3-A673-4CA7EA746FDB}" srcOrd="0" destOrd="0" presId="urn:microsoft.com/office/officeart/2005/8/layout/hierarchy1"/>
    <dgm:cxn modelId="{AD7144C7-04F5-4698-8419-8C3956E2B900}" type="presParOf" srcId="{9769BD5C-7F4C-4C6B-9935-35F3A46677C8}" destId="{E480CEF8-7CCC-4020-984A-50EEF2A81A27}" srcOrd="1" destOrd="0" presId="urn:microsoft.com/office/officeart/2005/8/layout/hierarchy1"/>
    <dgm:cxn modelId="{4A4FF6E9-7119-423B-BD94-3235BE9D23E8}" type="presParOf" srcId="{DDAA05BF-677C-4B1B-B88B-163D818CD782}" destId="{42DB78A5-2B5D-4806-99A0-6F76B2AB02CE}" srcOrd="1" destOrd="0" presId="urn:microsoft.com/office/officeart/2005/8/layout/hierarchy1"/>
    <dgm:cxn modelId="{CE6682D8-1171-48F6-82F4-45AF71620753}" type="presParOf" srcId="{42DB78A5-2B5D-4806-99A0-6F76B2AB02CE}" destId="{DC230484-4ABD-4851-BBE4-0ED5823FC830}" srcOrd="0" destOrd="0" presId="urn:microsoft.com/office/officeart/2005/8/layout/hierarchy1"/>
    <dgm:cxn modelId="{87CE3F62-9C27-4F2B-8AD9-1A9556051EAE}" type="presParOf" srcId="{42DB78A5-2B5D-4806-99A0-6F76B2AB02CE}" destId="{4A9E0AD2-8F0D-4C6F-8B07-04172578CB94}" srcOrd="1" destOrd="0" presId="urn:microsoft.com/office/officeart/2005/8/layout/hierarchy1"/>
    <dgm:cxn modelId="{B3CE8121-44D9-41AE-B39F-06685047CB79}" type="presParOf" srcId="{4A9E0AD2-8F0D-4C6F-8B07-04172578CB94}" destId="{35B199B7-F0AE-4B83-804B-17C64547A9C0}" srcOrd="0" destOrd="0" presId="urn:microsoft.com/office/officeart/2005/8/layout/hierarchy1"/>
    <dgm:cxn modelId="{A50B13AF-FA01-48E6-91C6-3E3C5E692676}" type="presParOf" srcId="{35B199B7-F0AE-4B83-804B-17C64547A9C0}" destId="{29F515EC-82AC-42FC-8872-9733B8E4A32E}" srcOrd="0" destOrd="0" presId="urn:microsoft.com/office/officeart/2005/8/layout/hierarchy1"/>
    <dgm:cxn modelId="{AC20294C-438C-433F-83FE-2ACA0F5B2395}" type="presParOf" srcId="{35B199B7-F0AE-4B83-804B-17C64547A9C0}" destId="{DA8F2F6F-CC8A-4668-9A2E-0342C983BB5C}" srcOrd="1" destOrd="0" presId="urn:microsoft.com/office/officeart/2005/8/layout/hierarchy1"/>
    <dgm:cxn modelId="{5BB99450-1D71-4A28-A985-60D84CE30ABE}" type="presParOf" srcId="{4A9E0AD2-8F0D-4C6F-8B07-04172578CB94}" destId="{E0CBE1CE-75E6-477D-9672-E6C272405B19}" srcOrd="1" destOrd="0" presId="urn:microsoft.com/office/officeart/2005/8/layout/hierarchy1"/>
    <dgm:cxn modelId="{F6D4F2F5-FB7C-41D1-BCF9-0E4ADABB30BB}" type="presParOf" srcId="{42DB78A5-2B5D-4806-99A0-6F76B2AB02CE}" destId="{6900899F-2BB7-4540-ACD3-97B2077A7F81}" srcOrd="2" destOrd="0" presId="urn:microsoft.com/office/officeart/2005/8/layout/hierarchy1"/>
    <dgm:cxn modelId="{408A8251-1FA3-4ADE-824D-A60567744480}" type="presParOf" srcId="{42DB78A5-2B5D-4806-99A0-6F76B2AB02CE}" destId="{712F57EB-7514-4386-8A79-8040DC68C1B4}" srcOrd="3" destOrd="0" presId="urn:microsoft.com/office/officeart/2005/8/layout/hierarchy1"/>
    <dgm:cxn modelId="{3386CEC6-6919-4D7B-A95C-CBC9DA23E118}" type="presParOf" srcId="{712F57EB-7514-4386-8A79-8040DC68C1B4}" destId="{44456902-6715-4585-9148-7D15D99D8B9E}" srcOrd="0" destOrd="0" presId="urn:microsoft.com/office/officeart/2005/8/layout/hierarchy1"/>
    <dgm:cxn modelId="{78C59B6F-F3E8-4A47-A349-10E8C8423475}" type="presParOf" srcId="{44456902-6715-4585-9148-7D15D99D8B9E}" destId="{D4E331CF-25A8-4C60-91B4-98408B16603F}" srcOrd="0" destOrd="0" presId="urn:microsoft.com/office/officeart/2005/8/layout/hierarchy1"/>
    <dgm:cxn modelId="{977CF0E6-F74B-42B9-9110-94DA63582D62}" type="presParOf" srcId="{44456902-6715-4585-9148-7D15D99D8B9E}" destId="{3BC16381-587F-47CD-8659-6979E3648FDD}" srcOrd="1" destOrd="0" presId="urn:microsoft.com/office/officeart/2005/8/layout/hierarchy1"/>
    <dgm:cxn modelId="{8C47995D-E231-46CB-AF69-01951B7F2A6C}" type="presParOf" srcId="{712F57EB-7514-4386-8A79-8040DC68C1B4}" destId="{F3A20014-C2B9-4BC3-ABA1-ACE507F12EA7}" srcOrd="1" destOrd="0" presId="urn:microsoft.com/office/officeart/2005/8/layout/hierarchy1"/>
    <dgm:cxn modelId="{41A49A24-462B-44AE-AE76-00986EE3E0CA}" type="presParOf" srcId="{AB027350-F247-41E9-BAFB-3937ECCAE8B2}" destId="{FB641718-4AD7-4DA5-AC06-D611463CC029}" srcOrd="2" destOrd="0" presId="urn:microsoft.com/office/officeart/2005/8/layout/hierarchy1"/>
    <dgm:cxn modelId="{7FFC0183-0095-4075-BBDB-82FBD458112F}" type="presParOf" srcId="{AB027350-F247-41E9-BAFB-3937ECCAE8B2}" destId="{ED02E6BF-348B-4C8D-A1E4-F42934EB0CBD}" srcOrd="3" destOrd="0" presId="urn:microsoft.com/office/officeart/2005/8/layout/hierarchy1"/>
    <dgm:cxn modelId="{1E94FC94-D94B-474C-A10E-8EB6040390AF}" type="presParOf" srcId="{ED02E6BF-348B-4C8D-A1E4-F42934EB0CBD}" destId="{65BCFCC4-425D-4406-84D8-EA43D2477BA2}" srcOrd="0" destOrd="0" presId="urn:microsoft.com/office/officeart/2005/8/layout/hierarchy1"/>
    <dgm:cxn modelId="{55C0C7F4-27F5-41B7-AD0B-5B6649370C87}" type="presParOf" srcId="{65BCFCC4-425D-4406-84D8-EA43D2477BA2}" destId="{1CAEC650-E408-4F20-9A8A-DD71B887E73E}" srcOrd="0" destOrd="0" presId="urn:microsoft.com/office/officeart/2005/8/layout/hierarchy1"/>
    <dgm:cxn modelId="{73A7C6B4-4DAB-4673-92C3-802EE16AF802}" type="presParOf" srcId="{65BCFCC4-425D-4406-84D8-EA43D2477BA2}" destId="{91821D4E-3061-4ED6-8F51-737A04F1CEB3}" srcOrd="1" destOrd="0" presId="urn:microsoft.com/office/officeart/2005/8/layout/hierarchy1"/>
    <dgm:cxn modelId="{C68B5643-2D58-40CD-83B7-5BADB5E286CA}" type="presParOf" srcId="{ED02E6BF-348B-4C8D-A1E4-F42934EB0CBD}" destId="{75E08E70-DE88-4AED-8543-1C291B4F6DB0}" srcOrd="1" destOrd="0" presId="urn:microsoft.com/office/officeart/2005/8/layout/hierarchy1"/>
    <dgm:cxn modelId="{ECE392CB-CEF3-4CB6-A8BF-A0356342E550}" type="presParOf" srcId="{75E08E70-DE88-4AED-8543-1C291B4F6DB0}" destId="{995A66BC-5602-42B1-8F33-BD49C2C741CF}" srcOrd="0" destOrd="0" presId="urn:microsoft.com/office/officeart/2005/8/layout/hierarchy1"/>
    <dgm:cxn modelId="{D3EDBD61-CA21-4FBB-B86D-CA388CFBE3CE}" type="presParOf" srcId="{75E08E70-DE88-4AED-8543-1C291B4F6DB0}" destId="{997295A6-7903-4E96-B7DE-AF967CC9E78D}" srcOrd="1" destOrd="0" presId="urn:microsoft.com/office/officeart/2005/8/layout/hierarchy1"/>
    <dgm:cxn modelId="{764F7BBB-30C5-44B3-A813-D6CC52225CE6}" type="presParOf" srcId="{997295A6-7903-4E96-B7DE-AF967CC9E78D}" destId="{A26BC706-D9CE-48CD-8822-4B3F04F71BB6}" srcOrd="0" destOrd="0" presId="urn:microsoft.com/office/officeart/2005/8/layout/hierarchy1"/>
    <dgm:cxn modelId="{2D563134-7076-42ED-82E8-7089199655B5}" type="presParOf" srcId="{A26BC706-D9CE-48CD-8822-4B3F04F71BB6}" destId="{2D8D178D-C64A-48E7-863F-E4B966E4467D}" srcOrd="0" destOrd="0" presId="urn:microsoft.com/office/officeart/2005/8/layout/hierarchy1"/>
    <dgm:cxn modelId="{9FDA7D1F-0CFA-4952-B20D-2460963E2025}" type="presParOf" srcId="{A26BC706-D9CE-48CD-8822-4B3F04F71BB6}" destId="{D3BFF8AD-E771-4378-9CFC-9A31B26D8A62}" srcOrd="1" destOrd="0" presId="urn:microsoft.com/office/officeart/2005/8/layout/hierarchy1"/>
    <dgm:cxn modelId="{F8169A11-B6AF-4719-B52B-9905E82EB8D6}" type="presParOf" srcId="{997295A6-7903-4E96-B7DE-AF967CC9E78D}" destId="{DC445A52-4AEE-401F-B036-0A0785AFA1D9}"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5A66BC-5602-42B1-8F33-BD49C2C741CF}">
      <dsp:nvSpPr>
        <dsp:cNvPr id="0" name=""/>
        <dsp:cNvSpPr/>
      </dsp:nvSpPr>
      <dsp:spPr>
        <a:xfrm>
          <a:off x="1531858" y="1043533"/>
          <a:ext cx="91440" cy="155823"/>
        </a:xfrm>
        <a:custGeom>
          <a:avLst/>
          <a:gdLst/>
          <a:ahLst/>
          <a:cxnLst/>
          <a:rect l="0" t="0" r="0" b="0"/>
          <a:pathLst>
            <a:path>
              <a:moveTo>
                <a:pt x="45720" y="0"/>
              </a:moveTo>
              <a:lnTo>
                <a:pt x="45720" y="155823"/>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B641718-4AD7-4DA5-AC06-D611463CC029}">
      <dsp:nvSpPr>
        <dsp:cNvPr id="0" name=""/>
        <dsp:cNvSpPr/>
      </dsp:nvSpPr>
      <dsp:spPr>
        <a:xfrm>
          <a:off x="1086445" y="547489"/>
          <a:ext cx="491132" cy="155823"/>
        </a:xfrm>
        <a:custGeom>
          <a:avLst/>
          <a:gdLst/>
          <a:ahLst/>
          <a:cxnLst/>
          <a:rect l="0" t="0" r="0" b="0"/>
          <a:pathLst>
            <a:path>
              <a:moveTo>
                <a:pt x="0" y="0"/>
              </a:moveTo>
              <a:lnTo>
                <a:pt x="0" y="106188"/>
              </a:lnTo>
              <a:lnTo>
                <a:pt x="491132" y="106188"/>
              </a:lnTo>
              <a:lnTo>
                <a:pt x="491132" y="15582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900899F-2BB7-4540-ACD3-97B2077A7F81}">
      <dsp:nvSpPr>
        <dsp:cNvPr id="0" name=""/>
        <dsp:cNvSpPr/>
      </dsp:nvSpPr>
      <dsp:spPr>
        <a:xfrm>
          <a:off x="595312" y="1043533"/>
          <a:ext cx="327421" cy="155823"/>
        </a:xfrm>
        <a:custGeom>
          <a:avLst/>
          <a:gdLst/>
          <a:ahLst/>
          <a:cxnLst/>
          <a:rect l="0" t="0" r="0" b="0"/>
          <a:pathLst>
            <a:path>
              <a:moveTo>
                <a:pt x="0" y="0"/>
              </a:moveTo>
              <a:lnTo>
                <a:pt x="0" y="106188"/>
              </a:lnTo>
              <a:lnTo>
                <a:pt x="327421" y="106188"/>
              </a:lnTo>
              <a:lnTo>
                <a:pt x="327421" y="155823"/>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C230484-4ABD-4851-BBE4-0ED5823FC830}">
      <dsp:nvSpPr>
        <dsp:cNvPr id="0" name=""/>
        <dsp:cNvSpPr/>
      </dsp:nvSpPr>
      <dsp:spPr>
        <a:xfrm>
          <a:off x="267890" y="1043533"/>
          <a:ext cx="327421" cy="155823"/>
        </a:xfrm>
        <a:custGeom>
          <a:avLst/>
          <a:gdLst/>
          <a:ahLst/>
          <a:cxnLst/>
          <a:rect l="0" t="0" r="0" b="0"/>
          <a:pathLst>
            <a:path>
              <a:moveTo>
                <a:pt x="327421" y="0"/>
              </a:moveTo>
              <a:lnTo>
                <a:pt x="327421" y="106188"/>
              </a:lnTo>
              <a:lnTo>
                <a:pt x="0" y="106188"/>
              </a:lnTo>
              <a:lnTo>
                <a:pt x="0" y="155823"/>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493D67D-FC4F-44BC-9554-26BCB6E38506}">
      <dsp:nvSpPr>
        <dsp:cNvPr id="0" name=""/>
        <dsp:cNvSpPr/>
      </dsp:nvSpPr>
      <dsp:spPr>
        <a:xfrm>
          <a:off x="595312" y="547489"/>
          <a:ext cx="491132" cy="155823"/>
        </a:xfrm>
        <a:custGeom>
          <a:avLst/>
          <a:gdLst/>
          <a:ahLst/>
          <a:cxnLst/>
          <a:rect l="0" t="0" r="0" b="0"/>
          <a:pathLst>
            <a:path>
              <a:moveTo>
                <a:pt x="491132" y="0"/>
              </a:moveTo>
              <a:lnTo>
                <a:pt x="491132" y="106188"/>
              </a:lnTo>
              <a:lnTo>
                <a:pt x="0" y="106188"/>
              </a:lnTo>
              <a:lnTo>
                <a:pt x="0" y="15582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80023FD-0D00-4D21-A3F3-B75C6A99E4EE}">
      <dsp:nvSpPr>
        <dsp:cNvPr id="0" name=""/>
        <dsp:cNvSpPr/>
      </dsp:nvSpPr>
      <dsp:spPr>
        <a:xfrm>
          <a:off x="818554" y="207267"/>
          <a:ext cx="535781" cy="34022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C784B2C-F000-4A44-B5D1-F15296252FE5}">
      <dsp:nvSpPr>
        <dsp:cNvPr id="0" name=""/>
        <dsp:cNvSpPr/>
      </dsp:nvSpPr>
      <dsp:spPr>
        <a:xfrm>
          <a:off x="878085" y="263822"/>
          <a:ext cx="535781" cy="340221"/>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endParaRPr lang="en-GB" sz="1400" kern="1200" dirty="0"/>
        </a:p>
      </dsp:txBody>
      <dsp:txXfrm>
        <a:off x="888050" y="273787"/>
        <a:ext cx="515851" cy="320291"/>
      </dsp:txXfrm>
    </dsp:sp>
    <dsp:sp modelId="{D45945D8-BBE2-4DD3-A673-4CA7EA746FDB}">
      <dsp:nvSpPr>
        <dsp:cNvPr id="0" name=""/>
        <dsp:cNvSpPr/>
      </dsp:nvSpPr>
      <dsp:spPr>
        <a:xfrm>
          <a:off x="327421" y="703312"/>
          <a:ext cx="535781" cy="34022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480CEF8-7CCC-4020-984A-50EEF2A81A27}">
      <dsp:nvSpPr>
        <dsp:cNvPr id="0" name=""/>
        <dsp:cNvSpPr/>
      </dsp:nvSpPr>
      <dsp:spPr>
        <a:xfrm>
          <a:off x="386953" y="759866"/>
          <a:ext cx="535781" cy="340221"/>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endParaRPr lang="en-GB" sz="1400" kern="1200"/>
        </a:p>
      </dsp:txBody>
      <dsp:txXfrm>
        <a:off x="396918" y="769831"/>
        <a:ext cx="515851" cy="320291"/>
      </dsp:txXfrm>
    </dsp:sp>
    <dsp:sp modelId="{29F515EC-82AC-42FC-8872-9733B8E4A32E}">
      <dsp:nvSpPr>
        <dsp:cNvPr id="0" name=""/>
        <dsp:cNvSpPr/>
      </dsp:nvSpPr>
      <dsp:spPr>
        <a:xfrm>
          <a:off x="0" y="1199356"/>
          <a:ext cx="535781" cy="34022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A8F2F6F-CC8A-4668-9A2E-0342C983BB5C}">
      <dsp:nvSpPr>
        <dsp:cNvPr id="0" name=""/>
        <dsp:cNvSpPr/>
      </dsp:nvSpPr>
      <dsp:spPr>
        <a:xfrm>
          <a:off x="59531" y="1255910"/>
          <a:ext cx="535781" cy="340221"/>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endParaRPr lang="en-GB" sz="1400" kern="1200"/>
        </a:p>
      </dsp:txBody>
      <dsp:txXfrm>
        <a:off x="69496" y="1265875"/>
        <a:ext cx="515851" cy="320291"/>
      </dsp:txXfrm>
    </dsp:sp>
    <dsp:sp modelId="{D4E331CF-25A8-4C60-91B4-98408B16603F}">
      <dsp:nvSpPr>
        <dsp:cNvPr id="0" name=""/>
        <dsp:cNvSpPr/>
      </dsp:nvSpPr>
      <dsp:spPr>
        <a:xfrm>
          <a:off x="654843" y="1199356"/>
          <a:ext cx="535781" cy="34022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BC16381-587F-47CD-8659-6979E3648FDD}">
      <dsp:nvSpPr>
        <dsp:cNvPr id="0" name=""/>
        <dsp:cNvSpPr/>
      </dsp:nvSpPr>
      <dsp:spPr>
        <a:xfrm>
          <a:off x="714375" y="1255910"/>
          <a:ext cx="535781" cy="340221"/>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endParaRPr lang="en-GB" sz="1400" kern="1200"/>
        </a:p>
      </dsp:txBody>
      <dsp:txXfrm>
        <a:off x="724340" y="1265875"/>
        <a:ext cx="515851" cy="320291"/>
      </dsp:txXfrm>
    </dsp:sp>
    <dsp:sp modelId="{1CAEC650-E408-4F20-9A8A-DD71B887E73E}">
      <dsp:nvSpPr>
        <dsp:cNvPr id="0" name=""/>
        <dsp:cNvSpPr/>
      </dsp:nvSpPr>
      <dsp:spPr>
        <a:xfrm>
          <a:off x="1309687" y="703312"/>
          <a:ext cx="535781" cy="34022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1821D4E-3061-4ED6-8F51-737A04F1CEB3}">
      <dsp:nvSpPr>
        <dsp:cNvPr id="0" name=""/>
        <dsp:cNvSpPr/>
      </dsp:nvSpPr>
      <dsp:spPr>
        <a:xfrm>
          <a:off x="1369218" y="759866"/>
          <a:ext cx="535781" cy="340221"/>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endParaRPr lang="en-GB" sz="1400" kern="1200"/>
        </a:p>
      </dsp:txBody>
      <dsp:txXfrm>
        <a:off x="1379183" y="769831"/>
        <a:ext cx="515851" cy="320291"/>
      </dsp:txXfrm>
    </dsp:sp>
    <dsp:sp modelId="{2D8D178D-C64A-48E7-863F-E4B966E4467D}">
      <dsp:nvSpPr>
        <dsp:cNvPr id="0" name=""/>
        <dsp:cNvSpPr/>
      </dsp:nvSpPr>
      <dsp:spPr>
        <a:xfrm>
          <a:off x="1309687" y="1199356"/>
          <a:ext cx="535781" cy="34022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3BFF8AD-E771-4378-9CFC-9A31B26D8A62}">
      <dsp:nvSpPr>
        <dsp:cNvPr id="0" name=""/>
        <dsp:cNvSpPr/>
      </dsp:nvSpPr>
      <dsp:spPr>
        <a:xfrm>
          <a:off x="1369218" y="1255910"/>
          <a:ext cx="535781" cy="340221"/>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endParaRPr lang="en-GB" sz="1400" kern="1200"/>
        </a:p>
      </dsp:txBody>
      <dsp:txXfrm>
        <a:off x="1379183" y="1265875"/>
        <a:ext cx="515851" cy="320291"/>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307734" cy="340439"/>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5630891" y="0"/>
            <a:ext cx="4307734" cy="340439"/>
          </a:xfrm>
          <a:prstGeom prst="rect">
            <a:avLst/>
          </a:prstGeom>
        </p:spPr>
        <p:txBody>
          <a:bodyPr vert="horz" lIns="91440" tIns="45720" rIns="91440" bIns="45720" rtlCol="0"/>
          <a:lstStyle>
            <a:lvl1pPr algn="r">
              <a:defRPr sz="1200"/>
            </a:lvl1pPr>
          </a:lstStyle>
          <a:p>
            <a:fld id="{B1004510-E3EF-47B1-A9B9-D904D37D9EDF}" type="datetimeFigureOut">
              <a:rPr lang="en-GB" smtClean="0"/>
              <a:t>28/01/2020</a:t>
            </a:fld>
            <a:endParaRPr lang="en-GB"/>
          </a:p>
        </p:txBody>
      </p:sp>
      <p:sp>
        <p:nvSpPr>
          <p:cNvPr id="4" name="Footer Placeholder 3"/>
          <p:cNvSpPr>
            <a:spLocks noGrp="1"/>
          </p:cNvSpPr>
          <p:nvPr>
            <p:ph type="ftr" sz="quarter" idx="2"/>
          </p:nvPr>
        </p:nvSpPr>
        <p:spPr>
          <a:xfrm>
            <a:off x="0" y="6467167"/>
            <a:ext cx="4307734" cy="340439"/>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5630891" y="6467167"/>
            <a:ext cx="4307734" cy="340439"/>
          </a:xfrm>
          <a:prstGeom prst="rect">
            <a:avLst/>
          </a:prstGeom>
        </p:spPr>
        <p:txBody>
          <a:bodyPr vert="horz" lIns="91440" tIns="45720" rIns="91440" bIns="45720" rtlCol="0" anchor="b"/>
          <a:lstStyle>
            <a:lvl1pPr algn="r">
              <a:defRPr sz="1200"/>
            </a:lvl1pPr>
          </a:lstStyle>
          <a:p>
            <a:fld id="{48AA7C02-A438-47E3-943D-F1CC6BE0E592}" type="slidenum">
              <a:rPr lang="en-GB" smtClean="0"/>
              <a:t>‹#›</a:t>
            </a:fld>
            <a:endParaRPr lang="en-GB"/>
          </a:p>
        </p:txBody>
      </p:sp>
    </p:spTree>
    <p:extLst>
      <p:ext uri="{BB962C8B-B14F-4D97-AF65-F5344CB8AC3E}">
        <p14:creationId xmlns:p14="http://schemas.microsoft.com/office/powerpoint/2010/main" val="71317174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307734" cy="340439"/>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5630891" y="0"/>
            <a:ext cx="4307734" cy="340439"/>
          </a:xfrm>
          <a:prstGeom prst="rect">
            <a:avLst/>
          </a:prstGeom>
        </p:spPr>
        <p:txBody>
          <a:bodyPr vert="horz" lIns="91440" tIns="45720" rIns="91440" bIns="45720" rtlCol="0"/>
          <a:lstStyle>
            <a:lvl1pPr algn="r">
              <a:defRPr sz="1200"/>
            </a:lvl1pPr>
          </a:lstStyle>
          <a:p>
            <a:fld id="{358A29B8-EBB2-460E-BBC4-D372F717B92C}" type="datetimeFigureOut">
              <a:rPr lang="en-GB" smtClean="0"/>
              <a:t>28/01/2020</a:t>
            </a:fld>
            <a:endParaRPr lang="en-GB" dirty="0"/>
          </a:p>
        </p:txBody>
      </p:sp>
      <p:sp>
        <p:nvSpPr>
          <p:cNvPr id="4" name="Slide Image Placeholder 3"/>
          <p:cNvSpPr>
            <a:spLocks noGrp="1" noRot="1" noChangeAspect="1"/>
          </p:cNvSpPr>
          <p:nvPr>
            <p:ph type="sldImg" idx="2"/>
          </p:nvPr>
        </p:nvSpPr>
        <p:spPr>
          <a:xfrm>
            <a:off x="3268663" y="511175"/>
            <a:ext cx="3403600" cy="25527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994093" y="3234174"/>
            <a:ext cx="7952740" cy="306395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6467167"/>
            <a:ext cx="4307734" cy="340439"/>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5630891" y="6467167"/>
            <a:ext cx="4307734" cy="340439"/>
          </a:xfrm>
          <a:prstGeom prst="rect">
            <a:avLst/>
          </a:prstGeom>
        </p:spPr>
        <p:txBody>
          <a:bodyPr vert="horz" lIns="91440" tIns="45720" rIns="91440" bIns="45720" rtlCol="0" anchor="b"/>
          <a:lstStyle>
            <a:lvl1pPr algn="r">
              <a:defRPr sz="1200"/>
            </a:lvl1pPr>
          </a:lstStyle>
          <a:p>
            <a:fld id="{1FAB784D-0142-4BC9-906E-E92FBEB4D924}" type="slidenum">
              <a:rPr lang="en-GB" smtClean="0"/>
              <a:t>‹#›</a:t>
            </a:fld>
            <a:endParaRPr lang="en-GB" dirty="0"/>
          </a:p>
        </p:txBody>
      </p:sp>
    </p:spTree>
    <p:extLst>
      <p:ext uri="{BB962C8B-B14F-4D97-AF65-F5344CB8AC3E}">
        <p14:creationId xmlns:p14="http://schemas.microsoft.com/office/powerpoint/2010/main" val="11654276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https://www.youtube.com/watch?v=vOV7KeZANXw</a:t>
            </a:r>
          </a:p>
        </p:txBody>
      </p:sp>
      <p:sp>
        <p:nvSpPr>
          <p:cNvPr id="4" name="Slide Number Placeholder 3"/>
          <p:cNvSpPr>
            <a:spLocks noGrp="1"/>
          </p:cNvSpPr>
          <p:nvPr>
            <p:ph type="sldNum" sz="quarter" idx="10"/>
          </p:nvPr>
        </p:nvSpPr>
        <p:spPr/>
        <p:txBody>
          <a:bodyPr/>
          <a:lstStyle/>
          <a:p>
            <a:fld id="{1FAB784D-0142-4BC9-906E-E92FBEB4D924}" type="slidenum">
              <a:rPr lang="en-GB" smtClean="0"/>
              <a:t>26</a:t>
            </a:fld>
            <a:endParaRPr lang="en-GB" dirty="0"/>
          </a:p>
        </p:txBody>
      </p:sp>
    </p:spTree>
    <p:extLst>
      <p:ext uri="{BB962C8B-B14F-4D97-AF65-F5344CB8AC3E}">
        <p14:creationId xmlns:p14="http://schemas.microsoft.com/office/powerpoint/2010/main" val="4259722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Young Urban Professionals</a:t>
            </a:r>
          </a:p>
          <a:p>
            <a:r>
              <a:rPr lang="en-GB" dirty="0"/>
              <a:t>Young</a:t>
            </a:r>
            <a:r>
              <a:rPr lang="en-GB" baseline="0" dirty="0"/>
              <a:t> Upwardly Mobile </a:t>
            </a:r>
            <a:r>
              <a:rPr lang="en-GB" baseline="0" dirty="0" err="1"/>
              <a:t>Porefssional</a:t>
            </a:r>
            <a:endParaRPr lang="en-GB" dirty="0"/>
          </a:p>
        </p:txBody>
      </p:sp>
      <p:sp>
        <p:nvSpPr>
          <p:cNvPr id="4" name="Slide Number Placeholder 3"/>
          <p:cNvSpPr>
            <a:spLocks noGrp="1"/>
          </p:cNvSpPr>
          <p:nvPr>
            <p:ph type="sldNum" sz="quarter" idx="10"/>
          </p:nvPr>
        </p:nvSpPr>
        <p:spPr/>
        <p:txBody>
          <a:bodyPr/>
          <a:lstStyle/>
          <a:p>
            <a:fld id="{1FAB784D-0142-4BC9-906E-E92FBEB4D924}" type="slidenum">
              <a:rPr lang="en-GB" smtClean="0"/>
              <a:t>32</a:t>
            </a:fld>
            <a:endParaRPr lang="en-GB" dirty="0"/>
          </a:p>
        </p:txBody>
      </p:sp>
    </p:spTree>
    <p:extLst>
      <p:ext uri="{BB962C8B-B14F-4D97-AF65-F5344CB8AC3E}">
        <p14:creationId xmlns:p14="http://schemas.microsoft.com/office/powerpoint/2010/main" val="11726475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FAB784D-0142-4BC9-906E-E92FBEB4D924}" type="slidenum">
              <a:rPr lang="en-GB" smtClean="0"/>
              <a:t>59</a:t>
            </a:fld>
            <a:endParaRPr lang="en-GB" dirty="0"/>
          </a:p>
        </p:txBody>
      </p:sp>
    </p:spTree>
    <p:extLst>
      <p:ext uri="{BB962C8B-B14F-4D97-AF65-F5344CB8AC3E}">
        <p14:creationId xmlns:p14="http://schemas.microsoft.com/office/powerpoint/2010/main" val="41386637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FAB784D-0142-4BC9-906E-E92FBEB4D924}" type="slidenum">
              <a:rPr lang="en-GB" smtClean="0"/>
              <a:t>69</a:t>
            </a:fld>
            <a:endParaRPr lang="en-GB" dirty="0"/>
          </a:p>
        </p:txBody>
      </p:sp>
    </p:spTree>
    <p:extLst>
      <p:ext uri="{BB962C8B-B14F-4D97-AF65-F5344CB8AC3E}">
        <p14:creationId xmlns:p14="http://schemas.microsoft.com/office/powerpoint/2010/main" val="6895009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FAB784D-0142-4BC9-906E-E92FBEB4D924}" type="slidenum">
              <a:rPr lang="en-GB" smtClean="0"/>
              <a:t>70</a:t>
            </a:fld>
            <a:endParaRPr lang="en-GB" dirty="0"/>
          </a:p>
        </p:txBody>
      </p:sp>
    </p:spTree>
    <p:extLst>
      <p:ext uri="{BB962C8B-B14F-4D97-AF65-F5344CB8AC3E}">
        <p14:creationId xmlns:p14="http://schemas.microsoft.com/office/powerpoint/2010/main" val="26133913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1/28/2020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1/28/2020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1/28/2020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1/28/2020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1/28/2020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1/28/2020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1/28/2020</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hyperlink" Target="https://www.youtube.com/watch?v=khzQ8iOuwgI"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hyperlink" Target="https://www.youtube.com/watch?v=jUfIzRYvBT4" TargetMode="External"/><Relationship Id="rId1" Type="http://schemas.openxmlformats.org/officeDocument/2006/relationships/slideLayout" Target="../slideLayouts/slideLayout2.xml"/><Relationship Id="rId5" Type="http://schemas.openxmlformats.org/officeDocument/2006/relationships/image" Target="../media/image25.jpg"/><Relationship Id="rId4" Type="http://schemas.openxmlformats.org/officeDocument/2006/relationships/hyperlink" Target="https://www.youtube.com/watch?v=F0-ZZZPjE2g"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4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4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8.jpg"/><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23.png"/></Relationships>
</file>

<file path=ppt/slides/_rels/slide4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g"/><Relationship Id="rId1" Type="http://schemas.openxmlformats.org/officeDocument/2006/relationships/slideLayout" Target="../slideLayouts/slideLayout2.xml"/><Relationship Id="rId4" Type="http://schemas.openxmlformats.org/officeDocument/2006/relationships/image" Target="../media/image42.jpg"/></Relationships>
</file>

<file path=ppt/slides/_rels/slide47.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4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60.gi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jp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jp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68.jp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7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61.png"/><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78.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image" Target="../media/image74.jpg"/><Relationship Id="rId1" Type="http://schemas.openxmlformats.org/officeDocument/2006/relationships/slideLayout" Target="../slideLayouts/slideLayout2.xml"/><Relationship Id="rId4" Type="http://schemas.openxmlformats.org/officeDocument/2006/relationships/image" Target="../media/image76.jpg"/></Relationships>
</file>

<file path=ppt/slides/_rels/slide7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hyperlink" Target="https://www.youtube.com/watch?v=F_mAGXIWb9Q" TargetMode="External"/><Relationship Id="rId1" Type="http://schemas.openxmlformats.org/officeDocument/2006/relationships/slideLayout" Target="../slideLayouts/slideLayout2.xml"/><Relationship Id="rId4" Type="http://schemas.openxmlformats.org/officeDocument/2006/relationships/image" Target="../media/image81.jpg"/></Relationships>
</file>

<file path=ppt/slides/_rels/slide81.xml.rels><?xml version="1.0" encoding="UTF-8" standalone="yes"?>
<Relationships xmlns="http://schemas.openxmlformats.org/package/2006/relationships"><Relationship Id="rId2" Type="http://schemas.openxmlformats.org/officeDocument/2006/relationships/image" Target="../media/image80.jp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jpg"/><Relationship Id="rId1" Type="http://schemas.openxmlformats.org/officeDocument/2006/relationships/slideLayout" Target="../slideLayouts/slideLayout2.xml"/><Relationship Id="rId4" Type="http://schemas.openxmlformats.org/officeDocument/2006/relationships/image" Target="../media/image84.jpg"/></Relationships>
</file>

<file path=ppt/slides/_rels/slide83.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87.jp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88.jp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hyperlink" Target="https://www.youtube.com/watch?v=n_twlH_AG0A&amp;list=PLQfm2mvYJwvdP5UDXw6ReBVusQojvKe8E" TargetMode="External"/><Relationship Id="rId1" Type="http://schemas.openxmlformats.org/officeDocument/2006/relationships/slideLayout" Target="../slideLayouts/slideLayout2.xml"/><Relationship Id="rId4" Type="http://schemas.openxmlformats.org/officeDocument/2006/relationships/image" Target="../media/image91.png"/></Relationships>
</file>

<file path=ppt/slides/_rels/slide88.xml.rels><?xml version="1.0" encoding="UTF-8" standalone="yes"?>
<Relationships xmlns="http://schemas.openxmlformats.org/package/2006/relationships"><Relationship Id="rId2" Type="http://schemas.openxmlformats.org/officeDocument/2006/relationships/image" Target="../media/image92.jp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image" Target="../media/image93.jpg"/><Relationship Id="rId1" Type="http://schemas.openxmlformats.org/officeDocument/2006/relationships/slideLayout" Target="../slideLayouts/slideLayout2.xml"/><Relationship Id="rId4" Type="http://schemas.openxmlformats.org/officeDocument/2006/relationships/image" Target="../media/image95.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05000"/>
            <a:ext cx="7772400" cy="1470025"/>
          </a:xfrm>
        </p:spPr>
        <p:txBody>
          <a:bodyPr/>
          <a:lstStyle/>
          <a:p>
            <a:r>
              <a:rPr lang="en-GB" dirty="0">
                <a:latin typeface="Comic Sans MS" panose="030F0702030302020204" pitchFamily="66" charset="0"/>
              </a:rPr>
              <a:t>Political Theory</a:t>
            </a:r>
            <a:br>
              <a:rPr lang="en-GB" dirty="0">
                <a:latin typeface="Comic Sans MS" panose="030F0702030302020204" pitchFamily="66" charset="0"/>
              </a:rPr>
            </a:br>
            <a:r>
              <a:rPr lang="en-GB" dirty="0">
                <a:latin typeface="Comic Sans MS" panose="030F0702030302020204" pitchFamily="66" charset="0"/>
              </a:rPr>
              <a:t>Unit 3: Ideologies</a:t>
            </a:r>
          </a:p>
        </p:txBody>
      </p:sp>
      <p:sp>
        <p:nvSpPr>
          <p:cNvPr id="3" name="Subtitle 2"/>
          <p:cNvSpPr>
            <a:spLocks noGrp="1"/>
          </p:cNvSpPr>
          <p:nvPr>
            <p:ph type="subTitle" idx="1"/>
          </p:nvPr>
        </p:nvSpPr>
        <p:spPr>
          <a:xfrm>
            <a:off x="685800" y="3886200"/>
            <a:ext cx="7543800" cy="1752600"/>
          </a:xfrm>
        </p:spPr>
        <p:txBody>
          <a:bodyPr/>
          <a:lstStyle/>
          <a:p>
            <a:r>
              <a:rPr lang="en-GB" dirty="0">
                <a:solidFill>
                  <a:srgbClr val="0070C0"/>
                </a:solidFill>
                <a:latin typeface="Comic Sans MS" panose="030F0702030302020204" pitchFamily="66" charset="0"/>
              </a:rPr>
              <a:t>Conservatism</a:t>
            </a:r>
            <a:r>
              <a:rPr lang="en-GB" dirty="0">
                <a:latin typeface="Comic Sans MS" panose="030F0702030302020204" pitchFamily="66" charset="0"/>
              </a:rPr>
              <a:t> v </a:t>
            </a:r>
            <a:r>
              <a:rPr lang="en-GB" dirty="0">
                <a:solidFill>
                  <a:srgbClr val="FF0000"/>
                </a:solidFill>
                <a:latin typeface="Comic Sans MS" panose="030F0702030302020204" pitchFamily="66" charset="0"/>
              </a:rPr>
              <a:t>Socialism</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43313" y="4648200"/>
            <a:ext cx="1857375" cy="2018180"/>
          </a:xfrm>
          <a:prstGeom prst="rect">
            <a:avLst/>
          </a:prstGeo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18406" b="18013"/>
          <a:stretch/>
        </p:blipFill>
        <p:spPr>
          <a:xfrm>
            <a:off x="6629400" y="219837"/>
            <a:ext cx="2143125" cy="1362636"/>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800" y="207309"/>
            <a:ext cx="1295400" cy="1971675"/>
          </a:xfrm>
          <a:prstGeom prst="rect">
            <a:avLst/>
          </a:prstGeom>
        </p:spPr>
      </p:pic>
    </p:spTree>
    <p:extLst>
      <p:ext uri="{BB962C8B-B14F-4D97-AF65-F5344CB8AC3E}">
        <p14:creationId xmlns:p14="http://schemas.microsoft.com/office/powerpoint/2010/main" val="4998789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8316"/>
            <a:ext cx="8229600" cy="1143000"/>
          </a:xfrm>
        </p:spPr>
        <p:txBody>
          <a:bodyPr>
            <a:normAutofit fontScale="90000"/>
          </a:bodyPr>
          <a:lstStyle/>
          <a:p>
            <a:r>
              <a:rPr lang="en-GB" b="1" dirty="0"/>
              <a:t/>
            </a:r>
            <a:br>
              <a:rPr lang="en-GB" b="1" dirty="0"/>
            </a:br>
            <a:r>
              <a:rPr lang="en-GB" b="1" dirty="0">
                <a:latin typeface="Comic Sans MS" panose="030F0702030302020204" pitchFamily="66" charset="0"/>
              </a:rPr>
              <a:t>Key Features of Conservatism</a:t>
            </a:r>
            <a:r>
              <a:rPr lang="en-GB" dirty="0">
                <a:latin typeface="Comic Sans MS" panose="030F0702030302020204" pitchFamily="66" charset="0"/>
              </a:rPr>
              <a:t/>
            </a:r>
            <a:br>
              <a:rPr lang="en-GB" dirty="0">
                <a:latin typeface="Comic Sans MS" panose="030F0702030302020204" pitchFamily="66" charset="0"/>
              </a:rPr>
            </a:br>
            <a:endParaRPr lang="en-GB" dirty="0">
              <a:latin typeface="Comic Sans MS" panose="030F0702030302020204" pitchFamily="66" charset="0"/>
            </a:endParaRPr>
          </a:p>
        </p:txBody>
      </p:sp>
      <p:sp>
        <p:nvSpPr>
          <p:cNvPr id="3" name="Content Placeholder 2"/>
          <p:cNvSpPr>
            <a:spLocks noGrp="1"/>
          </p:cNvSpPr>
          <p:nvPr>
            <p:ph idx="1"/>
          </p:nvPr>
        </p:nvSpPr>
        <p:spPr>
          <a:xfrm>
            <a:off x="152400" y="1066800"/>
            <a:ext cx="8763000" cy="5791200"/>
          </a:xfrm>
        </p:spPr>
        <p:txBody>
          <a:bodyPr>
            <a:noAutofit/>
          </a:bodyPr>
          <a:lstStyle/>
          <a:p>
            <a:pPr marL="0" indent="0" algn="ctr">
              <a:buNone/>
            </a:pPr>
            <a:r>
              <a:rPr lang="en-GB" sz="2200" b="1" u="sng" dirty="0">
                <a:latin typeface="Comic Sans MS" panose="030F0702030302020204" pitchFamily="66" charset="0"/>
              </a:rPr>
              <a:t>Tradition</a:t>
            </a:r>
            <a:r>
              <a:rPr lang="en-GB" sz="2200" b="1" dirty="0">
                <a:latin typeface="Comic Sans MS" panose="030F0702030302020204" pitchFamily="66" charset="0"/>
              </a:rPr>
              <a:t> </a:t>
            </a:r>
            <a:endParaRPr lang="en-GB" sz="2200" dirty="0">
              <a:latin typeface="Comic Sans MS" panose="030F0702030302020204" pitchFamily="66" charset="0"/>
            </a:endParaRPr>
          </a:p>
          <a:p>
            <a:pPr marL="0" indent="0">
              <a:buNone/>
            </a:pPr>
            <a:r>
              <a:rPr lang="en-GB" sz="2200" dirty="0">
                <a:latin typeface="Comic Sans MS" panose="030F0702030302020204" pitchFamily="66" charset="0"/>
              </a:rPr>
              <a:t>A central theme to conservative thought is </a:t>
            </a:r>
            <a:r>
              <a:rPr lang="en-GB" sz="2200" dirty="0">
                <a:solidFill>
                  <a:srgbClr val="00B0F0"/>
                </a:solidFill>
                <a:latin typeface="Comic Sans MS" panose="030F0702030302020204" pitchFamily="66" charset="0"/>
              </a:rPr>
              <a:t>‘the desire to conserve’ </a:t>
            </a:r>
            <a:r>
              <a:rPr lang="en-GB" sz="2200" dirty="0">
                <a:latin typeface="Comic Sans MS" panose="030F0702030302020204" pitchFamily="66" charset="0"/>
              </a:rPr>
              <a:t>traditions, customs and institutions that have endured over time. </a:t>
            </a:r>
          </a:p>
          <a:p>
            <a:pPr marL="0" indent="0">
              <a:buNone/>
            </a:pPr>
            <a:r>
              <a:rPr lang="en-GB" sz="2200" dirty="0">
                <a:latin typeface="Comic Sans MS" panose="030F0702030302020204" pitchFamily="66" charset="0"/>
              </a:rPr>
              <a:t>The rationale behind this thought is that such traditions, customs and institutions have been tested over time and represent the accumulated </a:t>
            </a:r>
            <a:r>
              <a:rPr lang="en-GB" sz="2200" dirty="0">
                <a:solidFill>
                  <a:srgbClr val="00B0F0"/>
                </a:solidFill>
                <a:effectLst>
                  <a:outerShdw blurRad="38100" dist="38100" dir="2700000" algn="tl">
                    <a:srgbClr val="000000">
                      <a:alpha val="43137"/>
                    </a:srgbClr>
                  </a:outerShdw>
                </a:effectLst>
                <a:latin typeface="Comic Sans MS" panose="030F0702030302020204" pitchFamily="66" charset="0"/>
              </a:rPr>
              <a:t>‘</a:t>
            </a:r>
            <a:r>
              <a:rPr lang="en-GB" sz="2200" b="1" dirty="0">
                <a:solidFill>
                  <a:srgbClr val="00B0F0"/>
                </a:solidFill>
                <a:latin typeface="Comic Sans MS" panose="030F0702030302020204" pitchFamily="66" charset="0"/>
              </a:rPr>
              <a:t>wisdom of the past’ </a:t>
            </a:r>
            <a:r>
              <a:rPr lang="en-GB" sz="2200" dirty="0">
                <a:latin typeface="Comic Sans MS" panose="030F0702030302020204" pitchFamily="66" charset="0"/>
              </a:rPr>
              <a:t>and are worth preserving and retained for the benefit of future generations. </a:t>
            </a:r>
          </a:p>
          <a:p>
            <a:pPr marL="0" indent="0">
              <a:buNone/>
            </a:pPr>
            <a:r>
              <a:rPr lang="en-GB" sz="2200" dirty="0">
                <a:latin typeface="Comic Sans MS" panose="030F0702030302020204" pitchFamily="66" charset="0"/>
              </a:rPr>
              <a:t>They also believe that tradition strengthens social integration through </a:t>
            </a:r>
            <a:r>
              <a:rPr lang="en-GB" sz="2200" b="1" dirty="0">
                <a:solidFill>
                  <a:srgbClr val="00B0F0"/>
                </a:solidFill>
                <a:latin typeface="Comic Sans MS" panose="030F0702030302020204" pitchFamily="66" charset="0"/>
              </a:rPr>
              <a:t>a common identity</a:t>
            </a:r>
            <a:r>
              <a:rPr lang="en-GB" sz="2200" dirty="0">
                <a:latin typeface="Comic Sans MS" panose="030F0702030302020204" pitchFamily="66" charset="0"/>
              </a:rPr>
              <a:t>.</a:t>
            </a:r>
          </a:p>
          <a:p>
            <a:pPr marL="0" indent="0">
              <a:buNone/>
            </a:pPr>
            <a:r>
              <a:rPr lang="en-GB" sz="2200" dirty="0">
                <a:latin typeface="Comic Sans MS" panose="030F0702030302020204" pitchFamily="66" charset="0"/>
              </a:rPr>
              <a:t>Edmund Burke ‘change is only necessary in order to conserve’.</a:t>
            </a:r>
          </a:p>
          <a:p>
            <a:pPr marL="0" indent="0">
              <a:buNone/>
            </a:pPr>
            <a:r>
              <a:rPr lang="en-GB" sz="2200" dirty="0">
                <a:latin typeface="Comic Sans MS" panose="030F0702030302020204" pitchFamily="66" charset="0"/>
              </a:rPr>
              <a:t>Established traditions, customs and institutions arguably ensure stability and promote a </a:t>
            </a:r>
            <a:r>
              <a:rPr lang="en-GB" sz="2200" b="1" dirty="0">
                <a:solidFill>
                  <a:srgbClr val="00B0F0"/>
                </a:solidFill>
                <a:effectLst>
                  <a:outerShdw blurRad="38100" dist="38100" dir="2700000" algn="tl">
                    <a:srgbClr val="000000">
                      <a:alpha val="43137"/>
                    </a:srgbClr>
                  </a:outerShdw>
                </a:effectLst>
                <a:latin typeface="Comic Sans MS" panose="030F0702030302020204" pitchFamily="66" charset="0"/>
              </a:rPr>
              <a:t>shared sense of history and belonging.</a:t>
            </a:r>
          </a:p>
          <a:p>
            <a:pPr marL="0" indent="0">
              <a:buNone/>
            </a:pPr>
            <a:r>
              <a:rPr lang="en-GB" sz="2200" b="1" dirty="0">
                <a:solidFill>
                  <a:srgbClr val="FF3399"/>
                </a:solidFill>
                <a:effectLst>
                  <a:outerShdw blurRad="38100" dist="38100" dir="2700000" algn="tl">
                    <a:srgbClr val="000000">
                      <a:alpha val="43137"/>
                    </a:srgbClr>
                  </a:outerShdw>
                </a:effectLst>
                <a:latin typeface="Comic Sans MS" panose="030F0702030302020204" pitchFamily="66" charset="0"/>
              </a:rPr>
              <a:t>Example - Monarchy &amp; House of Lords </a:t>
            </a:r>
            <a:r>
              <a:rPr lang="en-GB" sz="2200" dirty="0">
                <a:latin typeface="Comic Sans MS" panose="030F0702030302020204" pitchFamily="66" charset="0"/>
              </a:rPr>
              <a:t>– supported by many conservatives.</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05800" y="365296"/>
            <a:ext cx="762000" cy="612696"/>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 y="421640"/>
            <a:ext cx="685800" cy="556352"/>
          </a:xfrm>
          <a:prstGeom prst="rect">
            <a:avLst/>
          </a:prstGeom>
        </p:spPr>
      </p:pic>
    </p:spTree>
    <p:extLst>
      <p:ext uri="{BB962C8B-B14F-4D97-AF65-F5344CB8AC3E}">
        <p14:creationId xmlns:p14="http://schemas.microsoft.com/office/powerpoint/2010/main" val="594410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00B050"/>
                </a:solidFill>
                <a:effectLst>
                  <a:outerShdw blurRad="38100" dist="38100" dir="2700000" algn="tl">
                    <a:srgbClr val="000000">
                      <a:alpha val="43137"/>
                    </a:srgbClr>
                  </a:outerShdw>
                </a:effectLst>
                <a:latin typeface="Comic Sans MS" panose="030F0702030302020204" pitchFamily="66" charset="0"/>
              </a:rPr>
              <a:t>Theorist point!</a:t>
            </a:r>
          </a:p>
        </p:txBody>
      </p:sp>
      <p:sp>
        <p:nvSpPr>
          <p:cNvPr id="3" name="Content Placeholder 2"/>
          <p:cNvSpPr>
            <a:spLocks noGrp="1"/>
          </p:cNvSpPr>
          <p:nvPr>
            <p:ph idx="1"/>
          </p:nvPr>
        </p:nvSpPr>
        <p:spPr>
          <a:xfrm>
            <a:off x="457200" y="1600200"/>
            <a:ext cx="4876800" cy="4525963"/>
          </a:xfrm>
        </p:spPr>
        <p:txBody>
          <a:bodyPr>
            <a:normAutofit fontScale="92500" lnSpcReduction="10000"/>
          </a:bodyPr>
          <a:lstStyle/>
          <a:p>
            <a:pPr marL="0" indent="0">
              <a:buNone/>
            </a:pPr>
            <a:r>
              <a:rPr lang="en-GB" b="1" i="1" u="sng" dirty="0"/>
              <a:t>Edmund Burke argued that </a:t>
            </a:r>
            <a:r>
              <a:rPr lang="en-GB" b="1" i="1" dirty="0"/>
              <a:t>deeply opposed the French Revolution on the grounds that wisdom is not about abstract principles but about experience, tradition and history</a:t>
            </a:r>
          </a:p>
          <a:p>
            <a:pPr marL="0" indent="0">
              <a:buNone/>
            </a:pPr>
            <a:r>
              <a:rPr lang="en-GB" b="1" dirty="0">
                <a:solidFill>
                  <a:srgbClr val="FF3399"/>
                </a:solidFill>
              </a:rPr>
              <a:t>And</a:t>
            </a:r>
          </a:p>
          <a:p>
            <a:pPr marL="0" indent="0">
              <a:buNone/>
            </a:pPr>
            <a:r>
              <a:rPr lang="en-GB" b="1" i="1" dirty="0">
                <a:latin typeface="+mj-lt"/>
              </a:rPr>
              <a:t>‘change is only necessary in order to conserve’.</a:t>
            </a:r>
          </a:p>
          <a:p>
            <a:pPr marL="0" indent="0">
              <a:buNone/>
            </a:pPr>
            <a:endParaRPr lang="en-GB" b="1" i="1" dirty="0"/>
          </a:p>
        </p:txBody>
      </p:sp>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62600" y="1752600"/>
            <a:ext cx="3131820" cy="3657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61460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
            <a:ext cx="8229600" cy="1143000"/>
          </a:xfrm>
        </p:spPr>
        <p:txBody>
          <a:bodyPr>
            <a:normAutofit fontScale="90000"/>
          </a:bodyPr>
          <a:lstStyle/>
          <a:p>
            <a:r>
              <a:rPr lang="en-GB" b="1" dirty="0"/>
              <a:t/>
            </a:r>
            <a:br>
              <a:rPr lang="en-GB" b="1" dirty="0"/>
            </a:br>
            <a:r>
              <a:rPr lang="en-GB" b="1" dirty="0">
                <a:latin typeface="Comic Sans MS" panose="030F0702030302020204" pitchFamily="66" charset="0"/>
              </a:rPr>
              <a:t>Human Imperfection</a:t>
            </a:r>
            <a:r>
              <a:rPr lang="en-GB" dirty="0"/>
              <a:t/>
            </a:r>
            <a:br>
              <a:rPr lang="en-GB" dirty="0"/>
            </a:br>
            <a:endParaRPr lang="en-GB" dirty="0"/>
          </a:p>
        </p:txBody>
      </p:sp>
      <p:sp>
        <p:nvSpPr>
          <p:cNvPr id="3" name="Content Placeholder 2"/>
          <p:cNvSpPr>
            <a:spLocks noGrp="1"/>
          </p:cNvSpPr>
          <p:nvPr>
            <p:ph idx="1"/>
          </p:nvPr>
        </p:nvSpPr>
        <p:spPr>
          <a:xfrm>
            <a:off x="228600" y="1223964"/>
            <a:ext cx="8763000" cy="5685443"/>
          </a:xfrm>
        </p:spPr>
        <p:txBody>
          <a:bodyPr>
            <a:noAutofit/>
          </a:bodyPr>
          <a:lstStyle/>
          <a:p>
            <a:pPr marL="0" indent="0">
              <a:buNone/>
            </a:pPr>
            <a:r>
              <a:rPr lang="en-GB" sz="2200" dirty="0">
                <a:latin typeface="Comic Sans MS" panose="030F0702030302020204" pitchFamily="66" charset="0"/>
              </a:rPr>
              <a:t>Another core part of conservatism is the idea that humans </a:t>
            </a:r>
            <a:r>
              <a:rPr lang="en-GB" sz="2200" b="1" dirty="0">
                <a:solidFill>
                  <a:srgbClr val="7030A0"/>
                </a:solidFill>
                <a:latin typeface="Comic Sans MS" panose="030F0702030302020204" pitchFamily="66" charset="0"/>
              </a:rPr>
              <a:t>are not perfect</a:t>
            </a:r>
            <a:r>
              <a:rPr lang="en-GB" sz="2200" dirty="0">
                <a:latin typeface="Comic Sans MS" panose="030F0702030302020204" pitchFamily="66" charset="0"/>
              </a:rPr>
              <a:t>. Indeed, conservatives are actually quite </a:t>
            </a:r>
            <a:r>
              <a:rPr lang="en-GB" sz="2200" u="sng" dirty="0">
                <a:latin typeface="Comic Sans MS" panose="030F0702030302020204" pitchFamily="66" charset="0"/>
              </a:rPr>
              <a:t>pessimistic</a:t>
            </a:r>
            <a:r>
              <a:rPr lang="en-GB" sz="2200" dirty="0">
                <a:latin typeface="Comic Sans MS" panose="030F0702030302020204" pitchFamily="66" charset="0"/>
              </a:rPr>
              <a:t> about the nature of human beings – </a:t>
            </a:r>
            <a:r>
              <a:rPr lang="en-GB" sz="2200" b="1" dirty="0">
                <a:solidFill>
                  <a:srgbClr val="7030A0"/>
                </a:solidFill>
                <a:latin typeface="Comic Sans MS" panose="030F0702030302020204" pitchFamily="66" charset="0"/>
              </a:rPr>
              <a:t>humans are flawed.</a:t>
            </a:r>
          </a:p>
          <a:p>
            <a:pPr marL="0" indent="0">
              <a:buNone/>
            </a:pPr>
            <a:r>
              <a:rPr lang="en-GB" sz="2200" dirty="0">
                <a:latin typeface="Comic Sans MS" panose="030F0702030302020204" pitchFamily="66" charset="0"/>
              </a:rPr>
              <a:t>Accordingly, conservatism believed that humans have the capacity for reason but are fundamentally security-seeking creatures, dependent and </a:t>
            </a:r>
            <a:r>
              <a:rPr lang="en-GB" sz="2200" b="1" dirty="0">
                <a:solidFill>
                  <a:srgbClr val="7030A0"/>
                </a:solidFill>
                <a:latin typeface="Comic Sans MS" panose="030F0702030302020204" pitchFamily="66" charset="0"/>
              </a:rPr>
              <a:t>morally corruptible</a:t>
            </a:r>
            <a:r>
              <a:rPr lang="en-GB" sz="2200" dirty="0">
                <a:latin typeface="Comic Sans MS" panose="030F0702030302020204" pitchFamily="66" charset="0"/>
              </a:rPr>
              <a:t>. </a:t>
            </a:r>
          </a:p>
          <a:p>
            <a:pPr marL="0" indent="0">
              <a:buNone/>
            </a:pPr>
            <a:r>
              <a:rPr lang="en-GB" sz="2200" dirty="0">
                <a:latin typeface="Comic Sans MS" panose="030F0702030302020204" pitchFamily="66" charset="0"/>
              </a:rPr>
              <a:t>They view individuals to be inherently greedy, selfish and thirsty for power therefore human beings need a firm </a:t>
            </a:r>
            <a:r>
              <a:rPr lang="en-GB" sz="2200" b="1" dirty="0">
                <a:solidFill>
                  <a:srgbClr val="7030A0"/>
                </a:solidFill>
                <a:latin typeface="Comic Sans MS" panose="030F0702030302020204" pitchFamily="66" charset="0"/>
              </a:rPr>
              <a:t>‘moral compass’.</a:t>
            </a:r>
          </a:p>
          <a:p>
            <a:pPr marL="0" indent="0">
              <a:buNone/>
            </a:pPr>
            <a:r>
              <a:rPr lang="en-GB" sz="2200" dirty="0">
                <a:latin typeface="Comic Sans MS" panose="030F0702030302020204" pitchFamily="66" charset="0"/>
              </a:rPr>
              <a:t>Proponents of conservatism view </a:t>
            </a:r>
            <a:r>
              <a:rPr lang="en-GB" sz="2200" b="1" dirty="0">
                <a:solidFill>
                  <a:srgbClr val="7030A0"/>
                </a:solidFill>
                <a:effectLst>
                  <a:outerShdw blurRad="38100" dist="38100" dir="2700000" algn="tl">
                    <a:srgbClr val="000000">
                      <a:alpha val="43137"/>
                    </a:srgbClr>
                  </a:outerShdw>
                </a:effectLst>
                <a:latin typeface="Comic Sans MS" panose="030F0702030302020204" pitchFamily="66" charset="0"/>
              </a:rPr>
              <a:t>crime</a:t>
            </a:r>
            <a:r>
              <a:rPr lang="en-GB" sz="2200" dirty="0">
                <a:latin typeface="Comic Sans MS" panose="030F0702030302020204" pitchFamily="66" charset="0"/>
              </a:rPr>
              <a:t> as an exemplification of this. Conservatives suggest criminality is a </a:t>
            </a:r>
            <a:r>
              <a:rPr lang="en-GB" sz="2200" b="1" dirty="0">
                <a:solidFill>
                  <a:srgbClr val="7030A0"/>
                </a:solidFill>
                <a:latin typeface="Comic Sans MS" panose="030F0702030302020204" pitchFamily="66" charset="0"/>
              </a:rPr>
              <a:t>result of individual greed</a:t>
            </a:r>
            <a:r>
              <a:rPr lang="en-GB" sz="2200" dirty="0">
                <a:latin typeface="Comic Sans MS" panose="030F0702030302020204" pitchFamily="66" charset="0"/>
              </a:rPr>
              <a:t> rather than the failings of society and that a </a:t>
            </a:r>
            <a:r>
              <a:rPr lang="en-GB" sz="2200" b="1" dirty="0">
                <a:solidFill>
                  <a:srgbClr val="7030A0"/>
                </a:solidFill>
                <a:effectLst>
                  <a:outerShdw blurRad="38100" dist="38100" dir="2700000" algn="tl">
                    <a:srgbClr val="000000">
                      <a:alpha val="43137"/>
                    </a:srgbClr>
                  </a:outerShdw>
                </a:effectLst>
                <a:latin typeface="Comic Sans MS" panose="030F0702030302020204" pitchFamily="66" charset="0"/>
              </a:rPr>
              <a:t>strong system of law enforcement and punishment</a:t>
            </a:r>
            <a:r>
              <a:rPr lang="en-GB" sz="2200" dirty="0">
                <a:latin typeface="Comic Sans MS" panose="030F0702030302020204" pitchFamily="66" charset="0"/>
              </a:rPr>
              <a:t> is required to combat it.</a:t>
            </a:r>
          </a:p>
          <a:p>
            <a:pPr marL="0" indent="0" algn="ctr">
              <a:buNone/>
            </a:pPr>
            <a:r>
              <a:rPr lang="en-GB" sz="2200" b="1" dirty="0">
                <a:solidFill>
                  <a:srgbClr val="FF3399"/>
                </a:solidFill>
                <a:effectLst>
                  <a:outerShdw blurRad="38100" dist="38100" dir="2700000" algn="tl">
                    <a:srgbClr val="000000">
                      <a:alpha val="43137"/>
                    </a:srgbClr>
                  </a:outerShdw>
                </a:effectLst>
                <a:latin typeface="Comic Sans MS" panose="030F0702030302020204" pitchFamily="66" charset="0"/>
              </a:rPr>
              <a:t>Example </a:t>
            </a:r>
            <a:r>
              <a:rPr lang="en-GB" sz="2200" dirty="0">
                <a:latin typeface="Comic Sans MS" panose="030F0702030302020204" pitchFamily="66" charset="0"/>
              </a:rPr>
              <a:t>– conservatives may support harsher punishments, longer prison sentences. They are less in favour of rehabilitation of criminals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77200" y="-152400"/>
            <a:ext cx="1223963" cy="1223963"/>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982" y="-152400"/>
            <a:ext cx="1223963" cy="1223964"/>
          </a:xfrm>
          <a:prstGeom prst="rect">
            <a:avLst/>
          </a:prstGeom>
        </p:spPr>
      </p:pic>
    </p:spTree>
    <p:extLst>
      <p:ext uri="{BB962C8B-B14F-4D97-AF65-F5344CB8AC3E}">
        <p14:creationId xmlns:p14="http://schemas.microsoft.com/office/powerpoint/2010/main" val="4152152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effectLst>
                  <a:outerShdw blurRad="38100" dist="38100" dir="2700000" algn="tl">
                    <a:srgbClr val="000000">
                      <a:alpha val="43137"/>
                    </a:srgbClr>
                  </a:outerShdw>
                </a:effectLst>
                <a:latin typeface="Comic Sans MS" panose="030F0702030302020204" pitchFamily="66" charset="0"/>
              </a:rPr>
              <a:t>Theorist point!</a:t>
            </a:r>
          </a:p>
        </p:txBody>
      </p:sp>
      <p:sp>
        <p:nvSpPr>
          <p:cNvPr id="3" name="Content Placeholder 2"/>
          <p:cNvSpPr>
            <a:spLocks noGrp="1"/>
          </p:cNvSpPr>
          <p:nvPr>
            <p:ph idx="1"/>
          </p:nvPr>
        </p:nvSpPr>
        <p:spPr>
          <a:xfrm>
            <a:off x="457200" y="1600200"/>
            <a:ext cx="4876800" cy="4525963"/>
          </a:xfrm>
        </p:spPr>
        <p:txBody>
          <a:bodyPr/>
          <a:lstStyle/>
          <a:p>
            <a:pPr marL="0" indent="0">
              <a:buNone/>
            </a:pPr>
            <a:r>
              <a:rPr lang="en-GB" b="1" i="1" u="sng" dirty="0"/>
              <a:t>Edmund Burke argued that </a:t>
            </a:r>
            <a:r>
              <a:rPr lang="en-GB" b="1" i="1" dirty="0"/>
              <a:t>human beings were intellectually imperfect especially when they are confronted with the complexity of social life</a:t>
            </a:r>
          </a:p>
          <a:p>
            <a:pPr marL="0" indent="0">
              <a:buNone/>
            </a:pPr>
            <a:endParaRPr lang="en-GB" b="1" i="1" dirty="0"/>
          </a:p>
        </p:txBody>
      </p:sp>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62600" y="1752600"/>
            <a:ext cx="3131820" cy="3657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457200" y="4953000"/>
            <a:ext cx="4876800" cy="954107"/>
          </a:xfrm>
          <a:prstGeom prst="rect">
            <a:avLst/>
          </a:prstGeom>
          <a:solidFill>
            <a:srgbClr val="FFCCFF"/>
          </a:solidFill>
          <a:ln>
            <a:solidFill>
              <a:srgbClr val="FF0000"/>
            </a:solidFill>
          </a:ln>
        </p:spPr>
        <p:txBody>
          <a:bodyPr wrap="square" rtlCol="0">
            <a:spAutoFit/>
          </a:bodyPr>
          <a:lstStyle/>
          <a:p>
            <a:pPr algn="ctr"/>
            <a:r>
              <a:rPr lang="en-GB" sz="2800" dirty="0">
                <a:latin typeface="Comic Sans MS" panose="030F0702030302020204" pitchFamily="66" charset="0"/>
              </a:rPr>
              <a:t>Do you agree with this statement?</a:t>
            </a:r>
          </a:p>
        </p:txBody>
      </p:sp>
    </p:spTree>
    <p:extLst>
      <p:ext uri="{BB962C8B-B14F-4D97-AF65-F5344CB8AC3E}">
        <p14:creationId xmlns:p14="http://schemas.microsoft.com/office/powerpoint/2010/main" val="70710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normAutofit fontScale="90000"/>
          </a:bodyPr>
          <a:lstStyle/>
          <a:p>
            <a:r>
              <a:rPr lang="en-GB" b="1" dirty="0"/>
              <a:t/>
            </a:r>
            <a:br>
              <a:rPr lang="en-GB" b="1" dirty="0"/>
            </a:br>
            <a:r>
              <a:rPr lang="en-GB" b="1" dirty="0">
                <a:latin typeface="Comic Sans MS" panose="030F0702030302020204" pitchFamily="66" charset="0"/>
              </a:rPr>
              <a:t>Hierarchy</a:t>
            </a:r>
            <a:r>
              <a:rPr lang="en-GB" dirty="0">
                <a:latin typeface="Comic Sans MS" panose="030F0702030302020204" pitchFamily="66" charset="0"/>
              </a:rPr>
              <a:t/>
            </a:r>
            <a:br>
              <a:rPr lang="en-GB" dirty="0">
                <a:latin typeface="Comic Sans MS" panose="030F0702030302020204" pitchFamily="66" charset="0"/>
              </a:rPr>
            </a:br>
            <a:endParaRPr lang="en-GB" dirty="0">
              <a:latin typeface="Comic Sans MS" panose="030F0702030302020204" pitchFamily="66" charset="0"/>
            </a:endParaRPr>
          </a:p>
        </p:txBody>
      </p:sp>
      <p:sp>
        <p:nvSpPr>
          <p:cNvPr id="3" name="Content Placeholder 2"/>
          <p:cNvSpPr>
            <a:spLocks noGrp="1"/>
          </p:cNvSpPr>
          <p:nvPr>
            <p:ph idx="1"/>
          </p:nvPr>
        </p:nvSpPr>
        <p:spPr>
          <a:xfrm>
            <a:off x="159157" y="533400"/>
            <a:ext cx="7308443" cy="6553200"/>
          </a:xfrm>
        </p:spPr>
        <p:txBody>
          <a:bodyPr>
            <a:normAutofit fontScale="77500" lnSpcReduction="20000"/>
          </a:bodyPr>
          <a:lstStyle/>
          <a:p>
            <a:pPr marL="0" indent="0">
              <a:buNone/>
            </a:pPr>
            <a:r>
              <a:rPr lang="en-GB" dirty="0">
                <a:latin typeface="Comic Sans MS" panose="030F0702030302020204" pitchFamily="66" charset="0"/>
              </a:rPr>
              <a:t>Linked to the idea of an organically developed society they view hierarchy within society as natural and inevitable as it reflects the different roles people have within society i.e. </a:t>
            </a:r>
            <a:r>
              <a:rPr lang="en-GB" b="1" dirty="0">
                <a:solidFill>
                  <a:srgbClr val="FF0000"/>
                </a:solidFill>
                <a:latin typeface="Comic Sans MS" panose="030F0702030302020204" pitchFamily="66" charset="0"/>
              </a:rPr>
              <a:t>employer and worker or teacher and pupil.</a:t>
            </a:r>
          </a:p>
          <a:p>
            <a:pPr marL="0" indent="0">
              <a:buNone/>
            </a:pPr>
            <a:r>
              <a:rPr lang="en-GB" b="1" dirty="0">
                <a:solidFill>
                  <a:srgbClr val="FF3399"/>
                </a:solidFill>
                <a:latin typeface="Comic Sans MS" panose="030F0702030302020204" pitchFamily="66" charset="0"/>
              </a:rPr>
              <a:t>Meritocracy</a:t>
            </a:r>
            <a:r>
              <a:rPr lang="en-GB" dirty="0">
                <a:latin typeface="Comic Sans MS" panose="030F0702030302020204" pitchFamily="66" charset="0"/>
              </a:rPr>
              <a:t>: the holding of power based on merit. In the eyes of conservatism there exists ‘natural’ inequality (e.g. poverty) – very little society can do – down to individual</a:t>
            </a:r>
          </a:p>
          <a:p>
            <a:pPr marL="0" indent="0">
              <a:buNone/>
            </a:pPr>
            <a:r>
              <a:rPr lang="en-GB" dirty="0">
                <a:latin typeface="Comic Sans MS" panose="030F0702030302020204" pitchFamily="66" charset="0"/>
              </a:rPr>
              <a:t>Conservatism suggests that individuals have an obligation to </a:t>
            </a:r>
            <a:r>
              <a:rPr lang="en-GB" b="1" dirty="0">
                <a:solidFill>
                  <a:srgbClr val="7030A0"/>
                </a:solidFill>
                <a:effectLst>
                  <a:outerShdw blurRad="38100" dist="38100" dir="2700000" algn="tl">
                    <a:srgbClr val="000000">
                      <a:alpha val="43137"/>
                    </a:srgbClr>
                  </a:outerShdw>
                </a:effectLst>
                <a:latin typeface="Comic Sans MS" panose="030F0702030302020204" pitchFamily="66" charset="0"/>
              </a:rPr>
              <a:t>respect this hierarchy </a:t>
            </a:r>
            <a:r>
              <a:rPr lang="en-GB" dirty="0">
                <a:latin typeface="Comic Sans MS" panose="030F0702030302020204" pitchFamily="66" charset="0"/>
              </a:rPr>
              <a:t>in order for society to function.</a:t>
            </a:r>
          </a:p>
          <a:p>
            <a:pPr marL="0" indent="0">
              <a:buNone/>
            </a:pPr>
            <a:r>
              <a:rPr lang="en-GB" b="1" dirty="0">
                <a:solidFill>
                  <a:srgbClr val="FF3399"/>
                </a:solidFill>
                <a:effectLst>
                  <a:outerShdw blurRad="38100" dist="38100" dir="2700000" algn="tl">
                    <a:srgbClr val="000000">
                      <a:alpha val="43137"/>
                    </a:srgbClr>
                  </a:outerShdw>
                </a:effectLst>
                <a:latin typeface="Comic Sans MS" panose="030F0702030302020204" pitchFamily="66" charset="0"/>
              </a:rPr>
              <a:t>Example</a:t>
            </a:r>
            <a:r>
              <a:rPr lang="en-GB" dirty="0">
                <a:latin typeface="Comic Sans MS" panose="030F0702030302020204" pitchFamily="66" charset="0"/>
              </a:rPr>
              <a:t> – conservatism would argue that young people should do as teachers and parents say without question out of duty</a:t>
            </a:r>
          </a:p>
          <a:p>
            <a:pPr marL="0" indent="0">
              <a:buNone/>
            </a:pPr>
            <a:r>
              <a:rPr lang="en-GB" dirty="0">
                <a:latin typeface="Comic Sans MS" panose="030F0702030302020204" pitchFamily="66" charset="0"/>
              </a:rPr>
              <a:t>It also acknowledges that a person’s status in life is determined by chance and therefore suggests that the </a:t>
            </a:r>
            <a:r>
              <a:rPr lang="en-GB" b="1" dirty="0">
                <a:solidFill>
                  <a:srgbClr val="00B0F0"/>
                </a:solidFill>
                <a:latin typeface="Comic Sans MS" panose="030F0702030302020204" pitchFamily="66" charset="0"/>
              </a:rPr>
              <a:t>fortunate have a moral obligation to care for the less fortunate.</a:t>
            </a:r>
          </a:p>
          <a:p>
            <a:endParaRPr lang="en-GB" dirty="0"/>
          </a:p>
        </p:txBody>
      </p:sp>
      <p:graphicFrame>
        <p:nvGraphicFramePr>
          <p:cNvPr id="6" name="Diagram 5"/>
          <p:cNvGraphicFramePr/>
          <p:nvPr>
            <p:extLst>
              <p:ext uri="{D42A27DB-BD31-4B8C-83A1-F6EECF244321}">
                <p14:modId xmlns:p14="http://schemas.microsoft.com/office/powerpoint/2010/main" val="2301934427"/>
              </p:ext>
            </p:extLst>
          </p:nvPr>
        </p:nvGraphicFramePr>
        <p:xfrm>
          <a:off x="7315200" y="-63500"/>
          <a:ext cx="1905000" cy="180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69494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92417"/>
            <a:ext cx="7162800" cy="69777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686055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69460"/>
            <a:ext cx="8229600" cy="1143000"/>
          </a:xfrm>
        </p:spPr>
        <p:txBody>
          <a:bodyPr/>
          <a:lstStyle/>
          <a:p>
            <a:r>
              <a:rPr lang="en-GB" b="1" dirty="0">
                <a:latin typeface="Comic Sans MS" panose="030F0702030302020204" pitchFamily="66" charset="0"/>
              </a:rPr>
              <a:t>Authority</a:t>
            </a:r>
            <a:endParaRPr lang="en-GB" dirty="0">
              <a:latin typeface="Comic Sans MS" panose="030F0702030302020204" pitchFamily="66" charset="0"/>
            </a:endParaRPr>
          </a:p>
        </p:txBody>
      </p:sp>
      <p:sp>
        <p:nvSpPr>
          <p:cNvPr id="3" name="Content Placeholder 2"/>
          <p:cNvSpPr>
            <a:spLocks noGrp="1"/>
          </p:cNvSpPr>
          <p:nvPr>
            <p:ph idx="1"/>
          </p:nvPr>
        </p:nvSpPr>
        <p:spPr>
          <a:xfrm>
            <a:off x="309349" y="1040466"/>
            <a:ext cx="8834651" cy="6324600"/>
          </a:xfrm>
        </p:spPr>
        <p:txBody>
          <a:bodyPr>
            <a:normAutofit fontScale="77500" lnSpcReduction="20000"/>
          </a:bodyPr>
          <a:lstStyle/>
          <a:p>
            <a:pPr marL="0" indent="0">
              <a:buNone/>
            </a:pPr>
            <a:r>
              <a:rPr lang="en-GB" dirty="0">
                <a:latin typeface="Comic Sans MS" panose="030F0702030302020204" pitchFamily="66" charset="0"/>
              </a:rPr>
              <a:t>Allied to the natural hierarchy of society conservatives believe that authority should be </a:t>
            </a:r>
            <a:r>
              <a:rPr lang="en-GB" b="1" dirty="0">
                <a:solidFill>
                  <a:srgbClr val="FF3399"/>
                </a:solidFill>
                <a:effectLst>
                  <a:outerShdw blurRad="38100" dist="38100" dir="2700000" algn="tl">
                    <a:srgbClr val="000000">
                      <a:alpha val="43137"/>
                    </a:srgbClr>
                  </a:outerShdw>
                </a:effectLst>
                <a:latin typeface="Comic Sans MS" panose="030F0702030302020204" pitchFamily="66" charset="0"/>
              </a:rPr>
              <a:t>top down </a:t>
            </a:r>
            <a:r>
              <a:rPr lang="en-GB" dirty="0">
                <a:latin typeface="Comic Sans MS" panose="030F0702030302020204" pitchFamily="66" charset="0"/>
              </a:rPr>
              <a:t>in nature.</a:t>
            </a:r>
          </a:p>
          <a:p>
            <a:pPr marL="0" indent="0">
              <a:buNone/>
            </a:pPr>
            <a:r>
              <a:rPr lang="en-GB" dirty="0">
                <a:latin typeface="Comic Sans MS" panose="030F0702030302020204" pitchFamily="66" charset="0"/>
              </a:rPr>
              <a:t>Conservatives believe that those with the higher social status will </a:t>
            </a:r>
            <a:r>
              <a:rPr lang="en-GB" b="1" dirty="0">
                <a:solidFill>
                  <a:srgbClr val="FF3399"/>
                </a:solidFill>
                <a:latin typeface="Comic Sans MS" panose="030F0702030302020204" pitchFamily="66" charset="0"/>
              </a:rPr>
              <a:t>inevitably have the necessary experience </a:t>
            </a:r>
            <a:r>
              <a:rPr lang="en-GB" dirty="0">
                <a:latin typeface="Comic Sans MS" panose="030F0702030302020204" pitchFamily="66" charset="0"/>
              </a:rPr>
              <a:t>or education to provide leadership and guidance to those on a lower social position i.e. </a:t>
            </a:r>
            <a:r>
              <a:rPr lang="en-GB" b="1" dirty="0">
                <a:solidFill>
                  <a:srgbClr val="7030A0"/>
                </a:solidFill>
                <a:latin typeface="Comic Sans MS" panose="030F0702030302020204" pitchFamily="66" charset="0"/>
              </a:rPr>
              <a:t>a parent’s authority over their children.</a:t>
            </a:r>
          </a:p>
          <a:p>
            <a:pPr marL="0" indent="0">
              <a:buNone/>
            </a:pPr>
            <a:r>
              <a:rPr lang="en-GB" dirty="0">
                <a:latin typeface="Comic Sans MS" panose="030F0702030302020204" pitchFamily="66" charset="0"/>
              </a:rPr>
              <a:t>Again conservatives view acceptance of authority as a necessary obligation to ensure the proper functioning of society.</a:t>
            </a:r>
          </a:p>
          <a:p>
            <a:pPr marL="0" indent="0">
              <a:buNone/>
              <a:defRPr/>
            </a:pPr>
            <a:r>
              <a:rPr lang="en-GB" dirty="0">
                <a:latin typeface="Comic Sans MS" panose="030F0702030302020204" pitchFamily="66" charset="0"/>
              </a:rPr>
              <a:t>Authority is embedded through a hierarchical series of social and political institutions: state, armed forces, legal system, education, religion, the family. </a:t>
            </a:r>
            <a:r>
              <a:rPr lang="en-GB" b="1" dirty="0">
                <a:effectLst>
                  <a:outerShdw blurRad="38100" dist="38100" dir="2700000" algn="tl">
                    <a:srgbClr val="000000">
                      <a:alpha val="43137"/>
                    </a:srgbClr>
                  </a:outerShdw>
                </a:effectLst>
                <a:latin typeface="Comic Sans MS" panose="030F0702030302020204" pitchFamily="66" charset="0"/>
              </a:rPr>
              <a:t>(Link Hierarchy and Authority)</a:t>
            </a:r>
          </a:p>
          <a:p>
            <a:pPr marL="0" indent="0" algn="ctr">
              <a:buNone/>
              <a:defRPr/>
            </a:pPr>
            <a:r>
              <a:rPr lang="en-GB" b="1" dirty="0">
                <a:solidFill>
                  <a:srgbClr val="FF3399"/>
                </a:solidFill>
                <a:effectLst>
                  <a:outerShdw blurRad="38100" dist="38100" dir="2700000" algn="tl">
                    <a:srgbClr val="000000">
                      <a:alpha val="43137"/>
                    </a:srgbClr>
                  </a:outerShdw>
                </a:effectLst>
                <a:latin typeface="Comic Sans MS" panose="030F0702030302020204" pitchFamily="66" charset="0"/>
              </a:rPr>
              <a:t>Example – </a:t>
            </a:r>
            <a:r>
              <a:rPr lang="en-GB" dirty="0">
                <a:latin typeface="Comic Sans MS" panose="030F0702030302020204" pitchFamily="66" charset="0"/>
              </a:rPr>
              <a:t>conservatives would respect and uphold institutions such as the police, armed forces and courts</a:t>
            </a:r>
          </a:p>
          <a:p>
            <a:endParaRPr lang="en-GB" dirty="0">
              <a:latin typeface="Arial Narrow" pitchFamily="34" charset="0"/>
            </a:endParaRPr>
          </a:p>
          <a:p>
            <a:endParaRPr lang="en-GB"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05575" y="-304800"/>
            <a:ext cx="2638425" cy="1345266"/>
          </a:xfrm>
          <a:prstGeom prst="rect">
            <a:avLst/>
          </a:prstGeom>
        </p:spPr>
      </p:pic>
    </p:spTree>
    <p:extLst>
      <p:ext uri="{BB962C8B-B14F-4D97-AF65-F5344CB8AC3E}">
        <p14:creationId xmlns:p14="http://schemas.microsoft.com/office/powerpoint/2010/main" val="3453098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752600"/>
            <a:ext cx="8382000" cy="4800600"/>
          </a:xfrm>
        </p:spPr>
        <p:txBody>
          <a:bodyPr>
            <a:normAutofit fontScale="85000" lnSpcReduction="20000"/>
          </a:bodyPr>
          <a:lstStyle/>
          <a:p>
            <a:pPr marL="0" indent="0">
              <a:buNone/>
            </a:pPr>
            <a:r>
              <a:rPr lang="en-GB" dirty="0">
                <a:latin typeface="Comic Sans MS" panose="030F0702030302020204" pitchFamily="66" charset="0"/>
              </a:rPr>
              <a:t>Conservatives view the ownership of property as vital because it offers the individual </a:t>
            </a:r>
            <a:r>
              <a:rPr lang="en-GB" b="1" dirty="0">
                <a:solidFill>
                  <a:srgbClr val="FF3399"/>
                </a:solidFill>
                <a:effectLst>
                  <a:outerShdw blurRad="38100" dist="38100" dir="2700000" algn="tl">
                    <a:srgbClr val="000000">
                      <a:alpha val="43137"/>
                    </a:srgbClr>
                  </a:outerShdw>
                </a:effectLst>
                <a:latin typeface="Comic Sans MS" panose="030F0702030302020204" pitchFamily="66" charset="0"/>
              </a:rPr>
              <a:t>security and independence</a:t>
            </a:r>
            <a:r>
              <a:rPr lang="en-GB" dirty="0">
                <a:latin typeface="Comic Sans MS" panose="030F0702030302020204" pitchFamily="66" charset="0"/>
              </a:rPr>
              <a:t>, as well as, encouraging aspiration (desire to better oneself), respect for the property of others and an adherence to law and order.</a:t>
            </a:r>
          </a:p>
          <a:p>
            <a:pPr marL="0" indent="0">
              <a:buNone/>
            </a:pPr>
            <a:r>
              <a:rPr lang="en-GB" dirty="0">
                <a:latin typeface="Comic Sans MS" panose="030F0702030302020204" pitchFamily="66" charset="0"/>
              </a:rPr>
              <a:t>Property guarantees social order, privilege and personal identity. </a:t>
            </a:r>
          </a:p>
          <a:p>
            <a:endParaRPr lang="en-GB" dirty="0">
              <a:latin typeface="Comic Sans MS" panose="030F0702030302020204" pitchFamily="66" charset="0"/>
            </a:endParaRPr>
          </a:p>
          <a:p>
            <a:pPr marL="0" indent="0" algn="ctr">
              <a:buNone/>
            </a:pPr>
            <a:r>
              <a:rPr lang="en-GB" b="1" dirty="0">
                <a:solidFill>
                  <a:srgbClr val="FF3399"/>
                </a:solidFill>
                <a:latin typeface="Comic Sans MS" panose="030F0702030302020204" pitchFamily="66" charset="0"/>
              </a:rPr>
              <a:t>Example: </a:t>
            </a:r>
            <a:r>
              <a:rPr lang="en-GB" dirty="0">
                <a:latin typeface="Comic Sans MS" panose="030F0702030302020204" pitchFamily="66" charset="0"/>
              </a:rPr>
              <a:t>Thatcher </a:t>
            </a:r>
            <a:r>
              <a:rPr lang="en-GB" dirty="0">
                <a:solidFill>
                  <a:srgbClr val="FF3399"/>
                </a:solidFill>
                <a:latin typeface="Comic Sans MS" panose="030F0702030302020204" pitchFamily="66" charset="0"/>
              </a:rPr>
              <a:t>‘Right to Buy’</a:t>
            </a:r>
            <a:r>
              <a:rPr lang="en-GB" dirty="0">
                <a:latin typeface="Comic Sans MS" panose="030F0702030302020204" pitchFamily="66" charset="0"/>
              </a:rPr>
              <a:t> programme of the 1980s – people could buy their council houses at reduced rates as this was seen important in ‘improving’ the working classes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152400"/>
            <a:ext cx="2085975" cy="1388122"/>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34200" y="0"/>
            <a:ext cx="1609725" cy="1602571"/>
          </a:xfrm>
          <a:prstGeom prst="rect">
            <a:avLst/>
          </a:prstGeom>
        </p:spPr>
      </p:pic>
      <p:sp>
        <p:nvSpPr>
          <p:cNvPr id="18" name="Title 17"/>
          <p:cNvSpPr>
            <a:spLocks noGrp="1"/>
          </p:cNvSpPr>
          <p:nvPr>
            <p:ph type="title"/>
          </p:nvPr>
        </p:nvSpPr>
        <p:spPr/>
        <p:txBody>
          <a:bodyPr/>
          <a:lstStyle/>
          <a:p>
            <a:r>
              <a:rPr lang="en-GB" b="1" dirty="0">
                <a:effectLst>
                  <a:outerShdw blurRad="38100" dist="38100" dir="2700000" algn="tl">
                    <a:srgbClr val="000000">
                      <a:alpha val="43137"/>
                    </a:srgbClr>
                  </a:outerShdw>
                </a:effectLst>
                <a:latin typeface="Comic Sans MS" panose="030F0702030302020204" pitchFamily="66" charset="0"/>
              </a:rPr>
              <a:t>Property</a:t>
            </a:r>
          </a:p>
        </p:txBody>
      </p:sp>
    </p:spTree>
    <p:extLst>
      <p:ext uri="{BB962C8B-B14F-4D97-AF65-F5344CB8AC3E}">
        <p14:creationId xmlns:p14="http://schemas.microsoft.com/office/powerpoint/2010/main" val="2129287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32657"/>
            <a:ext cx="6381750" cy="3190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51656" y="2514600"/>
            <a:ext cx="5182794" cy="41332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660494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a:xfrm>
            <a:off x="457200" y="-152400"/>
            <a:ext cx="8229600" cy="1143000"/>
          </a:xfrm>
        </p:spPr>
        <p:txBody>
          <a:bodyPr>
            <a:noAutofit/>
          </a:bodyPr>
          <a:lstStyle/>
          <a:p>
            <a:pPr eaLnBrk="1" hangingPunct="1"/>
            <a:r>
              <a:rPr lang="en-GB" sz="3200" u="sng" dirty="0">
                <a:latin typeface="Comic Sans MS" panose="030F0702030302020204" pitchFamily="66" charset="0"/>
              </a:rPr>
              <a:t>Try to find the missing words…</a:t>
            </a:r>
          </a:p>
        </p:txBody>
      </p:sp>
      <p:sp>
        <p:nvSpPr>
          <p:cNvPr id="15363" name="Content Placeholder 2"/>
          <p:cNvSpPr>
            <a:spLocks noGrp="1"/>
          </p:cNvSpPr>
          <p:nvPr>
            <p:ph idx="1"/>
          </p:nvPr>
        </p:nvSpPr>
        <p:spPr>
          <a:xfrm>
            <a:off x="1" y="838200"/>
            <a:ext cx="8839200" cy="6019800"/>
          </a:xfrm>
        </p:spPr>
        <p:txBody>
          <a:bodyPr>
            <a:normAutofit lnSpcReduction="10000"/>
          </a:bodyPr>
          <a:lstStyle/>
          <a:p>
            <a:pPr eaLnBrk="1" hangingPunct="1"/>
            <a:r>
              <a:rPr lang="en-GB" dirty="0">
                <a:latin typeface="Comic Sans MS" panose="030F0702030302020204" pitchFamily="66" charset="0"/>
              </a:rPr>
              <a:t>The ‘desire to conserve’ – </a:t>
            </a:r>
            <a:r>
              <a:rPr lang="en-GB" b="1" dirty="0">
                <a:solidFill>
                  <a:srgbClr val="FF3399"/>
                </a:solidFill>
                <a:effectLst>
                  <a:outerShdw blurRad="38100" dist="38100" dir="2700000" algn="tl">
                    <a:srgbClr val="000000">
                      <a:alpha val="43137"/>
                    </a:srgbClr>
                  </a:outerShdw>
                </a:effectLst>
                <a:latin typeface="Comic Sans MS" panose="030F0702030302020204" pitchFamily="66" charset="0"/>
              </a:rPr>
              <a:t>no need for radical _______</a:t>
            </a:r>
            <a:r>
              <a:rPr lang="en-GB" dirty="0">
                <a:latin typeface="Comic Sans MS" panose="030F0702030302020204" pitchFamily="66" charset="0"/>
              </a:rPr>
              <a:t>.</a:t>
            </a:r>
          </a:p>
          <a:p>
            <a:pPr eaLnBrk="1" hangingPunct="1"/>
            <a:r>
              <a:rPr lang="en-GB" b="1" dirty="0">
                <a:solidFill>
                  <a:srgbClr val="7030A0"/>
                </a:solidFill>
                <a:effectLst>
                  <a:outerShdw blurRad="38100" dist="38100" dir="2700000" algn="tl">
                    <a:srgbClr val="000000">
                      <a:alpha val="43137"/>
                    </a:srgbClr>
                  </a:outerShdw>
                </a:effectLst>
                <a:latin typeface="Comic Sans MS" panose="030F0702030302020204" pitchFamily="66" charset="0"/>
              </a:rPr>
              <a:t>_________ </a:t>
            </a:r>
            <a:r>
              <a:rPr lang="en-GB" dirty="0">
                <a:latin typeface="Comic Sans MS" panose="030F0702030302020204" pitchFamily="66" charset="0"/>
              </a:rPr>
              <a:t>for established customs and institutions (church/family/monarchy)</a:t>
            </a:r>
          </a:p>
          <a:p>
            <a:pPr eaLnBrk="1" hangingPunct="1"/>
            <a:r>
              <a:rPr lang="en-GB" dirty="0">
                <a:latin typeface="Comic Sans MS" panose="030F0702030302020204" pitchFamily="66" charset="0"/>
              </a:rPr>
              <a:t>_________ in its view of human nature – humans are limited, dependent and need stability – </a:t>
            </a:r>
            <a:r>
              <a:rPr lang="en-GB" b="1" dirty="0">
                <a:solidFill>
                  <a:srgbClr val="0070C0"/>
                </a:solidFill>
                <a:latin typeface="Comic Sans MS" panose="030F0702030302020204" pitchFamily="66" charset="0"/>
              </a:rPr>
              <a:t>individuals may be corrupt, selfish or greedy</a:t>
            </a:r>
            <a:r>
              <a:rPr lang="en-GB" dirty="0">
                <a:latin typeface="Comic Sans MS" panose="030F0702030302020204" pitchFamily="66" charset="0"/>
              </a:rPr>
              <a:t>. </a:t>
            </a:r>
          </a:p>
          <a:p>
            <a:pPr eaLnBrk="1" hangingPunct="1"/>
            <a:r>
              <a:rPr lang="en-GB" dirty="0">
                <a:latin typeface="Comic Sans MS" panose="030F0702030302020204" pitchFamily="66" charset="0"/>
              </a:rPr>
              <a:t>Need for strong system of </a:t>
            </a:r>
            <a:r>
              <a:rPr lang="en-GB" b="1" dirty="0">
                <a:solidFill>
                  <a:schemeClr val="accent6">
                    <a:lumMod val="75000"/>
                  </a:schemeClr>
                </a:solidFill>
                <a:effectLst>
                  <a:outerShdw blurRad="38100" dist="38100" dir="2700000" algn="tl">
                    <a:srgbClr val="000000">
                      <a:alpha val="43137"/>
                    </a:srgbClr>
                  </a:outerShdw>
                </a:effectLst>
                <a:latin typeface="Comic Sans MS" panose="030F0702030302020204" pitchFamily="66" charset="0"/>
              </a:rPr>
              <a:t>_____ and _____</a:t>
            </a:r>
          </a:p>
          <a:p>
            <a:r>
              <a:rPr lang="en-GB" dirty="0">
                <a:latin typeface="Comic Sans MS" panose="030F0702030302020204" pitchFamily="66" charset="0"/>
              </a:rPr>
              <a:t>A belief in the importance of </a:t>
            </a:r>
            <a:r>
              <a:rPr lang="en-GB" b="1" dirty="0">
                <a:solidFill>
                  <a:srgbClr val="00B050"/>
                </a:solidFill>
                <a:latin typeface="Comic Sans MS" panose="030F0702030302020204" pitchFamily="66" charset="0"/>
              </a:rPr>
              <a:t>private ______</a:t>
            </a:r>
          </a:p>
          <a:p>
            <a:pPr eaLnBrk="1" hangingPunct="1"/>
            <a:endParaRPr lang="en-GB" dirty="0"/>
          </a:p>
        </p:txBody>
      </p:sp>
      <p:sp>
        <p:nvSpPr>
          <p:cNvPr id="2" name="Freeform 1"/>
          <p:cNvSpPr/>
          <p:nvPr/>
        </p:nvSpPr>
        <p:spPr>
          <a:xfrm>
            <a:off x="312420" y="1257300"/>
            <a:ext cx="15241" cy="1"/>
          </a:xfrm>
          <a:custGeom>
            <a:avLst/>
            <a:gdLst/>
            <a:ahLst/>
            <a:cxnLst/>
            <a:rect l="0" t="0" r="0" b="0"/>
            <a:pathLst>
              <a:path w="15241" h="1">
                <a:moveTo>
                  <a:pt x="0" y="0"/>
                </a:moveTo>
                <a:lnTo>
                  <a:pt x="0" y="0"/>
                </a:lnTo>
                <a:lnTo>
                  <a:pt x="0" y="0"/>
                </a:lnTo>
                <a:lnTo>
                  <a:pt x="0" y="0"/>
                </a:lnTo>
                <a:lnTo>
                  <a:pt x="0" y="0"/>
                </a:lnTo>
                <a:lnTo>
                  <a:pt x="7620" y="0"/>
                </a:lnTo>
                <a:lnTo>
                  <a:pt x="7620" y="0"/>
                </a:lnTo>
                <a:lnTo>
                  <a:pt x="15240" y="0"/>
                </a:lnTo>
                <a:lnTo>
                  <a:pt x="15240" y="0"/>
                </a:lnTo>
              </a:path>
            </a:pathLst>
          </a:custGeom>
          <a:ln w="38100" cap="flat" cmpd="sng" algn="ctr">
            <a:solidFill>
              <a:srgbClr val="FF0000"/>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Tree>
    <p:extLst>
      <p:ext uri="{BB962C8B-B14F-4D97-AF65-F5344CB8AC3E}">
        <p14:creationId xmlns:p14="http://schemas.microsoft.com/office/powerpoint/2010/main" val="1631369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363">
                                            <p:txEl>
                                              <p:pRg st="0" end="0"/>
                                            </p:txEl>
                                          </p:spTgt>
                                        </p:tgtEl>
                                        <p:attrNameLst>
                                          <p:attrName>style.visibility</p:attrName>
                                        </p:attrNameLst>
                                      </p:cBhvr>
                                      <p:to>
                                        <p:strVal val="visible"/>
                                      </p:to>
                                    </p:set>
                                    <p:anim calcmode="lin" valueType="num">
                                      <p:cBhvr additive="base">
                                        <p:cTn id="7" dur="500" fill="hold"/>
                                        <p:tgtEl>
                                          <p:spTgt spid="1536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536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363">
                                            <p:txEl>
                                              <p:pRg st="1" end="1"/>
                                            </p:txEl>
                                          </p:spTgt>
                                        </p:tgtEl>
                                        <p:attrNameLst>
                                          <p:attrName>style.visibility</p:attrName>
                                        </p:attrNameLst>
                                      </p:cBhvr>
                                      <p:to>
                                        <p:strVal val="visible"/>
                                      </p:to>
                                    </p:set>
                                    <p:anim calcmode="lin" valueType="num">
                                      <p:cBhvr additive="base">
                                        <p:cTn id="13" dur="500" fill="hold"/>
                                        <p:tgtEl>
                                          <p:spTgt spid="1536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536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5363">
                                            <p:txEl>
                                              <p:pRg st="2" end="2"/>
                                            </p:txEl>
                                          </p:spTgt>
                                        </p:tgtEl>
                                        <p:attrNameLst>
                                          <p:attrName>style.visibility</p:attrName>
                                        </p:attrNameLst>
                                      </p:cBhvr>
                                      <p:to>
                                        <p:strVal val="visible"/>
                                      </p:to>
                                    </p:set>
                                    <p:anim calcmode="lin" valueType="num">
                                      <p:cBhvr additive="base">
                                        <p:cTn id="19" dur="500" fill="hold"/>
                                        <p:tgtEl>
                                          <p:spTgt spid="1536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536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5363">
                                            <p:txEl>
                                              <p:pRg st="3" end="3"/>
                                            </p:txEl>
                                          </p:spTgt>
                                        </p:tgtEl>
                                        <p:attrNameLst>
                                          <p:attrName>style.visibility</p:attrName>
                                        </p:attrNameLst>
                                      </p:cBhvr>
                                      <p:to>
                                        <p:strVal val="visible"/>
                                      </p:to>
                                    </p:set>
                                    <p:anim calcmode="lin" valueType="num">
                                      <p:cBhvr additive="base">
                                        <p:cTn id="25" dur="500" fill="hold"/>
                                        <p:tgtEl>
                                          <p:spTgt spid="1536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536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5363">
                                            <p:txEl>
                                              <p:pRg st="4" end="4"/>
                                            </p:txEl>
                                          </p:spTgt>
                                        </p:tgtEl>
                                        <p:attrNameLst>
                                          <p:attrName>style.visibility</p:attrName>
                                        </p:attrNameLst>
                                      </p:cBhvr>
                                      <p:to>
                                        <p:strVal val="visible"/>
                                      </p:to>
                                    </p:set>
                                    <p:anim calcmode="lin" valueType="num">
                                      <p:cBhvr additive="base">
                                        <p:cTn id="31" dur="500" fill="hold"/>
                                        <p:tgtEl>
                                          <p:spTgt spid="1536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536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effectLst>
                  <a:outerShdw blurRad="38100" dist="38100" dir="2700000" algn="tl">
                    <a:srgbClr val="000000">
                      <a:alpha val="43137"/>
                    </a:srgbClr>
                  </a:outerShdw>
                </a:effectLst>
                <a:latin typeface="Comic Sans MS" panose="030F0702030302020204" pitchFamily="66" charset="0"/>
              </a:rPr>
              <a:t>Unit Aims</a:t>
            </a:r>
          </a:p>
        </p:txBody>
      </p:sp>
      <p:sp>
        <p:nvSpPr>
          <p:cNvPr id="3" name="Content Placeholder 2"/>
          <p:cNvSpPr>
            <a:spLocks noGrp="1"/>
          </p:cNvSpPr>
          <p:nvPr>
            <p:ph idx="1"/>
          </p:nvPr>
        </p:nvSpPr>
        <p:spPr>
          <a:xfrm>
            <a:off x="457200" y="1600200"/>
            <a:ext cx="8382000" cy="5029200"/>
          </a:xfrm>
        </p:spPr>
        <p:txBody>
          <a:bodyPr>
            <a:normAutofit fontScale="92500" lnSpcReduction="10000"/>
          </a:bodyPr>
          <a:lstStyle/>
          <a:p>
            <a:pPr marL="0" indent="0">
              <a:buNone/>
            </a:pPr>
            <a:r>
              <a:rPr lang="en-GB" dirty="0">
                <a:latin typeface="Comic Sans MS" panose="030F0702030302020204" pitchFamily="66" charset="0"/>
              </a:rPr>
              <a:t>The purpose of this section is to explain key political ideologies in relation to key political theorists. </a:t>
            </a:r>
          </a:p>
          <a:p>
            <a:endParaRPr lang="en-GB" dirty="0">
              <a:latin typeface="Comic Sans MS" panose="030F0702030302020204" pitchFamily="66" charset="0"/>
            </a:endParaRPr>
          </a:p>
          <a:p>
            <a:pPr marL="0" indent="0">
              <a:buNone/>
            </a:pPr>
            <a:r>
              <a:rPr lang="en-GB" dirty="0">
                <a:latin typeface="Comic Sans MS" panose="030F0702030302020204" pitchFamily="66" charset="0"/>
              </a:rPr>
              <a:t>There are two key political ideologies which will be studied.</a:t>
            </a:r>
          </a:p>
          <a:p>
            <a:pPr marL="0" indent="0">
              <a:buNone/>
            </a:pPr>
            <a:r>
              <a:rPr lang="en-GB" sz="3900" b="1" dirty="0">
                <a:solidFill>
                  <a:srgbClr val="00B0F0"/>
                </a:solidFill>
                <a:effectLst>
                  <a:outerShdw blurRad="38100" dist="38100" dir="2700000" algn="tl">
                    <a:srgbClr val="000000">
                      <a:alpha val="43137"/>
                    </a:srgbClr>
                  </a:outerShdw>
                </a:effectLst>
                <a:latin typeface="Comic Sans MS" panose="030F0702030302020204" pitchFamily="66" charset="0"/>
              </a:rPr>
              <a:t> </a:t>
            </a:r>
          </a:p>
          <a:p>
            <a:pPr lvl="1"/>
            <a:r>
              <a:rPr lang="en-GB" sz="3000" b="1" dirty="0">
                <a:solidFill>
                  <a:srgbClr val="00B0F0"/>
                </a:solidFill>
                <a:effectLst>
                  <a:outerShdw blurRad="38100" dist="38100" dir="2700000" algn="tl">
                    <a:srgbClr val="000000">
                      <a:alpha val="43137"/>
                    </a:srgbClr>
                  </a:outerShdw>
                </a:effectLst>
                <a:latin typeface="Comic Sans MS" panose="030F0702030302020204" pitchFamily="66" charset="0"/>
              </a:rPr>
              <a:t>Conservatism </a:t>
            </a:r>
            <a:r>
              <a:rPr lang="en-GB" sz="2200" b="1" dirty="0">
                <a:latin typeface="Comic Sans MS" panose="030F0702030302020204" pitchFamily="66" charset="0"/>
              </a:rPr>
              <a:t>(New Right, Neoliberalism, Neoconservatism)</a:t>
            </a:r>
            <a:endParaRPr lang="en-GB" sz="2200" dirty="0">
              <a:latin typeface="Comic Sans MS" panose="030F0702030302020204" pitchFamily="66" charset="0"/>
            </a:endParaRPr>
          </a:p>
          <a:p>
            <a:pPr lvl="1"/>
            <a:endParaRPr lang="en-GB" sz="2200" dirty="0">
              <a:latin typeface="Comic Sans MS" panose="030F0702030302020204" pitchFamily="66" charset="0"/>
            </a:endParaRPr>
          </a:p>
          <a:p>
            <a:pPr lvl="1"/>
            <a:r>
              <a:rPr lang="en-GB" sz="3900" b="1" dirty="0">
                <a:solidFill>
                  <a:srgbClr val="FF0000"/>
                </a:solidFill>
                <a:effectLst>
                  <a:outerShdw blurRad="38100" dist="38100" dir="2700000" algn="tl">
                    <a:srgbClr val="000000">
                      <a:alpha val="43137"/>
                    </a:srgbClr>
                  </a:outerShdw>
                </a:effectLst>
                <a:latin typeface="Comic Sans MS" panose="030F0702030302020204" pitchFamily="66" charset="0"/>
              </a:rPr>
              <a:t>Socialism </a:t>
            </a:r>
            <a:r>
              <a:rPr lang="en-GB" sz="2200" b="1" dirty="0">
                <a:latin typeface="Comic Sans MS" panose="030F0702030302020204" pitchFamily="66" charset="0"/>
              </a:rPr>
              <a:t>(Marxism, Social Democracy, Third Way)</a:t>
            </a:r>
            <a:endParaRPr lang="en-GB" sz="2200" dirty="0">
              <a:latin typeface="Comic Sans MS" panose="030F0702030302020204" pitchFamily="66" charset="0"/>
            </a:endParaRPr>
          </a:p>
          <a:p>
            <a:endParaRPr lang="en-GB" dirty="0">
              <a:latin typeface="Comic Sans MS" panose="030F0702030302020204" pitchFamily="66" charset="0"/>
            </a:endParaRPr>
          </a:p>
        </p:txBody>
      </p:sp>
    </p:spTree>
    <p:extLst>
      <p:ext uri="{BB962C8B-B14F-4D97-AF65-F5344CB8AC3E}">
        <p14:creationId xmlns:p14="http://schemas.microsoft.com/office/powerpoint/2010/main" val="752262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 calcmode="lin" valueType="num">
                                      <p:cBhvr additive="base">
                                        <p:cTn id="2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a:xfrm>
            <a:off x="457200" y="-152400"/>
            <a:ext cx="8229600" cy="1143000"/>
          </a:xfrm>
        </p:spPr>
        <p:txBody>
          <a:bodyPr/>
          <a:lstStyle/>
          <a:p>
            <a:pPr eaLnBrk="1" hangingPunct="1"/>
            <a:r>
              <a:rPr lang="en-GB" dirty="0">
                <a:latin typeface="Comic Sans MS" panose="030F0702030302020204" pitchFamily="66" charset="0"/>
              </a:rPr>
              <a:t>Summary: Conservatism is…</a:t>
            </a:r>
          </a:p>
        </p:txBody>
      </p:sp>
      <p:sp>
        <p:nvSpPr>
          <p:cNvPr id="15363" name="Content Placeholder 2"/>
          <p:cNvSpPr>
            <a:spLocks noGrp="1"/>
          </p:cNvSpPr>
          <p:nvPr>
            <p:ph idx="1"/>
          </p:nvPr>
        </p:nvSpPr>
        <p:spPr>
          <a:xfrm>
            <a:off x="1" y="838200"/>
            <a:ext cx="8839200" cy="6019800"/>
          </a:xfrm>
        </p:spPr>
        <p:txBody>
          <a:bodyPr>
            <a:normAutofit fontScale="92500" lnSpcReduction="20000"/>
          </a:bodyPr>
          <a:lstStyle/>
          <a:p>
            <a:pPr eaLnBrk="1" hangingPunct="1"/>
            <a:r>
              <a:rPr lang="en-GB" dirty="0">
                <a:latin typeface="Comic Sans MS" panose="030F0702030302020204" pitchFamily="66" charset="0"/>
              </a:rPr>
              <a:t>The ‘desire to conserve’ – </a:t>
            </a:r>
            <a:r>
              <a:rPr lang="en-GB" b="1" dirty="0">
                <a:solidFill>
                  <a:srgbClr val="FF3399"/>
                </a:solidFill>
                <a:effectLst>
                  <a:outerShdw blurRad="38100" dist="38100" dir="2700000" algn="tl">
                    <a:srgbClr val="000000">
                      <a:alpha val="43137"/>
                    </a:srgbClr>
                  </a:outerShdw>
                </a:effectLst>
                <a:latin typeface="Comic Sans MS" panose="030F0702030302020204" pitchFamily="66" charset="0"/>
              </a:rPr>
              <a:t>no need for radical change</a:t>
            </a:r>
            <a:r>
              <a:rPr lang="en-GB" dirty="0">
                <a:latin typeface="Comic Sans MS" panose="030F0702030302020204" pitchFamily="66" charset="0"/>
              </a:rPr>
              <a:t>.</a:t>
            </a:r>
          </a:p>
          <a:p>
            <a:pPr eaLnBrk="1" hangingPunct="1"/>
            <a:r>
              <a:rPr lang="en-GB" b="1" dirty="0">
                <a:solidFill>
                  <a:srgbClr val="7030A0"/>
                </a:solidFill>
                <a:effectLst>
                  <a:outerShdw blurRad="38100" dist="38100" dir="2700000" algn="tl">
                    <a:srgbClr val="000000">
                      <a:alpha val="43137"/>
                    </a:srgbClr>
                  </a:outerShdw>
                </a:effectLst>
                <a:latin typeface="Comic Sans MS" panose="030F0702030302020204" pitchFamily="66" charset="0"/>
              </a:rPr>
              <a:t>Respect </a:t>
            </a:r>
            <a:r>
              <a:rPr lang="en-GB" dirty="0">
                <a:latin typeface="Comic Sans MS" panose="030F0702030302020204" pitchFamily="66" charset="0"/>
              </a:rPr>
              <a:t>for established customs and institutions (church/family/monarchy)</a:t>
            </a:r>
          </a:p>
          <a:p>
            <a:pPr eaLnBrk="1" hangingPunct="1"/>
            <a:r>
              <a:rPr lang="en-GB" dirty="0">
                <a:latin typeface="Comic Sans MS" panose="030F0702030302020204" pitchFamily="66" charset="0"/>
              </a:rPr>
              <a:t>The need for stability and </a:t>
            </a:r>
            <a:r>
              <a:rPr lang="en-GB" b="1" dirty="0">
                <a:solidFill>
                  <a:srgbClr val="00B050"/>
                </a:solidFill>
                <a:latin typeface="Comic Sans MS" panose="030F0702030302020204" pitchFamily="66" charset="0"/>
              </a:rPr>
              <a:t>security</a:t>
            </a:r>
            <a:endParaRPr lang="en-GB" dirty="0">
              <a:latin typeface="Comic Sans MS" panose="030F0702030302020204" pitchFamily="66" charset="0"/>
            </a:endParaRPr>
          </a:p>
          <a:p>
            <a:pPr eaLnBrk="1" hangingPunct="1"/>
            <a:r>
              <a:rPr lang="en-GB" dirty="0">
                <a:latin typeface="Comic Sans MS" panose="030F0702030302020204" pitchFamily="66" charset="0"/>
              </a:rPr>
              <a:t>Pessimistic in its view of human nature – humans are limited, dependent and need stability – </a:t>
            </a:r>
            <a:r>
              <a:rPr lang="en-GB" b="1" dirty="0">
                <a:solidFill>
                  <a:srgbClr val="0070C0"/>
                </a:solidFill>
                <a:latin typeface="Comic Sans MS" panose="030F0702030302020204" pitchFamily="66" charset="0"/>
              </a:rPr>
              <a:t>individuals may be corrupt, selfish or greedy</a:t>
            </a:r>
            <a:r>
              <a:rPr lang="en-GB" dirty="0">
                <a:latin typeface="Comic Sans MS" panose="030F0702030302020204" pitchFamily="66" charset="0"/>
              </a:rPr>
              <a:t>. </a:t>
            </a:r>
          </a:p>
          <a:p>
            <a:pPr eaLnBrk="1" hangingPunct="1"/>
            <a:r>
              <a:rPr lang="en-GB" dirty="0">
                <a:latin typeface="Comic Sans MS" panose="030F0702030302020204" pitchFamily="66" charset="0"/>
              </a:rPr>
              <a:t>Need for strong system of </a:t>
            </a:r>
            <a:r>
              <a:rPr lang="en-GB" b="1" dirty="0">
                <a:solidFill>
                  <a:schemeClr val="accent6">
                    <a:lumMod val="75000"/>
                  </a:schemeClr>
                </a:solidFill>
                <a:effectLst>
                  <a:outerShdw blurRad="38100" dist="38100" dir="2700000" algn="tl">
                    <a:srgbClr val="000000">
                      <a:alpha val="43137"/>
                    </a:srgbClr>
                  </a:outerShdw>
                </a:effectLst>
                <a:latin typeface="Comic Sans MS" panose="030F0702030302020204" pitchFamily="66" charset="0"/>
              </a:rPr>
              <a:t>law and order</a:t>
            </a:r>
          </a:p>
          <a:p>
            <a:r>
              <a:rPr lang="en-GB" dirty="0">
                <a:latin typeface="Comic Sans MS" panose="030F0702030302020204" pitchFamily="66" charset="0"/>
              </a:rPr>
              <a:t>The belief in a need for </a:t>
            </a:r>
            <a:r>
              <a:rPr lang="en-GB" b="1" dirty="0">
                <a:solidFill>
                  <a:srgbClr val="FF3399"/>
                </a:solidFill>
                <a:latin typeface="Comic Sans MS" panose="030F0702030302020204" pitchFamily="66" charset="0"/>
              </a:rPr>
              <a:t>strong state</a:t>
            </a:r>
            <a:r>
              <a:rPr lang="en-GB" dirty="0">
                <a:latin typeface="Comic Sans MS" panose="030F0702030302020204" pitchFamily="66" charset="0"/>
              </a:rPr>
              <a:t>, strong leadership and laws due to human imperfections.</a:t>
            </a:r>
          </a:p>
          <a:p>
            <a:r>
              <a:rPr lang="en-GB" dirty="0">
                <a:latin typeface="Comic Sans MS" panose="030F0702030302020204" pitchFamily="66" charset="0"/>
              </a:rPr>
              <a:t>A belief in the importance of </a:t>
            </a:r>
            <a:r>
              <a:rPr lang="en-GB" b="1" dirty="0">
                <a:solidFill>
                  <a:srgbClr val="00B050"/>
                </a:solidFill>
                <a:latin typeface="Comic Sans MS" panose="030F0702030302020204" pitchFamily="66" charset="0"/>
              </a:rPr>
              <a:t>private property</a:t>
            </a:r>
          </a:p>
          <a:p>
            <a:pPr eaLnBrk="1" hangingPunct="1"/>
            <a:endParaRPr lang="en-GB" dirty="0"/>
          </a:p>
        </p:txBody>
      </p:sp>
      <p:sp>
        <p:nvSpPr>
          <p:cNvPr id="2" name="Freeform 1"/>
          <p:cNvSpPr/>
          <p:nvPr/>
        </p:nvSpPr>
        <p:spPr>
          <a:xfrm>
            <a:off x="312420" y="1257300"/>
            <a:ext cx="15241" cy="1"/>
          </a:xfrm>
          <a:custGeom>
            <a:avLst/>
            <a:gdLst/>
            <a:ahLst/>
            <a:cxnLst/>
            <a:rect l="0" t="0" r="0" b="0"/>
            <a:pathLst>
              <a:path w="15241" h="1">
                <a:moveTo>
                  <a:pt x="0" y="0"/>
                </a:moveTo>
                <a:lnTo>
                  <a:pt x="0" y="0"/>
                </a:lnTo>
                <a:lnTo>
                  <a:pt x="0" y="0"/>
                </a:lnTo>
                <a:lnTo>
                  <a:pt x="0" y="0"/>
                </a:lnTo>
                <a:lnTo>
                  <a:pt x="0" y="0"/>
                </a:lnTo>
                <a:lnTo>
                  <a:pt x="7620" y="0"/>
                </a:lnTo>
                <a:lnTo>
                  <a:pt x="7620" y="0"/>
                </a:lnTo>
                <a:lnTo>
                  <a:pt x="15240" y="0"/>
                </a:lnTo>
                <a:lnTo>
                  <a:pt x="15240" y="0"/>
                </a:lnTo>
              </a:path>
            </a:pathLst>
          </a:custGeom>
          <a:ln w="38100" cap="flat" cmpd="sng" algn="ctr">
            <a:solidFill>
              <a:srgbClr val="FF0000"/>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Tree>
    <p:extLst>
      <p:ext uri="{BB962C8B-B14F-4D97-AF65-F5344CB8AC3E}">
        <p14:creationId xmlns:p14="http://schemas.microsoft.com/office/powerpoint/2010/main" val="2664120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363">
                                            <p:txEl>
                                              <p:pRg st="0" end="0"/>
                                            </p:txEl>
                                          </p:spTgt>
                                        </p:tgtEl>
                                        <p:attrNameLst>
                                          <p:attrName>style.visibility</p:attrName>
                                        </p:attrNameLst>
                                      </p:cBhvr>
                                      <p:to>
                                        <p:strVal val="visible"/>
                                      </p:to>
                                    </p:set>
                                    <p:anim calcmode="lin" valueType="num">
                                      <p:cBhvr additive="base">
                                        <p:cTn id="7" dur="500" fill="hold"/>
                                        <p:tgtEl>
                                          <p:spTgt spid="1536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536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363">
                                            <p:txEl>
                                              <p:pRg st="1" end="1"/>
                                            </p:txEl>
                                          </p:spTgt>
                                        </p:tgtEl>
                                        <p:attrNameLst>
                                          <p:attrName>style.visibility</p:attrName>
                                        </p:attrNameLst>
                                      </p:cBhvr>
                                      <p:to>
                                        <p:strVal val="visible"/>
                                      </p:to>
                                    </p:set>
                                    <p:anim calcmode="lin" valueType="num">
                                      <p:cBhvr additive="base">
                                        <p:cTn id="13" dur="500" fill="hold"/>
                                        <p:tgtEl>
                                          <p:spTgt spid="1536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536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5363">
                                            <p:txEl>
                                              <p:pRg st="2" end="2"/>
                                            </p:txEl>
                                          </p:spTgt>
                                        </p:tgtEl>
                                        <p:attrNameLst>
                                          <p:attrName>style.visibility</p:attrName>
                                        </p:attrNameLst>
                                      </p:cBhvr>
                                      <p:to>
                                        <p:strVal val="visible"/>
                                      </p:to>
                                    </p:set>
                                    <p:anim calcmode="lin" valueType="num">
                                      <p:cBhvr additive="base">
                                        <p:cTn id="19" dur="500" fill="hold"/>
                                        <p:tgtEl>
                                          <p:spTgt spid="1536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536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5363">
                                            <p:txEl>
                                              <p:pRg st="3" end="3"/>
                                            </p:txEl>
                                          </p:spTgt>
                                        </p:tgtEl>
                                        <p:attrNameLst>
                                          <p:attrName>style.visibility</p:attrName>
                                        </p:attrNameLst>
                                      </p:cBhvr>
                                      <p:to>
                                        <p:strVal val="visible"/>
                                      </p:to>
                                    </p:set>
                                    <p:anim calcmode="lin" valueType="num">
                                      <p:cBhvr additive="base">
                                        <p:cTn id="25" dur="500" fill="hold"/>
                                        <p:tgtEl>
                                          <p:spTgt spid="1536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536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5363">
                                            <p:txEl>
                                              <p:pRg st="4" end="4"/>
                                            </p:txEl>
                                          </p:spTgt>
                                        </p:tgtEl>
                                        <p:attrNameLst>
                                          <p:attrName>style.visibility</p:attrName>
                                        </p:attrNameLst>
                                      </p:cBhvr>
                                      <p:to>
                                        <p:strVal val="visible"/>
                                      </p:to>
                                    </p:set>
                                    <p:anim calcmode="lin" valueType="num">
                                      <p:cBhvr additive="base">
                                        <p:cTn id="31" dur="500" fill="hold"/>
                                        <p:tgtEl>
                                          <p:spTgt spid="1536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536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5363">
                                            <p:txEl>
                                              <p:pRg st="5" end="5"/>
                                            </p:txEl>
                                          </p:spTgt>
                                        </p:tgtEl>
                                        <p:attrNameLst>
                                          <p:attrName>style.visibility</p:attrName>
                                        </p:attrNameLst>
                                      </p:cBhvr>
                                      <p:to>
                                        <p:strVal val="visible"/>
                                      </p:to>
                                    </p:set>
                                    <p:anim calcmode="lin" valueType="num">
                                      <p:cBhvr additive="base">
                                        <p:cTn id="37" dur="500" fill="hold"/>
                                        <p:tgtEl>
                                          <p:spTgt spid="1536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536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5363">
                                            <p:txEl>
                                              <p:pRg st="6" end="6"/>
                                            </p:txEl>
                                          </p:spTgt>
                                        </p:tgtEl>
                                        <p:attrNameLst>
                                          <p:attrName>style.visibility</p:attrName>
                                        </p:attrNameLst>
                                      </p:cBhvr>
                                      <p:to>
                                        <p:strVal val="visible"/>
                                      </p:to>
                                    </p:set>
                                    <p:anim calcmode="lin" valueType="num">
                                      <p:cBhvr additive="base">
                                        <p:cTn id="43" dur="500" fill="hold"/>
                                        <p:tgtEl>
                                          <p:spTgt spid="1536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536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r>
              <a:rPr lang="en-GB" dirty="0">
                <a:hlinkClick r:id="rId2"/>
              </a:rPr>
              <a:t>https://www.youtube.com/watch?v=khzQ8iOuwgI</a:t>
            </a:r>
            <a:r>
              <a:rPr lang="en-GB" dirty="0"/>
              <a:t> </a:t>
            </a:r>
          </a:p>
        </p:txBody>
      </p:sp>
    </p:spTree>
    <p:extLst>
      <p:ext uri="{BB962C8B-B14F-4D97-AF65-F5344CB8AC3E}">
        <p14:creationId xmlns:p14="http://schemas.microsoft.com/office/powerpoint/2010/main" val="11381533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Content Placeholder 2"/>
          <p:cNvSpPr>
            <a:spLocks noGrp="1"/>
          </p:cNvSpPr>
          <p:nvPr>
            <p:ph idx="1"/>
          </p:nvPr>
        </p:nvSpPr>
        <p:spPr>
          <a:xfrm>
            <a:off x="327661" y="609600"/>
            <a:ext cx="8839200" cy="6019800"/>
          </a:xfrm>
        </p:spPr>
        <p:txBody>
          <a:bodyPr>
            <a:normAutofit/>
          </a:bodyPr>
          <a:lstStyle/>
          <a:p>
            <a:pPr marL="0" indent="0" algn="ctr" eaLnBrk="1" hangingPunct="1">
              <a:buNone/>
            </a:pPr>
            <a:r>
              <a:rPr lang="en-GB" sz="4400" dirty="0">
                <a:latin typeface="Comic Sans MS" panose="030F0702030302020204" pitchFamily="66" charset="0"/>
              </a:rPr>
              <a:t>Summarise Conservatism in 6 words!!</a:t>
            </a:r>
          </a:p>
        </p:txBody>
      </p:sp>
      <p:sp>
        <p:nvSpPr>
          <p:cNvPr id="2" name="Freeform 1"/>
          <p:cNvSpPr/>
          <p:nvPr/>
        </p:nvSpPr>
        <p:spPr>
          <a:xfrm>
            <a:off x="312420" y="1257300"/>
            <a:ext cx="15241" cy="1"/>
          </a:xfrm>
          <a:custGeom>
            <a:avLst/>
            <a:gdLst/>
            <a:ahLst/>
            <a:cxnLst/>
            <a:rect l="0" t="0" r="0" b="0"/>
            <a:pathLst>
              <a:path w="15241" h="1">
                <a:moveTo>
                  <a:pt x="0" y="0"/>
                </a:moveTo>
                <a:lnTo>
                  <a:pt x="0" y="0"/>
                </a:lnTo>
                <a:lnTo>
                  <a:pt x="0" y="0"/>
                </a:lnTo>
                <a:lnTo>
                  <a:pt x="0" y="0"/>
                </a:lnTo>
                <a:lnTo>
                  <a:pt x="0" y="0"/>
                </a:lnTo>
                <a:lnTo>
                  <a:pt x="7620" y="0"/>
                </a:lnTo>
                <a:lnTo>
                  <a:pt x="7620" y="0"/>
                </a:lnTo>
                <a:lnTo>
                  <a:pt x="15240" y="0"/>
                </a:lnTo>
                <a:lnTo>
                  <a:pt x="15240" y="0"/>
                </a:lnTo>
              </a:path>
            </a:pathLst>
          </a:custGeom>
          <a:ln w="38100" cap="flat" cmpd="sng" algn="ctr">
            <a:solidFill>
              <a:srgbClr val="FF0000"/>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81343" y="3891570"/>
            <a:ext cx="4171950" cy="2884859"/>
          </a:xfrm>
          <a:prstGeom prst="rect">
            <a:avLst/>
          </a:prstGeom>
        </p:spPr>
      </p:pic>
    </p:spTree>
    <p:extLst>
      <p:ext uri="{BB962C8B-B14F-4D97-AF65-F5344CB8AC3E}">
        <p14:creationId xmlns:p14="http://schemas.microsoft.com/office/powerpoint/2010/main" val="1651296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363">
                                            <p:txEl>
                                              <p:pRg st="0" end="0"/>
                                            </p:txEl>
                                          </p:spTgt>
                                        </p:tgtEl>
                                        <p:attrNameLst>
                                          <p:attrName>style.visibility</p:attrName>
                                        </p:attrNameLst>
                                      </p:cBhvr>
                                      <p:to>
                                        <p:strVal val="visible"/>
                                      </p:to>
                                    </p:set>
                                    <p:anim calcmode="lin" valueType="num">
                                      <p:cBhvr additive="base">
                                        <p:cTn id="7" dur="500" fill="hold"/>
                                        <p:tgtEl>
                                          <p:spTgt spid="1536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536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229600" cy="1143000"/>
          </a:xfrm>
        </p:spPr>
        <p:txBody>
          <a:bodyPr>
            <a:normAutofit fontScale="90000"/>
          </a:bodyPr>
          <a:lstStyle/>
          <a:p>
            <a:r>
              <a:rPr lang="en-GB" b="1" dirty="0"/>
              <a:t/>
            </a:r>
            <a:br>
              <a:rPr lang="en-GB" b="1" dirty="0"/>
            </a:br>
            <a:r>
              <a:rPr lang="en-GB" b="1" dirty="0">
                <a:latin typeface="Comic Sans MS" panose="030F0702030302020204" pitchFamily="66" charset="0"/>
              </a:rPr>
              <a:t>Conservatism in the Modern Context</a:t>
            </a:r>
            <a:r>
              <a:rPr lang="en-GB" dirty="0">
                <a:latin typeface="Comic Sans MS" panose="030F0702030302020204" pitchFamily="66" charset="0"/>
              </a:rPr>
              <a:t/>
            </a:r>
            <a:br>
              <a:rPr lang="en-GB" dirty="0">
                <a:latin typeface="Comic Sans MS" panose="030F0702030302020204" pitchFamily="66" charset="0"/>
              </a:rPr>
            </a:br>
            <a:endParaRPr lang="en-GB" dirty="0">
              <a:latin typeface="Comic Sans MS" panose="030F0702030302020204" pitchFamily="66" charset="0"/>
            </a:endParaRPr>
          </a:p>
        </p:txBody>
      </p:sp>
      <p:sp>
        <p:nvSpPr>
          <p:cNvPr id="3" name="Content Placeholder 2"/>
          <p:cNvSpPr>
            <a:spLocks noGrp="1"/>
          </p:cNvSpPr>
          <p:nvPr>
            <p:ph idx="1"/>
          </p:nvPr>
        </p:nvSpPr>
        <p:spPr>
          <a:xfrm>
            <a:off x="304800" y="1295400"/>
            <a:ext cx="8382000" cy="5334000"/>
          </a:xfrm>
        </p:spPr>
        <p:txBody>
          <a:bodyPr>
            <a:normAutofit/>
          </a:bodyPr>
          <a:lstStyle/>
          <a:p>
            <a:pPr marL="0" indent="0">
              <a:buNone/>
            </a:pPr>
            <a:endParaRPr lang="en-GB" dirty="0">
              <a:latin typeface="Comic Sans MS" panose="030F0702030302020204" pitchFamily="66" charset="0"/>
            </a:endParaRPr>
          </a:p>
          <a:p>
            <a:pPr marL="0" indent="0">
              <a:buNone/>
            </a:pPr>
            <a:r>
              <a:rPr lang="en-GB" dirty="0">
                <a:latin typeface="Comic Sans MS" panose="030F0702030302020204" pitchFamily="66" charset="0"/>
              </a:rPr>
              <a:t>We will now consider three prominent branches of conservatism to have emerged in the UK:</a:t>
            </a:r>
          </a:p>
          <a:p>
            <a:endParaRPr lang="en-GB" dirty="0">
              <a:latin typeface="Comic Sans MS" panose="030F0702030302020204" pitchFamily="66" charset="0"/>
            </a:endParaRPr>
          </a:p>
          <a:p>
            <a:pPr marL="971550" lvl="1" indent="-514350">
              <a:buFont typeface="+mj-lt"/>
              <a:buAutoNum type="arabicPeriod"/>
            </a:pPr>
            <a:r>
              <a:rPr lang="en-GB" b="1" dirty="0">
                <a:solidFill>
                  <a:srgbClr val="00B050"/>
                </a:solidFill>
                <a:effectLst>
                  <a:outerShdw blurRad="38100" dist="38100" dir="2700000" algn="tl">
                    <a:srgbClr val="000000">
                      <a:alpha val="43137"/>
                    </a:srgbClr>
                  </a:outerShdw>
                </a:effectLst>
                <a:latin typeface="Comic Sans MS" panose="030F0702030302020204" pitchFamily="66" charset="0"/>
              </a:rPr>
              <a:t>One Nation conservatism - Disraeli</a:t>
            </a:r>
          </a:p>
          <a:p>
            <a:pPr marL="971550" lvl="1" indent="-514350">
              <a:buFont typeface="+mj-lt"/>
              <a:buAutoNum type="arabicPeriod"/>
            </a:pPr>
            <a:r>
              <a:rPr lang="en-GB" b="1" dirty="0">
                <a:solidFill>
                  <a:srgbClr val="FF3399"/>
                </a:solidFill>
                <a:effectLst>
                  <a:outerShdw blurRad="38100" dist="38100" dir="2700000" algn="tl">
                    <a:srgbClr val="000000">
                      <a:alpha val="43137"/>
                    </a:srgbClr>
                  </a:outerShdw>
                </a:effectLst>
                <a:latin typeface="Comic Sans MS" panose="030F0702030302020204" pitchFamily="66" charset="0"/>
              </a:rPr>
              <a:t>Neoliberal conservatism - Thatcher</a:t>
            </a:r>
          </a:p>
          <a:p>
            <a:pPr marL="971550" lvl="1" indent="-514350">
              <a:buFont typeface="+mj-lt"/>
              <a:buAutoNum type="arabicPeriod"/>
            </a:pPr>
            <a:r>
              <a:rPr lang="en-GB" b="1" dirty="0">
                <a:solidFill>
                  <a:srgbClr val="00B0F0"/>
                </a:solidFill>
                <a:effectLst>
                  <a:outerShdw blurRad="38100" dist="38100" dir="2700000" algn="tl">
                    <a:srgbClr val="000000">
                      <a:alpha val="43137"/>
                    </a:srgbClr>
                  </a:outerShdw>
                </a:effectLst>
                <a:latin typeface="Comic Sans MS" panose="030F0702030302020204" pitchFamily="66" charset="0"/>
              </a:rPr>
              <a:t>New Right  (</a:t>
            </a:r>
            <a:r>
              <a:rPr lang="en-GB" b="1" dirty="0" err="1">
                <a:solidFill>
                  <a:srgbClr val="00B0F0"/>
                </a:solidFill>
                <a:effectLst>
                  <a:outerShdw blurRad="38100" dist="38100" dir="2700000" algn="tl">
                    <a:srgbClr val="000000">
                      <a:alpha val="43137"/>
                    </a:srgbClr>
                  </a:outerShdw>
                </a:effectLst>
                <a:latin typeface="Comic Sans MS" panose="030F0702030302020204" pitchFamily="66" charset="0"/>
              </a:rPr>
              <a:t>Neoconservatism</a:t>
            </a:r>
            <a:r>
              <a:rPr lang="en-GB" b="1" dirty="0">
                <a:solidFill>
                  <a:srgbClr val="00B0F0"/>
                </a:solidFill>
                <a:effectLst>
                  <a:outerShdw blurRad="38100" dist="38100" dir="2700000" algn="tl">
                    <a:srgbClr val="000000">
                      <a:alpha val="43137"/>
                    </a:srgbClr>
                  </a:outerShdw>
                </a:effectLst>
                <a:latin typeface="Comic Sans MS" panose="030F0702030302020204" pitchFamily="66" charset="0"/>
              </a:rPr>
              <a:t>) – David Cameron </a:t>
            </a:r>
          </a:p>
          <a:p>
            <a:endParaRPr lang="en-GB" dirty="0"/>
          </a:p>
        </p:txBody>
      </p:sp>
    </p:spTree>
    <p:extLst>
      <p:ext uri="{BB962C8B-B14F-4D97-AF65-F5344CB8AC3E}">
        <p14:creationId xmlns:p14="http://schemas.microsoft.com/office/powerpoint/2010/main" val="3769648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anim calcmode="lin" valueType="num">
                                      <p:cBhvr additive="base">
                                        <p:cTn id="1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3" end="3"/>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 calcmode="lin" valueType="num">
                                      <p:cBhvr additive="base">
                                        <p:cTn id="1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4" end="4"/>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 calcmode="lin" valueType="num">
                                      <p:cBhvr additive="base">
                                        <p:cTn id="19"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457200" y="152400"/>
            <a:ext cx="8229600" cy="1143000"/>
          </a:xfrm>
        </p:spPr>
        <p:txBody>
          <a:bodyPr>
            <a:normAutofit fontScale="90000"/>
          </a:bodyPr>
          <a:lstStyle/>
          <a:p>
            <a:r>
              <a:rPr lang="en-GB" dirty="0">
                <a:latin typeface="Comic Sans MS" panose="030F0702030302020204" pitchFamily="66" charset="0"/>
              </a:rPr>
              <a:t>Traditional ‘old fashioned’ </a:t>
            </a:r>
            <a:r>
              <a:rPr lang="en-GB" b="1" dirty="0">
                <a:solidFill>
                  <a:srgbClr val="00B0F0"/>
                </a:solidFill>
                <a:effectLst>
                  <a:outerShdw blurRad="38100" dist="38100" dir="2700000" algn="tl">
                    <a:srgbClr val="000000">
                      <a:alpha val="43137"/>
                    </a:srgbClr>
                  </a:outerShdw>
                </a:effectLst>
                <a:latin typeface="Comic Sans MS" panose="030F0702030302020204" pitchFamily="66" charset="0"/>
              </a:rPr>
              <a:t>Conservatism</a:t>
            </a:r>
          </a:p>
        </p:txBody>
      </p:sp>
      <p:sp>
        <p:nvSpPr>
          <p:cNvPr id="4099" name="Rectangle 3"/>
          <p:cNvSpPr>
            <a:spLocks noGrp="1" noChangeArrowheads="1"/>
          </p:cNvSpPr>
          <p:nvPr>
            <p:ph type="body" idx="1"/>
          </p:nvPr>
        </p:nvSpPr>
        <p:spPr>
          <a:xfrm>
            <a:off x="0" y="1524000"/>
            <a:ext cx="8915400" cy="5181600"/>
          </a:xfrm>
        </p:spPr>
        <p:txBody>
          <a:bodyPr>
            <a:normAutofit/>
          </a:bodyPr>
          <a:lstStyle/>
          <a:p>
            <a:pPr>
              <a:lnSpc>
                <a:spcPct val="90000"/>
              </a:lnSpc>
            </a:pPr>
            <a:r>
              <a:rPr lang="en-GB" sz="2800" dirty="0">
                <a:latin typeface="Comic Sans MS" panose="030F0702030302020204" pitchFamily="66" charset="0"/>
              </a:rPr>
              <a:t>Importance of </a:t>
            </a:r>
            <a:r>
              <a:rPr lang="en-GB" sz="2800" b="1" dirty="0">
                <a:solidFill>
                  <a:srgbClr val="7030A0"/>
                </a:solidFill>
                <a:effectLst>
                  <a:outerShdw blurRad="38100" dist="38100" dir="2700000" algn="tl">
                    <a:srgbClr val="000000">
                      <a:alpha val="43137"/>
                    </a:srgbClr>
                  </a:outerShdw>
                </a:effectLst>
                <a:latin typeface="Comic Sans MS" panose="030F0702030302020204" pitchFamily="66" charset="0"/>
              </a:rPr>
              <a:t>patriotism </a:t>
            </a:r>
            <a:r>
              <a:rPr lang="en-GB" sz="2800" dirty="0">
                <a:latin typeface="Comic Sans MS" panose="030F0702030302020204" pitchFamily="66" charset="0"/>
              </a:rPr>
              <a:t>and authority.</a:t>
            </a:r>
          </a:p>
          <a:p>
            <a:pPr>
              <a:lnSpc>
                <a:spcPct val="90000"/>
              </a:lnSpc>
            </a:pPr>
            <a:r>
              <a:rPr lang="en-GB" sz="2800" b="1" dirty="0">
                <a:solidFill>
                  <a:srgbClr val="00B050"/>
                </a:solidFill>
                <a:effectLst>
                  <a:outerShdw blurRad="38100" dist="38100" dir="2700000" algn="tl">
                    <a:srgbClr val="000000">
                      <a:alpha val="43137"/>
                    </a:srgbClr>
                  </a:outerShdw>
                </a:effectLst>
                <a:latin typeface="Comic Sans MS" panose="030F0702030302020204" pitchFamily="66" charset="0"/>
              </a:rPr>
              <a:t>Opposes </a:t>
            </a:r>
            <a:r>
              <a:rPr lang="en-GB" sz="2800" dirty="0">
                <a:latin typeface="Comic Sans MS" panose="030F0702030302020204" pitchFamily="66" charset="0"/>
              </a:rPr>
              <a:t>significant social and political changes.</a:t>
            </a:r>
          </a:p>
          <a:p>
            <a:pPr>
              <a:lnSpc>
                <a:spcPct val="90000"/>
              </a:lnSpc>
            </a:pPr>
            <a:r>
              <a:rPr lang="en-GB" sz="2800" dirty="0">
                <a:latin typeface="Comic Sans MS" panose="030F0702030302020204" pitchFamily="66" charset="0"/>
              </a:rPr>
              <a:t>Opposes Britain's closer connections with Europe (traditional </a:t>
            </a:r>
            <a:r>
              <a:rPr lang="en-GB" sz="2800" b="1" dirty="0">
                <a:solidFill>
                  <a:srgbClr val="FF3399"/>
                </a:solidFill>
                <a:effectLst>
                  <a:outerShdw blurRad="38100" dist="38100" dir="2700000" algn="tl">
                    <a:srgbClr val="000000">
                      <a:alpha val="43137"/>
                    </a:srgbClr>
                  </a:outerShdw>
                </a:effectLst>
                <a:latin typeface="Comic Sans MS" panose="030F0702030302020204" pitchFamily="66" charset="0"/>
              </a:rPr>
              <a:t>Euro scepticism</a:t>
            </a:r>
            <a:r>
              <a:rPr lang="en-GB" sz="2800" dirty="0">
                <a:latin typeface="Comic Sans MS" panose="030F0702030302020204" pitchFamily="66" charset="0"/>
              </a:rPr>
              <a:t>)</a:t>
            </a:r>
          </a:p>
          <a:p>
            <a:pPr>
              <a:lnSpc>
                <a:spcPct val="90000"/>
              </a:lnSpc>
            </a:pPr>
            <a:r>
              <a:rPr lang="en-GB" sz="2800" b="1" dirty="0">
                <a:solidFill>
                  <a:schemeClr val="accent6">
                    <a:lumMod val="75000"/>
                  </a:schemeClr>
                </a:solidFill>
                <a:effectLst>
                  <a:outerShdw blurRad="38100" dist="38100" dir="2700000" algn="tl">
                    <a:srgbClr val="000000">
                      <a:alpha val="43137"/>
                    </a:srgbClr>
                  </a:outerShdw>
                </a:effectLst>
                <a:latin typeface="Comic Sans MS" panose="030F0702030302020204" pitchFamily="66" charset="0"/>
              </a:rPr>
              <a:t>Racist</a:t>
            </a:r>
            <a:r>
              <a:rPr lang="en-GB" sz="2800" dirty="0">
                <a:latin typeface="Comic Sans MS" panose="030F0702030302020204" pitchFamily="66" charset="0"/>
              </a:rPr>
              <a:t> tendencies </a:t>
            </a:r>
          </a:p>
          <a:p>
            <a:pPr>
              <a:lnSpc>
                <a:spcPct val="90000"/>
              </a:lnSpc>
            </a:pPr>
            <a:r>
              <a:rPr lang="en-GB" sz="2800" dirty="0">
                <a:latin typeface="Comic Sans MS" panose="030F0702030302020204" pitchFamily="66" charset="0"/>
              </a:rPr>
              <a:t>Supporters of social discipline and strong law and order – </a:t>
            </a:r>
            <a:r>
              <a:rPr lang="en-GB" sz="2800" dirty="0">
                <a:solidFill>
                  <a:schemeClr val="tx2">
                    <a:lumMod val="60000"/>
                    <a:lumOff val="40000"/>
                  </a:schemeClr>
                </a:solidFill>
                <a:effectLst>
                  <a:outerShdw blurRad="38100" dist="38100" dir="2700000" algn="tl">
                    <a:srgbClr val="000000">
                      <a:alpha val="43137"/>
                    </a:srgbClr>
                  </a:outerShdw>
                </a:effectLst>
                <a:latin typeface="Comic Sans MS" panose="030F0702030302020204" pitchFamily="66" charset="0"/>
              </a:rPr>
              <a:t>stress importance of punishment </a:t>
            </a:r>
            <a:r>
              <a:rPr lang="en-GB" sz="2800" dirty="0">
                <a:latin typeface="Comic Sans MS" panose="030F0702030302020204" pitchFamily="66" charset="0"/>
              </a:rPr>
              <a:t>(favour of capital punishment).</a:t>
            </a:r>
          </a:p>
          <a:p>
            <a:pPr>
              <a:lnSpc>
                <a:spcPct val="90000"/>
              </a:lnSpc>
            </a:pPr>
            <a:r>
              <a:rPr lang="en-GB" sz="2800" dirty="0">
                <a:latin typeface="Comic Sans MS" panose="030F0702030302020204" pitchFamily="66" charset="0"/>
              </a:rPr>
              <a:t>Oppose </a:t>
            </a:r>
            <a:r>
              <a:rPr lang="en-GB" sz="2800" b="1" dirty="0">
                <a:solidFill>
                  <a:srgbClr val="FFC000"/>
                </a:solidFill>
                <a:effectLst>
                  <a:outerShdw blurRad="38100" dist="38100" dir="2700000" algn="tl">
                    <a:srgbClr val="000000">
                      <a:alpha val="43137"/>
                    </a:srgbClr>
                  </a:outerShdw>
                </a:effectLst>
                <a:latin typeface="Comic Sans MS" panose="030F0702030302020204" pitchFamily="66" charset="0"/>
              </a:rPr>
              <a:t>constitutional reform </a:t>
            </a:r>
            <a:r>
              <a:rPr lang="en-GB" sz="2800" dirty="0">
                <a:latin typeface="Comic Sans MS" panose="030F0702030302020204" pitchFamily="66" charset="0"/>
              </a:rPr>
              <a:t>(e.g. devolution)</a:t>
            </a:r>
          </a:p>
          <a:p>
            <a:pPr>
              <a:lnSpc>
                <a:spcPct val="90000"/>
              </a:lnSpc>
            </a:pPr>
            <a:r>
              <a:rPr lang="en-GB" sz="2800" dirty="0">
                <a:latin typeface="Comic Sans MS" panose="030F0702030302020204" pitchFamily="66" charset="0"/>
              </a:rPr>
              <a:t>Strong attachment to monarchy and House of Lords</a:t>
            </a:r>
          </a:p>
          <a:p>
            <a:pPr>
              <a:lnSpc>
                <a:spcPct val="90000"/>
              </a:lnSpc>
            </a:pPr>
            <a:endParaRPr lang="en-GB" sz="2800" dirty="0"/>
          </a:p>
        </p:txBody>
      </p:sp>
      <p:sp>
        <p:nvSpPr>
          <p:cNvPr id="10" name="Freeform 9"/>
          <p:cNvSpPr/>
          <p:nvPr/>
        </p:nvSpPr>
        <p:spPr>
          <a:xfrm>
            <a:off x="7033261" y="3169920"/>
            <a:ext cx="1" cy="7621"/>
          </a:xfrm>
          <a:custGeom>
            <a:avLst/>
            <a:gdLst/>
            <a:ahLst/>
            <a:cxnLst/>
            <a:rect l="0" t="0" r="0" b="0"/>
            <a:pathLst>
              <a:path w="1" h="7621">
                <a:moveTo>
                  <a:pt x="0" y="0"/>
                </a:moveTo>
                <a:lnTo>
                  <a:pt x="0" y="0"/>
                </a:lnTo>
                <a:lnTo>
                  <a:pt x="0" y="7620"/>
                </a:lnTo>
                <a:lnTo>
                  <a:pt x="0" y="7620"/>
                </a:lnTo>
                <a:lnTo>
                  <a:pt x="0" y="7620"/>
                </a:lnTo>
              </a:path>
            </a:pathLst>
          </a:custGeom>
          <a:ln w="38100" cap="flat" cmpd="sng" algn="ctr">
            <a:solidFill>
              <a:srgbClr val="FF0000"/>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4" name="Freeform 13"/>
          <p:cNvSpPr/>
          <p:nvPr/>
        </p:nvSpPr>
        <p:spPr>
          <a:xfrm>
            <a:off x="3627120" y="3733800"/>
            <a:ext cx="7621" cy="15241"/>
          </a:xfrm>
          <a:custGeom>
            <a:avLst/>
            <a:gdLst/>
            <a:ahLst/>
            <a:cxnLst/>
            <a:rect l="0" t="0" r="0" b="0"/>
            <a:pathLst>
              <a:path w="7621" h="15241">
                <a:moveTo>
                  <a:pt x="0" y="0"/>
                </a:moveTo>
                <a:lnTo>
                  <a:pt x="0" y="0"/>
                </a:lnTo>
                <a:lnTo>
                  <a:pt x="0" y="7620"/>
                </a:lnTo>
                <a:lnTo>
                  <a:pt x="0" y="7620"/>
                </a:lnTo>
                <a:lnTo>
                  <a:pt x="0" y="15240"/>
                </a:lnTo>
                <a:lnTo>
                  <a:pt x="0" y="15240"/>
                </a:lnTo>
                <a:lnTo>
                  <a:pt x="7620" y="15240"/>
                </a:lnTo>
                <a:lnTo>
                  <a:pt x="7620" y="15240"/>
                </a:lnTo>
              </a:path>
            </a:pathLst>
          </a:custGeom>
          <a:ln w="38100" cap="flat" cmpd="sng" algn="ctr">
            <a:solidFill>
              <a:srgbClr val="FF0000"/>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Tree>
    <p:extLst>
      <p:ext uri="{BB962C8B-B14F-4D97-AF65-F5344CB8AC3E}">
        <p14:creationId xmlns:p14="http://schemas.microsoft.com/office/powerpoint/2010/main" val="142784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099">
                                            <p:txEl>
                                              <p:pRg st="0" end="0"/>
                                            </p:txEl>
                                          </p:spTgt>
                                        </p:tgtEl>
                                        <p:attrNameLst>
                                          <p:attrName>style.visibility</p:attrName>
                                        </p:attrNameLst>
                                      </p:cBhvr>
                                      <p:to>
                                        <p:strVal val="visible"/>
                                      </p:to>
                                    </p:set>
                                    <p:anim calcmode="lin" valueType="num">
                                      <p:cBhvr additive="base">
                                        <p:cTn id="7" dur="500" fill="hold"/>
                                        <p:tgtEl>
                                          <p:spTgt spid="409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09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099">
                                            <p:txEl>
                                              <p:pRg st="1" end="1"/>
                                            </p:txEl>
                                          </p:spTgt>
                                        </p:tgtEl>
                                        <p:attrNameLst>
                                          <p:attrName>style.visibility</p:attrName>
                                        </p:attrNameLst>
                                      </p:cBhvr>
                                      <p:to>
                                        <p:strVal val="visible"/>
                                      </p:to>
                                    </p:set>
                                    <p:anim calcmode="lin" valueType="num">
                                      <p:cBhvr additive="base">
                                        <p:cTn id="13" dur="500" fill="hold"/>
                                        <p:tgtEl>
                                          <p:spTgt spid="409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09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099">
                                            <p:txEl>
                                              <p:pRg st="2" end="2"/>
                                            </p:txEl>
                                          </p:spTgt>
                                        </p:tgtEl>
                                        <p:attrNameLst>
                                          <p:attrName>style.visibility</p:attrName>
                                        </p:attrNameLst>
                                      </p:cBhvr>
                                      <p:to>
                                        <p:strVal val="visible"/>
                                      </p:to>
                                    </p:set>
                                    <p:anim calcmode="lin" valueType="num">
                                      <p:cBhvr additive="base">
                                        <p:cTn id="19" dur="500" fill="hold"/>
                                        <p:tgtEl>
                                          <p:spTgt spid="409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09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099">
                                            <p:txEl>
                                              <p:pRg st="3" end="3"/>
                                            </p:txEl>
                                          </p:spTgt>
                                        </p:tgtEl>
                                        <p:attrNameLst>
                                          <p:attrName>style.visibility</p:attrName>
                                        </p:attrNameLst>
                                      </p:cBhvr>
                                      <p:to>
                                        <p:strVal val="visible"/>
                                      </p:to>
                                    </p:set>
                                    <p:anim calcmode="lin" valueType="num">
                                      <p:cBhvr additive="base">
                                        <p:cTn id="25" dur="500" fill="hold"/>
                                        <p:tgtEl>
                                          <p:spTgt spid="409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09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099">
                                            <p:txEl>
                                              <p:pRg st="4" end="4"/>
                                            </p:txEl>
                                          </p:spTgt>
                                        </p:tgtEl>
                                        <p:attrNameLst>
                                          <p:attrName>style.visibility</p:attrName>
                                        </p:attrNameLst>
                                      </p:cBhvr>
                                      <p:to>
                                        <p:strVal val="visible"/>
                                      </p:to>
                                    </p:set>
                                    <p:anim calcmode="lin" valueType="num">
                                      <p:cBhvr additive="base">
                                        <p:cTn id="31" dur="500" fill="hold"/>
                                        <p:tgtEl>
                                          <p:spTgt spid="4099">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09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099">
                                            <p:txEl>
                                              <p:pRg st="5" end="5"/>
                                            </p:txEl>
                                          </p:spTgt>
                                        </p:tgtEl>
                                        <p:attrNameLst>
                                          <p:attrName>style.visibility</p:attrName>
                                        </p:attrNameLst>
                                      </p:cBhvr>
                                      <p:to>
                                        <p:strVal val="visible"/>
                                      </p:to>
                                    </p:set>
                                    <p:anim calcmode="lin" valueType="num">
                                      <p:cBhvr additive="base">
                                        <p:cTn id="37" dur="500" fill="hold"/>
                                        <p:tgtEl>
                                          <p:spTgt spid="4099">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099">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4099">
                                            <p:txEl>
                                              <p:pRg st="6" end="6"/>
                                            </p:txEl>
                                          </p:spTgt>
                                        </p:tgtEl>
                                        <p:attrNameLst>
                                          <p:attrName>style.visibility</p:attrName>
                                        </p:attrNameLst>
                                      </p:cBhvr>
                                      <p:to>
                                        <p:strVal val="visible"/>
                                      </p:to>
                                    </p:set>
                                    <p:anim calcmode="lin" valueType="num">
                                      <p:cBhvr additive="base">
                                        <p:cTn id="43" dur="500" fill="hold"/>
                                        <p:tgtEl>
                                          <p:spTgt spid="4099">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4099">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9"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GB" b="1" dirty="0">
                <a:latin typeface="Comic Sans MS" panose="030F0702030302020204" pitchFamily="66" charset="0"/>
              </a:rPr>
              <a:t>‘One Nation’ conservatism</a:t>
            </a:r>
            <a:endParaRPr lang="en-GB" dirty="0">
              <a:latin typeface="Comic Sans MS" panose="030F0702030302020204" pitchFamily="66" charset="0"/>
            </a:endParaRPr>
          </a:p>
        </p:txBody>
      </p:sp>
      <p:sp>
        <p:nvSpPr>
          <p:cNvPr id="3" name="Content Placeholder 2"/>
          <p:cNvSpPr>
            <a:spLocks noGrp="1"/>
          </p:cNvSpPr>
          <p:nvPr>
            <p:ph idx="1"/>
          </p:nvPr>
        </p:nvSpPr>
        <p:spPr>
          <a:xfrm>
            <a:off x="152400" y="1409700"/>
            <a:ext cx="8991600" cy="6172200"/>
          </a:xfrm>
        </p:spPr>
        <p:txBody>
          <a:bodyPr>
            <a:normAutofit fontScale="70000" lnSpcReduction="20000"/>
          </a:bodyPr>
          <a:lstStyle/>
          <a:p>
            <a:pPr marL="0" indent="0" algn="ctr">
              <a:buNone/>
            </a:pPr>
            <a:r>
              <a:rPr lang="en-GB" sz="3400" b="1" dirty="0">
                <a:latin typeface="Comic Sans MS" panose="030F0702030302020204" pitchFamily="66" charset="0"/>
              </a:rPr>
              <a:t>One Nation Conservatism is unity between the classes. </a:t>
            </a:r>
          </a:p>
          <a:p>
            <a:r>
              <a:rPr lang="en-GB" sz="3400" dirty="0">
                <a:latin typeface="Comic Sans MS" panose="030F0702030302020204" pitchFamily="66" charset="0"/>
              </a:rPr>
              <a:t>It promotes the idea that the privileged elite should </a:t>
            </a:r>
            <a:r>
              <a:rPr lang="en-GB" sz="3400" b="1" dirty="0">
                <a:solidFill>
                  <a:srgbClr val="00B0F0"/>
                </a:solidFill>
                <a:latin typeface="Comic Sans MS" panose="030F0702030302020204" pitchFamily="66" charset="0"/>
              </a:rPr>
              <a:t>care for the poor and less fortunate</a:t>
            </a:r>
          </a:p>
          <a:p>
            <a:r>
              <a:rPr lang="en-GB" sz="3400" dirty="0">
                <a:latin typeface="Comic Sans MS" panose="030F0702030302020204" pitchFamily="66" charset="0"/>
              </a:rPr>
              <a:t>It’s adoption in Britain was done more in </a:t>
            </a:r>
            <a:r>
              <a:rPr lang="en-GB" sz="3400" b="1" dirty="0">
                <a:solidFill>
                  <a:srgbClr val="FF3399"/>
                </a:solidFill>
                <a:effectLst>
                  <a:outerShdw blurRad="38100" dist="38100" dir="2700000" algn="tl">
                    <a:srgbClr val="000000">
                      <a:alpha val="43137"/>
                    </a:srgbClr>
                  </a:outerShdw>
                </a:effectLst>
                <a:latin typeface="Comic Sans MS" panose="030F0702030302020204" pitchFamily="66" charset="0"/>
              </a:rPr>
              <a:t>fear of social revolution</a:t>
            </a:r>
            <a:r>
              <a:rPr lang="en-GB" sz="3400" dirty="0">
                <a:latin typeface="Comic Sans MS" panose="030F0702030302020204" pitchFamily="66" charset="0"/>
              </a:rPr>
              <a:t> rather than of genuine care for the poor</a:t>
            </a:r>
          </a:p>
          <a:p>
            <a:r>
              <a:rPr lang="en-GB" sz="3400" dirty="0">
                <a:latin typeface="Comic Sans MS" panose="030F0702030302020204" pitchFamily="66" charset="0"/>
              </a:rPr>
              <a:t>During the late 19</a:t>
            </a:r>
            <a:r>
              <a:rPr lang="en-GB" sz="3400" baseline="30000" dirty="0">
                <a:latin typeface="Comic Sans MS" panose="030F0702030302020204" pitchFamily="66" charset="0"/>
              </a:rPr>
              <a:t>th</a:t>
            </a:r>
            <a:r>
              <a:rPr lang="en-GB" sz="3400" dirty="0">
                <a:latin typeface="Comic Sans MS" panose="030F0702030302020204" pitchFamily="66" charset="0"/>
              </a:rPr>
              <a:t>C Conservative Prime Minister Benjamin Disraeli introduced </a:t>
            </a:r>
            <a:r>
              <a:rPr lang="en-GB" sz="3400" b="1" dirty="0">
                <a:solidFill>
                  <a:srgbClr val="00B050"/>
                </a:solidFill>
                <a:effectLst>
                  <a:outerShdw blurRad="38100" dist="38100" dir="2700000" algn="tl">
                    <a:srgbClr val="000000">
                      <a:alpha val="43137"/>
                    </a:srgbClr>
                  </a:outerShdw>
                </a:effectLst>
                <a:latin typeface="Comic Sans MS" panose="030F0702030302020204" pitchFamily="66" charset="0"/>
              </a:rPr>
              <a:t>a number of electoral reforms </a:t>
            </a:r>
            <a:r>
              <a:rPr lang="en-GB" sz="3400" dirty="0">
                <a:latin typeface="Comic Sans MS" panose="030F0702030302020204" pitchFamily="66" charset="0"/>
              </a:rPr>
              <a:t>aimed at politically integrating poorer people in the UK stating that ‘reform from above’ was preferable to ‘revolution from below’.</a:t>
            </a:r>
          </a:p>
          <a:p>
            <a:r>
              <a:rPr lang="en-GB" sz="3400" dirty="0">
                <a:latin typeface="Comic Sans MS" panose="030F0702030302020204" pitchFamily="66" charset="0"/>
              </a:rPr>
              <a:t>Therefore, it is important to note that conservative social reforms are not done through some ideological desire for equality, but </a:t>
            </a:r>
            <a:r>
              <a:rPr lang="en-GB" sz="3400" b="1" dirty="0">
                <a:solidFill>
                  <a:srgbClr val="7030A0"/>
                </a:solidFill>
                <a:effectLst>
                  <a:outerShdw blurRad="38100" dist="38100" dir="2700000" algn="tl">
                    <a:srgbClr val="000000">
                      <a:alpha val="43137"/>
                    </a:srgbClr>
                  </a:outerShdw>
                </a:effectLst>
                <a:latin typeface="Comic Sans MS" panose="030F0702030302020204" pitchFamily="66" charset="0"/>
              </a:rPr>
              <a:t>through a desire for a stable hierarchy</a:t>
            </a:r>
            <a:r>
              <a:rPr lang="en-GB" sz="3400" dirty="0">
                <a:latin typeface="Comic Sans MS" panose="030F0702030302020204" pitchFamily="66" charset="0"/>
              </a:rPr>
              <a:t>.</a:t>
            </a:r>
          </a:p>
          <a:p>
            <a:r>
              <a:rPr lang="en-GB" sz="3400" dirty="0">
                <a:latin typeface="Comic Sans MS" panose="030F0702030302020204" pitchFamily="66" charset="0"/>
              </a:rPr>
              <a:t>Another example of conservative social reform can be seen in their cross party support for </a:t>
            </a:r>
            <a:r>
              <a:rPr lang="en-GB" sz="3400" b="1" dirty="0">
                <a:solidFill>
                  <a:srgbClr val="FF3399"/>
                </a:solidFill>
                <a:effectLst>
                  <a:outerShdw blurRad="38100" dist="38100" dir="2700000" algn="tl">
                    <a:srgbClr val="000000">
                      <a:alpha val="43137"/>
                    </a:srgbClr>
                  </a:outerShdw>
                </a:effectLst>
                <a:latin typeface="Comic Sans MS" panose="030F0702030302020204" pitchFamily="66" charset="0"/>
              </a:rPr>
              <a:t>Labour’s creation of the Welfare State and the NHS </a:t>
            </a:r>
            <a:r>
              <a:rPr lang="en-GB" sz="3400" dirty="0">
                <a:latin typeface="Comic Sans MS" panose="030F0702030302020204" pitchFamily="66" charset="0"/>
              </a:rPr>
              <a:t>following the Second World War.</a:t>
            </a:r>
          </a:p>
          <a:p>
            <a:endParaRPr lang="en-GB" dirty="0"/>
          </a:p>
        </p:txBody>
      </p:sp>
      <p:sp>
        <p:nvSpPr>
          <p:cNvPr id="14" name="Freeform 13"/>
          <p:cNvSpPr/>
          <p:nvPr/>
        </p:nvSpPr>
        <p:spPr>
          <a:xfrm>
            <a:off x="4465320" y="1409700"/>
            <a:ext cx="1" cy="7621"/>
          </a:xfrm>
          <a:custGeom>
            <a:avLst/>
            <a:gdLst/>
            <a:ahLst/>
            <a:cxnLst/>
            <a:rect l="0" t="0" r="0" b="0"/>
            <a:pathLst>
              <a:path w="1" h="7621">
                <a:moveTo>
                  <a:pt x="0" y="0"/>
                </a:moveTo>
                <a:lnTo>
                  <a:pt x="0" y="0"/>
                </a:lnTo>
                <a:lnTo>
                  <a:pt x="0" y="7620"/>
                </a:lnTo>
                <a:lnTo>
                  <a:pt x="0" y="7620"/>
                </a:lnTo>
              </a:path>
            </a:pathLst>
          </a:custGeom>
          <a:ln w="38100" cap="flat" cmpd="sng" algn="ctr">
            <a:solidFill>
              <a:srgbClr val="FF0000"/>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Tree>
    <p:extLst>
      <p:ext uri="{BB962C8B-B14F-4D97-AF65-F5344CB8AC3E}">
        <p14:creationId xmlns:p14="http://schemas.microsoft.com/office/powerpoint/2010/main" val="942475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25421" y="152400"/>
            <a:ext cx="5029200" cy="419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152399" y="19623"/>
            <a:ext cx="3673021" cy="5755422"/>
          </a:xfrm>
          <a:prstGeom prst="rect">
            <a:avLst/>
          </a:prstGeom>
          <a:noFill/>
        </p:spPr>
        <p:txBody>
          <a:bodyPr wrap="square" rtlCol="0">
            <a:spAutoFit/>
          </a:bodyPr>
          <a:lstStyle/>
          <a:p>
            <a:r>
              <a:rPr lang="en-GB" sz="3200" u="sng" dirty="0">
                <a:latin typeface="Comic Sans MS" panose="030F0702030302020204" pitchFamily="66" charset="0"/>
              </a:rPr>
              <a:t>Disraeli</a:t>
            </a:r>
            <a:r>
              <a:rPr lang="en-GB" dirty="0">
                <a:latin typeface="Comic Sans MS" panose="030F0702030302020204" pitchFamily="66" charset="0"/>
              </a:rPr>
              <a:t/>
            </a:r>
            <a:br>
              <a:rPr lang="en-GB" dirty="0">
                <a:latin typeface="Comic Sans MS" panose="030F0702030302020204" pitchFamily="66" charset="0"/>
              </a:rPr>
            </a:br>
            <a:r>
              <a:rPr lang="en-GB" sz="2800" b="1" dirty="0">
                <a:solidFill>
                  <a:srgbClr val="FF3399"/>
                </a:solidFill>
                <a:effectLst>
                  <a:outerShdw blurRad="38100" dist="38100" dir="2700000" algn="tl">
                    <a:srgbClr val="000000">
                      <a:alpha val="43137"/>
                    </a:srgbClr>
                  </a:outerShdw>
                </a:effectLst>
                <a:latin typeface="Comic Sans MS" panose="030F0702030302020204" pitchFamily="66" charset="0"/>
              </a:rPr>
              <a:t>1871 Trade Union Act – </a:t>
            </a:r>
            <a:r>
              <a:rPr lang="en-GB" sz="2800" dirty="0">
                <a:latin typeface="Comic Sans MS" panose="030F0702030302020204" pitchFamily="66" charset="0"/>
              </a:rPr>
              <a:t>legalised Trade Unions</a:t>
            </a:r>
            <a:br>
              <a:rPr lang="en-GB" sz="2800" dirty="0">
                <a:latin typeface="Comic Sans MS" panose="030F0702030302020204" pitchFamily="66" charset="0"/>
              </a:rPr>
            </a:br>
            <a:r>
              <a:rPr lang="en-GB" sz="2800" b="1" dirty="0">
                <a:solidFill>
                  <a:srgbClr val="00B0F0"/>
                </a:solidFill>
                <a:effectLst>
                  <a:outerShdw blurRad="38100" dist="38100" dir="2700000" algn="tl">
                    <a:srgbClr val="000000">
                      <a:alpha val="43137"/>
                    </a:srgbClr>
                  </a:outerShdw>
                </a:effectLst>
                <a:latin typeface="Comic Sans MS" panose="030F0702030302020204" pitchFamily="66" charset="0"/>
              </a:rPr>
              <a:t>1872 Secret Ballot Act – </a:t>
            </a:r>
            <a:r>
              <a:rPr lang="en-GB" sz="2800" dirty="0">
                <a:latin typeface="Comic Sans MS" panose="030F0702030302020204" pitchFamily="66" charset="0"/>
              </a:rPr>
              <a:t>removed bribery and corruption from elections</a:t>
            </a:r>
          </a:p>
          <a:p>
            <a:r>
              <a:rPr lang="en-GB" sz="2800" b="1" dirty="0">
                <a:solidFill>
                  <a:srgbClr val="00B050"/>
                </a:solidFill>
                <a:effectLst>
                  <a:outerShdw blurRad="38100" dist="38100" dir="2700000" algn="tl">
                    <a:srgbClr val="000000">
                      <a:alpha val="43137"/>
                    </a:srgbClr>
                  </a:outerShdw>
                </a:effectLst>
                <a:latin typeface="Comic Sans MS" panose="030F0702030302020204" pitchFamily="66" charset="0"/>
              </a:rPr>
              <a:t>1875 Public Health Act – </a:t>
            </a:r>
            <a:r>
              <a:rPr lang="en-GB" sz="2800" dirty="0">
                <a:latin typeface="Comic Sans MS" panose="030F0702030302020204" pitchFamily="66" charset="0"/>
              </a:rPr>
              <a:t>clean running water, drainage systems etc.</a:t>
            </a:r>
            <a:endParaRPr lang="en-GB" sz="2800" dirty="0"/>
          </a:p>
        </p:txBody>
      </p:sp>
      <p:sp>
        <p:nvSpPr>
          <p:cNvPr id="6" name="TextBox 5"/>
          <p:cNvSpPr txBox="1"/>
          <p:nvPr/>
        </p:nvSpPr>
        <p:spPr>
          <a:xfrm>
            <a:off x="3962400" y="4724400"/>
            <a:ext cx="4892221" cy="1938992"/>
          </a:xfrm>
          <a:prstGeom prst="rect">
            <a:avLst/>
          </a:prstGeom>
          <a:noFill/>
        </p:spPr>
        <p:txBody>
          <a:bodyPr wrap="square" rtlCol="0">
            <a:spAutoFit/>
          </a:bodyPr>
          <a:lstStyle/>
          <a:p>
            <a:r>
              <a:rPr lang="en-GB" sz="2400" dirty="0">
                <a:latin typeface="Comic Sans MS" panose="030F0702030302020204" pitchFamily="66" charset="0"/>
              </a:rPr>
              <a:t>These reforms benefited poorer Brits – an example of ‘One Nation Conservatism’</a:t>
            </a:r>
          </a:p>
          <a:p>
            <a:r>
              <a:rPr lang="en-GB" sz="2400" b="1" dirty="0">
                <a:solidFill>
                  <a:srgbClr val="FF0000"/>
                </a:solidFill>
                <a:latin typeface="Comic Sans MS" panose="030F0702030302020204" pitchFamily="66" charset="0"/>
              </a:rPr>
              <a:t>Provided more stability and reduced fear of revolution.</a:t>
            </a:r>
          </a:p>
        </p:txBody>
      </p:sp>
    </p:spTree>
    <p:extLst>
      <p:ext uri="{BB962C8B-B14F-4D97-AF65-F5344CB8AC3E}">
        <p14:creationId xmlns:p14="http://schemas.microsoft.com/office/powerpoint/2010/main" val="2241457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457200" y="274638"/>
            <a:ext cx="8229600" cy="1143000"/>
          </a:xfrm>
          <a:prstGeom prst="rect">
            <a:avLst/>
          </a:prstGeom>
        </p:spPr>
        <p:txBody>
          <a:bodyPr>
            <a:normAutofit fontScale="6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b="1" dirty="0"/>
              <a:t/>
            </a:r>
            <a:br>
              <a:rPr lang="en-GB" b="1" dirty="0"/>
            </a:br>
            <a:r>
              <a:rPr lang="en-GB" sz="8500" b="1" dirty="0">
                <a:solidFill>
                  <a:srgbClr val="7030A0"/>
                </a:solidFill>
                <a:effectLst>
                  <a:outerShdw blurRad="38100" dist="38100" dir="2700000" algn="tl">
                    <a:srgbClr val="000000">
                      <a:alpha val="43137"/>
                    </a:srgbClr>
                  </a:outerShdw>
                </a:effectLst>
                <a:latin typeface="Comic Sans MS" panose="030F0702030302020204" pitchFamily="66" charset="0"/>
              </a:rPr>
              <a:t>Neoliberalism</a:t>
            </a:r>
            <a:endParaRPr lang="en-GB" sz="8500" dirty="0">
              <a:solidFill>
                <a:srgbClr val="7030A0"/>
              </a:solidFill>
              <a:effectLst>
                <a:outerShdw blurRad="38100" dist="38100" dir="2700000" algn="tl">
                  <a:srgbClr val="000000">
                    <a:alpha val="43137"/>
                  </a:srgbClr>
                </a:outerShdw>
              </a:effectLst>
              <a:latin typeface="Comic Sans MS" panose="030F0702030302020204" pitchFamily="66" charset="0"/>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1676400"/>
            <a:ext cx="5838825" cy="41758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45326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457200" y="-152400"/>
            <a:ext cx="8229600" cy="1143000"/>
          </a:xfrm>
        </p:spPr>
        <p:txBody>
          <a:bodyPr/>
          <a:lstStyle/>
          <a:p>
            <a:r>
              <a:rPr lang="en-GB" sz="4000" b="1" dirty="0">
                <a:solidFill>
                  <a:srgbClr val="7030A0"/>
                </a:solidFill>
                <a:effectLst>
                  <a:outerShdw blurRad="38100" dist="38100" dir="2700000" algn="tl">
                    <a:srgbClr val="000000">
                      <a:alpha val="43137"/>
                    </a:srgbClr>
                  </a:outerShdw>
                </a:effectLst>
                <a:latin typeface="Comic Sans MS" panose="030F0702030302020204" pitchFamily="66" charset="0"/>
              </a:rPr>
              <a:t>Neoliberalism</a:t>
            </a:r>
          </a:p>
        </p:txBody>
      </p:sp>
      <p:sp>
        <p:nvSpPr>
          <p:cNvPr id="6147" name="Rectangle 3"/>
          <p:cNvSpPr>
            <a:spLocks noGrp="1" noChangeArrowheads="1"/>
          </p:cNvSpPr>
          <p:nvPr>
            <p:ph type="body" idx="1"/>
          </p:nvPr>
        </p:nvSpPr>
        <p:spPr>
          <a:xfrm>
            <a:off x="0" y="953429"/>
            <a:ext cx="9129132" cy="6248400"/>
          </a:xfrm>
        </p:spPr>
        <p:txBody>
          <a:bodyPr>
            <a:normAutofit/>
          </a:bodyPr>
          <a:lstStyle/>
          <a:p>
            <a:pPr>
              <a:lnSpc>
                <a:spcPct val="80000"/>
              </a:lnSpc>
            </a:pPr>
            <a:r>
              <a:rPr lang="en-GB" sz="2700" dirty="0">
                <a:latin typeface="Comic Sans MS" panose="030F0702030302020204" pitchFamily="66" charset="0"/>
              </a:rPr>
              <a:t>Classical liberalism (freedom) within a conservative framework.</a:t>
            </a:r>
          </a:p>
          <a:p>
            <a:pPr>
              <a:lnSpc>
                <a:spcPct val="80000"/>
              </a:lnSpc>
            </a:pPr>
            <a:r>
              <a:rPr lang="en-GB" sz="2700" dirty="0">
                <a:latin typeface="Comic Sans MS" panose="030F0702030302020204" pitchFamily="66" charset="0"/>
              </a:rPr>
              <a:t>Economic liberty – </a:t>
            </a:r>
            <a:r>
              <a:rPr lang="en-GB" sz="2700" b="1" dirty="0">
                <a:solidFill>
                  <a:srgbClr val="FF3399"/>
                </a:solidFill>
                <a:effectLst>
                  <a:outerShdw blurRad="38100" dist="38100" dir="2700000" algn="tl">
                    <a:srgbClr val="000000">
                      <a:alpha val="43137"/>
                    </a:srgbClr>
                  </a:outerShdw>
                </a:effectLst>
                <a:latin typeface="Comic Sans MS" panose="030F0702030302020204" pitchFamily="66" charset="0"/>
              </a:rPr>
              <a:t>minimal Government intervention.</a:t>
            </a:r>
          </a:p>
          <a:p>
            <a:pPr>
              <a:lnSpc>
                <a:spcPct val="80000"/>
              </a:lnSpc>
            </a:pPr>
            <a:r>
              <a:rPr lang="en-GB" sz="2700" b="1" dirty="0">
                <a:solidFill>
                  <a:srgbClr val="7030A0"/>
                </a:solidFill>
                <a:effectLst>
                  <a:outerShdw blurRad="38100" dist="38100" dir="2700000" algn="tl">
                    <a:srgbClr val="000000">
                      <a:alpha val="43137"/>
                    </a:srgbClr>
                  </a:outerShdw>
                </a:effectLst>
                <a:latin typeface="Comic Sans MS" panose="030F0702030302020204" pitchFamily="66" charset="0"/>
              </a:rPr>
              <a:t>‘Laissez Faire’ </a:t>
            </a:r>
            <a:r>
              <a:rPr lang="en-GB" sz="2700" dirty="0">
                <a:latin typeface="Comic Sans MS" panose="030F0702030302020204" pitchFamily="66" charset="0"/>
              </a:rPr>
              <a:t>economics (letting things take its own course without interference).</a:t>
            </a:r>
          </a:p>
          <a:p>
            <a:pPr>
              <a:lnSpc>
                <a:spcPct val="80000"/>
              </a:lnSpc>
            </a:pPr>
            <a:r>
              <a:rPr lang="en-GB" sz="2700" dirty="0">
                <a:latin typeface="Comic Sans MS" panose="030F0702030302020204" pitchFamily="66" charset="0"/>
              </a:rPr>
              <a:t>Support free market economics  - state intervention is unnecessary.</a:t>
            </a:r>
          </a:p>
          <a:p>
            <a:pPr>
              <a:lnSpc>
                <a:spcPct val="80000"/>
              </a:lnSpc>
            </a:pPr>
            <a:r>
              <a:rPr lang="en-GB" sz="2700" b="1" dirty="0">
                <a:solidFill>
                  <a:srgbClr val="00B0F0"/>
                </a:solidFill>
                <a:effectLst>
                  <a:outerShdw blurRad="38100" dist="38100" dir="2700000" algn="tl">
                    <a:srgbClr val="000000">
                      <a:alpha val="43137"/>
                    </a:srgbClr>
                  </a:outerShdw>
                </a:effectLst>
                <a:latin typeface="Comic Sans MS" panose="030F0702030302020204" pitchFamily="66" charset="0"/>
              </a:rPr>
              <a:t>Strong state </a:t>
            </a:r>
            <a:r>
              <a:rPr lang="en-GB" sz="2700" dirty="0">
                <a:latin typeface="Comic Sans MS" panose="030F0702030302020204" pitchFamily="66" charset="0"/>
              </a:rPr>
              <a:t>is still required to maintain public order and ensure traditional values are upheld. </a:t>
            </a:r>
          </a:p>
          <a:p>
            <a:pPr>
              <a:lnSpc>
                <a:spcPct val="80000"/>
              </a:lnSpc>
            </a:pPr>
            <a:r>
              <a:rPr lang="en-GB" sz="2700" dirty="0">
                <a:latin typeface="Comic Sans MS" panose="030F0702030302020204" pitchFamily="66" charset="0"/>
              </a:rPr>
              <a:t>Welfare state undermines self-reliance – </a:t>
            </a:r>
            <a:r>
              <a:rPr lang="en-GB" sz="2700" b="1" dirty="0">
                <a:solidFill>
                  <a:srgbClr val="00B050"/>
                </a:solidFill>
                <a:effectLst>
                  <a:outerShdw blurRad="38100" dist="38100" dir="2700000" algn="tl">
                    <a:srgbClr val="000000">
                      <a:alpha val="43137"/>
                    </a:srgbClr>
                  </a:outerShdw>
                </a:effectLst>
                <a:latin typeface="Comic Sans MS" panose="030F0702030302020204" pitchFamily="66" charset="0"/>
              </a:rPr>
              <a:t>promotes idleness (laziness) </a:t>
            </a:r>
            <a:r>
              <a:rPr lang="en-GB" sz="2700" dirty="0">
                <a:latin typeface="Comic Sans MS" panose="030F0702030302020204" pitchFamily="66" charset="0"/>
              </a:rPr>
              <a:t>– blaming individual for their situation.</a:t>
            </a:r>
          </a:p>
          <a:p>
            <a:pPr>
              <a:lnSpc>
                <a:spcPct val="80000"/>
              </a:lnSpc>
            </a:pPr>
            <a:r>
              <a:rPr lang="en-GB" sz="2700" b="1" dirty="0">
                <a:solidFill>
                  <a:srgbClr val="FF0000"/>
                </a:solidFill>
                <a:effectLst>
                  <a:outerShdw blurRad="38100" dist="38100" dir="2700000" algn="tl">
                    <a:srgbClr val="000000">
                      <a:alpha val="43137"/>
                    </a:srgbClr>
                  </a:outerShdw>
                </a:effectLst>
                <a:latin typeface="Comic Sans MS" panose="030F0702030302020204" pitchFamily="66" charset="0"/>
              </a:rPr>
              <a:t>Cut taxes</a:t>
            </a:r>
            <a:r>
              <a:rPr lang="en-GB" sz="2700" dirty="0">
                <a:latin typeface="Comic Sans MS" panose="030F0702030302020204" pitchFamily="66" charset="0"/>
              </a:rPr>
              <a:t> and deregulate business.</a:t>
            </a:r>
          </a:p>
          <a:p>
            <a:pPr>
              <a:lnSpc>
                <a:spcPct val="80000"/>
              </a:lnSpc>
            </a:pPr>
            <a:r>
              <a:rPr lang="en-GB" sz="2700" dirty="0">
                <a:latin typeface="Comic Sans MS" panose="030F0702030302020204" pitchFamily="66" charset="0"/>
              </a:rPr>
              <a:t>Views are very </a:t>
            </a:r>
            <a:r>
              <a:rPr lang="en-GB" sz="2700" b="1" dirty="0">
                <a:solidFill>
                  <a:srgbClr val="7030A0"/>
                </a:solidFill>
                <a:effectLst>
                  <a:outerShdw blurRad="38100" dist="38100" dir="2700000" algn="tl">
                    <a:srgbClr val="000000">
                      <a:alpha val="43137"/>
                    </a:srgbClr>
                  </a:outerShdw>
                </a:effectLst>
                <a:latin typeface="Comic Sans MS" panose="030F0702030302020204" pitchFamily="66" charset="0"/>
              </a:rPr>
              <a:t>‘right wing’ </a:t>
            </a:r>
          </a:p>
          <a:p>
            <a:pPr>
              <a:lnSpc>
                <a:spcPct val="80000"/>
              </a:lnSpc>
            </a:pPr>
            <a:r>
              <a:rPr lang="en-GB" sz="2700" dirty="0">
                <a:latin typeface="Comic Sans MS" panose="030F0702030302020204" pitchFamily="66" charset="0"/>
              </a:rPr>
              <a:t>Thatcher and her Government</a:t>
            </a:r>
            <a:r>
              <a:rPr lang="en-GB" sz="2700" dirty="0"/>
              <a:t> – </a:t>
            </a:r>
            <a:r>
              <a:rPr lang="en-GB" sz="2700" dirty="0">
                <a:latin typeface="Comic Sans MS" panose="030F0702030302020204" pitchFamily="66" charset="0"/>
              </a:rPr>
              <a:t>perfect example</a:t>
            </a:r>
          </a:p>
        </p:txBody>
      </p:sp>
    </p:spTree>
    <p:extLst>
      <p:ext uri="{BB962C8B-B14F-4D97-AF65-F5344CB8AC3E}">
        <p14:creationId xmlns:p14="http://schemas.microsoft.com/office/powerpoint/2010/main" val="2872318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147">
                                            <p:txEl>
                                              <p:pRg st="0" end="0"/>
                                            </p:txEl>
                                          </p:spTgt>
                                        </p:tgtEl>
                                        <p:attrNameLst>
                                          <p:attrName>style.visibility</p:attrName>
                                        </p:attrNameLst>
                                      </p:cBhvr>
                                      <p:to>
                                        <p:strVal val="visible"/>
                                      </p:to>
                                    </p:set>
                                    <p:anim calcmode="lin" valueType="num">
                                      <p:cBhvr additive="base">
                                        <p:cTn id="7" dur="500" fill="hold"/>
                                        <p:tgtEl>
                                          <p:spTgt spid="614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14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147">
                                            <p:txEl>
                                              <p:pRg st="1" end="1"/>
                                            </p:txEl>
                                          </p:spTgt>
                                        </p:tgtEl>
                                        <p:attrNameLst>
                                          <p:attrName>style.visibility</p:attrName>
                                        </p:attrNameLst>
                                      </p:cBhvr>
                                      <p:to>
                                        <p:strVal val="visible"/>
                                      </p:to>
                                    </p:set>
                                    <p:anim calcmode="lin" valueType="num">
                                      <p:cBhvr additive="base">
                                        <p:cTn id="13" dur="500" fill="hold"/>
                                        <p:tgtEl>
                                          <p:spTgt spid="614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14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147">
                                            <p:txEl>
                                              <p:pRg st="2" end="2"/>
                                            </p:txEl>
                                          </p:spTgt>
                                        </p:tgtEl>
                                        <p:attrNameLst>
                                          <p:attrName>style.visibility</p:attrName>
                                        </p:attrNameLst>
                                      </p:cBhvr>
                                      <p:to>
                                        <p:strVal val="visible"/>
                                      </p:to>
                                    </p:set>
                                    <p:anim calcmode="lin" valueType="num">
                                      <p:cBhvr additive="base">
                                        <p:cTn id="19" dur="500" fill="hold"/>
                                        <p:tgtEl>
                                          <p:spTgt spid="614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14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147">
                                            <p:txEl>
                                              <p:pRg st="3" end="3"/>
                                            </p:txEl>
                                          </p:spTgt>
                                        </p:tgtEl>
                                        <p:attrNameLst>
                                          <p:attrName>style.visibility</p:attrName>
                                        </p:attrNameLst>
                                      </p:cBhvr>
                                      <p:to>
                                        <p:strVal val="visible"/>
                                      </p:to>
                                    </p:set>
                                    <p:anim calcmode="lin" valueType="num">
                                      <p:cBhvr additive="base">
                                        <p:cTn id="25" dur="500" fill="hold"/>
                                        <p:tgtEl>
                                          <p:spTgt spid="6147">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14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6147">
                                            <p:txEl>
                                              <p:pRg st="4" end="4"/>
                                            </p:txEl>
                                          </p:spTgt>
                                        </p:tgtEl>
                                        <p:attrNameLst>
                                          <p:attrName>style.visibility</p:attrName>
                                        </p:attrNameLst>
                                      </p:cBhvr>
                                      <p:to>
                                        <p:strVal val="visible"/>
                                      </p:to>
                                    </p:set>
                                    <p:anim calcmode="lin" valueType="num">
                                      <p:cBhvr additive="base">
                                        <p:cTn id="31" dur="500" fill="hold"/>
                                        <p:tgtEl>
                                          <p:spTgt spid="6147">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14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6147">
                                            <p:txEl>
                                              <p:pRg st="5" end="5"/>
                                            </p:txEl>
                                          </p:spTgt>
                                        </p:tgtEl>
                                        <p:attrNameLst>
                                          <p:attrName>style.visibility</p:attrName>
                                        </p:attrNameLst>
                                      </p:cBhvr>
                                      <p:to>
                                        <p:strVal val="visible"/>
                                      </p:to>
                                    </p:set>
                                    <p:anim calcmode="lin" valueType="num">
                                      <p:cBhvr additive="base">
                                        <p:cTn id="37" dur="500" fill="hold"/>
                                        <p:tgtEl>
                                          <p:spTgt spid="6147">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6147">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6147">
                                            <p:txEl>
                                              <p:pRg st="6" end="6"/>
                                            </p:txEl>
                                          </p:spTgt>
                                        </p:tgtEl>
                                        <p:attrNameLst>
                                          <p:attrName>style.visibility</p:attrName>
                                        </p:attrNameLst>
                                      </p:cBhvr>
                                      <p:to>
                                        <p:strVal val="visible"/>
                                      </p:to>
                                    </p:set>
                                    <p:anim calcmode="lin" valueType="num">
                                      <p:cBhvr additive="base">
                                        <p:cTn id="43" dur="500" fill="hold"/>
                                        <p:tgtEl>
                                          <p:spTgt spid="6147">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6147">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6147">
                                            <p:txEl>
                                              <p:pRg st="7" end="7"/>
                                            </p:txEl>
                                          </p:spTgt>
                                        </p:tgtEl>
                                        <p:attrNameLst>
                                          <p:attrName>style.visibility</p:attrName>
                                        </p:attrNameLst>
                                      </p:cBhvr>
                                      <p:to>
                                        <p:strVal val="visible"/>
                                      </p:to>
                                    </p:set>
                                    <p:anim calcmode="lin" valueType="num">
                                      <p:cBhvr additive="base">
                                        <p:cTn id="49" dur="500" fill="hold"/>
                                        <p:tgtEl>
                                          <p:spTgt spid="6147">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6147">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6147">
                                            <p:txEl>
                                              <p:pRg st="8" end="8"/>
                                            </p:txEl>
                                          </p:spTgt>
                                        </p:tgtEl>
                                        <p:attrNameLst>
                                          <p:attrName>style.visibility</p:attrName>
                                        </p:attrNameLst>
                                      </p:cBhvr>
                                      <p:to>
                                        <p:strVal val="visible"/>
                                      </p:to>
                                    </p:set>
                                    <p:anim calcmode="lin" valueType="num">
                                      <p:cBhvr additive="base">
                                        <p:cTn id="55" dur="500" fill="hold"/>
                                        <p:tgtEl>
                                          <p:spTgt spid="6147">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6147">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7"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effectLst>
                  <a:outerShdw blurRad="38100" dist="38100" dir="2700000" algn="tl">
                    <a:srgbClr val="000000">
                      <a:alpha val="43137"/>
                    </a:srgbClr>
                  </a:outerShdw>
                </a:effectLst>
                <a:latin typeface="Comic Sans MS" panose="030F0702030302020204" pitchFamily="66" charset="0"/>
              </a:rPr>
              <a:t>The ‘Iron Lady’</a:t>
            </a:r>
          </a:p>
        </p:txBody>
      </p:sp>
      <p:sp>
        <p:nvSpPr>
          <p:cNvPr id="4" name="Rectangle 3"/>
          <p:cNvSpPr/>
          <p:nvPr/>
        </p:nvSpPr>
        <p:spPr>
          <a:xfrm>
            <a:off x="0" y="5844211"/>
            <a:ext cx="5791200" cy="923330"/>
          </a:xfrm>
          <a:prstGeom prst="rect">
            <a:avLst/>
          </a:prstGeom>
        </p:spPr>
        <p:txBody>
          <a:bodyPr wrap="square">
            <a:spAutoFit/>
          </a:bodyPr>
          <a:lstStyle/>
          <a:p>
            <a:pPr algn="ctr"/>
            <a:r>
              <a:rPr lang="en-GB" dirty="0">
                <a:hlinkClick r:id="rId2"/>
              </a:rPr>
              <a:t>https://www.youtube.com/watch?v=jUfIzRYvBT4</a:t>
            </a:r>
            <a:endParaRPr lang="en-GB" dirty="0"/>
          </a:p>
          <a:p>
            <a:pPr algn="ctr"/>
            <a:r>
              <a:rPr lang="en-GB" b="1" i="1" dirty="0"/>
              <a:t>New York Times: What did Thatcherism do for Britain </a:t>
            </a:r>
            <a:r>
              <a:rPr lang="en-GB" dirty="0"/>
              <a:t>(3:06)</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3865170"/>
            <a:ext cx="2209800" cy="1219200"/>
          </a:xfrm>
          <a:prstGeom prst="rect">
            <a:avLst/>
          </a:prstGeom>
        </p:spPr>
      </p:pic>
      <p:sp>
        <p:nvSpPr>
          <p:cNvPr id="6" name="Rectangle 5"/>
          <p:cNvSpPr/>
          <p:nvPr/>
        </p:nvSpPr>
        <p:spPr>
          <a:xfrm>
            <a:off x="3200400" y="3894481"/>
            <a:ext cx="5181600" cy="1200329"/>
          </a:xfrm>
          <a:prstGeom prst="rect">
            <a:avLst/>
          </a:prstGeom>
        </p:spPr>
        <p:txBody>
          <a:bodyPr wrap="square">
            <a:spAutoFit/>
          </a:bodyPr>
          <a:lstStyle/>
          <a:p>
            <a:pPr algn="ctr"/>
            <a:r>
              <a:rPr lang="en-GB" dirty="0">
                <a:hlinkClick r:id="rId4"/>
              </a:rPr>
              <a:t>https://www.youtube.com/watch?v=F0-ZZZPjE2g</a:t>
            </a:r>
            <a:endParaRPr lang="en-GB" dirty="0"/>
          </a:p>
          <a:p>
            <a:pPr algn="ctr"/>
            <a:r>
              <a:rPr lang="en-GB" b="1" i="1" dirty="0"/>
              <a:t>Life and Legacy of the ‘Iron Lady’ </a:t>
            </a:r>
          </a:p>
          <a:p>
            <a:pPr algn="ctr"/>
            <a:r>
              <a:rPr lang="en-GB" dirty="0"/>
              <a:t>(3:40)</a:t>
            </a:r>
          </a:p>
          <a:p>
            <a:endParaRPr lang="en-GB" dirty="0"/>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0" y="4907611"/>
            <a:ext cx="2419350" cy="1885950"/>
          </a:xfrm>
          <a:prstGeom prst="rect">
            <a:avLst/>
          </a:prstGeom>
        </p:spPr>
      </p:pic>
      <p:sp>
        <p:nvSpPr>
          <p:cNvPr id="8" name="Content Placeholder 2"/>
          <p:cNvSpPr>
            <a:spLocks noGrp="1"/>
          </p:cNvSpPr>
          <p:nvPr>
            <p:ph idx="1"/>
          </p:nvPr>
        </p:nvSpPr>
        <p:spPr>
          <a:xfrm>
            <a:off x="304800" y="1417638"/>
            <a:ext cx="8534400" cy="3886200"/>
          </a:xfrm>
        </p:spPr>
        <p:txBody>
          <a:bodyPr>
            <a:noAutofit/>
          </a:bodyPr>
          <a:lstStyle/>
          <a:p>
            <a:pPr marL="0" indent="0">
              <a:buNone/>
            </a:pPr>
            <a:r>
              <a:rPr lang="en-GB" sz="2200" dirty="0">
                <a:latin typeface="Comic Sans MS" panose="030F0702030302020204" pitchFamily="66" charset="0"/>
              </a:rPr>
              <a:t>Prime Minister since 1979- 1990. Falkland's war victory in 1982 and the recovering economy led to her successful re-election.</a:t>
            </a:r>
          </a:p>
          <a:p>
            <a:pPr marL="0" indent="0">
              <a:buNone/>
            </a:pPr>
            <a:r>
              <a:rPr lang="en-GB" sz="2200" dirty="0">
                <a:latin typeface="Comic Sans MS" panose="030F0702030302020204" pitchFamily="66" charset="0"/>
              </a:rPr>
              <a:t>Her support for the community charge (Poll tax) was her demise. She resigned as PM and party leader in Nov 1990 after Michael Heseltine challenged her leadership. She was then given peerage in the House of Lords.</a:t>
            </a:r>
          </a:p>
        </p:txBody>
      </p:sp>
    </p:spTree>
    <p:extLst>
      <p:ext uri="{BB962C8B-B14F-4D97-AF65-F5344CB8AC3E}">
        <p14:creationId xmlns:p14="http://schemas.microsoft.com/office/powerpoint/2010/main" val="3276682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anim calcmode="lin" valueType="num">
                                      <p:cBhvr additive="base">
                                        <p:cTn id="13"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latin typeface="Comic Sans MS" panose="030F0702030302020204" pitchFamily="66" charset="0"/>
              </a:rPr>
              <a:t>conservatism</a:t>
            </a:r>
          </a:p>
        </p:txBody>
      </p:sp>
      <p:sp>
        <p:nvSpPr>
          <p:cNvPr id="3" name="Content Placeholder 2"/>
          <p:cNvSpPr>
            <a:spLocks noGrp="1"/>
          </p:cNvSpPr>
          <p:nvPr>
            <p:ph idx="1"/>
          </p:nvPr>
        </p:nvSpPr>
        <p:spPr/>
        <p:txBody>
          <a:bodyPr>
            <a:normAutofit/>
          </a:bodyPr>
          <a:lstStyle/>
          <a:p>
            <a:pPr marL="0" indent="0">
              <a:buNone/>
            </a:pPr>
            <a:r>
              <a:rPr lang="en-GB" sz="4000" b="1" dirty="0">
                <a:solidFill>
                  <a:schemeClr val="tx1">
                    <a:lumMod val="85000"/>
                    <a:lumOff val="15000"/>
                  </a:schemeClr>
                </a:solidFill>
                <a:latin typeface="Comic Sans MS" panose="030F0702030302020204" pitchFamily="66" charset="0"/>
              </a:rPr>
              <a:t>More conservative		</a:t>
            </a:r>
          </a:p>
          <a:p>
            <a:pPr marL="0" indent="0">
              <a:buNone/>
            </a:pPr>
            <a:endParaRPr lang="en-GB" sz="4000" b="1" dirty="0">
              <a:solidFill>
                <a:schemeClr val="tx1">
                  <a:lumMod val="85000"/>
                  <a:lumOff val="15000"/>
                </a:schemeClr>
              </a:solidFill>
              <a:latin typeface="Comic Sans MS" panose="030F0702030302020204" pitchFamily="66" charset="0"/>
            </a:endParaRPr>
          </a:p>
          <a:p>
            <a:pPr marL="0" indent="0">
              <a:buNone/>
            </a:pPr>
            <a:endParaRPr lang="en-GB" sz="4000" b="1" dirty="0">
              <a:solidFill>
                <a:schemeClr val="tx1">
                  <a:lumMod val="85000"/>
                  <a:lumOff val="15000"/>
                </a:schemeClr>
              </a:solidFill>
              <a:latin typeface="Comic Sans MS" panose="030F0702030302020204" pitchFamily="66" charset="0"/>
            </a:endParaRPr>
          </a:p>
          <a:p>
            <a:pPr marL="0" indent="0">
              <a:buNone/>
            </a:pPr>
            <a:r>
              <a:rPr lang="en-GB" sz="4000" b="1" dirty="0">
                <a:solidFill>
                  <a:schemeClr val="tx1">
                    <a:lumMod val="85000"/>
                    <a:lumOff val="15000"/>
                  </a:schemeClr>
                </a:solidFill>
                <a:latin typeface="Comic Sans MS" panose="030F0702030302020204" pitchFamily="66" charset="0"/>
              </a:rPr>
              <a:t>	</a:t>
            </a:r>
          </a:p>
          <a:p>
            <a:pPr marL="0" indent="0">
              <a:buNone/>
            </a:pPr>
            <a:r>
              <a:rPr lang="en-GB" sz="4000" b="1" dirty="0">
                <a:solidFill>
                  <a:schemeClr val="tx1">
                    <a:lumMod val="85000"/>
                    <a:lumOff val="15000"/>
                  </a:schemeClr>
                </a:solidFill>
                <a:latin typeface="Comic Sans MS" panose="030F0702030302020204" pitchFamily="66" charset="0"/>
              </a:rPr>
              <a:t>				Less conservative</a:t>
            </a:r>
          </a:p>
        </p:txBody>
      </p:sp>
      <p:sp>
        <p:nvSpPr>
          <p:cNvPr id="4" name="Left Arrow 3"/>
          <p:cNvSpPr/>
          <p:nvPr/>
        </p:nvSpPr>
        <p:spPr>
          <a:xfrm>
            <a:off x="228600" y="2362200"/>
            <a:ext cx="1676400" cy="914400"/>
          </a:xfrm>
          <a:prstGeom prst="leftArrow">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Left Arrow 4"/>
          <p:cNvSpPr/>
          <p:nvPr/>
        </p:nvSpPr>
        <p:spPr>
          <a:xfrm rot="10800000">
            <a:off x="7239000" y="5410200"/>
            <a:ext cx="1676400" cy="914400"/>
          </a:xfrm>
          <a:prstGeom prst="leftArrow">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2993623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b="1" dirty="0"/>
              <a:t/>
            </a:r>
            <a:br>
              <a:rPr lang="en-GB" b="1" dirty="0"/>
            </a:br>
            <a:r>
              <a:rPr lang="en-GB" dirty="0">
                <a:latin typeface="Comic Sans MS" panose="030F0702030302020204" pitchFamily="66" charset="0"/>
              </a:rPr>
              <a:t/>
            </a:r>
            <a:br>
              <a:rPr lang="en-GB" dirty="0">
                <a:latin typeface="Comic Sans MS" panose="030F0702030302020204" pitchFamily="66" charset="0"/>
              </a:rPr>
            </a:br>
            <a:endParaRPr lang="en-GB" dirty="0">
              <a:latin typeface="Comic Sans MS" panose="030F0702030302020204" pitchFamily="66" charset="0"/>
            </a:endParaRPr>
          </a:p>
        </p:txBody>
      </p:sp>
      <p:sp>
        <p:nvSpPr>
          <p:cNvPr id="3" name="Content Placeholder 2"/>
          <p:cNvSpPr>
            <a:spLocks noGrp="1"/>
          </p:cNvSpPr>
          <p:nvPr>
            <p:ph idx="1"/>
          </p:nvPr>
        </p:nvSpPr>
        <p:spPr>
          <a:xfrm>
            <a:off x="0" y="0"/>
            <a:ext cx="9144000" cy="7467600"/>
          </a:xfrm>
        </p:spPr>
        <p:txBody>
          <a:bodyPr>
            <a:noAutofit/>
          </a:bodyPr>
          <a:lstStyle/>
          <a:p>
            <a:pPr marL="0" indent="0">
              <a:buNone/>
            </a:pPr>
            <a:r>
              <a:rPr lang="en-GB" sz="2200" dirty="0">
                <a:latin typeface="Comic Sans MS" panose="030F0702030302020204" pitchFamily="66" charset="0"/>
              </a:rPr>
              <a:t>Margaret Thatcher was a major proponent of this individualist ideal, famously saying that </a:t>
            </a:r>
            <a:r>
              <a:rPr lang="en-GB" sz="2200" i="1" dirty="0">
                <a:latin typeface="Comic Sans MS" panose="030F0702030302020204" pitchFamily="66" charset="0"/>
              </a:rPr>
              <a:t>‘</a:t>
            </a:r>
            <a:r>
              <a:rPr lang="en-GB" sz="2200" b="1" i="1" dirty="0">
                <a:solidFill>
                  <a:srgbClr val="0070C0"/>
                </a:solidFill>
                <a:effectLst>
                  <a:outerShdw blurRad="38100" dist="38100" dir="2700000" algn="tl">
                    <a:srgbClr val="000000">
                      <a:alpha val="43137"/>
                    </a:srgbClr>
                  </a:outerShdw>
                </a:effectLst>
                <a:latin typeface="Comic Sans MS" panose="030F0702030302020204" pitchFamily="66" charset="0"/>
              </a:rPr>
              <a:t>there is no such thing as society, only individuals and their families’</a:t>
            </a:r>
            <a:r>
              <a:rPr lang="en-GB" sz="2200" b="1" dirty="0">
                <a:solidFill>
                  <a:srgbClr val="0070C0"/>
                </a:solidFill>
                <a:effectLst>
                  <a:outerShdw blurRad="38100" dist="38100" dir="2700000" algn="tl">
                    <a:srgbClr val="000000">
                      <a:alpha val="43137"/>
                    </a:srgbClr>
                  </a:outerShdw>
                </a:effectLst>
                <a:latin typeface="Comic Sans MS" panose="030F0702030302020204" pitchFamily="66" charset="0"/>
              </a:rPr>
              <a:t>.</a:t>
            </a:r>
          </a:p>
          <a:p>
            <a:pPr marL="0" indent="0">
              <a:buNone/>
            </a:pPr>
            <a:r>
              <a:rPr lang="en-GB" sz="2200" dirty="0">
                <a:latin typeface="Comic Sans MS" panose="030F0702030302020204" pitchFamily="66" charset="0"/>
              </a:rPr>
              <a:t>As Prime Minister, Thatcher carried out a neoliberal legislative programme </a:t>
            </a:r>
            <a:r>
              <a:rPr lang="en-GB" sz="2200" b="1" dirty="0">
                <a:solidFill>
                  <a:srgbClr val="FF0000"/>
                </a:solidFill>
                <a:effectLst>
                  <a:outerShdw blurRad="38100" dist="38100" dir="2700000" algn="tl">
                    <a:srgbClr val="000000">
                      <a:alpha val="43137"/>
                    </a:srgbClr>
                  </a:outerShdw>
                </a:effectLst>
                <a:latin typeface="Comic Sans MS" panose="030F0702030302020204" pitchFamily="66" charset="0"/>
              </a:rPr>
              <a:t>selling off state owned businesses </a:t>
            </a:r>
            <a:r>
              <a:rPr lang="en-GB" sz="2200" dirty="0">
                <a:latin typeface="Comic Sans MS" panose="030F0702030302020204" pitchFamily="66" charset="0"/>
              </a:rPr>
              <a:t>such as British Telecom, British Airways and Rolls Royce; as well as, introducing new laws </a:t>
            </a:r>
            <a:r>
              <a:rPr lang="en-GB" sz="2200" b="1" dirty="0">
                <a:solidFill>
                  <a:srgbClr val="FF0000"/>
                </a:solidFill>
                <a:effectLst>
                  <a:outerShdw blurRad="38100" dist="38100" dir="2700000" algn="tl">
                    <a:srgbClr val="000000">
                      <a:alpha val="43137"/>
                    </a:srgbClr>
                  </a:outerShdw>
                </a:effectLst>
                <a:latin typeface="Comic Sans MS" panose="030F0702030302020204" pitchFamily="66" charset="0"/>
              </a:rPr>
              <a:t>restricting trade unions </a:t>
            </a:r>
            <a:r>
              <a:rPr lang="en-GB" sz="2200" dirty="0">
                <a:latin typeface="Comic Sans MS" panose="030F0702030302020204" pitchFamily="66" charset="0"/>
              </a:rPr>
              <a:t>and </a:t>
            </a:r>
            <a:r>
              <a:rPr lang="en-GB" sz="2200" b="1" dirty="0">
                <a:solidFill>
                  <a:srgbClr val="FF0000"/>
                </a:solidFill>
                <a:effectLst>
                  <a:outerShdw blurRad="38100" dist="38100" dir="2700000" algn="tl">
                    <a:srgbClr val="000000">
                      <a:alpha val="43137"/>
                    </a:srgbClr>
                  </a:outerShdw>
                </a:effectLst>
                <a:latin typeface="Comic Sans MS" panose="030F0702030302020204" pitchFamily="66" charset="0"/>
              </a:rPr>
              <a:t>closing nationalised heavy industries, such as coal mines.</a:t>
            </a:r>
          </a:p>
          <a:p>
            <a:pPr marL="0" indent="0">
              <a:buNone/>
            </a:pPr>
            <a:r>
              <a:rPr lang="en-GB" sz="2200" dirty="0">
                <a:latin typeface="Comic Sans MS" panose="030F0702030302020204" pitchFamily="66" charset="0"/>
              </a:rPr>
              <a:t>Thatcher believed </a:t>
            </a:r>
            <a:r>
              <a:rPr lang="en-GB" sz="2200" b="1" dirty="0">
                <a:effectLst>
                  <a:outerShdw blurRad="38100" dist="38100" dir="2700000" algn="tl">
                    <a:srgbClr val="000000">
                      <a:alpha val="43137"/>
                    </a:srgbClr>
                  </a:outerShdw>
                </a:effectLst>
                <a:latin typeface="Comic Sans MS" panose="030F0702030302020204" pitchFamily="66" charset="0"/>
              </a:rPr>
              <a:t>state intervention bred a culture of dependence</a:t>
            </a:r>
            <a:r>
              <a:rPr lang="en-GB" sz="2200" dirty="0">
                <a:latin typeface="Comic Sans MS" panose="030F0702030302020204" pitchFamily="66" charset="0"/>
              </a:rPr>
              <a:t> and inhibited the conservative traditions of individual responsibility and entrepreneurship. </a:t>
            </a:r>
          </a:p>
          <a:p>
            <a:pPr marL="0" indent="0">
              <a:buNone/>
            </a:pPr>
            <a:r>
              <a:rPr lang="en-GB" sz="2200" dirty="0">
                <a:latin typeface="Comic Sans MS" panose="030F0702030302020204" pitchFamily="66" charset="0"/>
              </a:rPr>
              <a:t>She believed an unrestricted free-market would find a way to resolve issues such as unemployment and poverty without the need for government intervention.</a:t>
            </a:r>
          </a:p>
          <a:p>
            <a:pPr marL="0" indent="0">
              <a:buNone/>
            </a:pPr>
            <a:r>
              <a:rPr lang="en-GB" sz="2200" dirty="0">
                <a:latin typeface="Comic Sans MS" panose="030F0702030302020204" pitchFamily="66" charset="0"/>
              </a:rPr>
              <a:t>However, Thatcher’s ‘right to buy’ scheme allowing people to buy their council houses at discounted rates is an indication that </a:t>
            </a:r>
            <a:r>
              <a:rPr lang="en-GB" sz="2200" b="1" dirty="0">
                <a:solidFill>
                  <a:srgbClr val="FF0000"/>
                </a:solidFill>
                <a:latin typeface="Comic Sans MS" panose="030F0702030302020204" pitchFamily="66" charset="0"/>
              </a:rPr>
              <a:t>she still adhered to traditional conservative values such as the importance of owning property.</a:t>
            </a:r>
          </a:p>
        </p:txBody>
      </p:sp>
    </p:spTree>
    <p:extLst>
      <p:ext uri="{BB962C8B-B14F-4D97-AF65-F5344CB8AC3E}">
        <p14:creationId xmlns:p14="http://schemas.microsoft.com/office/powerpoint/2010/main" val="4220812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2832049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latin typeface="Comic Sans MS" panose="030F0702030302020204" pitchFamily="66" charset="0"/>
              </a:rPr>
              <a:t>The ‘Yuppies’ of the 80s </a:t>
            </a:r>
            <a:r>
              <a:rPr lang="en-GB" b="1" dirty="0">
                <a:solidFill>
                  <a:srgbClr val="FF0000"/>
                </a:solidFill>
                <a:effectLst>
                  <a:outerShdw blurRad="38100" dist="38100" dir="2700000" algn="tl">
                    <a:srgbClr val="000000">
                      <a:alpha val="43137"/>
                    </a:srgbClr>
                  </a:outerShdw>
                </a:effectLst>
                <a:latin typeface="Comic Sans MS" panose="030F0702030302020204" pitchFamily="66" charset="0"/>
              </a:rPr>
              <a:t>vs </a:t>
            </a:r>
            <a:br>
              <a:rPr lang="en-GB" b="1" dirty="0">
                <a:solidFill>
                  <a:srgbClr val="FF0000"/>
                </a:solidFill>
                <a:effectLst>
                  <a:outerShdw blurRad="38100" dist="38100" dir="2700000" algn="tl">
                    <a:srgbClr val="000000">
                      <a:alpha val="43137"/>
                    </a:srgbClr>
                  </a:outerShdw>
                </a:effectLst>
                <a:latin typeface="Comic Sans MS" panose="030F0702030302020204" pitchFamily="66" charset="0"/>
              </a:rPr>
            </a:br>
            <a:r>
              <a:rPr lang="en-GB" dirty="0">
                <a:latin typeface="Comic Sans MS" panose="030F0702030302020204" pitchFamily="66" charset="0"/>
              </a:rPr>
              <a:t>3m unemployed</a:t>
            </a:r>
          </a:p>
        </p:txBody>
      </p:sp>
      <p:pic>
        <p:nvPicPr>
          <p:cNvPr id="12" name="Content Placeholder 11"/>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28600" y="1596091"/>
            <a:ext cx="4457940" cy="4373563"/>
          </a:xfrm>
        </p:spPr>
      </p:pic>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43400" y="3782873"/>
            <a:ext cx="4800600" cy="30388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1388924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fontScale="90000"/>
          </a:bodyPr>
          <a:lstStyle/>
          <a:p>
            <a:r>
              <a:rPr lang="en-GB" b="1" dirty="0"/>
              <a:t/>
            </a:r>
            <a:br>
              <a:rPr lang="en-GB" b="1" dirty="0"/>
            </a:br>
            <a:r>
              <a:rPr lang="en-GB" sz="5300" b="1" dirty="0">
                <a:solidFill>
                  <a:srgbClr val="00B0F0"/>
                </a:solidFill>
                <a:effectLst>
                  <a:outerShdw blurRad="38100" dist="38100" dir="2700000" algn="tl">
                    <a:srgbClr val="000000">
                      <a:alpha val="43137"/>
                    </a:srgbClr>
                  </a:outerShdw>
                </a:effectLst>
                <a:latin typeface="Comic Sans MS" panose="030F0702030302020204" pitchFamily="66" charset="0"/>
              </a:rPr>
              <a:t>Neoconservatism</a:t>
            </a:r>
            <a:r>
              <a:rPr lang="en-GB" dirty="0">
                <a:latin typeface="Comic Sans MS" panose="030F0702030302020204" pitchFamily="66" charset="0"/>
              </a:rPr>
              <a:t/>
            </a:r>
            <a:br>
              <a:rPr lang="en-GB" dirty="0">
                <a:latin typeface="Comic Sans MS" panose="030F0702030302020204" pitchFamily="66" charset="0"/>
              </a:rPr>
            </a:br>
            <a:endParaRPr lang="en-GB" dirty="0">
              <a:latin typeface="Comic Sans MS" panose="030F0702030302020204" pitchFamily="66" charset="0"/>
            </a:endParaRPr>
          </a:p>
        </p:txBody>
      </p:sp>
      <p:sp>
        <p:nvSpPr>
          <p:cNvPr id="3" name="Content Placeholder 2"/>
          <p:cNvSpPr>
            <a:spLocks noGrp="1"/>
          </p:cNvSpPr>
          <p:nvPr>
            <p:ph idx="1"/>
          </p:nvPr>
        </p:nvSpPr>
        <p:spPr>
          <a:xfrm>
            <a:off x="152400" y="990600"/>
            <a:ext cx="8763000" cy="5745163"/>
          </a:xfrm>
        </p:spPr>
        <p:txBody>
          <a:bodyPr>
            <a:normAutofit fontScale="77500" lnSpcReduction="20000"/>
          </a:bodyPr>
          <a:lstStyle/>
          <a:p>
            <a:pPr marL="0" indent="0">
              <a:buNone/>
            </a:pPr>
            <a:r>
              <a:rPr lang="en-GB" dirty="0">
                <a:latin typeface="Comic Sans MS" panose="030F0702030302020204" pitchFamily="66" charset="0"/>
              </a:rPr>
              <a:t>Neoconservatism (New Right) aims to reassert traditional 19</a:t>
            </a:r>
            <a:r>
              <a:rPr lang="en-GB" baseline="30000" dirty="0">
                <a:latin typeface="Comic Sans MS" panose="030F0702030302020204" pitchFamily="66" charset="0"/>
              </a:rPr>
              <a:t>th</a:t>
            </a:r>
            <a:r>
              <a:rPr lang="en-GB" dirty="0">
                <a:latin typeface="Comic Sans MS" panose="030F0702030302020204" pitchFamily="66" charset="0"/>
              </a:rPr>
              <a:t>C conservatism with a primary focus on restoring hierarchal authority and a </a:t>
            </a:r>
            <a:r>
              <a:rPr lang="en-GB" b="1" dirty="0">
                <a:solidFill>
                  <a:srgbClr val="7030A0"/>
                </a:solidFill>
                <a:latin typeface="Comic Sans MS" panose="030F0702030302020204" pitchFamily="66" charset="0"/>
              </a:rPr>
              <a:t>return to traditional societal values such as family, religion and nationalism </a:t>
            </a:r>
            <a:r>
              <a:rPr lang="en-GB" dirty="0">
                <a:latin typeface="Comic Sans MS" panose="030F0702030302020204" pitchFamily="66" charset="0"/>
              </a:rPr>
              <a:t>in order to ensure stability.</a:t>
            </a:r>
          </a:p>
          <a:p>
            <a:pPr marL="0" indent="0">
              <a:buNone/>
            </a:pPr>
            <a:r>
              <a:rPr lang="en-GB" dirty="0">
                <a:latin typeface="Comic Sans MS" panose="030F0702030302020204" pitchFamily="66" charset="0"/>
              </a:rPr>
              <a:t>Similar to neoliberalism the New Right advocate </a:t>
            </a:r>
            <a:r>
              <a:rPr lang="en-GB" b="1" dirty="0">
                <a:solidFill>
                  <a:srgbClr val="FF3399"/>
                </a:solidFill>
                <a:effectLst>
                  <a:outerShdw blurRad="38100" dist="38100" dir="2700000" algn="tl">
                    <a:srgbClr val="000000">
                      <a:alpha val="43137"/>
                    </a:srgbClr>
                  </a:outerShdw>
                </a:effectLst>
                <a:latin typeface="Comic Sans MS" panose="030F0702030302020204" pitchFamily="66" charset="0"/>
              </a:rPr>
              <a:t>minimal government involvement in people’s lives </a:t>
            </a:r>
            <a:r>
              <a:rPr lang="en-GB" dirty="0">
                <a:latin typeface="Comic Sans MS" panose="030F0702030302020204" pitchFamily="66" charset="0"/>
              </a:rPr>
              <a:t>and encourage individual responsibility and entrepreneurship.</a:t>
            </a:r>
          </a:p>
          <a:p>
            <a:pPr marL="0" indent="0">
              <a:buNone/>
            </a:pPr>
            <a:r>
              <a:rPr lang="en-GB" dirty="0">
                <a:latin typeface="Comic Sans MS" panose="030F0702030302020204" pitchFamily="66" charset="0"/>
              </a:rPr>
              <a:t>In contrast, the New Right’s emphasis on restoring tradition puts it at odds with the multiculturalism that has developed as a result of neoliberal globalisation, as they view </a:t>
            </a:r>
            <a:r>
              <a:rPr lang="en-GB" b="1" dirty="0">
                <a:solidFill>
                  <a:srgbClr val="00B050"/>
                </a:solidFill>
                <a:latin typeface="Comic Sans MS" panose="030F0702030302020204" pitchFamily="66" charset="0"/>
              </a:rPr>
              <a:t>multicultural and multireligious societies as conflict ridden and unstable.</a:t>
            </a:r>
          </a:p>
          <a:p>
            <a:pPr marL="0" indent="0">
              <a:buNone/>
            </a:pPr>
            <a:r>
              <a:rPr lang="en-GB" dirty="0">
                <a:latin typeface="Comic Sans MS" panose="030F0702030302020204" pitchFamily="66" charset="0"/>
              </a:rPr>
              <a:t>Inevitably, this leads advocates of the New Right to take a sceptical view of immigration or institutions such as the </a:t>
            </a:r>
            <a:r>
              <a:rPr lang="en-GB" b="1" dirty="0">
                <a:solidFill>
                  <a:schemeClr val="accent6">
                    <a:lumMod val="75000"/>
                  </a:schemeClr>
                </a:solidFill>
                <a:latin typeface="Comic Sans MS" panose="030F0702030302020204" pitchFamily="66" charset="0"/>
              </a:rPr>
              <a:t>European Union</a:t>
            </a:r>
            <a:r>
              <a:rPr lang="en-GB" dirty="0">
                <a:latin typeface="Comic Sans MS" panose="030F0702030302020204" pitchFamily="66" charset="0"/>
              </a:rPr>
              <a:t>.</a:t>
            </a:r>
          </a:p>
          <a:p>
            <a:pPr marL="0" indent="0">
              <a:buNone/>
            </a:pPr>
            <a:endParaRPr lang="en-GB" dirty="0">
              <a:latin typeface="Comic Sans MS" panose="030F0702030302020204" pitchFamily="66" charset="0"/>
            </a:endParaRPr>
          </a:p>
        </p:txBody>
      </p:sp>
    </p:spTree>
    <p:extLst>
      <p:ext uri="{BB962C8B-B14F-4D97-AF65-F5344CB8AC3E}">
        <p14:creationId xmlns:p14="http://schemas.microsoft.com/office/powerpoint/2010/main" val="1891534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5710" y="-190500"/>
            <a:ext cx="8229600" cy="1143000"/>
          </a:xfrm>
        </p:spPr>
        <p:txBody>
          <a:bodyPr>
            <a:normAutofit fontScale="90000"/>
          </a:bodyPr>
          <a:lstStyle/>
          <a:p>
            <a:r>
              <a:rPr lang="en-GB" b="1" dirty="0"/>
              <a:t/>
            </a:r>
            <a:br>
              <a:rPr lang="en-GB" b="1" dirty="0"/>
            </a:br>
            <a:r>
              <a:rPr lang="en-GB" b="1" dirty="0">
                <a:solidFill>
                  <a:srgbClr val="FF3399"/>
                </a:solidFill>
                <a:effectLst>
                  <a:outerShdw blurRad="38100" dist="38100" dir="2700000" algn="tl">
                    <a:srgbClr val="000000">
                      <a:alpha val="43137"/>
                    </a:srgbClr>
                  </a:outerShdw>
                </a:effectLst>
                <a:latin typeface="Comic Sans MS" panose="030F0702030302020204" pitchFamily="66" charset="0"/>
              </a:rPr>
              <a:t>In Focus: David Cameron</a:t>
            </a:r>
            <a:r>
              <a:rPr lang="en-GB" dirty="0"/>
              <a:t/>
            </a:r>
            <a:br>
              <a:rPr lang="en-GB" dirty="0"/>
            </a:br>
            <a:endParaRPr lang="en-GB" dirty="0"/>
          </a:p>
        </p:txBody>
      </p:sp>
      <p:sp>
        <p:nvSpPr>
          <p:cNvPr id="3" name="Content Placeholder 2"/>
          <p:cNvSpPr>
            <a:spLocks noGrp="1"/>
          </p:cNvSpPr>
          <p:nvPr>
            <p:ph idx="1"/>
          </p:nvPr>
        </p:nvSpPr>
        <p:spPr>
          <a:xfrm>
            <a:off x="152400" y="762000"/>
            <a:ext cx="7125628" cy="6905172"/>
          </a:xfrm>
        </p:spPr>
        <p:txBody>
          <a:bodyPr>
            <a:normAutofit fontScale="77500" lnSpcReduction="20000"/>
          </a:bodyPr>
          <a:lstStyle/>
          <a:p>
            <a:pPr marL="0" indent="0">
              <a:buNone/>
            </a:pPr>
            <a:r>
              <a:rPr lang="en-GB" dirty="0">
                <a:latin typeface="Comic Sans MS" panose="030F0702030302020204" pitchFamily="66" charset="0"/>
              </a:rPr>
              <a:t>Since becoming PM in 2010 David Cameron arguably pursued a New Right legislative agenda (albeit restricted by his coalition partners 2010-2015), </a:t>
            </a:r>
            <a:r>
              <a:rPr lang="en-GB" b="1" dirty="0">
                <a:solidFill>
                  <a:srgbClr val="FF3399"/>
                </a:solidFill>
                <a:latin typeface="Comic Sans MS" panose="030F0702030302020204" pitchFamily="66" charset="0"/>
              </a:rPr>
              <a:t>reducing public spending</a:t>
            </a:r>
            <a:r>
              <a:rPr lang="en-GB" dirty="0">
                <a:latin typeface="Comic Sans MS" panose="030F0702030302020204" pitchFamily="66" charset="0"/>
              </a:rPr>
              <a:t>, introducing </a:t>
            </a:r>
            <a:r>
              <a:rPr lang="en-GB" b="1" dirty="0">
                <a:solidFill>
                  <a:srgbClr val="00B0F0"/>
                </a:solidFill>
                <a:latin typeface="Comic Sans MS" panose="030F0702030302020204" pitchFamily="66" charset="0"/>
              </a:rPr>
              <a:t>welfare reform </a:t>
            </a:r>
            <a:r>
              <a:rPr lang="en-GB" dirty="0">
                <a:latin typeface="Comic Sans MS" panose="030F0702030302020204" pitchFamily="66" charset="0"/>
              </a:rPr>
              <a:t>and allowing greater involvement of the </a:t>
            </a:r>
            <a:r>
              <a:rPr lang="en-GB" b="1" dirty="0">
                <a:solidFill>
                  <a:srgbClr val="00B050"/>
                </a:solidFill>
                <a:latin typeface="Comic Sans MS" panose="030F0702030302020204" pitchFamily="66" charset="0"/>
              </a:rPr>
              <a:t>free-market in the NHS and education.</a:t>
            </a:r>
            <a:endParaRPr lang="en-GB" dirty="0">
              <a:latin typeface="Comic Sans MS" panose="030F0702030302020204" pitchFamily="66" charset="0"/>
            </a:endParaRPr>
          </a:p>
          <a:p>
            <a:pPr marL="0" indent="0">
              <a:buNone/>
            </a:pPr>
            <a:r>
              <a:rPr lang="en-GB" dirty="0">
                <a:latin typeface="Comic Sans MS" panose="030F0702030302020204" pitchFamily="66" charset="0"/>
              </a:rPr>
              <a:t>Furthermore, his call for a </a:t>
            </a:r>
            <a:r>
              <a:rPr lang="en-GB" b="1" dirty="0">
                <a:solidFill>
                  <a:schemeClr val="accent6">
                    <a:lumMod val="75000"/>
                  </a:schemeClr>
                </a:solidFill>
                <a:effectLst>
                  <a:outerShdw blurRad="38100" dist="38100" dir="2700000" algn="tl">
                    <a:srgbClr val="000000">
                      <a:alpha val="43137"/>
                    </a:srgbClr>
                  </a:outerShdw>
                </a:effectLst>
                <a:latin typeface="Comic Sans MS" panose="030F0702030302020204" pitchFamily="66" charset="0"/>
              </a:rPr>
              <a:t>‘Big Society</a:t>
            </a:r>
            <a:r>
              <a:rPr lang="en-GB" dirty="0">
                <a:latin typeface="Comic Sans MS" panose="030F0702030302020204" pitchFamily="66" charset="0"/>
              </a:rPr>
              <a:t>’ approach to social issues requiring </a:t>
            </a:r>
            <a:r>
              <a:rPr lang="en-GB" b="1" dirty="0">
                <a:solidFill>
                  <a:schemeClr val="accent6">
                    <a:lumMod val="75000"/>
                  </a:schemeClr>
                </a:solidFill>
                <a:latin typeface="Comic Sans MS" panose="030F0702030302020204" pitchFamily="66" charset="0"/>
              </a:rPr>
              <a:t>charities and volunteers </a:t>
            </a:r>
            <a:r>
              <a:rPr lang="en-GB" dirty="0">
                <a:latin typeface="Comic Sans MS" panose="030F0702030302020204" pitchFamily="66" charset="0"/>
              </a:rPr>
              <a:t>to take action rather than government fits neatly with the type of top down benevolence characteristic of traditional conservative values.</a:t>
            </a:r>
          </a:p>
          <a:p>
            <a:pPr marL="0" indent="0">
              <a:buNone/>
            </a:pPr>
            <a:r>
              <a:rPr lang="en-GB" dirty="0">
                <a:latin typeface="Comic Sans MS" panose="030F0702030302020204" pitchFamily="66" charset="0"/>
              </a:rPr>
              <a:t>Cameron was troubled with the </a:t>
            </a:r>
            <a:r>
              <a:rPr lang="en-GB" b="1" dirty="0">
                <a:solidFill>
                  <a:srgbClr val="FF0000"/>
                </a:solidFill>
                <a:effectLst>
                  <a:outerShdw blurRad="38100" dist="38100" dir="2700000" algn="tl">
                    <a:srgbClr val="000000">
                      <a:alpha val="43137"/>
                    </a:srgbClr>
                  </a:outerShdw>
                </a:effectLst>
                <a:latin typeface="Comic Sans MS" panose="030F0702030302020204" pitchFamily="66" charset="0"/>
              </a:rPr>
              <a:t>EU issue </a:t>
            </a:r>
            <a:r>
              <a:rPr lang="en-GB" dirty="0">
                <a:latin typeface="Comic Sans MS" panose="030F0702030302020204" pitchFamily="66" charset="0"/>
              </a:rPr>
              <a:t>with many in his own party demanding Britain withdraws from treaties requiring social integration and specifically the ‘freedom of movement’ agreement that allows citizens of any EU member state to settle in the UK. </a:t>
            </a:r>
          </a:p>
          <a:p>
            <a:pPr marL="0" indent="0">
              <a:buNone/>
            </a:pPr>
            <a:r>
              <a:rPr lang="en-GB" dirty="0">
                <a:latin typeface="Arial Narrow" pitchFamily="34" charset="0"/>
              </a:rPr>
              <a:t> </a:t>
            </a:r>
          </a:p>
          <a:p>
            <a:endParaRPr lang="en-GB" dirty="0"/>
          </a:p>
        </p:txBody>
      </p:sp>
      <p:pic>
        <p:nvPicPr>
          <p:cNvPr id="102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3666" r="16345"/>
          <a:stretch/>
        </p:blipFill>
        <p:spPr bwMode="auto">
          <a:xfrm>
            <a:off x="7125628" y="0"/>
            <a:ext cx="2018371" cy="22468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42009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normAutofit fontScale="90000"/>
          </a:bodyPr>
          <a:lstStyle/>
          <a:p>
            <a:r>
              <a:rPr lang="en-GB" b="1" dirty="0"/>
              <a:t/>
            </a:r>
            <a:br>
              <a:rPr lang="en-GB" b="1" dirty="0"/>
            </a:br>
            <a:r>
              <a:rPr lang="en-GB" b="1" dirty="0">
                <a:latin typeface="Comic Sans MS" panose="030F0702030302020204" pitchFamily="66" charset="0"/>
              </a:rPr>
              <a:t>Organic Society</a:t>
            </a:r>
            <a:r>
              <a:rPr lang="en-GB" dirty="0">
                <a:latin typeface="Comic Sans MS" panose="030F0702030302020204" pitchFamily="66" charset="0"/>
              </a:rPr>
              <a:t/>
            </a:r>
            <a:br>
              <a:rPr lang="en-GB" dirty="0">
                <a:latin typeface="Comic Sans MS" panose="030F0702030302020204" pitchFamily="66" charset="0"/>
              </a:rPr>
            </a:br>
            <a:endParaRPr lang="en-GB" dirty="0">
              <a:latin typeface="Comic Sans MS" panose="030F0702030302020204" pitchFamily="66" charset="0"/>
            </a:endParaRPr>
          </a:p>
        </p:txBody>
      </p:sp>
      <p:sp>
        <p:nvSpPr>
          <p:cNvPr id="3" name="Content Placeholder 2"/>
          <p:cNvSpPr>
            <a:spLocks noGrp="1"/>
          </p:cNvSpPr>
          <p:nvPr>
            <p:ph idx="1"/>
          </p:nvPr>
        </p:nvSpPr>
        <p:spPr>
          <a:xfrm>
            <a:off x="0" y="1462220"/>
            <a:ext cx="9067800" cy="5616388"/>
          </a:xfrm>
        </p:spPr>
        <p:txBody>
          <a:bodyPr>
            <a:normAutofit fontScale="77500" lnSpcReduction="20000"/>
          </a:bodyPr>
          <a:lstStyle/>
          <a:p>
            <a:pPr marL="0" indent="0">
              <a:buNone/>
            </a:pPr>
            <a:r>
              <a:rPr lang="en-GB" dirty="0">
                <a:latin typeface="Comic Sans MS" panose="030F0702030302020204" pitchFamily="66" charset="0"/>
              </a:rPr>
              <a:t>Conservatism rejects the idea that society is man-made but rather it forms organically as a result of shared experiences, traditions and values. </a:t>
            </a:r>
          </a:p>
          <a:p>
            <a:pPr marL="0" indent="0">
              <a:buNone/>
            </a:pPr>
            <a:r>
              <a:rPr lang="en-GB" b="1" i="1" dirty="0">
                <a:solidFill>
                  <a:srgbClr val="FF3399"/>
                </a:solidFill>
                <a:latin typeface="Comic Sans MS" panose="030F0702030302020204" pitchFamily="66" charset="0"/>
              </a:rPr>
              <a:t>‘The total is greater than the sum of its parts’ </a:t>
            </a:r>
            <a:r>
              <a:rPr lang="en-GB" dirty="0">
                <a:latin typeface="Comic Sans MS" panose="030F0702030302020204" pitchFamily="66" charset="0"/>
              </a:rPr>
              <a:t>- Conservatives believe in a more communitarian approach to development e.g. everyone plays a role to improve society </a:t>
            </a:r>
          </a:p>
          <a:p>
            <a:pPr marL="0" indent="0">
              <a:buNone/>
            </a:pPr>
            <a:r>
              <a:rPr lang="en-GB" dirty="0">
                <a:latin typeface="Comic Sans MS" panose="030F0702030302020204" pitchFamily="66" charset="0"/>
              </a:rPr>
              <a:t>Accordingly, conservatives place a great deal of importance on traditional social institutions like organised religion and social structures like the </a:t>
            </a:r>
            <a:r>
              <a:rPr lang="en-GB" b="1" dirty="0">
                <a:solidFill>
                  <a:srgbClr val="7030A0"/>
                </a:solidFill>
                <a:latin typeface="Comic Sans MS" panose="030F0702030302020204" pitchFamily="66" charset="0"/>
              </a:rPr>
              <a:t>nuclear family </a:t>
            </a:r>
            <a:r>
              <a:rPr lang="en-GB" dirty="0">
                <a:latin typeface="Comic Sans MS" panose="030F0702030302020204" pitchFamily="66" charset="0"/>
              </a:rPr>
              <a:t>as these are considered to be the ‘fabric’ </a:t>
            </a:r>
            <a:r>
              <a:rPr lang="en-GB" b="1" dirty="0">
                <a:solidFill>
                  <a:srgbClr val="7030A0"/>
                </a:solidFill>
                <a:latin typeface="Comic Sans MS" panose="030F0702030302020204" pitchFamily="66" charset="0"/>
              </a:rPr>
              <a:t>holding society together </a:t>
            </a:r>
            <a:r>
              <a:rPr lang="en-GB" dirty="0">
                <a:latin typeface="Comic Sans MS" panose="030F0702030302020204" pitchFamily="66" charset="0"/>
              </a:rPr>
              <a:t>which allow it develop organically.</a:t>
            </a:r>
          </a:p>
          <a:p>
            <a:pPr marL="0" indent="0">
              <a:buNone/>
            </a:pPr>
            <a:endParaRPr lang="en-GB" sz="4000" b="1" dirty="0">
              <a:solidFill>
                <a:srgbClr val="FF3399"/>
              </a:solidFill>
              <a:effectLst>
                <a:outerShdw blurRad="38100" dist="38100" dir="2700000" algn="tl">
                  <a:srgbClr val="000000">
                    <a:alpha val="43137"/>
                  </a:srgbClr>
                </a:outerShdw>
              </a:effectLst>
              <a:latin typeface="Comic Sans MS" panose="030F0702030302020204" pitchFamily="66" charset="0"/>
            </a:endParaRPr>
          </a:p>
          <a:p>
            <a:pPr marL="0" indent="0">
              <a:buNone/>
            </a:pPr>
            <a:r>
              <a:rPr lang="en-GB" sz="4000" b="1" dirty="0">
                <a:solidFill>
                  <a:srgbClr val="FF3399"/>
                </a:solidFill>
                <a:effectLst>
                  <a:outerShdw blurRad="38100" dist="38100" dir="2700000" algn="tl">
                    <a:srgbClr val="000000">
                      <a:alpha val="43137"/>
                    </a:srgbClr>
                  </a:outerShdw>
                </a:effectLst>
                <a:latin typeface="Comic Sans MS" panose="030F0702030302020204" pitchFamily="66" charset="0"/>
              </a:rPr>
              <a:t>Example</a:t>
            </a:r>
            <a:r>
              <a:rPr lang="en-GB" dirty="0">
                <a:latin typeface="Comic Sans MS" panose="030F0702030302020204" pitchFamily="66" charset="0"/>
              </a:rPr>
              <a:t> – David Cameron’s ‘Big Society’ of 2010 placed an emphasis on individual goodwill, volunteering and charity work to improve society as a whole</a:t>
            </a:r>
          </a:p>
          <a:p>
            <a:endParaRPr lang="en-GB"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33186" y="31595"/>
            <a:ext cx="1917887" cy="1241612"/>
          </a:xfrm>
          <a:prstGeom prst="rect">
            <a:avLst/>
          </a:prstGeom>
        </p:spPr>
      </p:pic>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927" y="31595"/>
            <a:ext cx="1917887" cy="1241612"/>
          </a:xfrm>
          <a:prstGeom prst="rect">
            <a:avLst/>
          </a:prstGeom>
        </p:spPr>
      </p:pic>
      <p:sp>
        <p:nvSpPr>
          <p:cNvPr id="23" name="Freeform 22"/>
          <p:cNvSpPr/>
          <p:nvPr/>
        </p:nvSpPr>
        <p:spPr>
          <a:xfrm>
            <a:off x="3147060" y="1478280"/>
            <a:ext cx="7621" cy="1"/>
          </a:xfrm>
          <a:custGeom>
            <a:avLst/>
            <a:gdLst/>
            <a:ahLst/>
            <a:cxnLst/>
            <a:rect l="0" t="0" r="0" b="0"/>
            <a:pathLst>
              <a:path w="7621" h="1">
                <a:moveTo>
                  <a:pt x="0" y="0"/>
                </a:moveTo>
                <a:lnTo>
                  <a:pt x="0" y="0"/>
                </a:lnTo>
                <a:lnTo>
                  <a:pt x="0" y="0"/>
                </a:lnTo>
                <a:lnTo>
                  <a:pt x="0" y="0"/>
                </a:lnTo>
                <a:lnTo>
                  <a:pt x="0" y="0"/>
                </a:lnTo>
                <a:lnTo>
                  <a:pt x="7620" y="0"/>
                </a:lnTo>
                <a:lnTo>
                  <a:pt x="7620" y="0"/>
                </a:lnTo>
              </a:path>
            </a:pathLst>
          </a:custGeom>
          <a:ln w="38100" cap="flat" cmpd="sng" algn="ctr">
            <a:solidFill>
              <a:srgbClr val="000000"/>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8" name="Freeform 27"/>
          <p:cNvSpPr/>
          <p:nvPr/>
        </p:nvSpPr>
        <p:spPr>
          <a:xfrm>
            <a:off x="3749040" y="1424940"/>
            <a:ext cx="7621" cy="1"/>
          </a:xfrm>
          <a:custGeom>
            <a:avLst/>
            <a:gdLst/>
            <a:ahLst/>
            <a:cxnLst/>
            <a:rect l="0" t="0" r="0" b="0"/>
            <a:pathLst>
              <a:path w="7621" h="1">
                <a:moveTo>
                  <a:pt x="0" y="0"/>
                </a:moveTo>
                <a:lnTo>
                  <a:pt x="0" y="0"/>
                </a:lnTo>
                <a:lnTo>
                  <a:pt x="0" y="0"/>
                </a:lnTo>
                <a:lnTo>
                  <a:pt x="7620" y="0"/>
                </a:lnTo>
                <a:lnTo>
                  <a:pt x="7620" y="0"/>
                </a:lnTo>
                <a:lnTo>
                  <a:pt x="7620" y="0"/>
                </a:lnTo>
                <a:lnTo>
                  <a:pt x="7620" y="0"/>
                </a:lnTo>
                <a:lnTo>
                  <a:pt x="7620" y="0"/>
                </a:lnTo>
                <a:lnTo>
                  <a:pt x="7620" y="0"/>
                </a:lnTo>
                <a:lnTo>
                  <a:pt x="7620" y="0"/>
                </a:lnTo>
              </a:path>
            </a:pathLst>
          </a:custGeom>
          <a:ln w="38100" cap="flat" cmpd="sng" algn="ctr">
            <a:solidFill>
              <a:srgbClr val="000000"/>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Tree>
    <p:extLst>
      <p:ext uri="{BB962C8B-B14F-4D97-AF65-F5344CB8AC3E}">
        <p14:creationId xmlns:p14="http://schemas.microsoft.com/office/powerpoint/2010/main" val="747292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4625" y="917575"/>
            <a:ext cx="6254750"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2133600" y="6019800"/>
            <a:ext cx="7696200" cy="369332"/>
          </a:xfrm>
          <a:prstGeom prst="rect">
            <a:avLst/>
          </a:prstGeom>
        </p:spPr>
        <p:txBody>
          <a:bodyPr wrap="square">
            <a:spAutoFit/>
          </a:bodyPr>
          <a:lstStyle/>
          <a:p>
            <a:r>
              <a:rPr lang="en-GB" dirty="0"/>
              <a:t>https://www.youtube.com/watch?v=YZDA0UpNrQA</a:t>
            </a:r>
          </a:p>
        </p:txBody>
      </p:sp>
    </p:spTree>
    <p:extLst>
      <p:ext uri="{BB962C8B-B14F-4D97-AF65-F5344CB8AC3E}">
        <p14:creationId xmlns:p14="http://schemas.microsoft.com/office/powerpoint/2010/main" val="78714726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sp>
        <p:nvSpPr>
          <p:cNvPr id="3" name="Content Placeholder 2"/>
          <p:cNvSpPr>
            <a:spLocks noGrp="1"/>
          </p:cNvSpPr>
          <p:nvPr>
            <p:ph idx="1"/>
          </p:nvPr>
        </p:nvSpPr>
        <p:spPr/>
        <p:txBody>
          <a:bodyPr/>
          <a:lstStyle/>
          <a:p>
            <a:endParaRPr lang="en-GB"/>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4584"/>
          <a:stretch/>
        </p:blipFill>
        <p:spPr bwMode="auto">
          <a:xfrm>
            <a:off x="29308" y="457200"/>
            <a:ext cx="9753600" cy="6248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Oval 3"/>
          <p:cNvSpPr/>
          <p:nvPr/>
        </p:nvSpPr>
        <p:spPr>
          <a:xfrm>
            <a:off x="152400" y="1417638"/>
            <a:ext cx="6172200" cy="990600"/>
          </a:xfrm>
          <a:prstGeom prst="ellipse">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934834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additive="base">
                                        <p:cTn id="7" dur="500" fill="hold"/>
                                        <p:tgtEl>
                                          <p:spTgt spid="2050"/>
                                        </p:tgtEl>
                                        <p:attrNameLst>
                                          <p:attrName>ppt_x</p:attrName>
                                        </p:attrNameLst>
                                      </p:cBhvr>
                                      <p:tavLst>
                                        <p:tav tm="0">
                                          <p:val>
                                            <p:strVal val="#ppt_x"/>
                                          </p:val>
                                        </p:tav>
                                        <p:tav tm="100000">
                                          <p:val>
                                            <p:strVal val="#ppt_x"/>
                                          </p:val>
                                        </p:tav>
                                      </p:tavLst>
                                    </p:anim>
                                    <p:anim calcmode="lin" valueType="num">
                                      <p:cBhvr additive="base">
                                        <p:cTn id="8"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b="1" dirty="0"/>
              <a:t/>
            </a:r>
            <a:br>
              <a:rPr lang="en-GB" b="1" dirty="0"/>
            </a:br>
            <a:r>
              <a:rPr lang="en-GB" b="1" dirty="0">
                <a:latin typeface="Comic Sans MS" panose="030F0702030302020204" pitchFamily="66" charset="0"/>
              </a:rPr>
              <a:t>Success of UK Conservatives</a:t>
            </a:r>
            <a:r>
              <a:rPr lang="en-GB" dirty="0"/>
              <a:t/>
            </a:r>
            <a:br>
              <a:rPr lang="en-GB" dirty="0"/>
            </a:br>
            <a:endParaRPr lang="en-GB" dirty="0"/>
          </a:p>
        </p:txBody>
      </p:sp>
      <p:sp>
        <p:nvSpPr>
          <p:cNvPr id="3" name="Content Placeholder 2"/>
          <p:cNvSpPr>
            <a:spLocks noGrp="1"/>
          </p:cNvSpPr>
          <p:nvPr>
            <p:ph idx="1"/>
          </p:nvPr>
        </p:nvSpPr>
        <p:spPr>
          <a:xfrm>
            <a:off x="457200" y="1570037"/>
            <a:ext cx="8229600" cy="4525963"/>
          </a:xfrm>
        </p:spPr>
        <p:txBody>
          <a:bodyPr>
            <a:normAutofit lnSpcReduction="10000"/>
          </a:bodyPr>
          <a:lstStyle/>
          <a:p>
            <a:pPr marL="0" indent="0" fontAlgn="base">
              <a:buNone/>
            </a:pPr>
            <a:r>
              <a:rPr lang="en-GB" dirty="0">
                <a:latin typeface="Comic Sans MS" panose="030F0702030302020204" pitchFamily="66" charset="0"/>
              </a:rPr>
              <a:t>Very successful at winning elections in the UK (in power for over two thirds of 20</a:t>
            </a:r>
            <a:r>
              <a:rPr lang="en-GB" baseline="30000" dirty="0">
                <a:latin typeface="Comic Sans MS" panose="030F0702030302020204" pitchFamily="66" charset="0"/>
              </a:rPr>
              <a:t>th</a:t>
            </a:r>
            <a:r>
              <a:rPr lang="en-GB" dirty="0">
                <a:latin typeface="Comic Sans MS" panose="030F0702030302020204" pitchFamily="66" charset="0"/>
              </a:rPr>
              <a:t> Century)</a:t>
            </a:r>
          </a:p>
          <a:p>
            <a:pPr fontAlgn="base"/>
            <a:endParaRPr lang="en-GB" dirty="0">
              <a:latin typeface="Comic Sans MS" panose="030F0702030302020204" pitchFamily="66" charset="0"/>
            </a:endParaRPr>
          </a:p>
          <a:p>
            <a:pPr marL="0" indent="0" fontAlgn="base">
              <a:buNone/>
            </a:pPr>
            <a:r>
              <a:rPr lang="en-GB" dirty="0">
                <a:latin typeface="Comic Sans MS" panose="030F0702030302020204" pitchFamily="66" charset="0"/>
              </a:rPr>
              <a:t>Good at getting ideas across (gaining working class support in the 80s)</a:t>
            </a:r>
          </a:p>
          <a:p>
            <a:pPr marL="0" indent="0" fontAlgn="base">
              <a:buNone/>
            </a:pPr>
            <a:r>
              <a:rPr lang="en-GB" dirty="0">
                <a:latin typeface="Comic Sans MS" panose="030F0702030302020204" pitchFamily="66" charset="0"/>
              </a:rPr>
              <a:t> </a:t>
            </a:r>
          </a:p>
          <a:p>
            <a:pPr marL="0" indent="0">
              <a:buNone/>
            </a:pPr>
            <a:r>
              <a:rPr lang="en-GB" dirty="0">
                <a:latin typeface="Comic Sans MS" panose="030F0702030302020204" pitchFamily="66" charset="0"/>
              </a:rPr>
              <a:t>Still tends to defend a specific group, the middle classes.</a:t>
            </a:r>
          </a:p>
          <a:p>
            <a:endParaRPr lang="en-GB"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43874" y="152400"/>
            <a:ext cx="1000125" cy="7620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72200" y="5562600"/>
            <a:ext cx="2819400" cy="10668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82418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5560"/>
            <a:ext cx="8229600" cy="1143000"/>
          </a:xfrm>
        </p:spPr>
        <p:txBody>
          <a:bodyPr>
            <a:normAutofit fontScale="90000"/>
          </a:bodyPr>
          <a:lstStyle/>
          <a:p>
            <a:r>
              <a:rPr lang="en-GB" b="1" dirty="0"/>
              <a:t/>
            </a:r>
            <a:br>
              <a:rPr lang="en-GB" b="1" dirty="0"/>
            </a:br>
            <a:r>
              <a:rPr lang="en-GB" b="1" dirty="0">
                <a:latin typeface="Comic Sans MS" panose="030F0702030302020204" pitchFamily="66" charset="0"/>
              </a:rPr>
              <a:t>Issues facing UK Conservatives</a:t>
            </a:r>
            <a:r>
              <a:rPr lang="en-GB" dirty="0"/>
              <a:t/>
            </a:r>
            <a:br>
              <a:rPr lang="en-GB" dirty="0"/>
            </a:br>
            <a:endParaRPr lang="en-GB" dirty="0"/>
          </a:p>
        </p:txBody>
      </p:sp>
      <p:sp>
        <p:nvSpPr>
          <p:cNvPr id="3" name="Content Placeholder 2"/>
          <p:cNvSpPr>
            <a:spLocks noGrp="1"/>
          </p:cNvSpPr>
          <p:nvPr>
            <p:ph idx="1"/>
          </p:nvPr>
        </p:nvSpPr>
        <p:spPr>
          <a:xfrm>
            <a:off x="152400" y="1107440"/>
            <a:ext cx="8534400" cy="6096000"/>
          </a:xfrm>
        </p:spPr>
        <p:txBody>
          <a:bodyPr>
            <a:noAutofit/>
          </a:bodyPr>
          <a:lstStyle/>
          <a:p>
            <a:pPr fontAlgn="base">
              <a:buFont typeface="Wingdings" panose="05000000000000000000" pitchFamily="2" charset="2"/>
              <a:buChar char="§"/>
            </a:pPr>
            <a:r>
              <a:rPr lang="en-GB" sz="2800" dirty="0">
                <a:latin typeface="Comic Sans MS" panose="030F0702030302020204" pitchFamily="66" charset="0"/>
              </a:rPr>
              <a:t>Blamed for recession in 1990s</a:t>
            </a:r>
          </a:p>
          <a:p>
            <a:pPr fontAlgn="base">
              <a:buFont typeface="Wingdings" panose="05000000000000000000" pitchFamily="2" charset="2"/>
              <a:buChar char="§"/>
            </a:pPr>
            <a:r>
              <a:rPr lang="en-GB" sz="2800" dirty="0">
                <a:latin typeface="Comic Sans MS" panose="030F0702030302020204" pitchFamily="66" charset="0"/>
              </a:rPr>
              <a:t>Major issues with support in Scotland due to legacy of ‘Thatcherism’</a:t>
            </a:r>
          </a:p>
          <a:p>
            <a:pPr fontAlgn="base">
              <a:buFont typeface="Wingdings" panose="05000000000000000000" pitchFamily="2" charset="2"/>
              <a:buChar char="§"/>
            </a:pPr>
            <a:r>
              <a:rPr lang="en-GB" sz="2800" dirty="0">
                <a:latin typeface="Comic Sans MS" panose="030F0702030302020204" pitchFamily="66" charset="0"/>
              </a:rPr>
              <a:t>Split over Europe (some want complete exit while others want economic union)</a:t>
            </a:r>
          </a:p>
          <a:p>
            <a:pPr fontAlgn="base">
              <a:buFont typeface="Wingdings" panose="05000000000000000000" pitchFamily="2" charset="2"/>
              <a:buChar char="§"/>
            </a:pPr>
            <a:r>
              <a:rPr lang="en-GB" sz="2800" dirty="0">
                <a:latin typeface="Comic Sans MS" panose="030F0702030302020204" pitchFamily="66" charset="0"/>
              </a:rPr>
              <a:t>Linked to Political Sleaze (notions of privilege lead to corruption)</a:t>
            </a:r>
          </a:p>
          <a:p>
            <a:pPr fontAlgn="base">
              <a:buFont typeface="Wingdings" panose="05000000000000000000" pitchFamily="2" charset="2"/>
              <a:buChar char="§"/>
            </a:pPr>
            <a:r>
              <a:rPr lang="en-GB" sz="2800" dirty="0">
                <a:latin typeface="Comic Sans MS" panose="030F0702030302020204" pitchFamily="66" charset="0"/>
              </a:rPr>
              <a:t>Centrality of tradition incompatible with modern multicultural society</a:t>
            </a:r>
          </a:p>
          <a:p>
            <a:pPr fontAlgn="base">
              <a:buFont typeface="Wingdings" panose="05000000000000000000" pitchFamily="2" charset="2"/>
              <a:buChar char="§"/>
            </a:pPr>
            <a:r>
              <a:rPr lang="en-GB" sz="2800" dirty="0">
                <a:latin typeface="Comic Sans MS" panose="030F0702030302020204" pitchFamily="66" charset="0"/>
              </a:rPr>
              <a:t>Conservatives labelled the ‘nasty party’ due to their views on individual responsibility and market driven solutions to social problems.</a:t>
            </a:r>
          </a:p>
          <a:p>
            <a:pPr>
              <a:buFont typeface="Wingdings" panose="05000000000000000000" pitchFamily="2" charset="2"/>
              <a:buChar char="§"/>
            </a:pPr>
            <a:endParaRPr lang="en-GB" sz="2800" dirty="0"/>
          </a:p>
        </p:txBody>
      </p:sp>
    </p:spTree>
    <p:extLst>
      <p:ext uri="{BB962C8B-B14F-4D97-AF65-F5344CB8AC3E}">
        <p14:creationId xmlns:p14="http://schemas.microsoft.com/office/powerpoint/2010/main" val="266277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0001" y="2590800"/>
            <a:ext cx="8229600" cy="1143000"/>
          </a:xfrm>
        </p:spPr>
        <p:txBody>
          <a:bodyPr>
            <a:normAutofit fontScale="90000"/>
          </a:bodyPr>
          <a:lstStyle/>
          <a:p>
            <a:r>
              <a:rPr lang="en-GB" b="1" dirty="0">
                <a:solidFill>
                  <a:srgbClr val="00B0F0"/>
                </a:solidFill>
                <a:effectLst>
                  <a:outerShdw blurRad="38100" dist="38100" dir="2700000" algn="tl">
                    <a:srgbClr val="000000">
                      <a:alpha val="43137"/>
                    </a:srgbClr>
                  </a:outerShdw>
                </a:effectLst>
                <a:latin typeface="Comic Sans MS" panose="030F0702030302020204" pitchFamily="66" charset="0"/>
              </a:rPr>
              <a:t>Conservatism</a:t>
            </a:r>
            <a:r>
              <a:rPr lang="en-GB" dirty="0">
                <a:solidFill>
                  <a:srgbClr val="0070C0"/>
                </a:solidFill>
                <a:latin typeface="Comic Sans MS" panose="030F0702030302020204" pitchFamily="66" charset="0"/>
              </a:rPr>
              <a:t/>
            </a:r>
            <a:br>
              <a:rPr lang="en-GB" dirty="0">
                <a:solidFill>
                  <a:srgbClr val="0070C0"/>
                </a:solidFill>
                <a:latin typeface="Comic Sans MS" panose="030F0702030302020204" pitchFamily="66" charset="0"/>
              </a:rPr>
            </a:br>
            <a:r>
              <a:rPr lang="en-GB" dirty="0">
                <a:solidFill>
                  <a:srgbClr val="0070C0"/>
                </a:solidFill>
                <a:latin typeface="Comic Sans MS" panose="030F0702030302020204" pitchFamily="66" charset="0"/>
              </a:rPr>
              <a:t>what does that word mean to you?</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55926" y="381000"/>
            <a:ext cx="2705100" cy="169545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93676" y="4953000"/>
            <a:ext cx="2762250" cy="165735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4601" y="409575"/>
            <a:ext cx="2790825" cy="1638300"/>
          </a:xfrm>
          <a:prstGeom prst="rect">
            <a:avLst/>
          </a:prstGeom>
        </p:spPr>
      </p:pic>
    </p:spTree>
    <p:extLst>
      <p:ext uri="{BB962C8B-B14F-4D97-AF65-F5344CB8AC3E}">
        <p14:creationId xmlns:p14="http://schemas.microsoft.com/office/powerpoint/2010/main" val="3813670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762000"/>
            <a:ext cx="4641011" cy="27432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4114800"/>
            <a:ext cx="5576448" cy="175260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05400" y="914400"/>
            <a:ext cx="3895305" cy="2438400"/>
          </a:xfrm>
          <a:prstGeom prst="rect">
            <a:avLst/>
          </a:prstGeom>
        </p:spPr>
      </p:pic>
    </p:spTree>
    <p:extLst>
      <p:ext uri="{BB962C8B-B14F-4D97-AF65-F5344CB8AC3E}">
        <p14:creationId xmlns:p14="http://schemas.microsoft.com/office/powerpoint/2010/main" val="24703293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5400" b="1" dirty="0" smtClean="0">
                <a:latin typeface="Comic Sans MS" panose="030F0702030302020204" pitchFamily="66" charset="0"/>
              </a:rPr>
              <a:t>Starter</a:t>
            </a:r>
            <a:endParaRPr lang="en-GB" sz="5400" b="1" dirty="0">
              <a:latin typeface="Comic Sans MS" panose="030F0702030302020204" pitchFamily="66" charset="0"/>
            </a:endParaRPr>
          </a:p>
        </p:txBody>
      </p:sp>
      <p:sp>
        <p:nvSpPr>
          <p:cNvPr id="3" name="Content Placeholder 2"/>
          <p:cNvSpPr>
            <a:spLocks noGrp="1"/>
          </p:cNvSpPr>
          <p:nvPr>
            <p:ph idx="1"/>
          </p:nvPr>
        </p:nvSpPr>
        <p:spPr>
          <a:xfrm>
            <a:off x="0" y="1575436"/>
            <a:ext cx="9143999" cy="5486400"/>
          </a:xfrm>
        </p:spPr>
        <p:txBody>
          <a:bodyPr>
            <a:noAutofit/>
          </a:bodyPr>
          <a:lstStyle/>
          <a:p>
            <a:pPr marL="0" indent="0">
              <a:buNone/>
            </a:pPr>
            <a:endParaRPr lang="en-GB" sz="2500" dirty="0">
              <a:latin typeface="Arial Narrow" pitchFamily="34" charset="0"/>
            </a:endParaRPr>
          </a:p>
          <a:p>
            <a:endParaRPr lang="en-GB" sz="25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11565" y="152400"/>
            <a:ext cx="862012" cy="1093694"/>
          </a:xfrm>
          <a:prstGeom prst="rect">
            <a:avLst/>
          </a:prstGeom>
        </p:spPr>
      </p:pic>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116840"/>
            <a:ext cx="862012" cy="1093694"/>
          </a:xfrm>
          <a:prstGeom prst="rect">
            <a:avLst/>
          </a:prstGeom>
        </p:spPr>
      </p:pic>
      <p:sp>
        <p:nvSpPr>
          <p:cNvPr id="5" name="TextBox 4"/>
          <p:cNvSpPr txBox="1"/>
          <p:nvPr/>
        </p:nvSpPr>
        <p:spPr>
          <a:xfrm>
            <a:off x="-1" y="1981200"/>
            <a:ext cx="9143999" cy="2585323"/>
          </a:xfrm>
          <a:prstGeom prst="rect">
            <a:avLst/>
          </a:prstGeom>
          <a:noFill/>
        </p:spPr>
        <p:txBody>
          <a:bodyPr wrap="square" rtlCol="0">
            <a:spAutoFit/>
          </a:bodyPr>
          <a:lstStyle/>
          <a:p>
            <a:pPr marL="571500" indent="-571500" algn="ctr">
              <a:buFont typeface="Wingdings" panose="05000000000000000000" pitchFamily="2" charset="2"/>
              <a:buChar char="Ø"/>
            </a:pPr>
            <a:r>
              <a:rPr lang="en-GB" sz="3600" dirty="0" smtClean="0">
                <a:latin typeface="Comic Sans MS" panose="030F0702030302020204" pitchFamily="66" charset="0"/>
              </a:rPr>
              <a:t>Give a definition of Conservatism</a:t>
            </a:r>
          </a:p>
          <a:p>
            <a:pPr marL="571500" indent="-571500" algn="ctr">
              <a:buFont typeface="Wingdings" panose="05000000000000000000" pitchFamily="2" charset="2"/>
              <a:buChar char="Ø"/>
            </a:pPr>
            <a:r>
              <a:rPr lang="en-GB" sz="3600" dirty="0" smtClean="0">
                <a:latin typeface="Comic Sans MS" panose="030F0702030302020204" pitchFamily="66" charset="0"/>
              </a:rPr>
              <a:t>Explain One Nation Conservatism </a:t>
            </a:r>
          </a:p>
          <a:p>
            <a:pPr marL="571500" indent="-571500" algn="ctr">
              <a:buFont typeface="Wingdings" panose="05000000000000000000" pitchFamily="2" charset="2"/>
              <a:buChar char="Ø"/>
            </a:pPr>
            <a:r>
              <a:rPr lang="en-GB" sz="3600" dirty="0" smtClean="0">
                <a:latin typeface="Comic Sans MS" panose="030F0702030302020204" pitchFamily="66" charset="0"/>
              </a:rPr>
              <a:t>Explain Neoliberal Conservatism </a:t>
            </a:r>
          </a:p>
          <a:p>
            <a:pPr marL="571500" indent="-571500" algn="ctr">
              <a:buFont typeface="Wingdings" panose="05000000000000000000" pitchFamily="2" charset="2"/>
              <a:buChar char="Ø"/>
            </a:pPr>
            <a:r>
              <a:rPr lang="en-GB" sz="3600" dirty="0" smtClean="0">
                <a:latin typeface="Comic Sans MS" panose="030F0702030302020204" pitchFamily="66" charset="0"/>
              </a:rPr>
              <a:t>Explain New Right Conservatism </a:t>
            </a:r>
          </a:p>
          <a:p>
            <a:pPr algn="ctr"/>
            <a:endParaRPr lang="en-GB" dirty="0"/>
          </a:p>
        </p:txBody>
      </p:sp>
      <p:pic>
        <p:nvPicPr>
          <p:cNvPr id="7"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3666" r="16345"/>
          <a:stretch/>
        </p:blipFill>
        <p:spPr bwMode="auto">
          <a:xfrm>
            <a:off x="6955206" y="4318636"/>
            <a:ext cx="2018371" cy="22468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2800" y="4494598"/>
            <a:ext cx="2895600" cy="20709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4800" y="4494598"/>
            <a:ext cx="2528311" cy="21069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3881855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8316"/>
            <a:ext cx="8229600" cy="1143000"/>
          </a:xfrm>
        </p:spPr>
        <p:txBody>
          <a:bodyPr>
            <a:normAutofit fontScale="90000"/>
          </a:bodyPr>
          <a:lstStyle/>
          <a:p>
            <a:r>
              <a:rPr lang="en-GB" b="1" dirty="0"/>
              <a:t/>
            </a:r>
            <a:br>
              <a:rPr lang="en-GB" b="1" dirty="0"/>
            </a:br>
            <a:r>
              <a:rPr lang="en-GB" b="1" dirty="0">
                <a:latin typeface="Comic Sans MS" panose="030F0702030302020204" pitchFamily="66" charset="0"/>
              </a:rPr>
              <a:t>Key Features of Conservatism</a:t>
            </a:r>
            <a:r>
              <a:rPr lang="en-GB" dirty="0">
                <a:latin typeface="Comic Sans MS" panose="030F0702030302020204" pitchFamily="66" charset="0"/>
              </a:rPr>
              <a:t/>
            </a:r>
            <a:br>
              <a:rPr lang="en-GB" dirty="0">
                <a:latin typeface="Comic Sans MS" panose="030F0702030302020204" pitchFamily="66" charset="0"/>
              </a:rPr>
            </a:br>
            <a:endParaRPr lang="en-GB" dirty="0">
              <a:latin typeface="Comic Sans MS" panose="030F0702030302020204" pitchFamily="66" charset="0"/>
            </a:endParaRPr>
          </a:p>
        </p:txBody>
      </p:sp>
      <p:sp>
        <p:nvSpPr>
          <p:cNvPr id="3" name="Content Placeholder 2"/>
          <p:cNvSpPr>
            <a:spLocks noGrp="1"/>
          </p:cNvSpPr>
          <p:nvPr>
            <p:ph idx="1"/>
          </p:nvPr>
        </p:nvSpPr>
        <p:spPr>
          <a:xfrm>
            <a:off x="152400" y="1066800"/>
            <a:ext cx="8763000" cy="5791200"/>
          </a:xfrm>
        </p:spPr>
        <p:txBody>
          <a:bodyPr>
            <a:noAutofit/>
          </a:bodyPr>
          <a:lstStyle/>
          <a:p>
            <a:pPr marL="0" indent="0" algn="ctr">
              <a:buNone/>
            </a:pPr>
            <a:r>
              <a:rPr lang="en-GB" sz="2200" b="1" u="sng" dirty="0">
                <a:latin typeface="Comic Sans MS" panose="030F0702030302020204" pitchFamily="66" charset="0"/>
              </a:rPr>
              <a:t>Tradition</a:t>
            </a:r>
            <a:r>
              <a:rPr lang="en-GB" sz="2200" b="1" dirty="0">
                <a:latin typeface="Comic Sans MS" panose="030F0702030302020204" pitchFamily="66" charset="0"/>
              </a:rPr>
              <a:t> </a:t>
            </a:r>
            <a:endParaRPr lang="en-GB" sz="2200" dirty="0">
              <a:latin typeface="Comic Sans MS" panose="030F0702030302020204" pitchFamily="66" charset="0"/>
            </a:endParaRPr>
          </a:p>
          <a:p>
            <a:pPr marL="0" indent="0">
              <a:buNone/>
            </a:pPr>
            <a:r>
              <a:rPr lang="en-GB" sz="2200" dirty="0">
                <a:latin typeface="Comic Sans MS" panose="030F0702030302020204" pitchFamily="66" charset="0"/>
              </a:rPr>
              <a:t>A central theme to conservative thought is </a:t>
            </a:r>
            <a:r>
              <a:rPr lang="en-GB" sz="2200" dirty="0">
                <a:solidFill>
                  <a:srgbClr val="00B0F0"/>
                </a:solidFill>
                <a:latin typeface="Comic Sans MS" panose="030F0702030302020204" pitchFamily="66" charset="0"/>
              </a:rPr>
              <a:t>‘the desire to conserve’ </a:t>
            </a:r>
            <a:r>
              <a:rPr lang="en-GB" sz="2200" dirty="0">
                <a:latin typeface="Comic Sans MS" panose="030F0702030302020204" pitchFamily="66" charset="0"/>
              </a:rPr>
              <a:t>traditions, customs and institutions that have endured over time. </a:t>
            </a:r>
          </a:p>
          <a:p>
            <a:pPr marL="0" indent="0">
              <a:buNone/>
            </a:pPr>
            <a:r>
              <a:rPr lang="en-GB" sz="2200" dirty="0">
                <a:latin typeface="Comic Sans MS" panose="030F0702030302020204" pitchFamily="66" charset="0"/>
              </a:rPr>
              <a:t>The rationale behind this thought is that such traditions, customs and institutions have been tested over time and represent the accumulated </a:t>
            </a:r>
            <a:r>
              <a:rPr lang="en-GB" sz="2200" dirty="0">
                <a:solidFill>
                  <a:srgbClr val="00B0F0"/>
                </a:solidFill>
                <a:effectLst>
                  <a:outerShdw blurRad="38100" dist="38100" dir="2700000" algn="tl">
                    <a:srgbClr val="000000">
                      <a:alpha val="43137"/>
                    </a:srgbClr>
                  </a:outerShdw>
                </a:effectLst>
                <a:latin typeface="Comic Sans MS" panose="030F0702030302020204" pitchFamily="66" charset="0"/>
              </a:rPr>
              <a:t>‘</a:t>
            </a:r>
            <a:r>
              <a:rPr lang="en-GB" sz="2200" b="1" dirty="0">
                <a:solidFill>
                  <a:srgbClr val="00B0F0"/>
                </a:solidFill>
                <a:latin typeface="Comic Sans MS" panose="030F0702030302020204" pitchFamily="66" charset="0"/>
              </a:rPr>
              <a:t>wisdom of the past’ </a:t>
            </a:r>
            <a:r>
              <a:rPr lang="en-GB" sz="2200" dirty="0">
                <a:latin typeface="Comic Sans MS" panose="030F0702030302020204" pitchFamily="66" charset="0"/>
              </a:rPr>
              <a:t>and are worth preserving and retained for the benefit of future generations. </a:t>
            </a:r>
          </a:p>
          <a:p>
            <a:pPr marL="0" indent="0">
              <a:buNone/>
            </a:pPr>
            <a:r>
              <a:rPr lang="en-GB" sz="2200" dirty="0">
                <a:latin typeface="Comic Sans MS" panose="030F0702030302020204" pitchFamily="66" charset="0"/>
              </a:rPr>
              <a:t>They also believe that tradition strengthens social integration through </a:t>
            </a:r>
            <a:r>
              <a:rPr lang="en-GB" sz="2200" b="1" dirty="0">
                <a:solidFill>
                  <a:srgbClr val="00B0F0"/>
                </a:solidFill>
                <a:latin typeface="Comic Sans MS" panose="030F0702030302020204" pitchFamily="66" charset="0"/>
              </a:rPr>
              <a:t>a common identity</a:t>
            </a:r>
            <a:r>
              <a:rPr lang="en-GB" sz="2200" dirty="0">
                <a:latin typeface="Comic Sans MS" panose="030F0702030302020204" pitchFamily="66" charset="0"/>
              </a:rPr>
              <a:t>.</a:t>
            </a:r>
          </a:p>
          <a:p>
            <a:pPr marL="0" indent="0">
              <a:buNone/>
            </a:pPr>
            <a:r>
              <a:rPr lang="en-GB" sz="2200" dirty="0">
                <a:latin typeface="Comic Sans MS" panose="030F0702030302020204" pitchFamily="66" charset="0"/>
              </a:rPr>
              <a:t>Edmund Burke ‘change is only necessary in order to conserve’.</a:t>
            </a:r>
          </a:p>
          <a:p>
            <a:pPr marL="0" indent="0">
              <a:buNone/>
            </a:pPr>
            <a:r>
              <a:rPr lang="en-GB" sz="2200" dirty="0">
                <a:latin typeface="Comic Sans MS" panose="030F0702030302020204" pitchFamily="66" charset="0"/>
              </a:rPr>
              <a:t>Established traditions, customs and institutions arguably ensure stability and promote a </a:t>
            </a:r>
            <a:r>
              <a:rPr lang="en-GB" sz="2200" b="1" dirty="0">
                <a:solidFill>
                  <a:srgbClr val="00B0F0"/>
                </a:solidFill>
                <a:effectLst>
                  <a:outerShdw blurRad="38100" dist="38100" dir="2700000" algn="tl">
                    <a:srgbClr val="000000">
                      <a:alpha val="43137"/>
                    </a:srgbClr>
                  </a:outerShdw>
                </a:effectLst>
                <a:latin typeface="Comic Sans MS" panose="030F0702030302020204" pitchFamily="66" charset="0"/>
              </a:rPr>
              <a:t>shared sense of history and belonging.</a:t>
            </a:r>
          </a:p>
          <a:p>
            <a:pPr marL="0" indent="0">
              <a:buNone/>
            </a:pPr>
            <a:r>
              <a:rPr lang="en-GB" sz="2200" b="1" dirty="0">
                <a:solidFill>
                  <a:srgbClr val="FF3399"/>
                </a:solidFill>
                <a:effectLst>
                  <a:outerShdw blurRad="38100" dist="38100" dir="2700000" algn="tl">
                    <a:srgbClr val="000000">
                      <a:alpha val="43137"/>
                    </a:srgbClr>
                  </a:outerShdw>
                </a:effectLst>
                <a:latin typeface="Comic Sans MS" panose="030F0702030302020204" pitchFamily="66" charset="0"/>
              </a:rPr>
              <a:t>Example - Monarchy &amp; House of Lords </a:t>
            </a:r>
            <a:r>
              <a:rPr lang="en-GB" sz="2200" dirty="0">
                <a:latin typeface="Comic Sans MS" panose="030F0702030302020204" pitchFamily="66" charset="0"/>
              </a:rPr>
              <a:t>– supported by many conservatives.</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05800" y="365296"/>
            <a:ext cx="762000" cy="612696"/>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 y="421640"/>
            <a:ext cx="685800" cy="556352"/>
          </a:xfrm>
          <a:prstGeom prst="rect">
            <a:avLst/>
          </a:prstGeom>
        </p:spPr>
      </p:pic>
    </p:spTree>
    <p:extLst>
      <p:ext uri="{BB962C8B-B14F-4D97-AF65-F5344CB8AC3E}">
        <p14:creationId xmlns:p14="http://schemas.microsoft.com/office/powerpoint/2010/main" val="4020218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GB" b="1" dirty="0">
                <a:latin typeface="Comic Sans MS" panose="030F0702030302020204" pitchFamily="66" charset="0"/>
              </a:rPr>
              <a:t>‘One Nation’ conservatism</a:t>
            </a:r>
            <a:endParaRPr lang="en-GB" dirty="0">
              <a:latin typeface="Comic Sans MS" panose="030F0702030302020204" pitchFamily="66" charset="0"/>
            </a:endParaRPr>
          </a:p>
        </p:txBody>
      </p:sp>
      <p:sp>
        <p:nvSpPr>
          <p:cNvPr id="3" name="Content Placeholder 2"/>
          <p:cNvSpPr>
            <a:spLocks noGrp="1"/>
          </p:cNvSpPr>
          <p:nvPr>
            <p:ph idx="1"/>
          </p:nvPr>
        </p:nvSpPr>
        <p:spPr>
          <a:xfrm>
            <a:off x="152400" y="1409700"/>
            <a:ext cx="8991600" cy="6172200"/>
          </a:xfrm>
        </p:spPr>
        <p:txBody>
          <a:bodyPr>
            <a:normAutofit fontScale="70000" lnSpcReduction="20000"/>
          </a:bodyPr>
          <a:lstStyle/>
          <a:p>
            <a:pPr marL="0" indent="0" algn="ctr">
              <a:buNone/>
            </a:pPr>
            <a:r>
              <a:rPr lang="en-GB" sz="3400" b="1" dirty="0">
                <a:latin typeface="Comic Sans MS" panose="030F0702030302020204" pitchFamily="66" charset="0"/>
              </a:rPr>
              <a:t>One Nation Conservatism is unity between the classes. </a:t>
            </a:r>
          </a:p>
          <a:p>
            <a:r>
              <a:rPr lang="en-GB" sz="3400" dirty="0">
                <a:latin typeface="Comic Sans MS" panose="030F0702030302020204" pitchFamily="66" charset="0"/>
              </a:rPr>
              <a:t>It promotes the idea that the privileged elite should </a:t>
            </a:r>
            <a:r>
              <a:rPr lang="en-GB" sz="3400" b="1" dirty="0">
                <a:solidFill>
                  <a:srgbClr val="00B0F0"/>
                </a:solidFill>
                <a:latin typeface="Comic Sans MS" panose="030F0702030302020204" pitchFamily="66" charset="0"/>
              </a:rPr>
              <a:t>care for the poor and less fortunate</a:t>
            </a:r>
          </a:p>
          <a:p>
            <a:r>
              <a:rPr lang="en-GB" sz="3400" dirty="0">
                <a:latin typeface="Comic Sans MS" panose="030F0702030302020204" pitchFamily="66" charset="0"/>
              </a:rPr>
              <a:t>It’s adoption in Britain was done more in </a:t>
            </a:r>
            <a:r>
              <a:rPr lang="en-GB" sz="3400" b="1" dirty="0">
                <a:solidFill>
                  <a:srgbClr val="FF3399"/>
                </a:solidFill>
                <a:effectLst>
                  <a:outerShdw blurRad="38100" dist="38100" dir="2700000" algn="tl">
                    <a:srgbClr val="000000">
                      <a:alpha val="43137"/>
                    </a:srgbClr>
                  </a:outerShdw>
                </a:effectLst>
                <a:latin typeface="Comic Sans MS" panose="030F0702030302020204" pitchFamily="66" charset="0"/>
              </a:rPr>
              <a:t>fear of social revolution</a:t>
            </a:r>
            <a:r>
              <a:rPr lang="en-GB" sz="3400" dirty="0">
                <a:latin typeface="Comic Sans MS" panose="030F0702030302020204" pitchFamily="66" charset="0"/>
              </a:rPr>
              <a:t> rather than of genuine care for the poor</a:t>
            </a:r>
          </a:p>
          <a:p>
            <a:r>
              <a:rPr lang="en-GB" sz="3400" dirty="0">
                <a:latin typeface="Comic Sans MS" panose="030F0702030302020204" pitchFamily="66" charset="0"/>
              </a:rPr>
              <a:t>During the late 19</a:t>
            </a:r>
            <a:r>
              <a:rPr lang="en-GB" sz="3400" baseline="30000" dirty="0">
                <a:latin typeface="Comic Sans MS" panose="030F0702030302020204" pitchFamily="66" charset="0"/>
              </a:rPr>
              <a:t>th</a:t>
            </a:r>
            <a:r>
              <a:rPr lang="en-GB" sz="3400" dirty="0">
                <a:latin typeface="Comic Sans MS" panose="030F0702030302020204" pitchFamily="66" charset="0"/>
              </a:rPr>
              <a:t>C Conservative Prime Minister Benjamin Disraeli introduced </a:t>
            </a:r>
            <a:r>
              <a:rPr lang="en-GB" sz="3400" b="1" dirty="0">
                <a:solidFill>
                  <a:srgbClr val="00B050"/>
                </a:solidFill>
                <a:effectLst>
                  <a:outerShdw blurRad="38100" dist="38100" dir="2700000" algn="tl">
                    <a:srgbClr val="000000">
                      <a:alpha val="43137"/>
                    </a:srgbClr>
                  </a:outerShdw>
                </a:effectLst>
                <a:latin typeface="Comic Sans MS" panose="030F0702030302020204" pitchFamily="66" charset="0"/>
              </a:rPr>
              <a:t>a number of electoral reforms </a:t>
            </a:r>
            <a:r>
              <a:rPr lang="en-GB" sz="3400" dirty="0">
                <a:latin typeface="Comic Sans MS" panose="030F0702030302020204" pitchFamily="66" charset="0"/>
              </a:rPr>
              <a:t>aimed at politically integrating poorer people in the UK stating that ‘reform from above’ was preferable to ‘revolution from below’.</a:t>
            </a:r>
          </a:p>
          <a:p>
            <a:r>
              <a:rPr lang="en-GB" sz="3400" dirty="0">
                <a:latin typeface="Comic Sans MS" panose="030F0702030302020204" pitchFamily="66" charset="0"/>
              </a:rPr>
              <a:t>Therefore, it is important to note that conservative social reforms are not done through some ideological desire for equality, but </a:t>
            </a:r>
            <a:r>
              <a:rPr lang="en-GB" sz="3400" b="1" dirty="0">
                <a:solidFill>
                  <a:srgbClr val="7030A0"/>
                </a:solidFill>
                <a:effectLst>
                  <a:outerShdw blurRad="38100" dist="38100" dir="2700000" algn="tl">
                    <a:srgbClr val="000000">
                      <a:alpha val="43137"/>
                    </a:srgbClr>
                  </a:outerShdw>
                </a:effectLst>
                <a:latin typeface="Comic Sans MS" panose="030F0702030302020204" pitchFamily="66" charset="0"/>
              </a:rPr>
              <a:t>through a desire for a stable hierarchy</a:t>
            </a:r>
            <a:r>
              <a:rPr lang="en-GB" sz="3400" dirty="0">
                <a:latin typeface="Comic Sans MS" panose="030F0702030302020204" pitchFamily="66" charset="0"/>
              </a:rPr>
              <a:t>.</a:t>
            </a:r>
          </a:p>
          <a:p>
            <a:r>
              <a:rPr lang="en-GB" sz="3400" dirty="0">
                <a:latin typeface="Comic Sans MS" panose="030F0702030302020204" pitchFamily="66" charset="0"/>
              </a:rPr>
              <a:t>Another example of conservative social reform can be seen in their cross party support for </a:t>
            </a:r>
            <a:r>
              <a:rPr lang="en-GB" sz="3400" b="1" dirty="0">
                <a:solidFill>
                  <a:srgbClr val="FF3399"/>
                </a:solidFill>
                <a:effectLst>
                  <a:outerShdw blurRad="38100" dist="38100" dir="2700000" algn="tl">
                    <a:srgbClr val="000000">
                      <a:alpha val="43137"/>
                    </a:srgbClr>
                  </a:outerShdw>
                </a:effectLst>
                <a:latin typeface="Comic Sans MS" panose="030F0702030302020204" pitchFamily="66" charset="0"/>
              </a:rPr>
              <a:t>Labour’s creation of the Welfare State and the NHS </a:t>
            </a:r>
            <a:r>
              <a:rPr lang="en-GB" sz="3400" dirty="0">
                <a:latin typeface="Comic Sans MS" panose="030F0702030302020204" pitchFamily="66" charset="0"/>
              </a:rPr>
              <a:t>following the Second World War.</a:t>
            </a:r>
          </a:p>
          <a:p>
            <a:endParaRPr lang="en-GB" dirty="0"/>
          </a:p>
        </p:txBody>
      </p:sp>
      <p:sp>
        <p:nvSpPr>
          <p:cNvPr id="14" name="Freeform 13"/>
          <p:cNvSpPr/>
          <p:nvPr/>
        </p:nvSpPr>
        <p:spPr>
          <a:xfrm>
            <a:off x="4465320" y="1409700"/>
            <a:ext cx="1" cy="7621"/>
          </a:xfrm>
          <a:custGeom>
            <a:avLst/>
            <a:gdLst/>
            <a:ahLst/>
            <a:cxnLst/>
            <a:rect l="0" t="0" r="0" b="0"/>
            <a:pathLst>
              <a:path w="1" h="7621">
                <a:moveTo>
                  <a:pt x="0" y="0"/>
                </a:moveTo>
                <a:lnTo>
                  <a:pt x="0" y="0"/>
                </a:lnTo>
                <a:lnTo>
                  <a:pt x="0" y="7620"/>
                </a:lnTo>
                <a:lnTo>
                  <a:pt x="0" y="7620"/>
                </a:lnTo>
              </a:path>
            </a:pathLst>
          </a:custGeom>
          <a:ln w="38100" cap="flat" cmpd="sng" algn="ctr">
            <a:solidFill>
              <a:srgbClr val="FF0000"/>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Tree>
    <p:extLst>
      <p:ext uri="{BB962C8B-B14F-4D97-AF65-F5344CB8AC3E}">
        <p14:creationId xmlns:p14="http://schemas.microsoft.com/office/powerpoint/2010/main" val="1042516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457200" y="-152400"/>
            <a:ext cx="8229600" cy="1143000"/>
          </a:xfrm>
        </p:spPr>
        <p:txBody>
          <a:bodyPr/>
          <a:lstStyle/>
          <a:p>
            <a:r>
              <a:rPr lang="en-GB" sz="4000" b="1" dirty="0">
                <a:solidFill>
                  <a:srgbClr val="7030A0"/>
                </a:solidFill>
                <a:effectLst>
                  <a:outerShdw blurRad="38100" dist="38100" dir="2700000" algn="tl">
                    <a:srgbClr val="000000">
                      <a:alpha val="43137"/>
                    </a:srgbClr>
                  </a:outerShdw>
                </a:effectLst>
                <a:latin typeface="Comic Sans MS" panose="030F0702030302020204" pitchFamily="66" charset="0"/>
              </a:rPr>
              <a:t>Neoliberalism</a:t>
            </a:r>
          </a:p>
        </p:txBody>
      </p:sp>
      <p:sp>
        <p:nvSpPr>
          <p:cNvPr id="6147" name="Rectangle 3"/>
          <p:cNvSpPr>
            <a:spLocks noGrp="1" noChangeArrowheads="1"/>
          </p:cNvSpPr>
          <p:nvPr>
            <p:ph type="body" idx="1"/>
          </p:nvPr>
        </p:nvSpPr>
        <p:spPr>
          <a:xfrm>
            <a:off x="0" y="953429"/>
            <a:ext cx="9129132" cy="6248400"/>
          </a:xfrm>
        </p:spPr>
        <p:txBody>
          <a:bodyPr>
            <a:normAutofit/>
          </a:bodyPr>
          <a:lstStyle/>
          <a:p>
            <a:pPr>
              <a:lnSpc>
                <a:spcPct val="80000"/>
              </a:lnSpc>
            </a:pPr>
            <a:r>
              <a:rPr lang="en-GB" sz="2700" dirty="0">
                <a:latin typeface="Comic Sans MS" panose="030F0702030302020204" pitchFamily="66" charset="0"/>
              </a:rPr>
              <a:t>Classical liberalism (freedom) within a conservative framework.</a:t>
            </a:r>
          </a:p>
          <a:p>
            <a:pPr>
              <a:lnSpc>
                <a:spcPct val="80000"/>
              </a:lnSpc>
            </a:pPr>
            <a:r>
              <a:rPr lang="en-GB" sz="2700" dirty="0">
                <a:latin typeface="Comic Sans MS" panose="030F0702030302020204" pitchFamily="66" charset="0"/>
              </a:rPr>
              <a:t>Economic liberty – </a:t>
            </a:r>
            <a:r>
              <a:rPr lang="en-GB" sz="2700" b="1" dirty="0">
                <a:solidFill>
                  <a:srgbClr val="FF3399"/>
                </a:solidFill>
                <a:effectLst>
                  <a:outerShdw blurRad="38100" dist="38100" dir="2700000" algn="tl">
                    <a:srgbClr val="000000">
                      <a:alpha val="43137"/>
                    </a:srgbClr>
                  </a:outerShdw>
                </a:effectLst>
                <a:latin typeface="Comic Sans MS" panose="030F0702030302020204" pitchFamily="66" charset="0"/>
              </a:rPr>
              <a:t>minimal Government intervention.</a:t>
            </a:r>
          </a:p>
          <a:p>
            <a:pPr>
              <a:lnSpc>
                <a:spcPct val="80000"/>
              </a:lnSpc>
            </a:pPr>
            <a:r>
              <a:rPr lang="en-GB" sz="2700" b="1" dirty="0">
                <a:solidFill>
                  <a:srgbClr val="7030A0"/>
                </a:solidFill>
                <a:effectLst>
                  <a:outerShdw blurRad="38100" dist="38100" dir="2700000" algn="tl">
                    <a:srgbClr val="000000">
                      <a:alpha val="43137"/>
                    </a:srgbClr>
                  </a:outerShdw>
                </a:effectLst>
                <a:latin typeface="Comic Sans MS" panose="030F0702030302020204" pitchFamily="66" charset="0"/>
              </a:rPr>
              <a:t>‘Laissez Faire’ </a:t>
            </a:r>
            <a:r>
              <a:rPr lang="en-GB" sz="2700" dirty="0">
                <a:latin typeface="Comic Sans MS" panose="030F0702030302020204" pitchFamily="66" charset="0"/>
              </a:rPr>
              <a:t>economics (letting things take its own course without interference).</a:t>
            </a:r>
          </a:p>
          <a:p>
            <a:pPr>
              <a:lnSpc>
                <a:spcPct val="80000"/>
              </a:lnSpc>
            </a:pPr>
            <a:r>
              <a:rPr lang="en-GB" sz="2700" dirty="0">
                <a:latin typeface="Comic Sans MS" panose="030F0702030302020204" pitchFamily="66" charset="0"/>
              </a:rPr>
              <a:t>Support free market economics  - state intervention is unnecessary.</a:t>
            </a:r>
          </a:p>
          <a:p>
            <a:pPr>
              <a:lnSpc>
                <a:spcPct val="80000"/>
              </a:lnSpc>
            </a:pPr>
            <a:r>
              <a:rPr lang="en-GB" sz="2700" b="1" dirty="0">
                <a:solidFill>
                  <a:srgbClr val="00B0F0"/>
                </a:solidFill>
                <a:effectLst>
                  <a:outerShdw blurRad="38100" dist="38100" dir="2700000" algn="tl">
                    <a:srgbClr val="000000">
                      <a:alpha val="43137"/>
                    </a:srgbClr>
                  </a:outerShdw>
                </a:effectLst>
                <a:latin typeface="Comic Sans MS" panose="030F0702030302020204" pitchFamily="66" charset="0"/>
              </a:rPr>
              <a:t>Strong state </a:t>
            </a:r>
            <a:r>
              <a:rPr lang="en-GB" sz="2700" dirty="0">
                <a:latin typeface="Comic Sans MS" panose="030F0702030302020204" pitchFamily="66" charset="0"/>
              </a:rPr>
              <a:t>is still required to maintain public order and ensure traditional values are upheld. </a:t>
            </a:r>
          </a:p>
          <a:p>
            <a:pPr>
              <a:lnSpc>
                <a:spcPct val="80000"/>
              </a:lnSpc>
            </a:pPr>
            <a:r>
              <a:rPr lang="en-GB" sz="2700" dirty="0">
                <a:latin typeface="Comic Sans MS" panose="030F0702030302020204" pitchFamily="66" charset="0"/>
              </a:rPr>
              <a:t>Welfare state undermines self-reliance – </a:t>
            </a:r>
            <a:r>
              <a:rPr lang="en-GB" sz="2700" b="1" dirty="0">
                <a:solidFill>
                  <a:srgbClr val="00B050"/>
                </a:solidFill>
                <a:effectLst>
                  <a:outerShdw blurRad="38100" dist="38100" dir="2700000" algn="tl">
                    <a:srgbClr val="000000">
                      <a:alpha val="43137"/>
                    </a:srgbClr>
                  </a:outerShdw>
                </a:effectLst>
                <a:latin typeface="Comic Sans MS" panose="030F0702030302020204" pitchFamily="66" charset="0"/>
              </a:rPr>
              <a:t>promotes idleness (laziness) </a:t>
            </a:r>
            <a:r>
              <a:rPr lang="en-GB" sz="2700" dirty="0">
                <a:latin typeface="Comic Sans MS" panose="030F0702030302020204" pitchFamily="66" charset="0"/>
              </a:rPr>
              <a:t>– blaming individual for their situation.</a:t>
            </a:r>
          </a:p>
          <a:p>
            <a:pPr>
              <a:lnSpc>
                <a:spcPct val="80000"/>
              </a:lnSpc>
            </a:pPr>
            <a:r>
              <a:rPr lang="en-GB" sz="2700" b="1" dirty="0">
                <a:solidFill>
                  <a:srgbClr val="FF0000"/>
                </a:solidFill>
                <a:effectLst>
                  <a:outerShdw blurRad="38100" dist="38100" dir="2700000" algn="tl">
                    <a:srgbClr val="000000">
                      <a:alpha val="43137"/>
                    </a:srgbClr>
                  </a:outerShdw>
                </a:effectLst>
                <a:latin typeface="Comic Sans MS" panose="030F0702030302020204" pitchFamily="66" charset="0"/>
              </a:rPr>
              <a:t>Cut taxes</a:t>
            </a:r>
            <a:r>
              <a:rPr lang="en-GB" sz="2700" dirty="0">
                <a:latin typeface="Comic Sans MS" panose="030F0702030302020204" pitchFamily="66" charset="0"/>
              </a:rPr>
              <a:t> and deregulate business.</a:t>
            </a:r>
          </a:p>
          <a:p>
            <a:pPr>
              <a:lnSpc>
                <a:spcPct val="80000"/>
              </a:lnSpc>
            </a:pPr>
            <a:r>
              <a:rPr lang="en-GB" sz="2700" dirty="0">
                <a:latin typeface="Comic Sans MS" panose="030F0702030302020204" pitchFamily="66" charset="0"/>
              </a:rPr>
              <a:t>Views are very </a:t>
            </a:r>
            <a:r>
              <a:rPr lang="en-GB" sz="2700" b="1" dirty="0">
                <a:solidFill>
                  <a:srgbClr val="7030A0"/>
                </a:solidFill>
                <a:effectLst>
                  <a:outerShdw blurRad="38100" dist="38100" dir="2700000" algn="tl">
                    <a:srgbClr val="000000">
                      <a:alpha val="43137"/>
                    </a:srgbClr>
                  </a:outerShdw>
                </a:effectLst>
                <a:latin typeface="Comic Sans MS" panose="030F0702030302020204" pitchFamily="66" charset="0"/>
              </a:rPr>
              <a:t>‘right wing’ </a:t>
            </a:r>
          </a:p>
          <a:p>
            <a:pPr>
              <a:lnSpc>
                <a:spcPct val="80000"/>
              </a:lnSpc>
            </a:pPr>
            <a:r>
              <a:rPr lang="en-GB" sz="2700" dirty="0">
                <a:latin typeface="Comic Sans MS" panose="030F0702030302020204" pitchFamily="66" charset="0"/>
              </a:rPr>
              <a:t>Thatcher and her Government</a:t>
            </a:r>
            <a:r>
              <a:rPr lang="en-GB" sz="2700" dirty="0"/>
              <a:t> – </a:t>
            </a:r>
            <a:r>
              <a:rPr lang="en-GB" sz="2700" dirty="0">
                <a:latin typeface="Comic Sans MS" panose="030F0702030302020204" pitchFamily="66" charset="0"/>
              </a:rPr>
              <a:t>perfect example</a:t>
            </a:r>
          </a:p>
        </p:txBody>
      </p:sp>
    </p:spTree>
    <p:extLst>
      <p:ext uri="{BB962C8B-B14F-4D97-AF65-F5344CB8AC3E}">
        <p14:creationId xmlns:p14="http://schemas.microsoft.com/office/powerpoint/2010/main" val="4051320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147">
                                            <p:txEl>
                                              <p:pRg st="0" end="0"/>
                                            </p:txEl>
                                          </p:spTgt>
                                        </p:tgtEl>
                                        <p:attrNameLst>
                                          <p:attrName>style.visibility</p:attrName>
                                        </p:attrNameLst>
                                      </p:cBhvr>
                                      <p:to>
                                        <p:strVal val="visible"/>
                                      </p:to>
                                    </p:set>
                                    <p:anim calcmode="lin" valueType="num">
                                      <p:cBhvr additive="base">
                                        <p:cTn id="7" dur="500" fill="hold"/>
                                        <p:tgtEl>
                                          <p:spTgt spid="614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14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147">
                                            <p:txEl>
                                              <p:pRg st="1" end="1"/>
                                            </p:txEl>
                                          </p:spTgt>
                                        </p:tgtEl>
                                        <p:attrNameLst>
                                          <p:attrName>style.visibility</p:attrName>
                                        </p:attrNameLst>
                                      </p:cBhvr>
                                      <p:to>
                                        <p:strVal val="visible"/>
                                      </p:to>
                                    </p:set>
                                    <p:anim calcmode="lin" valueType="num">
                                      <p:cBhvr additive="base">
                                        <p:cTn id="13" dur="500" fill="hold"/>
                                        <p:tgtEl>
                                          <p:spTgt spid="614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14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147">
                                            <p:txEl>
                                              <p:pRg st="2" end="2"/>
                                            </p:txEl>
                                          </p:spTgt>
                                        </p:tgtEl>
                                        <p:attrNameLst>
                                          <p:attrName>style.visibility</p:attrName>
                                        </p:attrNameLst>
                                      </p:cBhvr>
                                      <p:to>
                                        <p:strVal val="visible"/>
                                      </p:to>
                                    </p:set>
                                    <p:anim calcmode="lin" valueType="num">
                                      <p:cBhvr additive="base">
                                        <p:cTn id="19" dur="500" fill="hold"/>
                                        <p:tgtEl>
                                          <p:spTgt spid="614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14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147">
                                            <p:txEl>
                                              <p:pRg st="3" end="3"/>
                                            </p:txEl>
                                          </p:spTgt>
                                        </p:tgtEl>
                                        <p:attrNameLst>
                                          <p:attrName>style.visibility</p:attrName>
                                        </p:attrNameLst>
                                      </p:cBhvr>
                                      <p:to>
                                        <p:strVal val="visible"/>
                                      </p:to>
                                    </p:set>
                                    <p:anim calcmode="lin" valueType="num">
                                      <p:cBhvr additive="base">
                                        <p:cTn id="25" dur="500" fill="hold"/>
                                        <p:tgtEl>
                                          <p:spTgt spid="6147">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14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6147">
                                            <p:txEl>
                                              <p:pRg st="4" end="4"/>
                                            </p:txEl>
                                          </p:spTgt>
                                        </p:tgtEl>
                                        <p:attrNameLst>
                                          <p:attrName>style.visibility</p:attrName>
                                        </p:attrNameLst>
                                      </p:cBhvr>
                                      <p:to>
                                        <p:strVal val="visible"/>
                                      </p:to>
                                    </p:set>
                                    <p:anim calcmode="lin" valueType="num">
                                      <p:cBhvr additive="base">
                                        <p:cTn id="31" dur="500" fill="hold"/>
                                        <p:tgtEl>
                                          <p:spTgt spid="6147">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14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6147">
                                            <p:txEl>
                                              <p:pRg st="5" end="5"/>
                                            </p:txEl>
                                          </p:spTgt>
                                        </p:tgtEl>
                                        <p:attrNameLst>
                                          <p:attrName>style.visibility</p:attrName>
                                        </p:attrNameLst>
                                      </p:cBhvr>
                                      <p:to>
                                        <p:strVal val="visible"/>
                                      </p:to>
                                    </p:set>
                                    <p:anim calcmode="lin" valueType="num">
                                      <p:cBhvr additive="base">
                                        <p:cTn id="37" dur="500" fill="hold"/>
                                        <p:tgtEl>
                                          <p:spTgt spid="6147">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6147">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6147">
                                            <p:txEl>
                                              <p:pRg st="6" end="6"/>
                                            </p:txEl>
                                          </p:spTgt>
                                        </p:tgtEl>
                                        <p:attrNameLst>
                                          <p:attrName>style.visibility</p:attrName>
                                        </p:attrNameLst>
                                      </p:cBhvr>
                                      <p:to>
                                        <p:strVal val="visible"/>
                                      </p:to>
                                    </p:set>
                                    <p:anim calcmode="lin" valueType="num">
                                      <p:cBhvr additive="base">
                                        <p:cTn id="43" dur="500" fill="hold"/>
                                        <p:tgtEl>
                                          <p:spTgt spid="6147">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6147">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6147">
                                            <p:txEl>
                                              <p:pRg st="7" end="7"/>
                                            </p:txEl>
                                          </p:spTgt>
                                        </p:tgtEl>
                                        <p:attrNameLst>
                                          <p:attrName>style.visibility</p:attrName>
                                        </p:attrNameLst>
                                      </p:cBhvr>
                                      <p:to>
                                        <p:strVal val="visible"/>
                                      </p:to>
                                    </p:set>
                                    <p:anim calcmode="lin" valueType="num">
                                      <p:cBhvr additive="base">
                                        <p:cTn id="49" dur="500" fill="hold"/>
                                        <p:tgtEl>
                                          <p:spTgt spid="6147">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6147">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6147">
                                            <p:txEl>
                                              <p:pRg st="8" end="8"/>
                                            </p:txEl>
                                          </p:spTgt>
                                        </p:tgtEl>
                                        <p:attrNameLst>
                                          <p:attrName>style.visibility</p:attrName>
                                        </p:attrNameLst>
                                      </p:cBhvr>
                                      <p:to>
                                        <p:strVal val="visible"/>
                                      </p:to>
                                    </p:set>
                                    <p:anim calcmode="lin" valueType="num">
                                      <p:cBhvr additive="base">
                                        <p:cTn id="55" dur="500" fill="hold"/>
                                        <p:tgtEl>
                                          <p:spTgt spid="6147">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6147">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7"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fontScale="90000"/>
          </a:bodyPr>
          <a:lstStyle/>
          <a:p>
            <a:r>
              <a:rPr lang="en-GB" b="1" dirty="0"/>
              <a:t/>
            </a:r>
            <a:br>
              <a:rPr lang="en-GB" b="1" dirty="0"/>
            </a:br>
            <a:r>
              <a:rPr lang="en-GB" sz="5300" b="1" dirty="0">
                <a:solidFill>
                  <a:srgbClr val="00B0F0"/>
                </a:solidFill>
                <a:effectLst>
                  <a:outerShdw blurRad="38100" dist="38100" dir="2700000" algn="tl">
                    <a:srgbClr val="000000">
                      <a:alpha val="43137"/>
                    </a:srgbClr>
                  </a:outerShdw>
                </a:effectLst>
                <a:latin typeface="Comic Sans MS" panose="030F0702030302020204" pitchFamily="66" charset="0"/>
              </a:rPr>
              <a:t>Neoconservatism</a:t>
            </a:r>
            <a:r>
              <a:rPr lang="en-GB" dirty="0">
                <a:latin typeface="Comic Sans MS" panose="030F0702030302020204" pitchFamily="66" charset="0"/>
              </a:rPr>
              <a:t/>
            </a:r>
            <a:br>
              <a:rPr lang="en-GB" dirty="0">
                <a:latin typeface="Comic Sans MS" panose="030F0702030302020204" pitchFamily="66" charset="0"/>
              </a:rPr>
            </a:br>
            <a:endParaRPr lang="en-GB" dirty="0">
              <a:latin typeface="Comic Sans MS" panose="030F0702030302020204" pitchFamily="66" charset="0"/>
            </a:endParaRPr>
          </a:p>
        </p:txBody>
      </p:sp>
      <p:sp>
        <p:nvSpPr>
          <p:cNvPr id="3" name="Content Placeholder 2"/>
          <p:cNvSpPr>
            <a:spLocks noGrp="1"/>
          </p:cNvSpPr>
          <p:nvPr>
            <p:ph idx="1"/>
          </p:nvPr>
        </p:nvSpPr>
        <p:spPr>
          <a:xfrm>
            <a:off x="152400" y="990600"/>
            <a:ext cx="8763000" cy="5745163"/>
          </a:xfrm>
        </p:spPr>
        <p:txBody>
          <a:bodyPr>
            <a:normAutofit fontScale="77500" lnSpcReduction="20000"/>
          </a:bodyPr>
          <a:lstStyle/>
          <a:p>
            <a:pPr marL="0" indent="0">
              <a:buNone/>
            </a:pPr>
            <a:r>
              <a:rPr lang="en-GB" dirty="0">
                <a:latin typeface="Comic Sans MS" panose="030F0702030302020204" pitchFamily="66" charset="0"/>
              </a:rPr>
              <a:t>Neoconservatism (New Right) aims to reassert traditional 19</a:t>
            </a:r>
            <a:r>
              <a:rPr lang="en-GB" baseline="30000" dirty="0">
                <a:latin typeface="Comic Sans MS" panose="030F0702030302020204" pitchFamily="66" charset="0"/>
              </a:rPr>
              <a:t>th</a:t>
            </a:r>
            <a:r>
              <a:rPr lang="en-GB" dirty="0">
                <a:latin typeface="Comic Sans MS" panose="030F0702030302020204" pitchFamily="66" charset="0"/>
              </a:rPr>
              <a:t>C conservatism with a primary focus on restoring hierarchal authority and a </a:t>
            </a:r>
            <a:r>
              <a:rPr lang="en-GB" b="1" dirty="0">
                <a:solidFill>
                  <a:srgbClr val="7030A0"/>
                </a:solidFill>
                <a:latin typeface="Comic Sans MS" panose="030F0702030302020204" pitchFamily="66" charset="0"/>
              </a:rPr>
              <a:t>return to traditional societal values such as family, religion and nationalism </a:t>
            </a:r>
            <a:r>
              <a:rPr lang="en-GB" dirty="0">
                <a:latin typeface="Comic Sans MS" panose="030F0702030302020204" pitchFamily="66" charset="0"/>
              </a:rPr>
              <a:t>in order to ensure stability.</a:t>
            </a:r>
          </a:p>
          <a:p>
            <a:pPr marL="0" indent="0">
              <a:buNone/>
            </a:pPr>
            <a:r>
              <a:rPr lang="en-GB" dirty="0">
                <a:latin typeface="Comic Sans MS" panose="030F0702030302020204" pitchFamily="66" charset="0"/>
              </a:rPr>
              <a:t>Similar to neoliberalism the New Right advocate </a:t>
            </a:r>
            <a:r>
              <a:rPr lang="en-GB" b="1" dirty="0">
                <a:solidFill>
                  <a:srgbClr val="FF3399"/>
                </a:solidFill>
                <a:effectLst>
                  <a:outerShdw blurRad="38100" dist="38100" dir="2700000" algn="tl">
                    <a:srgbClr val="000000">
                      <a:alpha val="43137"/>
                    </a:srgbClr>
                  </a:outerShdw>
                </a:effectLst>
                <a:latin typeface="Comic Sans MS" panose="030F0702030302020204" pitchFamily="66" charset="0"/>
              </a:rPr>
              <a:t>minimal government involvement in people’s lives </a:t>
            </a:r>
            <a:r>
              <a:rPr lang="en-GB" dirty="0">
                <a:latin typeface="Comic Sans MS" panose="030F0702030302020204" pitchFamily="66" charset="0"/>
              </a:rPr>
              <a:t>and encourage individual responsibility and entrepreneurship.</a:t>
            </a:r>
          </a:p>
          <a:p>
            <a:pPr marL="0" indent="0">
              <a:buNone/>
            </a:pPr>
            <a:r>
              <a:rPr lang="en-GB" dirty="0">
                <a:latin typeface="Comic Sans MS" panose="030F0702030302020204" pitchFamily="66" charset="0"/>
              </a:rPr>
              <a:t>In contrast, the New Right’s emphasis on restoring tradition puts it at odds with the multiculturalism that has developed as a result of neoliberal globalisation, as they view </a:t>
            </a:r>
            <a:r>
              <a:rPr lang="en-GB" b="1" dirty="0">
                <a:solidFill>
                  <a:srgbClr val="00B050"/>
                </a:solidFill>
                <a:latin typeface="Comic Sans MS" panose="030F0702030302020204" pitchFamily="66" charset="0"/>
              </a:rPr>
              <a:t>multicultural and multireligious societies as conflict ridden and unstable.</a:t>
            </a:r>
          </a:p>
          <a:p>
            <a:pPr marL="0" indent="0">
              <a:buNone/>
            </a:pPr>
            <a:r>
              <a:rPr lang="en-GB" dirty="0">
                <a:latin typeface="Comic Sans MS" panose="030F0702030302020204" pitchFamily="66" charset="0"/>
              </a:rPr>
              <a:t>Inevitably, this leads advocates of the New Right to take a sceptical view of immigration or institutions such as the </a:t>
            </a:r>
            <a:r>
              <a:rPr lang="en-GB" b="1" dirty="0">
                <a:solidFill>
                  <a:schemeClr val="accent6">
                    <a:lumMod val="75000"/>
                  </a:schemeClr>
                </a:solidFill>
                <a:latin typeface="Comic Sans MS" panose="030F0702030302020204" pitchFamily="66" charset="0"/>
              </a:rPr>
              <a:t>European Union</a:t>
            </a:r>
            <a:r>
              <a:rPr lang="en-GB" dirty="0">
                <a:latin typeface="Comic Sans MS" panose="030F0702030302020204" pitchFamily="66" charset="0"/>
              </a:rPr>
              <a:t>.</a:t>
            </a:r>
          </a:p>
          <a:p>
            <a:pPr marL="0" indent="0">
              <a:buNone/>
            </a:pPr>
            <a:endParaRPr lang="en-GB" dirty="0">
              <a:latin typeface="Comic Sans MS" panose="030F0702030302020204" pitchFamily="66" charset="0"/>
            </a:endParaRPr>
          </a:p>
        </p:txBody>
      </p:sp>
    </p:spTree>
    <p:extLst>
      <p:ext uri="{BB962C8B-B14F-4D97-AF65-F5344CB8AC3E}">
        <p14:creationId xmlns:p14="http://schemas.microsoft.com/office/powerpoint/2010/main" val="403245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20046984">
            <a:off x="522499" y="2196161"/>
            <a:ext cx="8229600" cy="1143000"/>
          </a:xfrm>
        </p:spPr>
        <p:txBody>
          <a:bodyPr>
            <a:normAutofit/>
          </a:bodyPr>
          <a:lstStyle/>
          <a:p>
            <a:r>
              <a:rPr lang="en-GB" sz="6600" b="1" dirty="0">
                <a:solidFill>
                  <a:srgbClr val="FF0000"/>
                </a:solidFill>
                <a:latin typeface="Comic Sans MS" panose="030F0702030302020204" pitchFamily="66" charset="0"/>
              </a:rPr>
              <a:t>Socialism</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152400"/>
            <a:ext cx="1847850" cy="2476500"/>
          </a:xfrm>
          <a:prstGeom prst="rect">
            <a:avLst/>
          </a:prstGeom>
          <a:ln>
            <a:noFill/>
          </a:ln>
          <a:effectLst>
            <a:softEdge rad="112500"/>
          </a:effectLst>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77024" y="5010150"/>
            <a:ext cx="2466975" cy="184785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1925" y="4648200"/>
            <a:ext cx="2228850" cy="2057400"/>
          </a:xfrm>
          <a:prstGeom prst="rect">
            <a:avLst/>
          </a:prstGeom>
        </p:spPr>
      </p:pic>
    </p:spTree>
    <p:extLst>
      <p:ext uri="{BB962C8B-B14F-4D97-AF65-F5344CB8AC3E}">
        <p14:creationId xmlns:p14="http://schemas.microsoft.com/office/powerpoint/2010/main" val="155985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b="1" dirty="0"/>
              <a:t/>
            </a:r>
            <a:br>
              <a:rPr lang="en-GB" b="1" dirty="0"/>
            </a:br>
            <a:r>
              <a:rPr lang="en-GB" b="1" dirty="0">
                <a:latin typeface="Comic Sans MS" panose="030F0702030302020204" pitchFamily="66" charset="0"/>
              </a:rPr>
              <a:t>Socialism: The desire for an equal society</a:t>
            </a:r>
            <a:r>
              <a:rPr lang="en-GB" dirty="0">
                <a:latin typeface="Comic Sans MS" panose="030F0702030302020204" pitchFamily="66" charset="0"/>
              </a:rPr>
              <a:t/>
            </a:r>
            <a:br>
              <a:rPr lang="en-GB" dirty="0">
                <a:latin typeface="Comic Sans MS" panose="030F0702030302020204" pitchFamily="66" charset="0"/>
              </a:rPr>
            </a:br>
            <a:endParaRPr lang="en-GB" dirty="0">
              <a:latin typeface="Comic Sans MS" panose="030F0702030302020204" pitchFamily="66" charset="0"/>
            </a:endParaRPr>
          </a:p>
        </p:txBody>
      </p:sp>
      <p:sp>
        <p:nvSpPr>
          <p:cNvPr id="3" name="Content Placeholder 2"/>
          <p:cNvSpPr>
            <a:spLocks noGrp="1"/>
          </p:cNvSpPr>
          <p:nvPr>
            <p:ph idx="1"/>
          </p:nvPr>
        </p:nvSpPr>
        <p:spPr>
          <a:xfrm>
            <a:off x="0" y="1575436"/>
            <a:ext cx="9143999" cy="5486400"/>
          </a:xfrm>
        </p:spPr>
        <p:txBody>
          <a:bodyPr>
            <a:noAutofit/>
          </a:bodyPr>
          <a:lstStyle/>
          <a:p>
            <a:pPr marL="0" indent="0">
              <a:buNone/>
            </a:pPr>
            <a:r>
              <a:rPr lang="en-GB" sz="2500" b="1" dirty="0">
                <a:latin typeface="Comic Sans MS" panose="030F0702030302020204" pitchFamily="66" charset="0"/>
              </a:rPr>
              <a:t>Socialism: </a:t>
            </a:r>
            <a:r>
              <a:rPr lang="en-GB" sz="2500" dirty="0">
                <a:latin typeface="Comic Sans MS" panose="030F0702030302020204" pitchFamily="66" charset="0"/>
              </a:rPr>
              <a:t>An ideology characterised by the belief in community, cooperation, equality and common ownership. </a:t>
            </a:r>
            <a:r>
              <a:rPr lang="en-GB" sz="2500" b="1" dirty="0">
                <a:solidFill>
                  <a:srgbClr val="FF0000"/>
                </a:solidFill>
                <a:effectLst>
                  <a:outerShdw blurRad="38100" dist="38100" dir="2700000" algn="tl">
                    <a:srgbClr val="000000">
                      <a:alpha val="43137"/>
                    </a:srgbClr>
                  </a:outerShdw>
                </a:effectLst>
                <a:latin typeface="Comic Sans MS" panose="030F0702030302020204" pitchFamily="66" charset="0"/>
              </a:rPr>
              <a:t>(Heywood, 2002)</a:t>
            </a:r>
          </a:p>
          <a:p>
            <a:pPr marL="0" indent="0">
              <a:buNone/>
            </a:pPr>
            <a:r>
              <a:rPr lang="en-GB" sz="2500" dirty="0">
                <a:latin typeface="Comic Sans MS" panose="030F0702030302020204" pitchFamily="66" charset="0"/>
              </a:rPr>
              <a:t>Although early socialist ideas can be traced back to the Ancient Greek era, it only really began to take shape in the early 19</a:t>
            </a:r>
            <a:r>
              <a:rPr lang="en-GB" sz="2500" baseline="30000" dirty="0">
                <a:latin typeface="Comic Sans MS" panose="030F0702030302020204" pitchFamily="66" charset="0"/>
              </a:rPr>
              <a:t>th</a:t>
            </a:r>
            <a:r>
              <a:rPr lang="en-GB" sz="2500" dirty="0">
                <a:latin typeface="Comic Sans MS" panose="030F0702030302020204" pitchFamily="66" charset="0"/>
              </a:rPr>
              <a:t>C in response to the rise of </a:t>
            </a:r>
            <a:r>
              <a:rPr lang="en-GB" sz="2500" b="1" dirty="0">
                <a:solidFill>
                  <a:srgbClr val="FF3399"/>
                </a:solidFill>
                <a:effectLst>
                  <a:outerShdw blurRad="38100" dist="38100" dir="2700000" algn="tl">
                    <a:srgbClr val="000000">
                      <a:alpha val="43137"/>
                    </a:srgbClr>
                  </a:outerShdw>
                </a:effectLst>
                <a:latin typeface="Comic Sans MS" panose="030F0702030302020204" pitchFamily="66" charset="0"/>
              </a:rPr>
              <a:t>industrial capitalism</a:t>
            </a:r>
            <a:r>
              <a:rPr lang="en-GB" sz="2500" dirty="0">
                <a:latin typeface="Comic Sans MS" panose="030F0702030302020204" pitchFamily="66" charset="0"/>
              </a:rPr>
              <a:t>.</a:t>
            </a:r>
          </a:p>
          <a:p>
            <a:pPr marL="0" indent="0">
              <a:buNone/>
            </a:pPr>
            <a:r>
              <a:rPr lang="en-GB" sz="2500" dirty="0">
                <a:latin typeface="Comic Sans MS" panose="030F0702030302020204" pitchFamily="66" charset="0"/>
              </a:rPr>
              <a:t>Initially, used to articulate the views of artisans (skilled workers) socialism grew to represent the view of the </a:t>
            </a:r>
            <a:r>
              <a:rPr lang="en-GB" sz="2500" b="1" dirty="0">
                <a:solidFill>
                  <a:srgbClr val="0070C0"/>
                </a:solidFill>
                <a:latin typeface="Comic Sans MS" panose="030F0702030302020204" pitchFamily="66" charset="0"/>
              </a:rPr>
              <a:t>majority of the working class </a:t>
            </a:r>
            <a:r>
              <a:rPr lang="en-GB" sz="2500" dirty="0">
                <a:latin typeface="Comic Sans MS" panose="030F0702030302020204" pitchFamily="66" charset="0"/>
              </a:rPr>
              <a:t>who at the time were being routinely </a:t>
            </a:r>
            <a:r>
              <a:rPr lang="en-GB" sz="2500" b="1" dirty="0">
                <a:solidFill>
                  <a:srgbClr val="7030A0"/>
                </a:solidFill>
                <a:latin typeface="Comic Sans MS" panose="030F0702030302020204" pitchFamily="66" charset="0"/>
              </a:rPr>
              <a:t>exploited </a:t>
            </a:r>
            <a:r>
              <a:rPr lang="en-GB" sz="2500" dirty="0">
                <a:latin typeface="Comic Sans MS" panose="030F0702030302020204" pitchFamily="66" charset="0"/>
              </a:rPr>
              <a:t>by employers and excluded from politics by way of </a:t>
            </a:r>
            <a:r>
              <a:rPr lang="en-GB" sz="2500" u="sng" dirty="0">
                <a:latin typeface="Comic Sans MS" panose="030F0702030302020204" pitchFamily="66" charset="0"/>
              </a:rPr>
              <a:t>disenfranchisement</a:t>
            </a:r>
            <a:r>
              <a:rPr lang="en-GB" sz="2500" dirty="0">
                <a:latin typeface="Comic Sans MS" panose="030F0702030302020204" pitchFamily="66" charset="0"/>
              </a:rPr>
              <a:t> (no vote).</a:t>
            </a:r>
          </a:p>
          <a:p>
            <a:endParaRPr lang="en-GB" sz="2500" dirty="0">
              <a:latin typeface="Arial Narrow" pitchFamily="34" charset="0"/>
            </a:endParaRPr>
          </a:p>
          <a:p>
            <a:endParaRPr lang="en-GB" sz="25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11565" y="152400"/>
            <a:ext cx="862012" cy="1093694"/>
          </a:xfrm>
          <a:prstGeom prst="rect">
            <a:avLst/>
          </a:prstGeom>
        </p:spPr>
      </p:pic>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116840"/>
            <a:ext cx="862012" cy="1093694"/>
          </a:xfrm>
          <a:prstGeom prst="rect">
            <a:avLst/>
          </a:prstGeom>
        </p:spPr>
      </p:pic>
    </p:spTree>
    <p:extLst>
      <p:ext uri="{BB962C8B-B14F-4D97-AF65-F5344CB8AC3E}">
        <p14:creationId xmlns:p14="http://schemas.microsoft.com/office/powerpoint/2010/main" val="1156762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Comic Sans MS" panose="030F0702030302020204" pitchFamily="66" charset="0"/>
              </a:rPr>
              <a:t>Key Influences</a:t>
            </a:r>
          </a:p>
        </p:txBody>
      </p:sp>
      <p:sp>
        <p:nvSpPr>
          <p:cNvPr id="3" name="Content Placeholder 2"/>
          <p:cNvSpPr>
            <a:spLocks noGrp="1"/>
          </p:cNvSpPr>
          <p:nvPr>
            <p:ph idx="1"/>
          </p:nvPr>
        </p:nvSpPr>
        <p:spPr>
          <a:xfrm>
            <a:off x="3886200" y="1600200"/>
            <a:ext cx="4800600" cy="4525963"/>
          </a:xfrm>
        </p:spPr>
        <p:txBody>
          <a:bodyPr>
            <a:normAutofit/>
          </a:bodyPr>
          <a:lstStyle/>
          <a:p>
            <a:pPr marL="0" indent="0">
              <a:buNone/>
            </a:pPr>
            <a:r>
              <a:rPr lang="en-GB" dirty="0">
                <a:latin typeface="Comic Sans MS" panose="030F0702030302020204" pitchFamily="66" charset="0"/>
              </a:rPr>
              <a:t>Without doubt the most influential representative of socialism is </a:t>
            </a:r>
            <a:r>
              <a:rPr lang="en-GB" b="1" dirty="0">
                <a:solidFill>
                  <a:srgbClr val="FF0000"/>
                </a:solidFill>
                <a:effectLst>
                  <a:outerShdw blurRad="38100" dist="38100" dir="2700000" algn="tl">
                    <a:srgbClr val="000000">
                      <a:alpha val="43137"/>
                    </a:srgbClr>
                  </a:outerShdw>
                </a:effectLst>
                <a:latin typeface="Comic Sans MS" panose="030F0702030302020204" pitchFamily="66" charset="0"/>
              </a:rPr>
              <a:t>Karl Marx </a:t>
            </a:r>
            <a:r>
              <a:rPr lang="en-GB" dirty="0">
                <a:latin typeface="Comic Sans MS" panose="030F0702030302020204" pitchFamily="66" charset="0"/>
              </a:rPr>
              <a:t>and his classic works </a:t>
            </a:r>
            <a:r>
              <a:rPr lang="en-GB" b="1" dirty="0">
                <a:solidFill>
                  <a:srgbClr val="FF0000"/>
                </a:solidFill>
                <a:latin typeface="Comic Sans MS" panose="030F0702030302020204" pitchFamily="66" charset="0"/>
              </a:rPr>
              <a:t>Das </a:t>
            </a:r>
            <a:r>
              <a:rPr lang="en-GB" b="1" i="1" dirty="0">
                <a:solidFill>
                  <a:srgbClr val="FF0000"/>
                </a:solidFill>
                <a:latin typeface="Comic Sans MS" panose="030F0702030302020204" pitchFamily="66" charset="0"/>
              </a:rPr>
              <a:t>Capital</a:t>
            </a:r>
            <a:r>
              <a:rPr lang="en-GB" b="1" dirty="0">
                <a:solidFill>
                  <a:srgbClr val="FF0000"/>
                </a:solidFill>
                <a:latin typeface="Comic Sans MS" panose="030F0702030302020204" pitchFamily="66" charset="0"/>
              </a:rPr>
              <a:t> </a:t>
            </a:r>
            <a:r>
              <a:rPr lang="en-GB" dirty="0">
                <a:latin typeface="Comic Sans MS" panose="030F0702030302020204" pitchFamily="66" charset="0"/>
              </a:rPr>
              <a:t>and the </a:t>
            </a:r>
            <a:r>
              <a:rPr lang="en-GB" b="1" i="1" dirty="0">
                <a:solidFill>
                  <a:srgbClr val="FF0000"/>
                </a:solidFill>
                <a:latin typeface="Comic Sans MS" panose="030F0702030302020204" pitchFamily="66" charset="0"/>
              </a:rPr>
              <a:t>Communist Manifesto</a:t>
            </a:r>
            <a:r>
              <a:rPr lang="en-GB" b="1" dirty="0">
                <a:solidFill>
                  <a:srgbClr val="FF0000"/>
                </a:solidFill>
                <a:latin typeface="Comic Sans MS" panose="030F0702030302020204" pitchFamily="66" charset="0"/>
              </a:rPr>
              <a:t> </a:t>
            </a:r>
            <a:r>
              <a:rPr lang="en-GB" dirty="0">
                <a:latin typeface="Comic Sans MS" panose="030F0702030302020204" pitchFamily="66" charset="0"/>
              </a:rPr>
              <a:t>that he co-wrote with Friedrich Engels.</a:t>
            </a:r>
          </a:p>
          <a:p>
            <a:pPr marL="0" indent="0">
              <a:buNone/>
            </a:pPr>
            <a:endParaRPr lang="en-GB"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17014" y="-38100"/>
            <a:ext cx="1905000" cy="1676400"/>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2635" y="152400"/>
            <a:ext cx="1219200" cy="1295400"/>
          </a:xfrm>
          <a:prstGeom prst="rect">
            <a:avLst/>
          </a:prstGeom>
        </p:spPr>
      </p:pic>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7952" y="1612980"/>
            <a:ext cx="3548565" cy="4976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40783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a:xfrm>
            <a:off x="457200" y="1600200"/>
            <a:ext cx="4114800" cy="4525963"/>
          </a:xfrm>
        </p:spPr>
        <p:txBody>
          <a:bodyPr/>
          <a:lstStyle/>
          <a:p>
            <a:pPr marL="0" indent="0">
              <a:buNone/>
            </a:pPr>
            <a:r>
              <a:rPr lang="en-GB" b="1" dirty="0">
                <a:solidFill>
                  <a:srgbClr val="FF0000"/>
                </a:solidFill>
                <a:effectLst>
                  <a:outerShdw blurRad="38100" dist="38100" dir="2700000" algn="tl">
                    <a:srgbClr val="000000">
                      <a:alpha val="43137"/>
                    </a:srgbClr>
                  </a:outerShdw>
                </a:effectLst>
                <a:latin typeface="Comic Sans MS" panose="030F0702030302020204" pitchFamily="66" charset="0"/>
              </a:rPr>
              <a:t>Vladimir Lenin </a:t>
            </a:r>
            <a:r>
              <a:rPr lang="en-GB" dirty="0">
                <a:latin typeface="Comic Sans MS" panose="030F0702030302020204" pitchFamily="66" charset="0"/>
              </a:rPr>
              <a:t>is also seen as a key Socialist thinker</a:t>
            </a:r>
          </a:p>
          <a:p>
            <a:pPr marL="0" indent="0">
              <a:buNone/>
            </a:pPr>
            <a:r>
              <a:rPr lang="en-GB" dirty="0">
                <a:latin typeface="Comic Sans MS" panose="030F0702030302020204" pitchFamily="66" charset="0"/>
              </a:rPr>
              <a:t>He led the Russian Revolution and established the USSR</a:t>
            </a:r>
          </a:p>
        </p:txBody>
      </p:sp>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63269" y="533400"/>
            <a:ext cx="3804506" cy="57331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0740657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00B0F0"/>
                </a:solidFill>
                <a:effectLst>
                  <a:outerShdw blurRad="38100" dist="38100" dir="2700000" algn="tl">
                    <a:srgbClr val="000000">
                      <a:alpha val="43137"/>
                    </a:srgbClr>
                  </a:outerShdw>
                </a:effectLst>
                <a:latin typeface="Comic Sans MS" panose="030F0702030302020204" pitchFamily="66" charset="0"/>
              </a:rPr>
              <a:t>Conservatism</a:t>
            </a:r>
          </a:p>
        </p:txBody>
      </p:sp>
      <p:sp>
        <p:nvSpPr>
          <p:cNvPr id="3" name="Content Placeholder 2"/>
          <p:cNvSpPr>
            <a:spLocks noGrp="1"/>
          </p:cNvSpPr>
          <p:nvPr>
            <p:ph idx="1"/>
          </p:nvPr>
        </p:nvSpPr>
        <p:spPr>
          <a:xfrm>
            <a:off x="457200" y="1600200"/>
            <a:ext cx="8305800" cy="5029200"/>
          </a:xfrm>
        </p:spPr>
        <p:txBody>
          <a:bodyPr>
            <a:normAutofit fontScale="85000" lnSpcReduction="20000"/>
          </a:bodyPr>
          <a:lstStyle/>
          <a:p>
            <a:pPr marL="0" indent="0">
              <a:buNone/>
            </a:pPr>
            <a:r>
              <a:rPr lang="en-GB" b="1" dirty="0">
                <a:latin typeface="Comic Sans MS" panose="030F0702030302020204" pitchFamily="66" charset="0"/>
              </a:rPr>
              <a:t>Conservatism:</a:t>
            </a:r>
            <a:r>
              <a:rPr lang="en-GB" dirty="0">
                <a:latin typeface="Comic Sans MS" panose="030F0702030302020204" pitchFamily="66" charset="0"/>
              </a:rPr>
              <a:t> An ideology characterised by support for </a:t>
            </a:r>
            <a:r>
              <a:rPr lang="en-GB" dirty="0">
                <a:solidFill>
                  <a:srgbClr val="FF0000"/>
                </a:solidFill>
                <a:latin typeface="Comic Sans MS" panose="030F0702030302020204" pitchFamily="66" charset="0"/>
              </a:rPr>
              <a:t>tradition, duty, authority and property.</a:t>
            </a:r>
            <a:r>
              <a:rPr lang="en-GB" dirty="0">
                <a:latin typeface="Comic Sans MS" panose="030F0702030302020204" pitchFamily="66" charset="0"/>
              </a:rPr>
              <a:t> (Heywood, 2002)</a:t>
            </a:r>
          </a:p>
          <a:p>
            <a:endParaRPr lang="en-GB" dirty="0">
              <a:latin typeface="Comic Sans MS" panose="030F0702030302020204" pitchFamily="66" charset="0"/>
            </a:endParaRPr>
          </a:p>
          <a:p>
            <a:pPr marL="0" indent="0">
              <a:buNone/>
            </a:pPr>
            <a:r>
              <a:rPr lang="en-GB" b="1" dirty="0">
                <a:latin typeface="Comic Sans MS" panose="030F0702030302020204" pitchFamily="66" charset="0"/>
              </a:rPr>
              <a:t>Note:</a:t>
            </a:r>
            <a:r>
              <a:rPr lang="en-GB" dirty="0">
                <a:latin typeface="Comic Sans MS" panose="030F0702030302020204" pitchFamily="66" charset="0"/>
              </a:rPr>
              <a:t> </a:t>
            </a:r>
          </a:p>
          <a:p>
            <a:endParaRPr lang="en-GB" dirty="0">
              <a:latin typeface="Comic Sans MS" panose="030F0702030302020204" pitchFamily="66" charset="0"/>
            </a:endParaRPr>
          </a:p>
          <a:p>
            <a:r>
              <a:rPr lang="en-GB" dirty="0">
                <a:latin typeface="Comic Sans MS" panose="030F0702030302020204" pitchFamily="66" charset="0"/>
              </a:rPr>
              <a:t>It is important at this stage to make a distinction between ‘big C’ Conservative and ‘small c’ conservative.</a:t>
            </a:r>
          </a:p>
          <a:p>
            <a:endParaRPr lang="en-GB" dirty="0">
              <a:latin typeface="Comic Sans MS" panose="030F0702030302020204" pitchFamily="66" charset="0"/>
            </a:endParaRPr>
          </a:p>
          <a:p>
            <a:r>
              <a:rPr lang="en-GB" dirty="0">
                <a:latin typeface="Comic Sans MS" panose="030F0702030302020204" pitchFamily="66" charset="0"/>
              </a:rPr>
              <a:t>The former refers to the Conservative political party, whereas, the latter refers to the political ideology.</a:t>
            </a:r>
          </a:p>
          <a:p>
            <a:endParaRPr lang="en-GB" dirty="0"/>
          </a:p>
        </p:txBody>
      </p:sp>
    </p:spTree>
    <p:extLst>
      <p:ext uri="{BB962C8B-B14F-4D97-AF65-F5344CB8AC3E}">
        <p14:creationId xmlns:p14="http://schemas.microsoft.com/office/powerpoint/2010/main" val="967322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 calcmode="lin" valueType="num">
                                      <p:cBhvr additive="base">
                                        <p:cTn id="1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anim calcmode="lin" valueType="num">
                                      <p:cBhvr additive="base">
                                        <p:cTn id="1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normAutofit fontScale="90000"/>
          </a:bodyPr>
          <a:lstStyle/>
          <a:p>
            <a:r>
              <a:rPr lang="en-GB" b="1" dirty="0"/>
              <a:t/>
            </a:r>
            <a:br>
              <a:rPr lang="en-GB" b="1" dirty="0"/>
            </a:br>
            <a:r>
              <a:rPr lang="en-GB" b="1" dirty="0"/>
              <a:t>Key Tenets of Socialism</a:t>
            </a:r>
            <a:r>
              <a:rPr lang="en-GB" dirty="0"/>
              <a:t/>
            </a:r>
            <a:br>
              <a:rPr lang="en-GB" dirty="0"/>
            </a:br>
            <a:endParaRPr lang="en-GB" dirty="0"/>
          </a:p>
        </p:txBody>
      </p:sp>
      <p:sp>
        <p:nvSpPr>
          <p:cNvPr id="3" name="Content Placeholder 2"/>
          <p:cNvSpPr>
            <a:spLocks noGrp="1"/>
          </p:cNvSpPr>
          <p:nvPr>
            <p:ph idx="1"/>
          </p:nvPr>
        </p:nvSpPr>
        <p:spPr/>
        <p:txBody>
          <a:bodyPr>
            <a:normAutofit fontScale="77500" lnSpcReduction="20000"/>
          </a:bodyPr>
          <a:lstStyle/>
          <a:p>
            <a:r>
              <a:rPr lang="en-GB" dirty="0">
                <a:latin typeface="Arial Narrow" pitchFamily="34" charset="0"/>
              </a:rPr>
              <a:t>At the heart of socialism is the desire for a fair and equal society. </a:t>
            </a:r>
          </a:p>
          <a:p>
            <a:endParaRPr lang="en-GB" dirty="0">
              <a:latin typeface="Arial Narrow" pitchFamily="34" charset="0"/>
            </a:endParaRPr>
          </a:p>
          <a:p>
            <a:r>
              <a:rPr lang="en-GB" dirty="0">
                <a:latin typeface="Arial Narrow" pitchFamily="34" charset="0"/>
              </a:rPr>
              <a:t>However, according to socialists this fairness and equality can only be achieved by putting some constraints on individual liberty – specifically, their ability to acquire property and wealth.</a:t>
            </a:r>
          </a:p>
          <a:p>
            <a:pPr marL="0" indent="0">
              <a:buNone/>
            </a:pPr>
            <a:r>
              <a:rPr lang="en-GB" b="1" dirty="0">
                <a:latin typeface="Arial Narrow" pitchFamily="34" charset="0"/>
              </a:rPr>
              <a:t> </a:t>
            </a:r>
            <a:endParaRPr lang="en-GB" dirty="0">
              <a:latin typeface="Arial Narrow" pitchFamily="34" charset="0"/>
            </a:endParaRPr>
          </a:p>
          <a:p>
            <a:r>
              <a:rPr lang="en-GB" dirty="0">
                <a:latin typeface="Arial Narrow" pitchFamily="34" charset="0"/>
              </a:rPr>
              <a:t>For many, socialism is utopian and idealistic in nature; to others, it is revolutionary.</a:t>
            </a:r>
          </a:p>
          <a:p>
            <a:endParaRPr lang="en-GB" dirty="0">
              <a:latin typeface="Arial Narrow" pitchFamily="34" charset="0"/>
            </a:endParaRPr>
          </a:p>
          <a:p>
            <a:r>
              <a:rPr lang="en-GB" dirty="0">
                <a:latin typeface="Arial Narrow" pitchFamily="34" charset="0"/>
              </a:rPr>
              <a:t>However, all socialists believe there must be change in how wealth is owned and controlled to achieve an equal society.</a:t>
            </a:r>
          </a:p>
          <a:p>
            <a:endParaRPr lang="en-GB"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457200"/>
            <a:ext cx="8534400" cy="5943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863685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 calcmode="lin" valueType="num">
                                      <p:cBhvr additive="base">
                                        <p:cTn id="3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1" presetClass="entr" presetSubtype="1" fill="hold" nodeType="click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wheel(1)">
                                      <p:cBhvr>
                                        <p:cTn id="3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effectLst>
                  <a:outerShdw blurRad="38100" dist="38100" dir="2700000" algn="tl">
                    <a:srgbClr val="000000">
                      <a:alpha val="43137"/>
                    </a:srgbClr>
                  </a:outerShdw>
                </a:effectLst>
                <a:latin typeface="Comic Sans MS" panose="030F0702030302020204" pitchFamily="66" charset="0"/>
              </a:rPr>
              <a:t>Key Principles of Socialism</a:t>
            </a:r>
          </a:p>
        </p:txBody>
      </p:sp>
      <p:sp>
        <p:nvSpPr>
          <p:cNvPr id="3" name="Content Placeholder 2"/>
          <p:cNvSpPr>
            <a:spLocks noGrp="1"/>
          </p:cNvSpPr>
          <p:nvPr>
            <p:ph idx="1"/>
          </p:nvPr>
        </p:nvSpPr>
        <p:spPr>
          <a:xfrm>
            <a:off x="228600" y="1219200"/>
            <a:ext cx="8686800" cy="5486400"/>
          </a:xfrm>
        </p:spPr>
        <p:txBody>
          <a:bodyPr>
            <a:normAutofit fontScale="92500"/>
          </a:bodyPr>
          <a:lstStyle/>
          <a:p>
            <a:r>
              <a:rPr lang="en-GB" b="1" dirty="0">
                <a:solidFill>
                  <a:srgbClr val="FF3399"/>
                </a:solidFill>
                <a:effectLst>
                  <a:outerShdw blurRad="38100" dist="38100" dir="2700000" algn="tl">
                    <a:srgbClr val="000000">
                      <a:alpha val="43137"/>
                    </a:srgbClr>
                  </a:outerShdw>
                </a:effectLst>
                <a:latin typeface="Comic Sans MS" panose="030F0702030302020204" pitchFamily="66" charset="0"/>
              </a:rPr>
              <a:t>Co-operation</a:t>
            </a:r>
            <a:r>
              <a:rPr lang="en-GB" dirty="0">
                <a:latin typeface="Comic Sans MS" panose="030F0702030302020204" pitchFamily="66" charset="0"/>
              </a:rPr>
              <a:t> – everyone working together for a greater society </a:t>
            </a:r>
          </a:p>
          <a:p>
            <a:r>
              <a:rPr lang="en-GB" b="1" dirty="0">
                <a:solidFill>
                  <a:srgbClr val="7030A0"/>
                </a:solidFill>
                <a:effectLst>
                  <a:outerShdw blurRad="38100" dist="38100" dir="2700000" algn="tl">
                    <a:srgbClr val="000000">
                      <a:alpha val="43137"/>
                    </a:srgbClr>
                  </a:outerShdw>
                </a:effectLst>
                <a:latin typeface="Comic Sans MS" panose="030F0702030302020204" pitchFamily="66" charset="0"/>
              </a:rPr>
              <a:t>Collectivism</a:t>
            </a:r>
            <a:r>
              <a:rPr lang="en-GB" dirty="0">
                <a:latin typeface="Comic Sans MS" panose="030F0702030302020204" pitchFamily="66" charset="0"/>
              </a:rPr>
              <a:t> – the group takes priority over the needs of the individuals within the group </a:t>
            </a:r>
          </a:p>
          <a:p>
            <a:r>
              <a:rPr lang="en-GB" b="1" dirty="0">
                <a:solidFill>
                  <a:srgbClr val="00B050"/>
                </a:solidFill>
                <a:effectLst>
                  <a:outerShdw blurRad="38100" dist="38100" dir="2700000" algn="tl">
                    <a:srgbClr val="000000">
                      <a:alpha val="43137"/>
                    </a:srgbClr>
                  </a:outerShdw>
                </a:effectLst>
                <a:latin typeface="Comic Sans MS" panose="030F0702030302020204" pitchFamily="66" charset="0"/>
              </a:rPr>
              <a:t>Equality </a:t>
            </a:r>
            <a:r>
              <a:rPr lang="en-GB" dirty="0">
                <a:latin typeface="Comic Sans MS" panose="030F0702030302020204" pitchFamily="66" charset="0"/>
              </a:rPr>
              <a:t>– everyone should have equal access to opportunities</a:t>
            </a:r>
          </a:p>
          <a:p>
            <a:r>
              <a:rPr lang="en-GB" b="1" dirty="0">
                <a:solidFill>
                  <a:schemeClr val="accent6">
                    <a:lumMod val="75000"/>
                  </a:schemeClr>
                </a:solidFill>
                <a:effectLst>
                  <a:outerShdw blurRad="38100" dist="38100" dir="2700000" algn="tl">
                    <a:srgbClr val="000000">
                      <a:alpha val="43137"/>
                    </a:srgbClr>
                  </a:outerShdw>
                </a:effectLst>
                <a:latin typeface="Comic Sans MS" panose="030F0702030302020204" pitchFamily="66" charset="0"/>
              </a:rPr>
              <a:t>Class</a:t>
            </a:r>
            <a:r>
              <a:rPr lang="en-GB" dirty="0">
                <a:latin typeface="Comic Sans MS" panose="030F0702030302020204" pitchFamily="66" charset="0"/>
              </a:rPr>
              <a:t> – the objective of Socialism is to eradicate social class</a:t>
            </a:r>
          </a:p>
          <a:p>
            <a:r>
              <a:rPr lang="en-GB" b="1" dirty="0">
                <a:solidFill>
                  <a:schemeClr val="accent5">
                    <a:lumMod val="60000"/>
                    <a:lumOff val="40000"/>
                  </a:schemeClr>
                </a:solidFill>
                <a:effectLst>
                  <a:outerShdw blurRad="38100" dist="38100" dir="2700000" algn="tl">
                    <a:srgbClr val="000000">
                      <a:alpha val="43137"/>
                    </a:srgbClr>
                  </a:outerShdw>
                </a:effectLst>
                <a:latin typeface="Comic Sans MS" panose="030F0702030302020204" pitchFamily="66" charset="0"/>
              </a:rPr>
              <a:t>Common Ownership </a:t>
            </a:r>
            <a:r>
              <a:rPr lang="en-GB" dirty="0">
                <a:latin typeface="Comic Sans MS" panose="030F0702030302020204" pitchFamily="66" charset="0"/>
              </a:rPr>
              <a:t>– society’s resources i.e. land, property should be owned by everyone</a:t>
            </a:r>
          </a:p>
        </p:txBody>
      </p:sp>
    </p:spTree>
    <p:extLst>
      <p:ext uri="{BB962C8B-B14F-4D97-AF65-F5344CB8AC3E}">
        <p14:creationId xmlns:p14="http://schemas.microsoft.com/office/powerpoint/2010/main" val="2848523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latin typeface="Comic Sans MS" panose="030F0702030302020204" pitchFamily="66" charset="0"/>
              </a:rPr>
              <a:t>1 Co-operation</a:t>
            </a:r>
            <a:endParaRPr lang="en-GB" dirty="0">
              <a:latin typeface="Comic Sans MS" panose="030F0702030302020204" pitchFamily="66" charset="0"/>
            </a:endParaRPr>
          </a:p>
        </p:txBody>
      </p:sp>
      <p:sp>
        <p:nvSpPr>
          <p:cNvPr id="3" name="Content Placeholder 2"/>
          <p:cNvSpPr>
            <a:spLocks noGrp="1"/>
          </p:cNvSpPr>
          <p:nvPr>
            <p:ph idx="1"/>
          </p:nvPr>
        </p:nvSpPr>
        <p:spPr>
          <a:xfrm>
            <a:off x="0" y="1251797"/>
            <a:ext cx="9144000" cy="5453803"/>
          </a:xfrm>
        </p:spPr>
        <p:txBody>
          <a:bodyPr>
            <a:noAutofit/>
          </a:bodyPr>
          <a:lstStyle/>
          <a:p>
            <a:pPr marL="0" indent="0">
              <a:buNone/>
            </a:pPr>
            <a:r>
              <a:rPr lang="en-GB" sz="2200" dirty="0">
                <a:latin typeface="Comic Sans MS" panose="030F0702030302020204" pitchFamily="66" charset="0"/>
              </a:rPr>
              <a:t>Socialism is based on a belief that human beings are social creatures and have a common humanity therefore believe that </a:t>
            </a:r>
            <a:r>
              <a:rPr lang="en-GB" sz="2200" b="1" dirty="0">
                <a:solidFill>
                  <a:srgbClr val="FF0000"/>
                </a:solidFill>
                <a:effectLst>
                  <a:outerShdw blurRad="38100" dist="38100" dir="2700000" algn="tl">
                    <a:srgbClr val="000000">
                      <a:alpha val="43137"/>
                    </a:srgbClr>
                  </a:outerShdw>
                </a:effectLst>
                <a:latin typeface="Comic Sans MS" panose="030F0702030302020204" pitchFamily="66" charset="0"/>
              </a:rPr>
              <a:t>communities or groups working together can achieve more than individuals working themselves </a:t>
            </a:r>
            <a:r>
              <a:rPr lang="en-GB" sz="2200" dirty="0">
                <a:latin typeface="Comic Sans MS" panose="030F0702030302020204" pitchFamily="66" charset="0"/>
              </a:rPr>
              <a:t>– community over individualism</a:t>
            </a:r>
          </a:p>
          <a:p>
            <a:pPr marL="0" indent="0">
              <a:buNone/>
            </a:pPr>
            <a:r>
              <a:rPr lang="en-GB" sz="2200" dirty="0">
                <a:latin typeface="Comic Sans MS" panose="030F0702030302020204" pitchFamily="66" charset="0"/>
              </a:rPr>
              <a:t>According to the socialist view, individuals do not live or work in isolation but </a:t>
            </a:r>
            <a:r>
              <a:rPr lang="en-GB" sz="2200" b="1" dirty="0">
                <a:solidFill>
                  <a:srgbClr val="00B050"/>
                </a:solidFill>
                <a:latin typeface="Comic Sans MS" panose="030F0702030302020204" pitchFamily="66" charset="0"/>
              </a:rPr>
              <a:t>live in cooperation with one another</a:t>
            </a:r>
          </a:p>
          <a:p>
            <a:pPr marL="0" indent="0">
              <a:buNone/>
            </a:pPr>
            <a:r>
              <a:rPr lang="en-GB" sz="2200" dirty="0">
                <a:latin typeface="Comic Sans MS" panose="030F0702030302020204" pitchFamily="66" charset="0"/>
              </a:rPr>
              <a:t>Socialists believe that individual identity is shaped by social interaction and that humans are a product of their environment </a:t>
            </a:r>
            <a:r>
              <a:rPr lang="en-GB" sz="2200" b="1" i="1" dirty="0">
                <a:solidFill>
                  <a:srgbClr val="0070C0"/>
                </a:solidFill>
                <a:latin typeface="Comic Sans MS" panose="030F0702030302020204" pitchFamily="66" charset="0"/>
              </a:rPr>
              <a:t>(nurture over nature). </a:t>
            </a:r>
          </a:p>
          <a:p>
            <a:pPr marL="0" indent="0">
              <a:buNone/>
            </a:pPr>
            <a:r>
              <a:rPr lang="en-GB" sz="2200" dirty="0">
                <a:latin typeface="Comic Sans MS" panose="030F0702030302020204" pitchFamily="66" charset="0"/>
              </a:rPr>
              <a:t>Socialism therefore views </a:t>
            </a:r>
            <a:r>
              <a:rPr lang="en-GB" sz="2200" b="1" dirty="0">
                <a:solidFill>
                  <a:srgbClr val="FF3399"/>
                </a:solidFill>
                <a:latin typeface="Comic Sans MS" panose="030F0702030302020204" pitchFamily="66" charset="0"/>
              </a:rPr>
              <a:t>cooperative solutions</a:t>
            </a:r>
            <a:r>
              <a:rPr lang="en-GB" sz="2200" dirty="0">
                <a:latin typeface="Comic Sans MS" panose="030F0702030302020204" pitchFamily="66" charset="0"/>
              </a:rPr>
              <a:t> as far preferable to wasteful competitiveness purely for profit </a:t>
            </a:r>
          </a:p>
          <a:p>
            <a:pPr marL="0" indent="0">
              <a:buNone/>
            </a:pPr>
            <a:endParaRPr lang="en-GB" sz="2200" dirty="0">
              <a:latin typeface="Comic Sans MS" panose="030F0702030302020204" pitchFamily="66" charset="0"/>
            </a:endParaRPr>
          </a:p>
          <a:p>
            <a:pPr marL="0" indent="0" algn="ctr">
              <a:buNone/>
            </a:pPr>
            <a:r>
              <a:rPr lang="en-GB" sz="2200" b="1" dirty="0">
                <a:solidFill>
                  <a:srgbClr val="FF3399"/>
                </a:solidFill>
                <a:effectLst>
                  <a:outerShdw blurRad="38100" dist="38100" dir="2700000" algn="tl">
                    <a:srgbClr val="000000">
                      <a:alpha val="43137"/>
                    </a:srgbClr>
                  </a:outerShdw>
                </a:effectLst>
                <a:latin typeface="Comic Sans MS" panose="030F0702030302020204" pitchFamily="66" charset="0"/>
              </a:rPr>
              <a:t>Example </a:t>
            </a:r>
            <a:r>
              <a:rPr lang="en-GB" sz="2200" dirty="0">
                <a:latin typeface="Comic Sans MS" panose="030F0702030302020204" pitchFamily="66" charset="0"/>
              </a:rPr>
              <a:t>– Socialists would favour community cooperative initiatives where everyone pools their skills and resources for the common good over competitive businesses</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6003"/>
            <a:ext cx="2734234" cy="1447800"/>
          </a:xfrm>
          <a:prstGeom prst="rect">
            <a:avLst/>
          </a:prstGeom>
        </p:spPr>
      </p:pic>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81800" y="5080"/>
            <a:ext cx="2362200" cy="1246717"/>
          </a:xfrm>
          <a:prstGeom prst="rect">
            <a:avLst/>
          </a:prstGeom>
        </p:spPr>
      </p:pic>
    </p:spTree>
    <p:extLst>
      <p:ext uri="{BB962C8B-B14F-4D97-AF65-F5344CB8AC3E}">
        <p14:creationId xmlns:p14="http://schemas.microsoft.com/office/powerpoint/2010/main" val="458762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54000"/>
            <a:ext cx="8229600" cy="1143000"/>
          </a:xfrm>
        </p:spPr>
        <p:txBody>
          <a:bodyPr/>
          <a:lstStyle/>
          <a:p>
            <a:r>
              <a:rPr lang="en-GB" b="1" dirty="0">
                <a:latin typeface="Comic Sans MS" panose="030F0702030302020204" pitchFamily="66" charset="0"/>
              </a:rPr>
              <a:t>2. Collectivism</a:t>
            </a:r>
          </a:p>
        </p:txBody>
      </p:sp>
      <p:sp>
        <p:nvSpPr>
          <p:cNvPr id="3" name="Content Placeholder 2"/>
          <p:cNvSpPr>
            <a:spLocks noGrp="1"/>
          </p:cNvSpPr>
          <p:nvPr>
            <p:ph idx="1"/>
          </p:nvPr>
        </p:nvSpPr>
        <p:spPr>
          <a:xfrm>
            <a:off x="0" y="1278194"/>
            <a:ext cx="9144000" cy="5181600"/>
          </a:xfrm>
        </p:spPr>
        <p:txBody>
          <a:bodyPr>
            <a:noAutofit/>
          </a:bodyPr>
          <a:lstStyle/>
          <a:p>
            <a:pPr marL="0" indent="0">
              <a:buNone/>
            </a:pPr>
            <a:r>
              <a:rPr lang="en-GB" sz="2300" dirty="0">
                <a:latin typeface="Comic Sans MS" panose="030F0702030302020204" pitchFamily="66" charset="0"/>
              </a:rPr>
              <a:t>Socialists believe that people are connected by way of a common humanity or </a:t>
            </a:r>
            <a:r>
              <a:rPr lang="en-GB" sz="2300" b="1" dirty="0">
                <a:solidFill>
                  <a:srgbClr val="FF3399"/>
                </a:solidFill>
                <a:latin typeface="Comic Sans MS" panose="030F0702030302020204" pitchFamily="66" charset="0"/>
              </a:rPr>
              <a:t>‘comradeship</a:t>
            </a:r>
            <a:r>
              <a:rPr lang="en-GB" sz="2300" dirty="0">
                <a:latin typeface="Comic Sans MS" panose="030F0702030302020204" pitchFamily="66" charset="0"/>
              </a:rPr>
              <a:t>’.  This is linked to the idea of a </a:t>
            </a:r>
            <a:r>
              <a:rPr lang="en-GB" sz="2300" b="1" dirty="0">
                <a:solidFill>
                  <a:srgbClr val="0070C0"/>
                </a:solidFill>
                <a:latin typeface="Comic Sans MS" panose="030F0702030302020204" pitchFamily="66" charset="0"/>
              </a:rPr>
              <a:t>‘fraternity’ or brotherhood</a:t>
            </a:r>
          </a:p>
          <a:p>
            <a:pPr marL="0" indent="0">
              <a:buNone/>
            </a:pPr>
            <a:r>
              <a:rPr lang="en-GB" sz="2300" dirty="0">
                <a:latin typeface="Comic Sans MS" panose="030F0702030302020204" pitchFamily="66" charset="0"/>
              </a:rPr>
              <a:t>Cooperation &amp; collectivism (pooling of resources) enables people to </a:t>
            </a:r>
            <a:r>
              <a:rPr lang="en-GB" sz="2300" b="1" dirty="0">
                <a:solidFill>
                  <a:srgbClr val="FF3399"/>
                </a:solidFill>
                <a:latin typeface="Comic Sans MS" panose="030F0702030302020204" pitchFamily="66" charset="0"/>
              </a:rPr>
              <a:t>harness their collective energies</a:t>
            </a:r>
            <a:r>
              <a:rPr lang="en-GB" sz="2300" dirty="0">
                <a:latin typeface="Comic Sans MS" panose="030F0702030302020204" pitchFamily="66" charset="0"/>
              </a:rPr>
              <a:t> and get more out</a:t>
            </a:r>
          </a:p>
          <a:p>
            <a:pPr marL="0" indent="0">
              <a:buNone/>
            </a:pPr>
            <a:r>
              <a:rPr lang="en-GB" sz="2300" dirty="0">
                <a:latin typeface="Comic Sans MS" panose="030F0702030302020204" pitchFamily="66" charset="0"/>
              </a:rPr>
              <a:t>This belief encourages socialists to place </a:t>
            </a:r>
            <a:r>
              <a:rPr lang="en-GB" sz="2300" b="1" dirty="0">
                <a:solidFill>
                  <a:schemeClr val="accent6">
                    <a:lumMod val="75000"/>
                  </a:schemeClr>
                </a:solidFill>
                <a:latin typeface="Comic Sans MS" panose="030F0702030302020204" pitchFamily="66" charset="0"/>
              </a:rPr>
              <a:t>collectivism over individualism</a:t>
            </a:r>
            <a:r>
              <a:rPr lang="en-GB" sz="2300" dirty="0">
                <a:latin typeface="Comic Sans MS" panose="030F0702030302020204" pitchFamily="66" charset="0"/>
              </a:rPr>
              <a:t>, cooperation over competition and promotes unity and equality over division and inequality.</a:t>
            </a:r>
          </a:p>
          <a:p>
            <a:pPr marL="0" indent="0">
              <a:buNone/>
            </a:pPr>
            <a:r>
              <a:rPr lang="en-GB" sz="2300" dirty="0">
                <a:latin typeface="Comic Sans MS" panose="030F0702030302020204" pitchFamily="66" charset="0"/>
              </a:rPr>
              <a:t>For Socialists, competition pits individuals against each other which can breed </a:t>
            </a:r>
            <a:r>
              <a:rPr lang="en-GB" sz="2300" b="1" dirty="0">
                <a:solidFill>
                  <a:srgbClr val="FF0000"/>
                </a:solidFill>
                <a:latin typeface="Comic Sans MS" panose="030F0702030302020204" pitchFamily="66" charset="0"/>
              </a:rPr>
              <a:t>resentment and conflict.</a:t>
            </a:r>
          </a:p>
          <a:p>
            <a:pPr marL="0" indent="0" algn="ctr">
              <a:buNone/>
            </a:pPr>
            <a:r>
              <a:rPr lang="en-GB" sz="2300" b="1" dirty="0">
                <a:solidFill>
                  <a:srgbClr val="FF0000"/>
                </a:solidFill>
                <a:latin typeface="Comic Sans MS" panose="030F0702030302020204" pitchFamily="66" charset="0"/>
              </a:rPr>
              <a:t>For example – </a:t>
            </a:r>
            <a:r>
              <a:rPr lang="en-GB" sz="2300" b="1" dirty="0">
                <a:latin typeface="Comic Sans MS" panose="030F0702030302020204" pitchFamily="66" charset="0"/>
              </a:rPr>
              <a:t>Socialists would argue that we should take a collective approach to welfare, and all contribute to ensure everyone is looked after i.e. with universal benefits. Socialists would disagree with individualist approaches to welfare i.e.</a:t>
            </a:r>
            <a:r>
              <a:rPr lang="en-GB" sz="2300" b="1" dirty="0">
                <a:solidFill>
                  <a:srgbClr val="FF3399"/>
                </a:solidFill>
                <a:latin typeface="Comic Sans MS" panose="030F0702030302020204" pitchFamily="66" charset="0"/>
              </a:rPr>
              <a:t> private healthcare in the USA</a:t>
            </a:r>
          </a:p>
          <a:p>
            <a:endParaRPr lang="en-GB" sz="23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8600"/>
            <a:ext cx="1676400" cy="1066800"/>
          </a:xfrm>
          <a:prstGeom prst="rect">
            <a:avLst/>
          </a:prstGeom>
          <a:ln>
            <a:noFill/>
          </a:ln>
          <a:effectLst>
            <a:softEdge rad="112500"/>
          </a:effectLst>
        </p:spPr>
      </p:pic>
    </p:spTree>
    <p:extLst>
      <p:ext uri="{BB962C8B-B14F-4D97-AF65-F5344CB8AC3E}">
        <p14:creationId xmlns:p14="http://schemas.microsoft.com/office/powerpoint/2010/main" val="738228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5775"/>
            <a:ext cx="8229600" cy="1143000"/>
          </a:xfrm>
        </p:spPr>
        <p:txBody>
          <a:bodyPr>
            <a:normAutofit fontScale="90000"/>
          </a:bodyPr>
          <a:lstStyle/>
          <a:p>
            <a:r>
              <a:rPr lang="en-GB" b="1" dirty="0"/>
              <a:t/>
            </a:r>
            <a:br>
              <a:rPr lang="en-GB" b="1" dirty="0"/>
            </a:br>
            <a:r>
              <a:rPr lang="en-GB" b="1" dirty="0">
                <a:latin typeface="Comic Sans MS" panose="030F0702030302020204" pitchFamily="66" charset="0"/>
              </a:rPr>
              <a:t>3. Equality</a:t>
            </a:r>
            <a:r>
              <a:rPr lang="en-GB" dirty="0">
                <a:latin typeface="Comic Sans MS" panose="030F0702030302020204" pitchFamily="66" charset="0"/>
              </a:rPr>
              <a:t/>
            </a:r>
            <a:br>
              <a:rPr lang="en-GB" dirty="0">
                <a:latin typeface="Comic Sans MS" panose="030F0702030302020204" pitchFamily="66" charset="0"/>
              </a:rPr>
            </a:br>
            <a:endParaRPr lang="en-GB" dirty="0">
              <a:latin typeface="Comic Sans MS" panose="030F0702030302020204" pitchFamily="66" charset="0"/>
            </a:endParaRPr>
          </a:p>
        </p:txBody>
      </p:sp>
      <p:sp>
        <p:nvSpPr>
          <p:cNvPr id="3" name="Content Placeholder 2"/>
          <p:cNvSpPr>
            <a:spLocks noGrp="1"/>
          </p:cNvSpPr>
          <p:nvPr>
            <p:ph idx="1"/>
          </p:nvPr>
        </p:nvSpPr>
        <p:spPr>
          <a:xfrm>
            <a:off x="0" y="1012451"/>
            <a:ext cx="9144000" cy="5845549"/>
          </a:xfrm>
        </p:spPr>
        <p:txBody>
          <a:bodyPr>
            <a:noAutofit/>
          </a:bodyPr>
          <a:lstStyle/>
          <a:p>
            <a:pPr marL="0" indent="0">
              <a:buNone/>
            </a:pPr>
            <a:r>
              <a:rPr lang="en-GB" sz="2150" dirty="0">
                <a:latin typeface="Comic Sans MS" panose="030F0702030302020204" pitchFamily="66" charset="0"/>
              </a:rPr>
              <a:t>Equality is a central pillar of socialism. Accordingly, they are less concerned with the equality of opportunity and more concerned about the </a:t>
            </a:r>
            <a:r>
              <a:rPr lang="en-GB" sz="2150" b="1" dirty="0">
                <a:solidFill>
                  <a:srgbClr val="0070C0"/>
                </a:solidFill>
                <a:effectLst>
                  <a:outerShdw blurRad="38100" dist="38100" dir="2700000" algn="tl">
                    <a:srgbClr val="000000">
                      <a:alpha val="43137"/>
                    </a:srgbClr>
                  </a:outerShdw>
                </a:effectLst>
                <a:latin typeface="Comic Sans MS" panose="030F0702030302020204" pitchFamily="66" charset="0"/>
              </a:rPr>
              <a:t>equality of outcome – true equality.</a:t>
            </a:r>
          </a:p>
          <a:p>
            <a:pPr marL="0" indent="0">
              <a:buNone/>
            </a:pPr>
            <a:r>
              <a:rPr lang="en-GB" sz="2150" dirty="0">
                <a:latin typeface="Comic Sans MS" panose="030F0702030302020204" pitchFamily="66" charset="0"/>
              </a:rPr>
              <a:t>Equality is meaningless unless it involves equal access to resources. Socialists believe that the government must ensure everyone receives the same quality of outcome i.e. quality of education</a:t>
            </a:r>
          </a:p>
          <a:p>
            <a:pPr marL="0" indent="0">
              <a:buNone/>
            </a:pPr>
            <a:r>
              <a:rPr lang="en-GB" sz="2150" dirty="0">
                <a:latin typeface="Comic Sans MS" panose="030F0702030302020204" pitchFamily="66" charset="0"/>
              </a:rPr>
              <a:t>Therefore, socialists </a:t>
            </a:r>
            <a:r>
              <a:rPr lang="en-GB" sz="2150" b="1" dirty="0">
                <a:solidFill>
                  <a:schemeClr val="accent3">
                    <a:lumMod val="75000"/>
                  </a:schemeClr>
                </a:solidFill>
                <a:latin typeface="Comic Sans MS" panose="030F0702030302020204" pitchFamily="66" charset="0"/>
              </a:rPr>
              <a:t>reject the liberal notion of equal opportunities </a:t>
            </a:r>
            <a:r>
              <a:rPr lang="en-GB" sz="2150" dirty="0">
                <a:latin typeface="Comic Sans MS" panose="030F0702030302020204" pitchFamily="66" charset="0"/>
              </a:rPr>
              <a:t>as it ignores the inherent inequality built into the capitalist system</a:t>
            </a:r>
          </a:p>
          <a:p>
            <a:pPr marL="0" indent="0">
              <a:buNone/>
            </a:pPr>
            <a:r>
              <a:rPr lang="en-GB" sz="2150" dirty="0">
                <a:latin typeface="Comic Sans MS" panose="030F0702030302020204" pitchFamily="66" charset="0"/>
              </a:rPr>
              <a:t>Socialists also rejects the acceptance of a ‘natural’ inequality (Conservatism) between individuals as a </a:t>
            </a:r>
            <a:r>
              <a:rPr lang="en-GB" sz="2150" b="1" dirty="0">
                <a:solidFill>
                  <a:srgbClr val="7030A0"/>
                </a:solidFill>
                <a:latin typeface="Comic Sans MS" panose="030F0702030302020204" pitchFamily="66" charset="0"/>
              </a:rPr>
              <a:t>convenient distortion of the truth.</a:t>
            </a:r>
            <a:endParaRPr lang="en-GB" sz="2150" b="1" dirty="0">
              <a:solidFill>
                <a:srgbClr val="FF3399"/>
              </a:solidFill>
              <a:latin typeface="Comic Sans MS" panose="030F0702030302020204" pitchFamily="66" charset="0"/>
            </a:endParaRPr>
          </a:p>
          <a:p>
            <a:pPr marL="0" indent="0" algn="ctr">
              <a:buNone/>
            </a:pPr>
            <a:r>
              <a:rPr lang="en-GB" sz="2150" b="1" dirty="0">
                <a:solidFill>
                  <a:srgbClr val="FF3399"/>
                </a:solidFill>
                <a:latin typeface="Comic Sans MS" panose="030F0702030302020204" pitchFamily="66" charset="0"/>
              </a:rPr>
              <a:t>For example</a:t>
            </a:r>
            <a:r>
              <a:rPr lang="en-GB" sz="2150" dirty="0">
                <a:latin typeface="Comic Sans MS" panose="030F0702030302020204" pitchFamily="66" charset="0"/>
              </a:rPr>
              <a:t>, private schools are open to all </a:t>
            </a:r>
            <a:r>
              <a:rPr lang="en-GB" sz="2150" b="1" dirty="0">
                <a:latin typeface="Comic Sans MS" panose="030F0702030302020204" pitchFamily="66" charset="0"/>
              </a:rPr>
              <a:t>(equality of opportunity)</a:t>
            </a:r>
            <a:r>
              <a:rPr lang="en-GB" sz="2150" dirty="0">
                <a:latin typeface="Comic Sans MS" panose="030F0702030302020204" pitchFamily="66" charset="0"/>
              </a:rPr>
              <a:t>; however, not everyone has the means to send their children to private schools, thus, fees act as a barrier to equality </a:t>
            </a:r>
            <a:r>
              <a:rPr lang="en-GB" sz="2150" b="1" dirty="0">
                <a:latin typeface="Comic Sans MS" panose="030F0702030302020204" pitchFamily="66" charset="0"/>
              </a:rPr>
              <a:t>(inequality of outcome)</a:t>
            </a:r>
            <a:r>
              <a:rPr lang="en-GB" sz="2150" dirty="0">
                <a:latin typeface="Comic Sans MS" panose="030F0702030302020204" pitchFamily="66" charset="0"/>
              </a:rPr>
              <a:t>. Socialists would fundamentally disagree with private schools. </a:t>
            </a:r>
          </a:p>
          <a:p>
            <a:endParaRPr lang="en-GB" sz="2150" dirty="0">
              <a:latin typeface="Comic Sans MS" panose="030F0702030302020204" pitchFamily="66" charset="0"/>
            </a:endParaRPr>
          </a:p>
          <a:p>
            <a:endParaRPr lang="en-GB" sz="2150" dirty="0">
              <a:latin typeface="Comic Sans MS" panose="030F0702030302020204" pitchFamily="66"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79000"/>
            <a:ext cx="1676400" cy="933451"/>
          </a:xfrm>
          <a:prstGeom prst="rect">
            <a:avLst/>
          </a:prstGeom>
        </p:spPr>
      </p:pic>
    </p:spTree>
    <p:extLst>
      <p:ext uri="{BB962C8B-B14F-4D97-AF65-F5344CB8AC3E}">
        <p14:creationId xmlns:p14="http://schemas.microsoft.com/office/powerpoint/2010/main" val="3968208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b="1" dirty="0"/>
              <a:t/>
            </a:r>
            <a:br>
              <a:rPr lang="en-GB" b="1" dirty="0"/>
            </a:br>
            <a:r>
              <a:rPr lang="en-GB" b="1" dirty="0">
                <a:latin typeface="Comic Sans MS" panose="030F0702030302020204" pitchFamily="66" charset="0"/>
              </a:rPr>
              <a:t>Equality contd. - Need</a:t>
            </a:r>
            <a:r>
              <a:rPr lang="en-GB" dirty="0"/>
              <a:t/>
            </a:r>
            <a:br>
              <a:rPr lang="en-GB" dirty="0"/>
            </a:br>
            <a:endParaRPr lang="en-GB" dirty="0"/>
          </a:p>
        </p:txBody>
      </p:sp>
      <p:sp>
        <p:nvSpPr>
          <p:cNvPr id="3" name="Content Placeholder 2"/>
          <p:cNvSpPr>
            <a:spLocks noGrp="1"/>
          </p:cNvSpPr>
          <p:nvPr>
            <p:ph idx="1"/>
          </p:nvPr>
        </p:nvSpPr>
        <p:spPr>
          <a:xfrm>
            <a:off x="0" y="1371600"/>
            <a:ext cx="9144000" cy="5867400"/>
          </a:xfrm>
        </p:spPr>
        <p:txBody>
          <a:bodyPr>
            <a:normAutofit fontScale="77500" lnSpcReduction="20000"/>
          </a:bodyPr>
          <a:lstStyle/>
          <a:p>
            <a:pPr marL="0" indent="0">
              <a:buNone/>
            </a:pPr>
            <a:r>
              <a:rPr lang="en-GB" dirty="0">
                <a:latin typeface="Comic Sans MS" panose="030F0702030302020204" pitchFamily="66" charset="0"/>
              </a:rPr>
              <a:t>Linked to equality, socialists believe that </a:t>
            </a:r>
            <a:r>
              <a:rPr lang="en-GB" b="1" dirty="0">
                <a:solidFill>
                  <a:srgbClr val="FF3399"/>
                </a:solidFill>
                <a:latin typeface="Comic Sans MS" panose="030F0702030302020204" pitchFamily="66" charset="0"/>
              </a:rPr>
              <a:t>material benefits of society should be distributed on the basis of need </a:t>
            </a:r>
            <a:r>
              <a:rPr lang="en-GB" dirty="0">
                <a:latin typeface="Comic Sans MS" panose="030F0702030302020204" pitchFamily="66" charset="0"/>
              </a:rPr>
              <a:t>rather than just simply merit.</a:t>
            </a:r>
          </a:p>
          <a:p>
            <a:pPr marL="0" indent="0">
              <a:buNone/>
            </a:pPr>
            <a:r>
              <a:rPr lang="en-GB" dirty="0">
                <a:latin typeface="Comic Sans MS" panose="030F0702030302020204" pitchFamily="66" charset="0"/>
              </a:rPr>
              <a:t>Socialists would argue that </a:t>
            </a:r>
            <a:r>
              <a:rPr lang="en-GB" b="1" dirty="0">
                <a:solidFill>
                  <a:srgbClr val="00B050"/>
                </a:solidFill>
                <a:latin typeface="Comic Sans MS" panose="030F0702030302020204" pitchFamily="66" charset="0"/>
              </a:rPr>
              <a:t>those who have the least deserve the most help </a:t>
            </a:r>
            <a:r>
              <a:rPr lang="en-GB" dirty="0">
                <a:latin typeface="Comic Sans MS" panose="030F0702030302020204" pitchFamily="66" charset="0"/>
              </a:rPr>
              <a:t>and those with the most resources should facilitate this</a:t>
            </a:r>
          </a:p>
          <a:p>
            <a:pPr marL="0" indent="0">
              <a:buNone/>
            </a:pPr>
            <a:r>
              <a:rPr lang="en-GB" dirty="0">
                <a:latin typeface="Comic Sans MS" panose="030F0702030302020204" pitchFamily="66" charset="0"/>
              </a:rPr>
              <a:t>How they go about resolving this is largely dependent on the nature of socialism that is present; for example, social democrats try to tackle poverty through </a:t>
            </a:r>
            <a:r>
              <a:rPr lang="en-GB" b="1" dirty="0">
                <a:solidFill>
                  <a:srgbClr val="FF0000"/>
                </a:solidFill>
                <a:latin typeface="Comic Sans MS" panose="030F0702030302020204" pitchFamily="66" charset="0"/>
              </a:rPr>
              <a:t>social welfare policies </a:t>
            </a:r>
            <a:r>
              <a:rPr lang="en-GB" dirty="0">
                <a:latin typeface="Comic Sans MS" panose="030F0702030302020204" pitchFamily="66" charset="0"/>
              </a:rPr>
              <a:t>such as the minimum wage, state pensions, free health care, public education and benefits.</a:t>
            </a:r>
          </a:p>
          <a:p>
            <a:pPr marL="0" indent="0" algn="ctr">
              <a:buNone/>
            </a:pPr>
            <a:endParaRPr lang="en-GB" b="1" dirty="0">
              <a:solidFill>
                <a:srgbClr val="FF3399"/>
              </a:solidFill>
              <a:effectLst>
                <a:outerShdw blurRad="38100" dist="38100" dir="2700000" algn="tl">
                  <a:srgbClr val="000000">
                    <a:alpha val="43137"/>
                  </a:srgbClr>
                </a:outerShdw>
              </a:effectLst>
              <a:latin typeface="Comic Sans MS" panose="030F0702030302020204" pitchFamily="66" charset="0"/>
            </a:endParaRPr>
          </a:p>
          <a:p>
            <a:pPr marL="0" indent="0" algn="ctr">
              <a:buNone/>
            </a:pPr>
            <a:r>
              <a:rPr lang="en-GB" b="1" dirty="0">
                <a:solidFill>
                  <a:srgbClr val="FF3399"/>
                </a:solidFill>
                <a:effectLst>
                  <a:outerShdw blurRad="38100" dist="38100" dir="2700000" algn="tl">
                    <a:srgbClr val="000000">
                      <a:alpha val="43137"/>
                    </a:srgbClr>
                  </a:outerShdw>
                </a:effectLst>
                <a:latin typeface="Comic Sans MS" panose="030F0702030302020204" pitchFamily="66" charset="0"/>
              </a:rPr>
              <a:t>Example</a:t>
            </a:r>
            <a:r>
              <a:rPr lang="en-GB" b="1" dirty="0">
                <a:latin typeface="Comic Sans MS" panose="030F0702030302020204" pitchFamily="66" charset="0"/>
              </a:rPr>
              <a:t> – </a:t>
            </a:r>
            <a:r>
              <a:rPr lang="en-GB" dirty="0">
                <a:latin typeface="Comic Sans MS" panose="030F0702030302020204" pitchFamily="66" charset="0"/>
              </a:rPr>
              <a:t>Socialists would argue that the CEO of a company should not take home a huge salary and bonuses whilst the ordinary workers struggle to survive on their salary i.e. </a:t>
            </a:r>
          </a:p>
          <a:p>
            <a:pPr marL="0" indent="0">
              <a:buNone/>
            </a:pPr>
            <a:endParaRPr lang="en-GB" dirty="0">
              <a:latin typeface="Comic Sans MS" panose="030F0702030302020204" pitchFamily="66"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24800" y="0"/>
            <a:ext cx="1324632" cy="1409700"/>
          </a:xfrm>
          <a:prstGeom prst="rect">
            <a:avLst/>
          </a:prstGeom>
          <a:ln>
            <a:noFill/>
          </a:ln>
          <a:effectLst>
            <a:softEdge rad="112500"/>
          </a:effectLst>
        </p:spPr>
      </p:pic>
    </p:spTree>
    <p:extLst>
      <p:ext uri="{BB962C8B-B14F-4D97-AF65-F5344CB8AC3E}">
        <p14:creationId xmlns:p14="http://schemas.microsoft.com/office/powerpoint/2010/main" val="4081631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4476" t="36910" r="50762" b="10265"/>
          <a:stretch/>
        </p:blipFill>
        <p:spPr bwMode="auto">
          <a:xfrm>
            <a:off x="304800" y="152400"/>
            <a:ext cx="8153400" cy="69694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Oval 3"/>
          <p:cNvSpPr/>
          <p:nvPr/>
        </p:nvSpPr>
        <p:spPr>
          <a:xfrm>
            <a:off x="152400" y="3602163"/>
            <a:ext cx="7772400" cy="1392061"/>
          </a:xfrm>
          <a:prstGeom prst="ellipse">
            <a:avLst/>
          </a:prstGeom>
          <a:noFill/>
          <a:ln>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7046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effectLst>
                  <a:outerShdw blurRad="38100" dist="38100" dir="2700000" algn="tl">
                    <a:srgbClr val="000000">
                      <a:alpha val="43137"/>
                    </a:srgbClr>
                  </a:outerShdw>
                </a:effectLst>
                <a:latin typeface="Comic Sans MS" panose="030F0702030302020204" pitchFamily="66" charset="0"/>
              </a:rPr>
              <a:t>Theorist point!</a:t>
            </a:r>
          </a:p>
        </p:txBody>
      </p:sp>
      <p:sp>
        <p:nvSpPr>
          <p:cNvPr id="3" name="Content Placeholder 2"/>
          <p:cNvSpPr>
            <a:spLocks noGrp="1"/>
          </p:cNvSpPr>
          <p:nvPr>
            <p:ph idx="1"/>
          </p:nvPr>
        </p:nvSpPr>
        <p:spPr>
          <a:xfrm>
            <a:off x="457200" y="1600200"/>
            <a:ext cx="4876800" cy="4525963"/>
          </a:xfrm>
        </p:spPr>
        <p:txBody>
          <a:bodyPr>
            <a:normAutofit fontScale="92500"/>
          </a:bodyPr>
          <a:lstStyle/>
          <a:p>
            <a:pPr marL="0" indent="0">
              <a:buNone/>
            </a:pPr>
            <a:r>
              <a:rPr lang="en-GB" b="1" i="1" u="sng" dirty="0">
                <a:latin typeface="+mj-lt"/>
              </a:rPr>
              <a:t>Karl Marx said </a:t>
            </a:r>
            <a:r>
              <a:rPr lang="en-GB" b="1" i="1" dirty="0">
                <a:latin typeface="+mj-lt"/>
              </a:rPr>
              <a:t>‘from each according to his ability, to each according to his need”.</a:t>
            </a:r>
          </a:p>
          <a:p>
            <a:pPr marL="0" indent="0">
              <a:buNone/>
            </a:pPr>
            <a:endParaRPr lang="en-GB" b="1" i="1" dirty="0">
              <a:latin typeface="+mj-lt"/>
            </a:endParaRPr>
          </a:p>
          <a:p>
            <a:pPr marL="0" indent="0">
              <a:buNone/>
            </a:pPr>
            <a:r>
              <a:rPr lang="en-GB" b="1" i="1" dirty="0">
                <a:latin typeface="+mj-lt"/>
              </a:rPr>
              <a:t>This means that those with the most should contribute the most while those who need the most should receive the most help.</a:t>
            </a:r>
          </a:p>
          <a:p>
            <a:pPr marL="0" indent="0">
              <a:buNone/>
            </a:pPr>
            <a:endParaRPr lang="en-GB" b="1" i="1" dirty="0"/>
          </a:p>
          <a:p>
            <a:pPr marL="0" indent="0">
              <a:buNone/>
            </a:pPr>
            <a:endParaRPr lang="en-GB" b="1" i="1"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1600" y="1371600"/>
            <a:ext cx="3554413" cy="4975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6967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GB" sz="4000" b="1" dirty="0">
                <a:solidFill>
                  <a:srgbClr val="7030A0"/>
                </a:solidFill>
                <a:latin typeface="Comic Sans MS" panose="030F0702030302020204" pitchFamily="66" charset="0"/>
              </a:rPr>
              <a:t>4. View on Human Nature</a:t>
            </a:r>
          </a:p>
        </p:txBody>
      </p:sp>
      <p:sp>
        <p:nvSpPr>
          <p:cNvPr id="3" name="Content Placeholder 2"/>
          <p:cNvSpPr>
            <a:spLocks noGrp="1"/>
          </p:cNvSpPr>
          <p:nvPr>
            <p:ph idx="1"/>
          </p:nvPr>
        </p:nvSpPr>
        <p:spPr>
          <a:xfrm>
            <a:off x="76200" y="762000"/>
            <a:ext cx="8915400" cy="6019800"/>
          </a:xfrm>
        </p:spPr>
        <p:txBody>
          <a:bodyPr>
            <a:normAutofit fontScale="77500" lnSpcReduction="20000"/>
          </a:bodyPr>
          <a:lstStyle/>
          <a:p>
            <a:pPr marL="0" indent="0">
              <a:buNone/>
            </a:pPr>
            <a:r>
              <a:rPr lang="en-GB" dirty="0">
                <a:latin typeface="Comic Sans MS" panose="030F0702030302020204" pitchFamily="66" charset="0"/>
              </a:rPr>
              <a:t>Socialists have a far more </a:t>
            </a:r>
            <a:r>
              <a:rPr lang="en-GB" b="1" dirty="0">
                <a:solidFill>
                  <a:srgbClr val="FF3399"/>
                </a:solidFill>
                <a:latin typeface="Comic Sans MS" panose="030F0702030302020204" pitchFamily="66" charset="0"/>
              </a:rPr>
              <a:t>positive or optimistic</a:t>
            </a:r>
            <a:r>
              <a:rPr lang="en-GB" dirty="0">
                <a:latin typeface="Comic Sans MS" panose="030F0702030302020204" pitchFamily="66" charset="0"/>
              </a:rPr>
              <a:t> view of human nature than conservatives</a:t>
            </a:r>
          </a:p>
          <a:p>
            <a:pPr marL="0" indent="0">
              <a:buNone/>
            </a:pPr>
            <a:r>
              <a:rPr lang="en-GB" dirty="0">
                <a:latin typeface="Comic Sans MS" panose="030F0702030302020204" pitchFamily="66" charset="0"/>
              </a:rPr>
              <a:t>Socialists believe that human beings are </a:t>
            </a:r>
            <a:r>
              <a:rPr lang="en-GB" b="1" dirty="0">
                <a:solidFill>
                  <a:srgbClr val="00B050"/>
                </a:solidFill>
                <a:latin typeface="Comic Sans MS" panose="030F0702030302020204" pitchFamily="66" charset="0"/>
              </a:rPr>
              <a:t>inherently good</a:t>
            </a:r>
            <a:r>
              <a:rPr lang="en-GB" dirty="0">
                <a:latin typeface="Comic Sans MS" panose="030F0702030302020204" pitchFamily="66" charset="0"/>
              </a:rPr>
              <a:t> but are often corrupted by society around them </a:t>
            </a:r>
          </a:p>
          <a:p>
            <a:pPr marL="0" indent="0">
              <a:buNone/>
            </a:pPr>
            <a:r>
              <a:rPr lang="en-GB" dirty="0">
                <a:latin typeface="Comic Sans MS" panose="030F0702030302020204" pitchFamily="66" charset="0"/>
              </a:rPr>
              <a:t>Socialists agree with liberals that </a:t>
            </a:r>
            <a:r>
              <a:rPr lang="en-GB" b="1" dirty="0">
                <a:solidFill>
                  <a:srgbClr val="0070C0"/>
                </a:solidFill>
                <a:latin typeface="Comic Sans MS" panose="030F0702030302020204" pitchFamily="66" charset="0"/>
              </a:rPr>
              <a:t>human nature can be improved,</a:t>
            </a:r>
            <a:r>
              <a:rPr lang="en-GB" dirty="0">
                <a:latin typeface="Comic Sans MS" panose="030F0702030302020204" pitchFamily="66" charset="0"/>
              </a:rPr>
              <a:t> but reject the idea that humans are self interested and the conservative view that humans are naturally greedy </a:t>
            </a:r>
          </a:p>
          <a:p>
            <a:pPr marL="0" indent="0">
              <a:buNone/>
            </a:pPr>
            <a:r>
              <a:rPr lang="en-GB" dirty="0">
                <a:latin typeface="Comic Sans MS" panose="030F0702030302020204" pitchFamily="66" charset="0"/>
              </a:rPr>
              <a:t>Socialists believe that human nature is able to be </a:t>
            </a:r>
            <a:r>
              <a:rPr lang="en-GB" b="1" dirty="0">
                <a:solidFill>
                  <a:schemeClr val="accent6">
                    <a:lumMod val="75000"/>
                  </a:schemeClr>
                </a:solidFill>
                <a:latin typeface="Comic Sans MS" panose="030F0702030302020204" pitchFamily="66" charset="0"/>
              </a:rPr>
              <a:t>modified or improved </a:t>
            </a:r>
            <a:r>
              <a:rPr lang="en-GB" dirty="0">
                <a:latin typeface="Comic Sans MS" panose="030F0702030302020204" pitchFamily="66" charset="0"/>
              </a:rPr>
              <a:t>in the correct conditions</a:t>
            </a:r>
          </a:p>
          <a:p>
            <a:pPr marL="0" indent="0">
              <a:buNone/>
            </a:pPr>
            <a:r>
              <a:rPr lang="en-GB" dirty="0">
                <a:latin typeface="Comic Sans MS" panose="030F0702030302020204" pitchFamily="66" charset="0"/>
              </a:rPr>
              <a:t>Socialists believe that individuals are </a:t>
            </a:r>
            <a:r>
              <a:rPr lang="en-GB" b="1" dirty="0">
                <a:solidFill>
                  <a:srgbClr val="7030A0"/>
                </a:solidFill>
                <a:latin typeface="Comic Sans MS" panose="030F0702030302020204" pitchFamily="66" charset="0"/>
              </a:rPr>
              <a:t>‘corrupted’ or damaged </a:t>
            </a:r>
            <a:r>
              <a:rPr lang="en-GB" dirty="0">
                <a:latin typeface="Comic Sans MS" panose="030F0702030302020204" pitchFamily="66" charset="0"/>
              </a:rPr>
              <a:t>by the historical and social conditions which they are born</a:t>
            </a:r>
            <a:r>
              <a:rPr lang="en-GB" dirty="0">
                <a:latin typeface="Arial Narrow" pitchFamily="34" charset="0"/>
              </a:rPr>
              <a:t>.</a:t>
            </a:r>
          </a:p>
          <a:p>
            <a:pPr marL="0" indent="0" algn="ctr">
              <a:buNone/>
            </a:pPr>
            <a:r>
              <a:rPr lang="en-GB" b="1" dirty="0">
                <a:solidFill>
                  <a:srgbClr val="FF3399"/>
                </a:solidFill>
                <a:latin typeface="Comic Sans MS" panose="030F0702030302020204" pitchFamily="66" charset="0"/>
              </a:rPr>
              <a:t>Example</a:t>
            </a:r>
            <a:r>
              <a:rPr lang="en-GB" dirty="0">
                <a:latin typeface="Comic Sans MS" panose="030F0702030302020204" pitchFamily="66" charset="0"/>
              </a:rPr>
              <a:t> – Socialists would believe that key causes of crime are poverty, social exclusion or lack of education rather than a person just being flawed. Therefore they would support </a:t>
            </a:r>
            <a:r>
              <a:rPr lang="en-GB" b="1" dirty="0">
                <a:solidFill>
                  <a:srgbClr val="FF3399"/>
                </a:solidFill>
                <a:effectLst>
                  <a:outerShdw blurRad="38100" dist="38100" dir="2700000" algn="tl">
                    <a:srgbClr val="000000">
                      <a:alpha val="43137"/>
                    </a:srgbClr>
                  </a:outerShdw>
                </a:effectLst>
                <a:latin typeface="Comic Sans MS" panose="030F0702030302020204" pitchFamily="66" charset="0"/>
              </a:rPr>
              <a:t>rehabilitation</a:t>
            </a:r>
            <a:r>
              <a:rPr lang="en-GB" dirty="0">
                <a:latin typeface="Comic Sans MS" panose="030F0702030302020204" pitchFamily="66" charset="0"/>
              </a:rPr>
              <a:t> of criminals rather than harsh punishments</a:t>
            </a:r>
          </a:p>
        </p:txBody>
      </p:sp>
      <p:sp>
        <p:nvSpPr>
          <p:cNvPr id="29" name="Freeform 28"/>
          <p:cNvSpPr/>
          <p:nvPr/>
        </p:nvSpPr>
        <p:spPr>
          <a:xfrm>
            <a:off x="7924800" y="3901440"/>
            <a:ext cx="7621" cy="7621"/>
          </a:xfrm>
          <a:custGeom>
            <a:avLst/>
            <a:gdLst/>
            <a:ahLst/>
            <a:cxnLst/>
            <a:rect l="0" t="0" r="0" b="0"/>
            <a:pathLst>
              <a:path w="7621" h="7621">
                <a:moveTo>
                  <a:pt x="0" y="0"/>
                </a:moveTo>
                <a:lnTo>
                  <a:pt x="0" y="0"/>
                </a:lnTo>
                <a:lnTo>
                  <a:pt x="7620" y="0"/>
                </a:lnTo>
                <a:lnTo>
                  <a:pt x="7620" y="0"/>
                </a:lnTo>
                <a:lnTo>
                  <a:pt x="7620" y="7620"/>
                </a:lnTo>
                <a:lnTo>
                  <a:pt x="7620" y="7620"/>
                </a:lnTo>
              </a:path>
            </a:pathLst>
          </a:custGeom>
          <a:ln w="38100" cap="flat" cmpd="sng" algn="ctr">
            <a:solidFill>
              <a:srgbClr val="FF0000"/>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Tree>
    <p:extLst>
      <p:ext uri="{BB962C8B-B14F-4D97-AF65-F5344CB8AC3E}">
        <p14:creationId xmlns:p14="http://schemas.microsoft.com/office/powerpoint/2010/main" val="1842556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53340"/>
            <a:ext cx="8229600" cy="1143000"/>
          </a:xfrm>
        </p:spPr>
        <p:txBody>
          <a:bodyPr>
            <a:normAutofit fontScale="90000"/>
          </a:bodyPr>
          <a:lstStyle/>
          <a:p>
            <a:r>
              <a:rPr lang="en-GB" b="1" dirty="0"/>
              <a:t/>
            </a:r>
            <a:br>
              <a:rPr lang="en-GB" b="1" dirty="0"/>
            </a:br>
            <a:r>
              <a:rPr lang="en-GB" b="1" dirty="0">
                <a:solidFill>
                  <a:schemeClr val="accent6">
                    <a:lumMod val="50000"/>
                  </a:schemeClr>
                </a:solidFill>
                <a:effectLst>
                  <a:outerShdw blurRad="38100" dist="38100" dir="2700000" algn="tl">
                    <a:srgbClr val="000000">
                      <a:alpha val="43137"/>
                    </a:srgbClr>
                  </a:outerShdw>
                </a:effectLst>
                <a:latin typeface="Comic Sans MS" panose="030F0702030302020204" pitchFamily="66" charset="0"/>
              </a:rPr>
              <a:t>6. Social Class</a:t>
            </a:r>
            <a:r>
              <a:rPr lang="en-GB" dirty="0"/>
              <a:t/>
            </a:r>
            <a:br>
              <a:rPr lang="en-GB" dirty="0"/>
            </a:br>
            <a:endParaRPr lang="en-GB" dirty="0"/>
          </a:p>
        </p:txBody>
      </p:sp>
      <p:sp>
        <p:nvSpPr>
          <p:cNvPr id="3" name="Content Placeholder 2"/>
          <p:cNvSpPr>
            <a:spLocks noGrp="1"/>
          </p:cNvSpPr>
          <p:nvPr>
            <p:ph idx="1"/>
          </p:nvPr>
        </p:nvSpPr>
        <p:spPr>
          <a:xfrm>
            <a:off x="0" y="457200"/>
            <a:ext cx="5334000" cy="6019800"/>
          </a:xfrm>
        </p:spPr>
        <p:txBody>
          <a:bodyPr>
            <a:noAutofit/>
          </a:bodyPr>
          <a:lstStyle/>
          <a:p>
            <a:pPr marL="0" indent="0">
              <a:buNone/>
            </a:pPr>
            <a:endParaRPr lang="en-GB" sz="2200" dirty="0">
              <a:latin typeface="Comic Sans MS" panose="030F0702030302020204" pitchFamily="66" charset="0"/>
            </a:endParaRPr>
          </a:p>
          <a:p>
            <a:pPr marL="0" indent="0">
              <a:buNone/>
            </a:pPr>
            <a:r>
              <a:rPr lang="en-GB" sz="2200" dirty="0">
                <a:latin typeface="Comic Sans MS" panose="030F0702030302020204" pitchFamily="66" charset="0"/>
              </a:rPr>
              <a:t>Class is a key concept of socialism</a:t>
            </a:r>
          </a:p>
          <a:p>
            <a:pPr marL="0" indent="0">
              <a:buNone/>
            </a:pPr>
            <a:r>
              <a:rPr lang="en-GB" sz="2200" dirty="0">
                <a:latin typeface="Comic Sans MS" panose="030F0702030302020204" pitchFamily="66" charset="0"/>
              </a:rPr>
              <a:t>Socialists would </a:t>
            </a:r>
            <a:r>
              <a:rPr lang="en-GB" sz="2200" b="1" dirty="0">
                <a:solidFill>
                  <a:srgbClr val="FF3399"/>
                </a:solidFill>
                <a:latin typeface="Comic Sans MS" panose="030F0702030302020204" pitchFamily="66" charset="0"/>
              </a:rPr>
              <a:t>strongly disagree with the concept of one’s social class </a:t>
            </a:r>
            <a:r>
              <a:rPr lang="en-GB" sz="2200" dirty="0">
                <a:latin typeface="Comic Sans MS" panose="030F0702030302020204" pitchFamily="66" charset="0"/>
              </a:rPr>
              <a:t>dictating their opportunities in life</a:t>
            </a:r>
          </a:p>
          <a:p>
            <a:pPr marL="0" indent="0">
              <a:buNone/>
            </a:pPr>
            <a:r>
              <a:rPr lang="en-GB" sz="2200" dirty="0">
                <a:latin typeface="Comic Sans MS" panose="030F0702030302020204" pitchFamily="66" charset="0"/>
              </a:rPr>
              <a:t>On one hand Socialists use class to analyse the </a:t>
            </a:r>
            <a:r>
              <a:rPr lang="en-GB" sz="2200" b="1" dirty="0">
                <a:solidFill>
                  <a:srgbClr val="0070C0"/>
                </a:solidFill>
                <a:latin typeface="Comic Sans MS" panose="030F0702030302020204" pitchFamily="66" charset="0"/>
              </a:rPr>
              <a:t>distribution of income and wealth</a:t>
            </a:r>
            <a:r>
              <a:rPr lang="en-GB" sz="2200" dirty="0">
                <a:latin typeface="Comic Sans MS" panose="030F0702030302020204" pitchFamily="66" charset="0"/>
              </a:rPr>
              <a:t> in society.</a:t>
            </a:r>
          </a:p>
          <a:p>
            <a:pPr marL="0" indent="0">
              <a:buNone/>
            </a:pPr>
            <a:r>
              <a:rPr lang="en-GB" sz="2200" dirty="0">
                <a:latin typeface="Comic Sans MS" panose="030F0702030302020204" pitchFamily="66" charset="0"/>
              </a:rPr>
              <a:t>On the other it views the </a:t>
            </a:r>
            <a:r>
              <a:rPr lang="en-GB" sz="2200" b="1" dirty="0">
                <a:solidFill>
                  <a:srgbClr val="00B050"/>
                </a:solidFill>
                <a:effectLst>
                  <a:outerShdw blurRad="38100" dist="38100" dir="2700000" algn="tl">
                    <a:srgbClr val="000000">
                      <a:alpha val="43137"/>
                    </a:srgbClr>
                  </a:outerShdw>
                </a:effectLst>
                <a:latin typeface="Comic Sans MS" panose="030F0702030302020204" pitchFamily="66" charset="0"/>
              </a:rPr>
              <a:t>working class </a:t>
            </a:r>
            <a:r>
              <a:rPr lang="en-GB" sz="2200" dirty="0">
                <a:latin typeface="Comic Sans MS" panose="030F0702030302020204" pitchFamily="66" charset="0"/>
              </a:rPr>
              <a:t>as being the people who can force political and social change</a:t>
            </a:r>
          </a:p>
          <a:p>
            <a:pPr marL="0" indent="0">
              <a:buNone/>
            </a:pPr>
            <a:r>
              <a:rPr lang="en-GB" sz="2200" dirty="0">
                <a:latin typeface="Comic Sans MS" panose="030F0702030302020204" pitchFamily="66" charset="0"/>
              </a:rPr>
              <a:t>Ultimately, the objective of socialism is to </a:t>
            </a:r>
            <a:r>
              <a:rPr lang="en-GB" sz="2200" b="1" dirty="0">
                <a:solidFill>
                  <a:srgbClr val="7030A0"/>
                </a:solidFill>
                <a:latin typeface="Comic Sans MS" panose="030F0702030302020204" pitchFamily="66" charset="0"/>
              </a:rPr>
              <a:t>eradicate social class</a:t>
            </a:r>
            <a:r>
              <a:rPr lang="en-GB" sz="2200" dirty="0">
                <a:latin typeface="Comic Sans MS" panose="030F0702030302020204" pitchFamily="66" charset="0"/>
              </a:rPr>
              <a:t> through the reduction of economic and social inequality in society</a:t>
            </a:r>
          </a:p>
        </p:txBody>
      </p:sp>
      <p:sp>
        <p:nvSpPr>
          <p:cNvPr id="11" name="Freeform 10"/>
          <p:cNvSpPr/>
          <p:nvPr/>
        </p:nvSpPr>
        <p:spPr>
          <a:xfrm>
            <a:off x="6880861" y="1089660"/>
            <a:ext cx="1" cy="1"/>
          </a:xfrm>
          <a:custGeom>
            <a:avLst/>
            <a:gdLst/>
            <a:ahLst/>
            <a:cxnLst/>
            <a:rect l="0" t="0" r="0" b="0"/>
            <a:pathLst>
              <a:path w="1" h="1">
                <a:moveTo>
                  <a:pt x="0" y="0"/>
                </a:moveTo>
                <a:lnTo>
                  <a:pt x="0" y="0"/>
                </a:lnTo>
                <a:close/>
              </a:path>
            </a:pathLst>
          </a:custGeom>
          <a:noFill/>
          <a:ln w="3810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5334000" y="838200"/>
            <a:ext cx="5349240" cy="5638800"/>
          </a:xfrm>
          <a:prstGeom prst="rect">
            <a:avLst/>
          </a:prstGeom>
        </p:spPr>
      </p:pic>
    </p:spTree>
    <p:extLst>
      <p:ext uri="{BB962C8B-B14F-4D97-AF65-F5344CB8AC3E}">
        <p14:creationId xmlns:p14="http://schemas.microsoft.com/office/powerpoint/2010/main" val="4292255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ppt_w</p:attrName>
                                        </p:attrNameLst>
                                      </p:cBhvr>
                                      <p:tavLst>
                                        <p:tav tm="0" fmla="#ppt_w*sin(2.5*pi*$)">
                                          <p:val>
                                            <p:fltVal val="0"/>
                                          </p:val>
                                        </p:tav>
                                        <p:tav tm="100000">
                                          <p:val>
                                            <p:fltVal val="1"/>
                                          </p:val>
                                        </p:tav>
                                      </p:tavLst>
                                    </p:anim>
                                    <p:anim calcmode="lin" valueType="num">
                                      <p:cBhvr>
                                        <p:cTn id="9" dur="20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 calcmode="lin" valueType="num">
                                      <p:cBhvr additive="base">
                                        <p:cTn id="3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3">
                                            <p:txEl>
                                              <p:pRg st="5" end="5"/>
                                            </p:txEl>
                                          </p:spTgt>
                                        </p:tgtEl>
                                        <p:attrNameLst>
                                          <p:attrName>style.visibility</p:attrName>
                                        </p:attrNameLst>
                                      </p:cBhvr>
                                      <p:to>
                                        <p:strVal val="visible"/>
                                      </p:to>
                                    </p:set>
                                    <p:anim calcmode="lin" valueType="num">
                                      <p:cBhvr additive="base">
                                        <p:cTn id="38"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i="1" dirty="0"/>
              <a:t/>
            </a:r>
            <a:br>
              <a:rPr lang="en-GB" i="1" dirty="0"/>
            </a:br>
            <a:r>
              <a:rPr lang="en-GB" dirty="0">
                <a:latin typeface="Comic Sans MS" panose="030F0702030302020204" pitchFamily="66" charset="0"/>
              </a:rPr>
              <a:t>Key Influences</a:t>
            </a:r>
            <a:r>
              <a:rPr lang="en-GB" dirty="0"/>
              <a:t/>
            </a:r>
            <a:br>
              <a:rPr lang="en-GB" dirty="0"/>
            </a:br>
            <a:endParaRPr lang="en-GB" dirty="0"/>
          </a:p>
        </p:txBody>
      </p:sp>
      <p:sp>
        <p:nvSpPr>
          <p:cNvPr id="3" name="Content Placeholder 2"/>
          <p:cNvSpPr>
            <a:spLocks noGrp="1"/>
          </p:cNvSpPr>
          <p:nvPr>
            <p:ph idx="1"/>
          </p:nvPr>
        </p:nvSpPr>
        <p:spPr>
          <a:xfrm>
            <a:off x="76200" y="1265238"/>
            <a:ext cx="9220200" cy="5715000"/>
          </a:xfrm>
        </p:spPr>
        <p:txBody>
          <a:bodyPr>
            <a:normAutofit fontScale="85000" lnSpcReduction="20000"/>
          </a:bodyPr>
          <a:lstStyle/>
          <a:p>
            <a:pPr marL="0" indent="0">
              <a:buNone/>
            </a:pPr>
            <a:r>
              <a:rPr lang="en-GB" sz="3800" dirty="0">
                <a:latin typeface="Comic Sans MS" panose="030F0702030302020204" pitchFamily="66" charset="0"/>
              </a:rPr>
              <a:t>Conservatism first emerged in the late 18</a:t>
            </a:r>
            <a:r>
              <a:rPr lang="en-GB" sz="3800" baseline="30000" dirty="0">
                <a:latin typeface="Comic Sans MS" panose="030F0702030302020204" pitchFamily="66" charset="0"/>
              </a:rPr>
              <a:t>th</a:t>
            </a:r>
            <a:r>
              <a:rPr lang="en-GB" sz="3800" dirty="0">
                <a:latin typeface="Comic Sans MS" panose="030F0702030302020204" pitchFamily="66" charset="0"/>
              </a:rPr>
              <a:t>C in response to </a:t>
            </a:r>
            <a:r>
              <a:rPr lang="en-GB" sz="3800" b="1" dirty="0">
                <a:solidFill>
                  <a:srgbClr val="00B050"/>
                </a:solidFill>
                <a:effectLst>
                  <a:outerShdw blurRad="38100" dist="38100" dir="2700000" algn="tl">
                    <a:srgbClr val="000000">
                      <a:alpha val="43137"/>
                    </a:srgbClr>
                  </a:outerShdw>
                </a:effectLst>
                <a:latin typeface="Comic Sans MS" panose="030F0702030302020204" pitchFamily="66" charset="0"/>
              </a:rPr>
              <a:t>economic and political changes </a:t>
            </a:r>
            <a:r>
              <a:rPr lang="en-GB" sz="3800" dirty="0">
                <a:latin typeface="Comic Sans MS" panose="030F0702030302020204" pitchFamily="66" charset="0"/>
              </a:rPr>
              <a:t>brought about by the French Revolution. </a:t>
            </a:r>
          </a:p>
          <a:p>
            <a:pPr marL="0" indent="0">
              <a:buNone/>
            </a:pPr>
            <a:r>
              <a:rPr lang="en-GB" sz="3800" dirty="0">
                <a:latin typeface="Comic Sans MS" panose="030F0702030302020204" pitchFamily="66" charset="0"/>
              </a:rPr>
              <a:t>Following the French Revolution a groundswell of liberalism, socialism and nationalism emerged posing a threat to the existing social order. </a:t>
            </a:r>
            <a:r>
              <a:rPr lang="en-GB" sz="3800" b="1" dirty="0">
                <a:solidFill>
                  <a:srgbClr val="FF3399"/>
                </a:solidFill>
                <a:effectLst>
                  <a:outerShdw blurRad="38100" dist="38100" dir="2700000" algn="tl">
                    <a:srgbClr val="000000">
                      <a:alpha val="43137"/>
                    </a:srgbClr>
                  </a:outerShdw>
                </a:effectLst>
                <a:latin typeface="Comic Sans MS" panose="030F0702030302020204" pitchFamily="66" charset="0"/>
              </a:rPr>
              <a:t>Advocates of conservatism feared the rise of republicanism</a:t>
            </a:r>
            <a:r>
              <a:rPr lang="en-GB" sz="3800" dirty="0">
                <a:latin typeface="Comic Sans MS" panose="030F0702030302020204" pitchFamily="66" charset="0"/>
              </a:rPr>
              <a:t> and the fall of monarchies in Europe.</a:t>
            </a:r>
          </a:p>
          <a:p>
            <a:pPr marL="0" indent="0">
              <a:buNone/>
            </a:pPr>
            <a:r>
              <a:rPr lang="en-GB" sz="3800" dirty="0">
                <a:latin typeface="Comic Sans MS" panose="030F0702030302020204" pitchFamily="66" charset="0"/>
              </a:rPr>
              <a:t>Two of the most influential proponents of conservatism were Edmund Burke – British writer and MP (1729 – 97) and Joseph De Maistre (1753 – 1821).</a:t>
            </a:r>
          </a:p>
          <a:p>
            <a:endParaRPr lang="en-GB"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78326" y="152400"/>
            <a:ext cx="2237074" cy="990600"/>
          </a:xfrm>
          <a:prstGeom prst="rect">
            <a:avLst/>
          </a:prstGeom>
        </p:spPr>
      </p:pic>
    </p:spTree>
    <p:extLst>
      <p:ext uri="{BB962C8B-B14F-4D97-AF65-F5344CB8AC3E}">
        <p14:creationId xmlns:p14="http://schemas.microsoft.com/office/powerpoint/2010/main" val="4202935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effectLst>
                  <a:outerShdw blurRad="38100" dist="38100" dir="2700000" algn="tl">
                    <a:srgbClr val="000000">
                      <a:alpha val="43137"/>
                    </a:srgbClr>
                  </a:outerShdw>
                </a:effectLst>
                <a:latin typeface="Comic Sans MS" panose="030F0702030302020204" pitchFamily="66" charset="0"/>
              </a:rPr>
              <a:t>Theorist point!</a:t>
            </a:r>
          </a:p>
        </p:txBody>
      </p:sp>
      <p:sp>
        <p:nvSpPr>
          <p:cNvPr id="3" name="Content Placeholder 2"/>
          <p:cNvSpPr>
            <a:spLocks noGrp="1"/>
          </p:cNvSpPr>
          <p:nvPr>
            <p:ph idx="1"/>
          </p:nvPr>
        </p:nvSpPr>
        <p:spPr>
          <a:xfrm>
            <a:off x="457200" y="1600200"/>
            <a:ext cx="4876800" cy="4525963"/>
          </a:xfrm>
        </p:spPr>
        <p:txBody>
          <a:bodyPr>
            <a:normAutofit fontScale="92500"/>
          </a:bodyPr>
          <a:lstStyle/>
          <a:p>
            <a:pPr marL="0" indent="0">
              <a:buNone/>
            </a:pPr>
            <a:r>
              <a:rPr lang="en-GB" b="1" i="1" u="sng" dirty="0">
                <a:latin typeface="+mj-lt"/>
              </a:rPr>
              <a:t>Karl Marx argued that </a:t>
            </a:r>
            <a:r>
              <a:rPr lang="en-GB" b="1" i="1" dirty="0">
                <a:latin typeface="+mj-lt"/>
              </a:rPr>
              <a:t>society was in a constant state of conflict between the classes</a:t>
            </a:r>
          </a:p>
          <a:p>
            <a:pPr marL="0" indent="0">
              <a:buNone/>
            </a:pPr>
            <a:endParaRPr lang="en-GB" b="1" i="1" dirty="0">
              <a:latin typeface="+mj-lt"/>
            </a:endParaRPr>
          </a:p>
          <a:p>
            <a:pPr marL="0" indent="0">
              <a:buNone/>
            </a:pPr>
            <a:r>
              <a:rPr lang="en-GB" b="1" i="1" dirty="0">
                <a:latin typeface="+mj-lt"/>
              </a:rPr>
              <a:t>He argued that those at the bottom (workers) would eventually realise they were being exploited and revolt</a:t>
            </a:r>
          </a:p>
          <a:p>
            <a:pPr marL="0" indent="0">
              <a:buNone/>
            </a:pPr>
            <a:endParaRPr lang="en-GB" b="1" i="1" dirty="0"/>
          </a:p>
          <a:p>
            <a:pPr marL="0" indent="0">
              <a:buNone/>
            </a:pPr>
            <a:endParaRPr lang="en-GB" b="1" i="1"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56123" y="1375568"/>
            <a:ext cx="3554413" cy="4975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83060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effectLst>
                  <a:outerShdw blurRad="38100" dist="38100" dir="2700000" algn="tl">
                    <a:srgbClr val="000000">
                      <a:alpha val="43137"/>
                    </a:srgbClr>
                  </a:outerShdw>
                </a:effectLst>
                <a:latin typeface="Comic Sans MS" panose="030F0702030302020204" pitchFamily="66" charset="0"/>
              </a:rPr>
              <a:t>Theorist point!</a:t>
            </a:r>
          </a:p>
        </p:txBody>
      </p:sp>
      <p:sp>
        <p:nvSpPr>
          <p:cNvPr id="3" name="Content Placeholder 2"/>
          <p:cNvSpPr>
            <a:spLocks noGrp="1"/>
          </p:cNvSpPr>
          <p:nvPr>
            <p:ph idx="1"/>
          </p:nvPr>
        </p:nvSpPr>
        <p:spPr>
          <a:xfrm>
            <a:off x="4232787" y="1417638"/>
            <a:ext cx="4876800" cy="4525963"/>
          </a:xfrm>
        </p:spPr>
        <p:txBody>
          <a:bodyPr>
            <a:normAutofit/>
          </a:bodyPr>
          <a:lstStyle/>
          <a:p>
            <a:pPr marL="0" indent="0">
              <a:buNone/>
            </a:pPr>
            <a:r>
              <a:rPr lang="en-GB" b="1" i="1" u="sng" dirty="0">
                <a:latin typeface="+mj-lt"/>
              </a:rPr>
              <a:t>Vladimir Lenin </a:t>
            </a:r>
            <a:r>
              <a:rPr lang="en-GB" b="1" i="1" dirty="0">
                <a:latin typeface="+mj-lt"/>
              </a:rPr>
              <a:t>argued that history was the story of class struggles and that the Capitalists were actively working against the proletariat (working class) and peasants.</a:t>
            </a:r>
          </a:p>
          <a:p>
            <a:pPr marL="0" indent="0">
              <a:buNone/>
            </a:pPr>
            <a:endParaRPr lang="en-GB" b="1" i="1" dirty="0"/>
          </a:p>
          <a:p>
            <a:pPr marL="0" indent="0">
              <a:buNone/>
            </a:pPr>
            <a:endParaRPr lang="en-GB" b="1" i="1"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417638"/>
            <a:ext cx="3281947" cy="49448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9850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28600"/>
            <a:ext cx="8229600" cy="1143000"/>
          </a:xfrm>
        </p:spPr>
        <p:txBody>
          <a:bodyPr>
            <a:normAutofit fontScale="90000"/>
          </a:bodyPr>
          <a:lstStyle/>
          <a:p>
            <a:r>
              <a:rPr lang="en-GB" b="1" dirty="0"/>
              <a:t/>
            </a:r>
            <a:br>
              <a:rPr lang="en-GB" b="1" dirty="0"/>
            </a:br>
            <a:r>
              <a:rPr lang="en-GB" b="1" dirty="0">
                <a:solidFill>
                  <a:srgbClr val="FF0000"/>
                </a:solidFill>
                <a:effectLst>
                  <a:outerShdw blurRad="38100" dist="38100" dir="2700000" algn="tl">
                    <a:srgbClr val="000000">
                      <a:alpha val="43137"/>
                    </a:srgbClr>
                  </a:outerShdw>
                </a:effectLst>
                <a:latin typeface="Comic Sans MS" panose="030F0702030302020204" pitchFamily="66" charset="0"/>
              </a:rPr>
              <a:t>Common Ownership</a:t>
            </a:r>
            <a:r>
              <a:rPr lang="en-GB" dirty="0">
                <a:latin typeface="Comic Sans MS" panose="030F0702030302020204" pitchFamily="66" charset="0"/>
              </a:rPr>
              <a:t/>
            </a:r>
            <a:br>
              <a:rPr lang="en-GB" dirty="0">
                <a:latin typeface="Comic Sans MS" panose="030F0702030302020204" pitchFamily="66" charset="0"/>
              </a:rPr>
            </a:br>
            <a:endParaRPr lang="en-GB" dirty="0">
              <a:latin typeface="Comic Sans MS" panose="030F0702030302020204" pitchFamily="66" charset="0"/>
            </a:endParaRPr>
          </a:p>
        </p:txBody>
      </p:sp>
      <p:sp>
        <p:nvSpPr>
          <p:cNvPr id="3" name="Content Placeholder 2"/>
          <p:cNvSpPr>
            <a:spLocks noGrp="1"/>
          </p:cNvSpPr>
          <p:nvPr>
            <p:ph idx="1"/>
          </p:nvPr>
        </p:nvSpPr>
        <p:spPr>
          <a:xfrm>
            <a:off x="152400" y="685800"/>
            <a:ext cx="8991600" cy="6629400"/>
          </a:xfrm>
        </p:spPr>
        <p:txBody>
          <a:bodyPr>
            <a:noAutofit/>
          </a:bodyPr>
          <a:lstStyle/>
          <a:p>
            <a:pPr marL="0" indent="0">
              <a:buNone/>
            </a:pPr>
            <a:r>
              <a:rPr lang="en-GB" sz="2150" dirty="0">
                <a:latin typeface="Comic Sans MS" panose="030F0702030302020204" pitchFamily="66" charset="0"/>
              </a:rPr>
              <a:t>Another key aspect of socialist thinking is that wealth is </a:t>
            </a:r>
            <a:r>
              <a:rPr lang="en-GB" sz="2150" b="1" dirty="0">
                <a:solidFill>
                  <a:srgbClr val="00B0F0"/>
                </a:solidFill>
                <a:latin typeface="Comic Sans MS" panose="030F0702030302020204" pitchFamily="66" charset="0"/>
              </a:rPr>
              <a:t>not produced by individuals </a:t>
            </a:r>
            <a:r>
              <a:rPr lang="en-GB" sz="2150" dirty="0">
                <a:latin typeface="Comic Sans MS" panose="030F0702030302020204" pitchFamily="66" charset="0"/>
              </a:rPr>
              <a:t>but by the work of groups and communities.</a:t>
            </a:r>
          </a:p>
          <a:p>
            <a:pPr marL="0" indent="0">
              <a:buNone/>
            </a:pPr>
            <a:r>
              <a:rPr lang="en-GB" sz="2150" dirty="0">
                <a:latin typeface="Comic Sans MS" panose="030F0702030302020204" pitchFamily="66" charset="0"/>
              </a:rPr>
              <a:t>A Socialist would argue that although people like </a:t>
            </a:r>
            <a:r>
              <a:rPr lang="en-GB" sz="2150" b="1" dirty="0">
                <a:solidFill>
                  <a:srgbClr val="FF0000"/>
                </a:solidFill>
                <a:latin typeface="Comic Sans MS" panose="030F0702030302020204" pitchFamily="66" charset="0"/>
              </a:rPr>
              <a:t>Richard Branson</a:t>
            </a:r>
            <a:r>
              <a:rPr lang="en-GB" sz="2150" dirty="0">
                <a:latin typeface="Comic Sans MS" panose="030F0702030302020204" pitchFamily="66" charset="0"/>
              </a:rPr>
              <a:t> are celebrated as entrepreneurs in this country, the hard work was done by </a:t>
            </a:r>
            <a:r>
              <a:rPr lang="en-GB" sz="2150" b="1" dirty="0">
                <a:solidFill>
                  <a:srgbClr val="FF0000"/>
                </a:solidFill>
                <a:effectLst>
                  <a:outerShdw blurRad="38100" dist="38100" dir="2700000" algn="tl">
                    <a:srgbClr val="000000">
                      <a:alpha val="43137"/>
                    </a:srgbClr>
                  </a:outerShdw>
                </a:effectLst>
                <a:latin typeface="Comic Sans MS" panose="030F0702030302020204" pitchFamily="66" charset="0"/>
              </a:rPr>
              <a:t>ordinary workers </a:t>
            </a:r>
            <a:r>
              <a:rPr lang="en-GB" sz="2150" dirty="0">
                <a:latin typeface="Comic Sans MS" panose="030F0702030302020204" pitchFamily="66" charset="0"/>
              </a:rPr>
              <a:t>at Virgin.</a:t>
            </a:r>
          </a:p>
          <a:p>
            <a:pPr marL="0" indent="0">
              <a:buNone/>
            </a:pPr>
            <a:r>
              <a:rPr lang="en-GB" sz="2150" dirty="0">
                <a:latin typeface="Comic Sans MS" panose="030F0702030302020204" pitchFamily="66" charset="0"/>
              </a:rPr>
              <a:t>Socialists view owning private property as creating the conditions for human inequality, that it </a:t>
            </a:r>
            <a:r>
              <a:rPr lang="en-GB" sz="2150" b="1" dirty="0">
                <a:solidFill>
                  <a:srgbClr val="00B050"/>
                </a:solidFill>
                <a:latin typeface="Comic Sans MS" panose="030F0702030302020204" pitchFamily="66" charset="0"/>
              </a:rPr>
              <a:t>promotes social division and selfishness.</a:t>
            </a:r>
          </a:p>
          <a:p>
            <a:pPr marL="0" indent="0">
              <a:buNone/>
            </a:pPr>
            <a:r>
              <a:rPr lang="en-GB" sz="2150" dirty="0">
                <a:latin typeface="Comic Sans MS" panose="030F0702030302020204" pitchFamily="66" charset="0"/>
              </a:rPr>
              <a:t>They see private ownership as an injustice and unfair – workers work hard to make the CEO/ owner wealthy yet have little themselves</a:t>
            </a:r>
          </a:p>
          <a:p>
            <a:pPr marL="0" indent="0">
              <a:buNone/>
            </a:pPr>
            <a:r>
              <a:rPr lang="en-GB" sz="2150" dirty="0">
                <a:latin typeface="Comic Sans MS" panose="030F0702030302020204" pitchFamily="66" charset="0"/>
              </a:rPr>
              <a:t>Therefore, socialists believe that society’s resources should be commonly owned and </a:t>
            </a:r>
            <a:r>
              <a:rPr lang="en-GB" sz="2150" b="1" dirty="0">
                <a:solidFill>
                  <a:srgbClr val="FF3399"/>
                </a:solidFill>
                <a:latin typeface="Comic Sans MS" panose="030F0702030302020204" pitchFamily="66" charset="0"/>
              </a:rPr>
              <a:t>the ‘profits’ redistributed back into society. </a:t>
            </a:r>
          </a:p>
          <a:p>
            <a:pPr marL="0" indent="0" algn="ctr">
              <a:buNone/>
            </a:pPr>
            <a:endParaRPr lang="en-GB" sz="2150" b="1" dirty="0">
              <a:solidFill>
                <a:srgbClr val="FF3399"/>
              </a:solidFill>
              <a:effectLst>
                <a:outerShdw blurRad="38100" dist="38100" dir="2700000" algn="tl">
                  <a:srgbClr val="000000">
                    <a:alpha val="43137"/>
                  </a:srgbClr>
                </a:outerShdw>
              </a:effectLst>
              <a:latin typeface="Comic Sans MS" panose="030F0702030302020204" pitchFamily="66" charset="0"/>
            </a:endParaRPr>
          </a:p>
          <a:p>
            <a:pPr marL="0" indent="0" algn="ctr">
              <a:buNone/>
            </a:pPr>
            <a:r>
              <a:rPr lang="en-GB" sz="2150" b="1" dirty="0">
                <a:solidFill>
                  <a:srgbClr val="FF3399"/>
                </a:solidFill>
                <a:effectLst>
                  <a:outerShdw blurRad="38100" dist="38100" dir="2700000" algn="tl">
                    <a:srgbClr val="000000">
                      <a:alpha val="43137"/>
                    </a:srgbClr>
                  </a:outerShdw>
                </a:effectLst>
                <a:latin typeface="Comic Sans MS" panose="030F0702030302020204" pitchFamily="66" charset="0"/>
              </a:rPr>
              <a:t>Example –</a:t>
            </a:r>
            <a:r>
              <a:rPr lang="en-GB" sz="2150" dirty="0">
                <a:latin typeface="Comic Sans MS" panose="030F0702030302020204" pitchFamily="66" charset="0"/>
              </a:rPr>
              <a:t> Socialists would be against the ‘Right to Buy’ programme in the 1980s as they would argue public housing belongs to society and should not be sold off to individuals. They would also support nationalisation of key industries i.e. transport, energy</a:t>
            </a:r>
          </a:p>
        </p:txBody>
      </p:sp>
    </p:spTree>
    <p:extLst>
      <p:ext uri="{BB962C8B-B14F-4D97-AF65-F5344CB8AC3E}">
        <p14:creationId xmlns:p14="http://schemas.microsoft.com/office/powerpoint/2010/main" val="2854839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calcmode="lin" valueType="num">
                                      <p:cBhvr additive="base">
                                        <p:cTn id="3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00" y="152400"/>
            <a:ext cx="7847150" cy="52339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1400" y="2769394"/>
            <a:ext cx="5451475" cy="40886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47646168"/>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a:xfrm>
            <a:off x="6096000" y="228600"/>
            <a:ext cx="2971800" cy="6629400"/>
          </a:xfrm>
        </p:spPr>
        <p:txBody>
          <a:bodyPr>
            <a:normAutofit fontScale="92500" lnSpcReduction="20000"/>
          </a:bodyPr>
          <a:lstStyle/>
          <a:p>
            <a:pPr marL="0" indent="0">
              <a:buNone/>
            </a:pPr>
            <a:r>
              <a:rPr lang="en-GB" dirty="0">
                <a:latin typeface="Comic Sans MS" panose="030F0702030302020204" pitchFamily="66" charset="0"/>
              </a:rPr>
              <a:t>Many council houses built after WWII were sold off – leaving a shortage of public housing</a:t>
            </a:r>
          </a:p>
          <a:p>
            <a:pPr marL="0" indent="0">
              <a:buNone/>
            </a:pPr>
            <a:endParaRPr lang="en-GB" dirty="0">
              <a:latin typeface="Comic Sans MS" panose="030F0702030302020204" pitchFamily="66" charset="0"/>
            </a:endParaRPr>
          </a:p>
          <a:p>
            <a:pPr marL="0" indent="0">
              <a:buNone/>
            </a:pPr>
            <a:r>
              <a:rPr lang="en-GB" dirty="0">
                <a:latin typeface="Comic Sans MS" panose="030F0702030302020204" pitchFamily="66" charset="0"/>
              </a:rPr>
              <a:t>Socialists would argue this was </a:t>
            </a:r>
            <a:r>
              <a:rPr lang="en-GB" b="1" dirty="0">
                <a:solidFill>
                  <a:srgbClr val="FF3399"/>
                </a:solidFill>
                <a:effectLst>
                  <a:outerShdw blurRad="38100" dist="38100" dir="2700000" algn="tl">
                    <a:srgbClr val="000000">
                      <a:alpha val="43137"/>
                    </a:srgbClr>
                  </a:outerShdw>
                </a:effectLst>
                <a:latin typeface="Comic Sans MS" panose="030F0702030302020204" pitchFamily="66" charset="0"/>
              </a:rPr>
              <a:t>very negative</a:t>
            </a:r>
            <a:r>
              <a:rPr lang="en-GB" dirty="0">
                <a:latin typeface="Comic Sans MS" panose="030F0702030302020204" pitchFamily="66" charset="0"/>
              </a:rPr>
              <a:t> - especially for the poorest people in the country</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28600"/>
            <a:ext cx="5704319" cy="38147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3429000"/>
            <a:ext cx="4762500" cy="3219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13537732"/>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Autofit/>
          </a:bodyPr>
          <a:lstStyle/>
          <a:p>
            <a:r>
              <a:rPr lang="en-GB" sz="3600" dirty="0">
                <a:latin typeface="Comic Sans MS" panose="030F0702030302020204" pitchFamily="66" charset="0"/>
              </a:rPr>
              <a:t>Are there any similarities between </a:t>
            </a:r>
            <a:r>
              <a:rPr lang="en-GB" sz="3600" b="1" dirty="0">
                <a:solidFill>
                  <a:srgbClr val="FF0000"/>
                </a:solidFill>
                <a:latin typeface="Comic Sans MS" panose="030F0702030302020204" pitchFamily="66" charset="0"/>
              </a:rPr>
              <a:t>Socialism</a:t>
            </a:r>
            <a:r>
              <a:rPr lang="en-GB" sz="3600" dirty="0">
                <a:latin typeface="Comic Sans MS" panose="030F0702030302020204" pitchFamily="66" charset="0"/>
              </a:rPr>
              <a:t> and </a:t>
            </a:r>
            <a:r>
              <a:rPr lang="en-GB" sz="3600" b="1" dirty="0">
                <a:solidFill>
                  <a:srgbClr val="00B0F0"/>
                </a:solidFill>
                <a:latin typeface="Comic Sans MS" panose="030F0702030302020204" pitchFamily="66" charset="0"/>
              </a:rPr>
              <a:t>Conservatism</a:t>
            </a:r>
            <a:r>
              <a:rPr lang="en-GB" sz="3600" dirty="0">
                <a:latin typeface="Comic Sans MS" panose="030F0702030302020204" pitchFamily="66" charset="0"/>
              </a:rPr>
              <a:t>?</a:t>
            </a:r>
          </a:p>
        </p:txBody>
      </p:sp>
      <p:sp>
        <p:nvSpPr>
          <p:cNvPr id="3" name="Content Placeholder 2"/>
          <p:cNvSpPr>
            <a:spLocks noGrp="1"/>
          </p:cNvSpPr>
          <p:nvPr>
            <p:ph idx="1"/>
          </p:nvPr>
        </p:nvSpPr>
        <p:spPr>
          <a:xfrm>
            <a:off x="76200" y="1066800"/>
            <a:ext cx="8991600" cy="5791200"/>
          </a:xfrm>
        </p:spPr>
        <p:txBody>
          <a:bodyPr>
            <a:normAutofit fontScale="70000" lnSpcReduction="20000"/>
          </a:bodyPr>
          <a:lstStyle/>
          <a:p>
            <a:pPr marL="0" indent="0">
              <a:buNone/>
            </a:pPr>
            <a:r>
              <a:rPr lang="en-GB" sz="3300" dirty="0">
                <a:latin typeface="Comic Sans MS" panose="030F0702030302020204" pitchFamily="66" charset="0"/>
              </a:rPr>
              <a:t>Actually, </a:t>
            </a:r>
            <a:r>
              <a:rPr lang="en-GB" sz="3300" b="1" dirty="0">
                <a:solidFill>
                  <a:srgbClr val="FF3399"/>
                </a:solidFill>
                <a:effectLst>
                  <a:outerShdw blurRad="38100" dist="38100" dir="2700000" algn="tl">
                    <a:srgbClr val="000000">
                      <a:alpha val="43137"/>
                    </a:srgbClr>
                  </a:outerShdw>
                </a:effectLst>
                <a:latin typeface="Comic Sans MS" panose="030F0702030302020204" pitchFamily="66" charset="0"/>
              </a:rPr>
              <a:t>yes!</a:t>
            </a:r>
          </a:p>
          <a:p>
            <a:pPr marL="0" indent="0">
              <a:buNone/>
            </a:pPr>
            <a:r>
              <a:rPr lang="en-GB" sz="3300" dirty="0">
                <a:latin typeface="Comic Sans MS" panose="030F0702030302020204" pitchFamily="66" charset="0"/>
              </a:rPr>
              <a:t>Conservatives and Socialists do agree </a:t>
            </a:r>
            <a:r>
              <a:rPr lang="en-GB" sz="3300" u="sng" dirty="0">
                <a:latin typeface="Comic Sans MS" panose="030F0702030302020204" pitchFamily="66" charset="0"/>
              </a:rPr>
              <a:t>to an extent </a:t>
            </a:r>
            <a:r>
              <a:rPr lang="en-GB" sz="3300" dirty="0">
                <a:latin typeface="Comic Sans MS" panose="030F0702030302020204" pitchFamily="66" charset="0"/>
              </a:rPr>
              <a:t>on society and that </a:t>
            </a:r>
            <a:r>
              <a:rPr lang="en-GB" sz="3300" b="1" dirty="0">
                <a:solidFill>
                  <a:srgbClr val="7030A0"/>
                </a:solidFill>
                <a:latin typeface="Comic Sans MS" panose="030F0702030302020204" pitchFamily="66" charset="0"/>
              </a:rPr>
              <a:t>every individual should contribute to the development of society </a:t>
            </a:r>
          </a:p>
          <a:p>
            <a:pPr marL="0" indent="0">
              <a:buNone/>
            </a:pPr>
            <a:r>
              <a:rPr lang="en-GB" sz="3300" b="1" dirty="0">
                <a:solidFill>
                  <a:srgbClr val="00B0F0"/>
                </a:solidFill>
                <a:latin typeface="Comic Sans MS" panose="030F0702030302020204" pitchFamily="66" charset="0"/>
              </a:rPr>
              <a:t>Conservatives would argue that </a:t>
            </a:r>
            <a:r>
              <a:rPr lang="en-GB" sz="3300" dirty="0">
                <a:latin typeface="Comic Sans MS" panose="030F0702030302020204" pitchFamily="66" charset="0"/>
              </a:rPr>
              <a:t>society develops organically but that all citizens should contribute to ensure that society is more than just the sum of it’s parts. They also argue individuals are obligated to give to less fortunate if they can.</a:t>
            </a:r>
          </a:p>
          <a:p>
            <a:pPr marL="0" indent="0">
              <a:buNone/>
            </a:pPr>
            <a:r>
              <a:rPr lang="en-GB" sz="3300" b="1" dirty="0">
                <a:solidFill>
                  <a:srgbClr val="FF3399"/>
                </a:solidFill>
                <a:effectLst>
                  <a:outerShdw blurRad="38100" dist="38100" dir="2700000" algn="tl">
                    <a:srgbClr val="000000">
                      <a:alpha val="43137"/>
                    </a:srgbClr>
                  </a:outerShdw>
                </a:effectLst>
                <a:latin typeface="Comic Sans MS" panose="030F0702030302020204" pitchFamily="66" charset="0"/>
              </a:rPr>
              <a:t>Example</a:t>
            </a:r>
            <a:r>
              <a:rPr lang="en-GB" sz="3300" dirty="0">
                <a:latin typeface="Comic Sans MS" panose="030F0702030302020204" pitchFamily="66" charset="0"/>
              </a:rPr>
              <a:t> – David Cameron’s ‘Big Society’ Vision that people would all play a role in society – helping, volunteering etc.</a:t>
            </a:r>
          </a:p>
          <a:p>
            <a:pPr marL="0" indent="0">
              <a:buNone/>
            </a:pPr>
            <a:r>
              <a:rPr lang="en-GB" sz="3300" b="1" dirty="0">
                <a:solidFill>
                  <a:srgbClr val="FF0000"/>
                </a:solidFill>
                <a:latin typeface="Comic Sans MS" panose="030F0702030302020204" pitchFamily="66" charset="0"/>
              </a:rPr>
              <a:t>Socialists</a:t>
            </a:r>
            <a:r>
              <a:rPr lang="en-GB" sz="3300" dirty="0">
                <a:latin typeface="Comic Sans MS" panose="030F0702030302020204" pitchFamily="66" charset="0"/>
              </a:rPr>
              <a:t> also place emphasis on community and the idea that humans are social creatures and a community is stronger than individuals working together . </a:t>
            </a:r>
            <a:r>
              <a:rPr lang="en-GB" sz="3300" b="1" dirty="0">
                <a:solidFill>
                  <a:srgbClr val="FF0000"/>
                </a:solidFill>
                <a:latin typeface="Comic Sans MS" panose="030F0702030302020204" pitchFamily="66" charset="0"/>
              </a:rPr>
              <a:t>They argue that </a:t>
            </a:r>
            <a:r>
              <a:rPr lang="en-GB" sz="3300" dirty="0">
                <a:latin typeface="Comic Sans MS" panose="030F0702030302020204" pitchFamily="66" charset="0"/>
              </a:rPr>
              <a:t>the needs of the community are more important than the individual and everyone should contribute to society to make it better</a:t>
            </a:r>
          </a:p>
          <a:p>
            <a:pPr marL="0" indent="0">
              <a:buNone/>
            </a:pPr>
            <a:r>
              <a:rPr lang="en-GB" sz="3300" u="sng" dirty="0">
                <a:latin typeface="Comic Sans MS" panose="030F0702030302020204" pitchFamily="66" charset="0"/>
              </a:rPr>
              <a:t>However… </a:t>
            </a:r>
            <a:r>
              <a:rPr lang="en-GB" sz="3300" dirty="0">
                <a:latin typeface="Comic Sans MS" panose="030F0702030302020204" pitchFamily="66" charset="0"/>
              </a:rPr>
              <a:t>Conservatives would argue that </a:t>
            </a:r>
            <a:r>
              <a:rPr lang="en-GB" sz="3300" b="1" dirty="0">
                <a:solidFill>
                  <a:schemeClr val="accent6">
                    <a:lumMod val="75000"/>
                  </a:schemeClr>
                </a:solidFill>
                <a:effectLst>
                  <a:outerShdw blurRad="38100" dist="38100" dir="2700000" algn="tl">
                    <a:srgbClr val="000000">
                      <a:alpha val="43137"/>
                    </a:srgbClr>
                  </a:outerShdw>
                </a:effectLst>
                <a:latin typeface="Comic Sans MS" panose="030F0702030302020204" pitchFamily="66" charset="0"/>
              </a:rPr>
              <a:t>competition</a:t>
            </a:r>
            <a:r>
              <a:rPr lang="en-GB" sz="3300" dirty="0">
                <a:latin typeface="Comic Sans MS" panose="030F0702030302020204" pitchFamily="66" charset="0"/>
              </a:rPr>
              <a:t> is important in terms of aspiration and self improvement but Socialists would argue that competition encourages greed and creates poverty  </a:t>
            </a:r>
          </a:p>
          <a:p>
            <a:pPr marL="0" indent="0">
              <a:buNone/>
            </a:pPr>
            <a:endParaRPr lang="en-GB" dirty="0"/>
          </a:p>
        </p:txBody>
      </p:sp>
    </p:spTree>
    <p:extLst>
      <p:ext uri="{BB962C8B-B14F-4D97-AF65-F5344CB8AC3E}">
        <p14:creationId xmlns:p14="http://schemas.microsoft.com/office/powerpoint/2010/main" val="981158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additive="base">
                                        <p:cTn id="3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 calcmode="lin" valueType="num">
                                      <p:cBhvr additive="base">
                                        <p:cTn id="3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5" end="5"/>
                                            </p:txEl>
                                          </p:spTgt>
                                        </p:tgtEl>
                                        <p:attrNameLst>
                                          <p:attrName>style.visibility</p:attrName>
                                        </p:attrNameLst>
                                      </p:cBhvr>
                                      <p:to>
                                        <p:strVal val="visible"/>
                                      </p:to>
                                    </p:set>
                                    <p:anim calcmode="lin" valueType="num">
                                      <p:cBhvr additive="base">
                                        <p:cTn id="4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00B050"/>
                </a:solidFill>
                <a:effectLst>
                  <a:outerShdw blurRad="38100" dist="38100" dir="2700000" algn="tl">
                    <a:srgbClr val="000000">
                      <a:alpha val="43137"/>
                    </a:srgbClr>
                  </a:outerShdw>
                </a:effectLst>
                <a:latin typeface="Comic Sans MS" panose="030F0702030302020204" pitchFamily="66" charset="0"/>
              </a:rPr>
              <a:t>Possible Questions – Ideology </a:t>
            </a:r>
          </a:p>
        </p:txBody>
      </p:sp>
      <p:sp>
        <p:nvSpPr>
          <p:cNvPr id="3" name="Content Placeholder 2"/>
          <p:cNvSpPr>
            <a:spLocks noGrp="1"/>
          </p:cNvSpPr>
          <p:nvPr>
            <p:ph idx="1"/>
          </p:nvPr>
        </p:nvSpPr>
        <p:spPr>
          <a:xfrm>
            <a:off x="381000" y="1600200"/>
            <a:ext cx="8305800" cy="4953000"/>
          </a:xfrm>
        </p:spPr>
        <p:txBody>
          <a:bodyPr>
            <a:normAutofit/>
          </a:bodyPr>
          <a:lstStyle/>
          <a:p>
            <a:pPr marL="514350" indent="-514350">
              <a:buFont typeface="+mj-lt"/>
              <a:buAutoNum type="arabicPeriod"/>
            </a:pPr>
            <a:r>
              <a:rPr lang="en-GB" dirty="0">
                <a:latin typeface="Comic Sans MS" panose="030F0702030302020204" pitchFamily="66" charset="0"/>
              </a:rPr>
              <a:t>Analyse the key features of a political ideology that you have studied. In your answer you should refer to the work of at least one relevant theorist. (</a:t>
            </a:r>
            <a:r>
              <a:rPr lang="en-GB" b="1" dirty="0">
                <a:latin typeface="Comic Sans MS" panose="030F0702030302020204" pitchFamily="66" charset="0"/>
              </a:rPr>
              <a:t>12)</a:t>
            </a:r>
            <a:endParaRPr lang="en-GB" dirty="0">
              <a:latin typeface="Comic Sans MS" panose="030F0702030302020204" pitchFamily="66" charset="0"/>
            </a:endParaRPr>
          </a:p>
          <a:p>
            <a:pPr marL="514350" lvl="0" indent="-514350">
              <a:buFont typeface="+mj-lt"/>
              <a:buAutoNum type="arabicPeriod"/>
            </a:pPr>
            <a:r>
              <a:rPr lang="en-GB" dirty="0">
                <a:latin typeface="Comic Sans MS" panose="030F0702030302020204" pitchFamily="66" charset="0"/>
              </a:rPr>
              <a:t>To what extent are the key features of political ideologies different? You should refer to two political ideologies and make reference to the ideas of relevant theorists. (20)</a:t>
            </a:r>
          </a:p>
          <a:p>
            <a:endParaRPr lang="en-GB" dirty="0">
              <a:latin typeface="Comic Sans MS" panose="030F0702030302020204" pitchFamily="66" charset="0"/>
            </a:endParaRPr>
          </a:p>
        </p:txBody>
      </p:sp>
    </p:spTree>
    <p:extLst>
      <p:ext uri="{BB962C8B-B14F-4D97-AF65-F5344CB8AC3E}">
        <p14:creationId xmlns:p14="http://schemas.microsoft.com/office/powerpoint/2010/main" val="2119771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b="1" dirty="0">
                <a:effectLst>
                  <a:outerShdw blurRad="38100" dist="38100" dir="2700000" algn="tl">
                    <a:srgbClr val="000000">
                      <a:alpha val="43137"/>
                    </a:srgbClr>
                  </a:outerShdw>
                </a:effectLst>
                <a:latin typeface="Comic Sans MS" panose="030F0702030302020204" pitchFamily="66" charset="0"/>
              </a:rPr>
              <a:t>Essay Plan – 12 marker on ONE ideology (you pick)</a:t>
            </a:r>
          </a:p>
        </p:txBody>
      </p:sp>
      <p:sp>
        <p:nvSpPr>
          <p:cNvPr id="3" name="Content Placeholder 2"/>
          <p:cNvSpPr>
            <a:spLocks noGrp="1"/>
          </p:cNvSpPr>
          <p:nvPr>
            <p:ph idx="1"/>
          </p:nvPr>
        </p:nvSpPr>
        <p:spPr>
          <a:xfrm>
            <a:off x="304800" y="1600200"/>
            <a:ext cx="8382000" cy="5029200"/>
          </a:xfrm>
        </p:spPr>
        <p:txBody>
          <a:bodyPr>
            <a:normAutofit fontScale="85000" lnSpcReduction="10000"/>
          </a:bodyPr>
          <a:lstStyle/>
          <a:p>
            <a:pPr marL="0" indent="0">
              <a:buNone/>
            </a:pPr>
            <a:r>
              <a:rPr lang="en-GB" b="1" dirty="0">
                <a:effectLst>
                  <a:outerShdw blurRad="38100" dist="38100" dir="2700000" algn="tl">
                    <a:srgbClr val="000000">
                      <a:alpha val="43137"/>
                    </a:srgbClr>
                  </a:outerShdw>
                </a:effectLst>
                <a:latin typeface="Comic Sans MS" panose="030F0702030302020204" pitchFamily="66" charset="0"/>
              </a:rPr>
              <a:t>Short Intro – good practice</a:t>
            </a:r>
          </a:p>
          <a:p>
            <a:r>
              <a:rPr lang="en-GB" dirty="0">
                <a:latin typeface="Comic Sans MS" panose="030F0702030302020204" pitchFamily="66" charset="0"/>
              </a:rPr>
              <a:t>Pick 3 or 4 key features of your ideology i.e.</a:t>
            </a:r>
          </a:p>
          <a:p>
            <a:r>
              <a:rPr lang="en-GB" b="1" dirty="0">
                <a:solidFill>
                  <a:srgbClr val="00B0F0"/>
                </a:solidFill>
                <a:effectLst>
                  <a:outerShdw blurRad="38100" dist="38100" dir="2700000" algn="tl">
                    <a:srgbClr val="000000">
                      <a:alpha val="43137"/>
                    </a:srgbClr>
                  </a:outerShdw>
                </a:effectLst>
                <a:latin typeface="Comic Sans MS" panose="030F0702030302020204" pitchFamily="66" charset="0"/>
              </a:rPr>
              <a:t>Conservatism </a:t>
            </a:r>
            <a:r>
              <a:rPr lang="en-GB" dirty="0">
                <a:latin typeface="Comic Sans MS" panose="030F0702030302020204" pitchFamily="66" charset="0"/>
              </a:rPr>
              <a:t>– Tradition, Authority/ Hierarchy, Private Ownership, Human Nature</a:t>
            </a:r>
          </a:p>
          <a:p>
            <a:r>
              <a:rPr lang="en-GB" b="1" dirty="0">
                <a:solidFill>
                  <a:srgbClr val="FF0000"/>
                </a:solidFill>
                <a:effectLst>
                  <a:outerShdw blurRad="38100" dist="38100" dir="2700000" algn="tl">
                    <a:srgbClr val="000000">
                      <a:alpha val="43137"/>
                    </a:srgbClr>
                  </a:outerShdw>
                </a:effectLst>
                <a:latin typeface="Comic Sans MS" panose="030F0702030302020204" pitchFamily="66" charset="0"/>
              </a:rPr>
              <a:t>Socialism</a:t>
            </a:r>
            <a:r>
              <a:rPr lang="en-GB" dirty="0">
                <a:solidFill>
                  <a:srgbClr val="FF0000"/>
                </a:solidFill>
                <a:latin typeface="Comic Sans MS" panose="030F0702030302020204" pitchFamily="66" charset="0"/>
              </a:rPr>
              <a:t> </a:t>
            </a:r>
            <a:r>
              <a:rPr lang="en-GB" dirty="0">
                <a:latin typeface="Comic Sans MS" panose="030F0702030302020204" pitchFamily="66" charset="0"/>
              </a:rPr>
              <a:t>– Community/ Collectivism, Social Class, Equality, Human Nature</a:t>
            </a:r>
          </a:p>
          <a:p>
            <a:r>
              <a:rPr lang="en-GB" dirty="0">
                <a:latin typeface="Comic Sans MS" panose="030F0702030302020204" pitchFamily="66" charset="0"/>
              </a:rPr>
              <a:t>Discuss key features and give examples i.e. </a:t>
            </a:r>
            <a:r>
              <a:rPr lang="en-GB" i="1" dirty="0">
                <a:latin typeface="Comic Sans MS" panose="030F0702030302020204" pitchFamily="66" charset="0"/>
              </a:rPr>
              <a:t>Thatcher’s Right to Buy, Private schools</a:t>
            </a:r>
          </a:p>
          <a:p>
            <a:r>
              <a:rPr lang="en-GB" dirty="0">
                <a:latin typeface="Comic Sans MS" panose="030F0702030302020204" pitchFamily="66" charset="0"/>
              </a:rPr>
              <a:t>Use theorists views! Conservatism </a:t>
            </a:r>
            <a:r>
              <a:rPr lang="en-GB" b="1" dirty="0">
                <a:solidFill>
                  <a:srgbClr val="00B050"/>
                </a:solidFill>
                <a:latin typeface="Comic Sans MS" panose="030F0702030302020204" pitchFamily="66" charset="0"/>
              </a:rPr>
              <a:t>(Edmund Burke) </a:t>
            </a:r>
            <a:r>
              <a:rPr lang="en-GB" dirty="0">
                <a:latin typeface="Comic Sans MS" panose="030F0702030302020204" pitchFamily="66" charset="0"/>
              </a:rPr>
              <a:t>&amp; Socialism </a:t>
            </a:r>
            <a:r>
              <a:rPr lang="en-GB" b="1" dirty="0">
                <a:solidFill>
                  <a:srgbClr val="7030A0"/>
                </a:solidFill>
                <a:effectLst>
                  <a:outerShdw blurRad="38100" dist="38100" dir="2700000" algn="tl">
                    <a:srgbClr val="000000">
                      <a:alpha val="43137"/>
                    </a:srgbClr>
                  </a:outerShdw>
                </a:effectLst>
                <a:latin typeface="Comic Sans MS" panose="030F0702030302020204" pitchFamily="66" charset="0"/>
              </a:rPr>
              <a:t>(Marx/ Lenin)</a:t>
            </a:r>
          </a:p>
          <a:p>
            <a:pPr marL="0" indent="0">
              <a:buNone/>
            </a:pPr>
            <a:r>
              <a:rPr lang="en-GB" b="1" dirty="0">
                <a:effectLst>
                  <a:outerShdw blurRad="38100" dist="38100" dir="2700000" algn="tl">
                    <a:srgbClr val="000000">
                      <a:alpha val="43137"/>
                    </a:srgbClr>
                  </a:outerShdw>
                </a:effectLst>
                <a:latin typeface="Comic Sans MS" panose="030F0702030302020204" pitchFamily="66" charset="0"/>
              </a:rPr>
              <a:t>Short conclusion – good practice</a:t>
            </a:r>
          </a:p>
        </p:txBody>
      </p:sp>
    </p:spTree>
    <p:extLst>
      <p:ext uri="{BB962C8B-B14F-4D97-AF65-F5344CB8AC3E}">
        <p14:creationId xmlns:p14="http://schemas.microsoft.com/office/powerpoint/2010/main" val="3522439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9753600" cy="1417638"/>
          </a:xfrm>
        </p:spPr>
        <p:txBody>
          <a:bodyPr>
            <a:noAutofit/>
          </a:bodyPr>
          <a:lstStyle/>
          <a:p>
            <a:r>
              <a:rPr lang="en-GB" sz="2400" b="1" dirty="0">
                <a:effectLst>
                  <a:outerShdw blurRad="38100" dist="38100" dir="2700000" algn="tl">
                    <a:srgbClr val="000000">
                      <a:alpha val="43137"/>
                    </a:srgbClr>
                  </a:outerShdw>
                </a:effectLst>
                <a:latin typeface="Comic Sans MS" panose="030F0702030302020204" pitchFamily="66" charset="0"/>
              </a:rPr>
              <a:t>Essay Plan – 20 marker on the key features of political ideologies</a:t>
            </a:r>
          </a:p>
        </p:txBody>
      </p:sp>
      <p:sp>
        <p:nvSpPr>
          <p:cNvPr id="3" name="Content Placeholder 2"/>
          <p:cNvSpPr>
            <a:spLocks noGrp="1"/>
          </p:cNvSpPr>
          <p:nvPr>
            <p:ph idx="1"/>
          </p:nvPr>
        </p:nvSpPr>
        <p:spPr>
          <a:xfrm>
            <a:off x="0" y="838200"/>
            <a:ext cx="9144000" cy="6019800"/>
          </a:xfrm>
        </p:spPr>
        <p:txBody>
          <a:bodyPr>
            <a:normAutofit fontScale="85000" lnSpcReduction="20000"/>
          </a:bodyPr>
          <a:lstStyle/>
          <a:p>
            <a:pPr marL="0" indent="0">
              <a:buNone/>
            </a:pPr>
            <a:r>
              <a:rPr lang="en-GB" b="1" dirty="0">
                <a:effectLst>
                  <a:outerShdw blurRad="38100" dist="38100" dir="2700000" algn="tl">
                    <a:srgbClr val="000000">
                      <a:alpha val="43137"/>
                    </a:srgbClr>
                  </a:outerShdw>
                </a:effectLst>
                <a:latin typeface="Comic Sans MS" panose="030F0702030302020204" pitchFamily="66" charset="0"/>
              </a:rPr>
              <a:t>Intro – establish the ideologies, bit of background, list the main areas of comparison, indicate argument – different or similar?</a:t>
            </a:r>
          </a:p>
          <a:p>
            <a:r>
              <a:rPr lang="en-GB" dirty="0">
                <a:latin typeface="Comic Sans MS" panose="030F0702030302020204" pitchFamily="66" charset="0"/>
              </a:rPr>
              <a:t>Pick 3 or 4 key areas of comparison i.e. </a:t>
            </a:r>
          </a:p>
          <a:p>
            <a:r>
              <a:rPr lang="en-GB" b="1" dirty="0">
                <a:solidFill>
                  <a:srgbClr val="0070C0"/>
                </a:solidFill>
                <a:latin typeface="Comic Sans MS" panose="030F0702030302020204" pitchFamily="66" charset="0"/>
              </a:rPr>
              <a:t>Human Nature, Ownership &amp; Property, Hierarchy/ Social Class, Community</a:t>
            </a:r>
          </a:p>
          <a:p>
            <a:r>
              <a:rPr lang="en-GB" dirty="0">
                <a:latin typeface="Comic Sans MS" panose="030F0702030302020204" pitchFamily="66" charset="0"/>
              </a:rPr>
              <a:t>Discuss key differences and use examples to back up</a:t>
            </a:r>
          </a:p>
          <a:p>
            <a:r>
              <a:rPr lang="en-GB" dirty="0">
                <a:latin typeface="Comic Sans MS" panose="030F0702030302020204" pitchFamily="66" charset="0"/>
              </a:rPr>
              <a:t>Make sure you compare rather than just describing one then another – </a:t>
            </a:r>
            <a:r>
              <a:rPr lang="en-GB" i="1" dirty="0">
                <a:solidFill>
                  <a:srgbClr val="FF0000"/>
                </a:solidFill>
                <a:latin typeface="Comic Sans MS" panose="030F0702030302020204" pitchFamily="66" charset="0"/>
              </a:rPr>
              <a:t>‘Therefore it is clear that the Socialist and Conservative view of human nature is very different because…</a:t>
            </a:r>
          </a:p>
          <a:p>
            <a:r>
              <a:rPr lang="en-GB" dirty="0">
                <a:latin typeface="Comic Sans MS" panose="030F0702030302020204" pitchFamily="66" charset="0"/>
              </a:rPr>
              <a:t>Use theorists views! Conservatism </a:t>
            </a:r>
            <a:r>
              <a:rPr lang="en-GB" b="1" dirty="0">
                <a:solidFill>
                  <a:srgbClr val="00B050"/>
                </a:solidFill>
                <a:latin typeface="Comic Sans MS" panose="030F0702030302020204" pitchFamily="66" charset="0"/>
              </a:rPr>
              <a:t>(Edmund Burke) </a:t>
            </a:r>
            <a:r>
              <a:rPr lang="en-GB" dirty="0">
                <a:latin typeface="Comic Sans MS" panose="030F0702030302020204" pitchFamily="66" charset="0"/>
              </a:rPr>
              <a:t>&amp; Socialism </a:t>
            </a:r>
            <a:r>
              <a:rPr lang="en-GB" b="1" dirty="0">
                <a:solidFill>
                  <a:srgbClr val="7030A0"/>
                </a:solidFill>
                <a:effectLst>
                  <a:outerShdw blurRad="38100" dist="38100" dir="2700000" algn="tl">
                    <a:srgbClr val="000000">
                      <a:alpha val="43137"/>
                    </a:srgbClr>
                  </a:outerShdw>
                </a:effectLst>
                <a:latin typeface="Comic Sans MS" panose="030F0702030302020204" pitchFamily="66" charset="0"/>
              </a:rPr>
              <a:t>(Marx/ Lenin)</a:t>
            </a:r>
          </a:p>
          <a:p>
            <a:pPr marL="0" indent="0">
              <a:buNone/>
            </a:pPr>
            <a:r>
              <a:rPr lang="en-GB" b="1" dirty="0">
                <a:effectLst>
                  <a:outerShdw blurRad="38100" dist="38100" dir="2700000" algn="tl">
                    <a:srgbClr val="000000">
                      <a:alpha val="43137"/>
                    </a:srgbClr>
                  </a:outerShdw>
                </a:effectLst>
                <a:latin typeface="Comic Sans MS" panose="030F0702030302020204" pitchFamily="66" charset="0"/>
              </a:rPr>
              <a:t>Conclusion – recap main arguments made. Make final judgement – similar or different – evidence to back up!</a:t>
            </a:r>
          </a:p>
        </p:txBody>
      </p:sp>
    </p:spTree>
    <p:extLst>
      <p:ext uri="{BB962C8B-B14F-4D97-AF65-F5344CB8AC3E}">
        <p14:creationId xmlns:p14="http://schemas.microsoft.com/office/powerpoint/2010/main" val="1968128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 y="-4481"/>
            <a:ext cx="1780615" cy="1680882"/>
          </a:xfrm>
          <a:prstGeom prst="rect">
            <a:avLst/>
          </a:prstGeom>
        </p:spPr>
      </p:pic>
      <p:sp>
        <p:nvSpPr>
          <p:cNvPr id="2" name="Title 1"/>
          <p:cNvSpPr>
            <a:spLocks noGrp="1"/>
          </p:cNvSpPr>
          <p:nvPr>
            <p:ph type="title"/>
          </p:nvPr>
        </p:nvSpPr>
        <p:spPr/>
        <p:txBody>
          <a:bodyPr>
            <a:normAutofit fontScale="90000"/>
          </a:bodyPr>
          <a:lstStyle/>
          <a:p>
            <a:r>
              <a:rPr lang="en-GB" b="1" dirty="0"/>
              <a:t/>
            </a:r>
            <a:br>
              <a:rPr lang="en-GB" b="1" dirty="0"/>
            </a:br>
            <a:r>
              <a:rPr lang="en-GB" b="1" dirty="0"/>
              <a:t>Marxism</a:t>
            </a:r>
            <a:r>
              <a:rPr lang="en-GB" dirty="0"/>
              <a:t/>
            </a:r>
            <a:br>
              <a:rPr lang="en-GB" dirty="0"/>
            </a:br>
            <a:endParaRPr lang="en-GB" dirty="0"/>
          </a:p>
        </p:txBody>
      </p:sp>
      <p:sp>
        <p:nvSpPr>
          <p:cNvPr id="3" name="Content Placeholder 2"/>
          <p:cNvSpPr>
            <a:spLocks noGrp="1"/>
          </p:cNvSpPr>
          <p:nvPr>
            <p:ph idx="1"/>
          </p:nvPr>
        </p:nvSpPr>
        <p:spPr/>
        <p:txBody>
          <a:bodyPr>
            <a:normAutofit fontScale="70000" lnSpcReduction="20000"/>
          </a:bodyPr>
          <a:lstStyle/>
          <a:p>
            <a:r>
              <a:rPr lang="en-GB" dirty="0">
                <a:latin typeface="Arial Narrow" pitchFamily="34" charset="0"/>
              </a:rPr>
              <a:t>When Marx set out his theory he was unhappy with what he perceived as the exploitation of the working class </a:t>
            </a:r>
            <a:r>
              <a:rPr lang="en-GB" b="1" dirty="0">
                <a:latin typeface="Arial Narrow" pitchFamily="34" charset="0"/>
              </a:rPr>
              <a:t>(proletariat) </a:t>
            </a:r>
            <a:r>
              <a:rPr lang="en-GB" dirty="0">
                <a:latin typeface="Arial Narrow" pitchFamily="34" charset="0"/>
              </a:rPr>
              <a:t>by the wealthy middle/upper class (</a:t>
            </a:r>
            <a:r>
              <a:rPr lang="en-GB" b="1" dirty="0">
                <a:latin typeface="Arial Narrow" pitchFamily="34" charset="0"/>
              </a:rPr>
              <a:t>bourgeoisies</a:t>
            </a:r>
            <a:r>
              <a:rPr lang="en-GB" dirty="0">
                <a:latin typeface="Arial Narrow" pitchFamily="34" charset="0"/>
              </a:rPr>
              <a:t>).</a:t>
            </a:r>
          </a:p>
          <a:p>
            <a:endParaRPr lang="en-GB" dirty="0">
              <a:latin typeface="Arial Narrow" pitchFamily="34" charset="0"/>
            </a:endParaRPr>
          </a:p>
          <a:p>
            <a:r>
              <a:rPr lang="en-GB" dirty="0">
                <a:latin typeface="Arial Narrow" pitchFamily="34" charset="0"/>
              </a:rPr>
              <a:t>Marx envisaged a revolutionary classless society built upon the socialist principles of community, common ownership and equality.</a:t>
            </a:r>
          </a:p>
          <a:p>
            <a:pPr marL="0" indent="0">
              <a:buNone/>
            </a:pPr>
            <a:r>
              <a:rPr lang="en-GB" dirty="0">
                <a:latin typeface="Arial Narrow" pitchFamily="34" charset="0"/>
              </a:rPr>
              <a:t> </a:t>
            </a:r>
          </a:p>
          <a:p>
            <a:r>
              <a:rPr lang="en-GB" dirty="0">
                <a:latin typeface="Arial Narrow" pitchFamily="34" charset="0"/>
              </a:rPr>
              <a:t>Marxism is an outright rejection of capitalism which it views as the destroyer of societies.</a:t>
            </a:r>
          </a:p>
          <a:p>
            <a:endParaRPr lang="en-GB" dirty="0">
              <a:latin typeface="Arial Narrow" pitchFamily="34" charset="0"/>
            </a:endParaRPr>
          </a:p>
          <a:p>
            <a:r>
              <a:rPr lang="en-GB" dirty="0">
                <a:latin typeface="Arial Narrow" pitchFamily="34" charset="0"/>
              </a:rPr>
              <a:t>According to Marx capitalism will inevitably lead to a proletariat uprising that will overthrow the bourgeoisie in order to install a communist social order.</a:t>
            </a:r>
          </a:p>
          <a:p>
            <a:pPr marL="0" indent="0">
              <a:buNone/>
            </a:pPr>
            <a:r>
              <a:rPr lang="en-GB" dirty="0">
                <a:latin typeface="Arial Narrow" pitchFamily="34" charset="0"/>
              </a:rPr>
              <a:t> </a:t>
            </a:r>
          </a:p>
          <a:p>
            <a:r>
              <a:rPr lang="en-GB" dirty="0">
                <a:latin typeface="Arial Narrow" pitchFamily="34" charset="0"/>
              </a:rPr>
              <a:t>Marx based his assertions on several core tenets: </a:t>
            </a:r>
          </a:p>
          <a:p>
            <a:endParaRPr lang="en-GB"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67600" y="5410200"/>
            <a:ext cx="1438275" cy="1295400"/>
          </a:xfrm>
          <a:prstGeom prst="rect">
            <a:avLst/>
          </a:prstGeom>
        </p:spPr>
      </p:pic>
    </p:spTree>
    <p:extLst>
      <p:ext uri="{BB962C8B-B14F-4D97-AF65-F5344CB8AC3E}">
        <p14:creationId xmlns:p14="http://schemas.microsoft.com/office/powerpoint/2010/main" val="1427309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 calcmode="lin" valueType="num">
                                      <p:cBhvr additive="base">
                                        <p:cTn id="1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 calcmode="lin" valueType="num">
                                      <p:cBhvr additive="base">
                                        <p:cTn id="2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anim calcmode="lin" valueType="num">
                                      <p:cBhvr additive="base">
                                        <p:cTn id="31"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anim calcmode="lin" valueType="num">
                                      <p:cBhvr additive="base">
                                        <p:cTn id="37"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i="1" dirty="0"/>
              <a:t/>
            </a:r>
            <a:br>
              <a:rPr lang="en-GB" i="1" dirty="0"/>
            </a:br>
            <a:r>
              <a:rPr lang="en-GB" dirty="0">
                <a:latin typeface="Comic Sans MS" panose="030F0702030302020204" pitchFamily="66" charset="0"/>
              </a:rPr>
              <a:t>Key Influences</a:t>
            </a:r>
            <a:br>
              <a:rPr lang="en-GB" dirty="0">
                <a:latin typeface="Comic Sans MS" panose="030F0702030302020204" pitchFamily="66" charset="0"/>
              </a:rPr>
            </a:br>
            <a:endParaRPr lang="en-GB" dirty="0">
              <a:latin typeface="Comic Sans MS" panose="030F0702030302020204" pitchFamily="66" charset="0"/>
            </a:endParaRPr>
          </a:p>
        </p:txBody>
      </p:sp>
      <p:sp>
        <p:nvSpPr>
          <p:cNvPr id="3" name="Content Placeholder 2"/>
          <p:cNvSpPr>
            <a:spLocks noGrp="1"/>
          </p:cNvSpPr>
          <p:nvPr>
            <p:ph idx="1"/>
          </p:nvPr>
        </p:nvSpPr>
        <p:spPr>
          <a:xfrm>
            <a:off x="304800" y="1415779"/>
            <a:ext cx="4419600" cy="5334000"/>
          </a:xfrm>
        </p:spPr>
        <p:txBody>
          <a:bodyPr>
            <a:normAutofit fontScale="92500" lnSpcReduction="20000"/>
          </a:bodyPr>
          <a:lstStyle/>
          <a:p>
            <a:pPr marL="0" indent="0">
              <a:buNone/>
            </a:pPr>
            <a:r>
              <a:rPr lang="en-US" dirty="0">
                <a:latin typeface="Comic Sans MS" panose="030F0702030302020204" pitchFamily="66" charset="0"/>
                <a:cs typeface="Arial" pitchFamily="34" charset="0"/>
              </a:rPr>
              <a:t>Conservatives blamed the bloodbath of the French Revolution on the Enlightenment idea that human beings could consciously create political society.</a:t>
            </a:r>
          </a:p>
          <a:p>
            <a:pPr marL="0" indent="0">
              <a:buNone/>
            </a:pPr>
            <a:r>
              <a:rPr lang="en-US" dirty="0">
                <a:latin typeface="Comic Sans MS" panose="030F0702030302020204" pitchFamily="66" charset="0"/>
              </a:rPr>
              <a:t>The major political conflicts in 20</a:t>
            </a:r>
            <a:r>
              <a:rPr lang="en-US" baseline="30000" dirty="0">
                <a:latin typeface="Comic Sans MS" panose="030F0702030302020204" pitchFamily="66" charset="0"/>
              </a:rPr>
              <a:t>th</a:t>
            </a:r>
            <a:r>
              <a:rPr lang="en-US" dirty="0">
                <a:latin typeface="Comic Sans MS" panose="030F0702030302020204" pitchFamily="66" charset="0"/>
              </a:rPr>
              <a:t> century democracies have been between </a:t>
            </a:r>
            <a:r>
              <a:rPr lang="en-US" b="1" dirty="0">
                <a:solidFill>
                  <a:srgbClr val="00B0F0"/>
                </a:solidFill>
                <a:effectLst>
                  <a:outerShdw blurRad="38100" dist="38100" dir="2700000" algn="tl">
                    <a:srgbClr val="000000">
                      <a:alpha val="43137"/>
                    </a:srgbClr>
                  </a:outerShdw>
                </a:effectLst>
                <a:latin typeface="Comic Sans MS" panose="030F0702030302020204" pitchFamily="66" charset="0"/>
              </a:rPr>
              <a:t>conservatives </a:t>
            </a:r>
            <a:r>
              <a:rPr lang="en-US" dirty="0">
                <a:latin typeface="Comic Sans MS" panose="030F0702030302020204" pitchFamily="66" charset="0"/>
              </a:rPr>
              <a:t>and </a:t>
            </a:r>
            <a:r>
              <a:rPr lang="en-US" b="1" dirty="0">
                <a:solidFill>
                  <a:srgbClr val="FF0000"/>
                </a:solidFill>
                <a:effectLst>
                  <a:outerShdw blurRad="38100" dist="38100" dir="2700000" algn="tl">
                    <a:srgbClr val="000000">
                      <a:alpha val="43137"/>
                    </a:srgbClr>
                  </a:outerShdw>
                </a:effectLst>
                <a:latin typeface="Comic Sans MS" panose="030F0702030302020204" pitchFamily="66" charset="0"/>
              </a:rPr>
              <a:t>socialists</a:t>
            </a:r>
            <a:endParaRPr lang="en-US" b="1" dirty="0">
              <a:solidFill>
                <a:srgbClr val="FF0000"/>
              </a:solidFill>
              <a:effectLst>
                <a:outerShdw blurRad="38100" dist="38100" dir="2700000" algn="tl">
                  <a:srgbClr val="000000">
                    <a:alpha val="43137"/>
                  </a:srgbClr>
                </a:outerShdw>
              </a:effectLst>
              <a:latin typeface="Comic Sans MS" panose="030F0702030302020204" pitchFamily="66" charset="0"/>
              <a:cs typeface="Arial" pitchFamily="34" charset="0"/>
            </a:endParaRPr>
          </a:p>
          <a:p>
            <a:endParaRPr lang="en-GB" dirty="0"/>
          </a:p>
        </p:txBody>
      </p:sp>
      <p:pic>
        <p:nvPicPr>
          <p:cNvPr id="5" name="Picture 4" descr="Edmund Burk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6800" y="1524000"/>
            <a:ext cx="35052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32173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b="1" dirty="0"/>
              <a:t/>
            </a:r>
            <a:br>
              <a:rPr lang="en-GB" b="1" dirty="0"/>
            </a:br>
            <a:r>
              <a:rPr lang="en-GB" b="1" dirty="0"/>
              <a:t>Alienation </a:t>
            </a:r>
            <a:r>
              <a:rPr lang="en-GB" dirty="0"/>
              <a:t/>
            </a:r>
            <a:br>
              <a:rPr lang="en-GB" dirty="0"/>
            </a:br>
            <a:endParaRPr lang="en-GB" dirty="0"/>
          </a:p>
        </p:txBody>
      </p:sp>
      <p:sp>
        <p:nvSpPr>
          <p:cNvPr id="3" name="Content Placeholder 2"/>
          <p:cNvSpPr>
            <a:spLocks noGrp="1"/>
          </p:cNvSpPr>
          <p:nvPr>
            <p:ph idx="1"/>
          </p:nvPr>
        </p:nvSpPr>
        <p:spPr/>
        <p:txBody>
          <a:bodyPr>
            <a:normAutofit fontScale="92500" lnSpcReduction="20000"/>
          </a:bodyPr>
          <a:lstStyle/>
          <a:p>
            <a:r>
              <a:rPr lang="en-GB" dirty="0">
                <a:latin typeface="Arial Narrow" pitchFamily="34" charset="0"/>
              </a:rPr>
              <a:t>Marx believed capitalist emphasis on the desires of the individual rather than the needs of the community would in effect separate a person from their humanity, thus, result in selfishness, greed and the exploitation of others.</a:t>
            </a:r>
          </a:p>
          <a:p>
            <a:endParaRPr lang="en-GB" dirty="0">
              <a:latin typeface="Arial Narrow" pitchFamily="34" charset="0"/>
            </a:endParaRPr>
          </a:p>
          <a:p>
            <a:r>
              <a:rPr lang="en-GB" dirty="0">
                <a:latin typeface="Arial Narrow" pitchFamily="34" charset="0"/>
              </a:rPr>
              <a:t>Consequently, the continued exploitation of the </a:t>
            </a:r>
            <a:r>
              <a:rPr lang="en-GB" i="1" dirty="0">
                <a:effectLst>
                  <a:outerShdw blurRad="38100" dist="38100" dir="2700000" algn="tl">
                    <a:srgbClr val="000000">
                      <a:alpha val="43137"/>
                    </a:srgbClr>
                  </a:outerShdw>
                </a:effectLst>
                <a:latin typeface="Arial Narrow" pitchFamily="34" charset="0"/>
              </a:rPr>
              <a:t>proletariat</a:t>
            </a:r>
            <a:r>
              <a:rPr lang="en-GB" dirty="0">
                <a:effectLst>
                  <a:outerShdw blurRad="38100" dist="38100" dir="2700000" algn="tl">
                    <a:srgbClr val="000000">
                      <a:alpha val="43137"/>
                    </a:srgbClr>
                  </a:outerShdw>
                </a:effectLst>
                <a:latin typeface="Arial Narrow" pitchFamily="34" charset="0"/>
              </a:rPr>
              <a:t> </a:t>
            </a:r>
            <a:r>
              <a:rPr lang="en-GB" dirty="0">
                <a:latin typeface="Arial Narrow" pitchFamily="34" charset="0"/>
              </a:rPr>
              <a:t>would have the effect of diminishing their self-worth and ultimately their humanity, a person who does not value their own life has lost what makes them human.</a:t>
            </a:r>
          </a:p>
          <a:p>
            <a:endParaRPr lang="en-GB"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72400" y="152400"/>
            <a:ext cx="1120588" cy="13716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76600" y="5638800"/>
            <a:ext cx="2581275" cy="1100695"/>
          </a:xfrm>
          <a:prstGeom prst="rect">
            <a:avLst/>
          </a:prstGeom>
        </p:spPr>
      </p:pic>
    </p:spTree>
    <p:extLst>
      <p:ext uri="{BB962C8B-B14F-4D97-AF65-F5344CB8AC3E}">
        <p14:creationId xmlns:p14="http://schemas.microsoft.com/office/powerpoint/2010/main" val="2920534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b="1" dirty="0"/>
              <a:t/>
            </a:r>
            <a:br>
              <a:rPr lang="en-GB" b="1" dirty="0"/>
            </a:br>
            <a:r>
              <a:rPr lang="en-GB" b="1" dirty="0"/>
              <a:t>Historical Materialism </a:t>
            </a:r>
            <a:r>
              <a:rPr lang="en-GB" dirty="0"/>
              <a:t/>
            </a:r>
            <a:br>
              <a:rPr lang="en-GB" dirty="0"/>
            </a:br>
            <a:endParaRPr lang="en-GB" dirty="0"/>
          </a:p>
        </p:txBody>
      </p:sp>
      <p:sp>
        <p:nvSpPr>
          <p:cNvPr id="3" name="Content Placeholder 2"/>
          <p:cNvSpPr>
            <a:spLocks noGrp="1"/>
          </p:cNvSpPr>
          <p:nvPr>
            <p:ph idx="1"/>
          </p:nvPr>
        </p:nvSpPr>
        <p:spPr/>
        <p:txBody>
          <a:bodyPr>
            <a:normAutofit fontScale="70000" lnSpcReduction="20000"/>
          </a:bodyPr>
          <a:lstStyle/>
          <a:p>
            <a:r>
              <a:rPr lang="en-GB" dirty="0">
                <a:latin typeface="Arial Narrow" pitchFamily="34" charset="0"/>
              </a:rPr>
              <a:t>According to Marx the history of mankind can be explained in terms of economic and class factors. </a:t>
            </a:r>
          </a:p>
          <a:p>
            <a:endParaRPr lang="en-GB" dirty="0">
              <a:latin typeface="Arial Narrow" pitchFamily="34" charset="0"/>
            </a:endParaRPr>
          </a:p>
          <a:p>
            <a:r>
              <a:rPr lang="en-GB" dirty="0">
                <a:latin typeface="Arial Narrow" pitchFamily="34" charset="0"/>
              </a:rPr>
              <a:t>He argued that as all human beings require essential material goods to survive (food, water, shelter etc.) then whoever controls the production of these ‘base essentials’ will dominate and impose their will on those who are dependent on them.</a:t>
            </a:r>
          </a:p>
          <a:p>
            <a:endParaRPr lang="en-GB" dirty="0">
              <a:latin typeface="Arial Narrow" pitchFamily="34" charset="0"/>
            </a:endParaRPr>
          </a:p>
          <a:p>
            <a:r>
              <a:rPr lang="en-GB" dirty="0">
                <a:latin typeface="Arial Narrow" pitchFamily="34" charset="0"/>
              </a:rPr>
              <a:t>In the modern context the ‘base essentials’ will include wealth, income and the means by which to produce goods and commodities (i.e. raw materials and factories).</a:t>
            </a:r>
          </a:p>
          <a:p>
            <a:endParaRPr lang="en-GB" dirty="0">
              <a:latin typeface="Arial Narrow" pitchFamily="34" charset="0"/>
            </a:endParaRPr>
          </a:p>
          <a:p>
            <a:r>
              <a:rPr lang="en-GB" dirty="0">
                <a:latin typeface="Arial Narrow" pitchFamily="34" charset="0"/>
              </a:rPr>
              <a:t>Marx contended that those in control of the ‘economic base’ will impose their will through the creation of a ‘superstructure’ aimed at distracting the proletariat from reality.</a:t>
            </a:r>
          </a:p>
          <a:p>
            <a:endParaRPr lang="en-GB" dirty="0"/>
          </a:p>
        </p:txBody>
      </p:sp>
    </p:spTree>
    <p:extLst>
      <p:ext uri="{BB962C8B-B14F-4D97-AF65-F5344CB8AC3E}">
        <p14:creationId xmlns:p14="http://schemas.microsoft.com/office/powerpoint/2010/main" val="88050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 calcmode="lin" valueType="num">
                                      <p:cBhvr additive="base">
                                        <p:cTn id="1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anim calcmode="lin" valueType="num">
                                      <p:cBhvr additive="base">
                                        <p:cTn id="1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t>Historical Materialism (2)</a:t>
            </a:r>
            <a:endParaRPr lang="en-GB" dirty="0"/>
          </a:p>
        </p:txBody>
      </p:sp>
      <p:sp>
        <p:nvSpPr>
          <p:cNvPr id="3" name="Content Placeholder 2"/>
          <p:cNvSpPr>
            <a:spLocks noGrp="1"/>
          </p:cNvSpPr>
          <p:nvPr>
            <p:ph idx="1"/>
          </p:nvPr>
        </p:nvSpPr>
        <p:spPr/>
        <p:txBody>
          <a:bodyPr>
            <a:normAutofit fontScale="85000" lnSpcReduction="10000"/>
          </a:bodyPr>
          <a:lstStyle/>
          <a:p>
            <a:r>
              <a:rPr lang="en-GB" dirty="0">
                <a:latin typeface="Arial Narrow" pitchFamily="34" charset="0"/>
              </a:rPr>
              <a:t>Marx argued that the history of mankind could be divided into four key areas that illustrated inherent economic and class division:</a:t>
            </a:r>
          </a:p>
          <a:p>
            <a:pPr marL="0" indent="0">
              <a:buNone/>
            </a:pPr>
            <a:r>
              <a:rPr lang="en-GB" dirty="0">
                <a:latin typeface="Arial Narrow" pitchFamily="34" charset="0"/>
              </a:rPr>
              <a:t> </a:t>
            </a:r>
          </a:p>
          <a:p>
            <a:pPr marL="971550" lvl="1" indent="-514350">
              <a:buFont typeface="+mj-lt"/>
              <a:buAutoNum type="arabicPeriod"/>
            </a:pPr>
            <a:r>
              <a:rPr lang="en-GB" b="1" dirty="0">
                <a:latin typeface="Arial Narrow" pitchFamily="34" charset="0"/>
              </a:rPr>
              <a:t>Tribal society </a:t>
            </a:r>
            <a:r>
              <a:rPr lang="en-GB" dirty="0">
                <a:latin typeface="Arial Narrow" pitchFamily="34" charset="0"/>
              </a:rPr>
              <a:t>(strong dominated the weak)</a:t>
            </a:r>
          </a:p>
          <a:p>
            <a:pPr marL="971550" lvl="1" indent="-514350">
              <a:buFont typeface="+mj-lt"/>
              <a:buAutoNum type="arabicPeriod"/>
            </a:pPr>
            <a:endParaRPr lang="en-GB" dirty="0">
              <a:latin typeface="Arial Narrow" pitchFamily="34" charset="0"/>
            </a:endParaRPr>
          </a:p>
          <a:p>
            <a:pPr marL="971550" lvl="1" indent="-514350">
              <a:buFont typeface="+mj-lt"/>
              <a:buAutoNum type="arabicPeriod"/>
            </a:pPr>
            <a:r>
              <a:rPr lang="en-GB" b="1" dirty="0">
                <a:latin typeface="Arial Narrow" pitchFamily="34" charset="0"/>
              </a:rPr>
              <a:t>Slave owning society </a:t>
            </a:r>
            <a:r>
              <a:rPr lang="en-GB" dirty="0">
                <a:latin typeface="Arial Narrow" pitchFamily="34" charset="0"/>
              </a:rPr>
              <a:t>(slave owners dominated the slaves)</a:t>
            </a:r>
          </a:p>
          <a:p>
            <a:pPr marL="971550" lvl="1" indent="-514350">
              <a:buFont typeface="+mj-lt"/>
              <a:buAutoNum type="arabicPeriod"/>
            </a:pPr>
            <a:endParaRPr lang="en-GB" dirty="0">
              <a:latin typeface="Arial Narrow" pitchFamily="34" charset="0"/>
            </a:endParaRPr>
          </a:p>
          <a:p>
            <a:pPr marL="971550" lvl="1" indent="-514350">
              <a:buFont typeface="+mj-lt"/>
              <a:buAutoNum type="arabicPeriod"/>
            </a:pPr>
            <a:r>
              <a:rPr lang="en-GB" b="1" dirty="0">
                <a:latin typeface="Arial Narrow" pitchFamily="34" charset="0"/>
              </a:rPr>
              <a:t>Feudalism </a:t>
            </a:r>
            <a:r>
              <a:rPr lang="en-GB" dirty="0">
                <a:latin typeface="Arial Narrow" pitchFamily="34" charset="0"/>
              </a:rPr>
              <a:t>(landowners who collect taxes from farmers)</a:t>
            </a:r>
          </a:p>
          <a:p>
            <a:pPr marL="971550" lvl="1" indent="-514350">
              <a:buFont typeface="+mj-lt"/>
              <a:buAutoNum type="arabicPeriod"/>
            </a:pPr>
            <a:endParaRPr lang="en-GB" dirty="0">
              <a:latin typeface="Arial Narrow" pitchFamily="34" charset="0"/>
            </a:endParaRPr>
          </a:p>
          <a:p>
            <a:pPr marL="971550" lvl="1" indent="-514350">
              <a:buFont typeface="+mj-lt"/>
              <a:buAutoNum type="arabicPeriod"/>
            </a:pPr>
            <a:r>
              <a:rPr lang="en-GB" b="1" dirty="0">
                <a:latin typeface="Arial Narrow" pitchFamily="34" charset="0"/>
              </a:rPr>
              <a:t>Capitalism</a:t>
            </a:r>
            <a:r>
              <a:rPr lang="en-GB" dirty="0">
                <a:latin typeface="Arial Narrow" pitchFamily="34" charset="0"/>
              </a:rPr>
              <a:t> (industrial age with workers and factory owners)</a:t>
            </a:r>
          </a:p>
          <a:p>
            <a:endParaRPr lang="en-GB" dirty="0"/>
          </a:p>
        </p:txBody>
      </p:sp>
    </p:spTree>
    <p:extLst>
      <p:ext uri="{BB962C8B-B14F-4D97-AF65-F5344CB8AC3E}">
        <p14:creationId xmlns:p14="http://schemas.microsoft.com/office/powerpoint/2010/main" val="942492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 calcmode="lin" valueType="num">
                                      <p:cBhvr additive="base">
                                        <p:cTn id="1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anim calcmode="lin" valueType="num">
                                      <p:cBhvr additive="base">
                                        <p:cTn id="1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anim calcmode="lin" valueType="num">
                                      <p:cBhvr additive="base">
                                        <p:cTn id="2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72910" y="4405593"/>
            <a:ext cx="1762125" cy="2295525"/>
          </a:xfrm>
          <a:prstGeom prst="rect">
            <a:avLst/>
          </a:prstGeom>
        </p:spPr>
      </p:pic>
      <p:sp>
        <p:nvSpPr>
          <p:cNvPr id="2" name="Title 1"/>
          <p:cNvSpPr>
            <a:spLocks noGrp="1"/>
          </p:cNvSpPr>
          <p:nvPr>
            <p:ph type="title"/>
          </p:nvPr>
        </p:nvSpPr>
        <p:spPr/>
        <p:txBody>
          <a:bodyPr>
            <a:normAutofit fontScale="90000"/>
          </a:bodyPr>
          <a:lstStyle/>
          <a:p>
            <a:r>
              <a:rPr lang="en-GB" b="1" dirty="0"/>
              <a:t/>
            </a:r>
            <a:br>
              <a:rPr lang="en-GB" b="1" dirty="0"/>
            </a:br>
            <a:r>
              <a:rPr lang="en-GB" b="1" dirty="0"/>
              <a:t>Exploitation</a:t>
            </a:r>
            <a:r>
              <a:rPr lang="en-GB" dirty="0"/>
              <a:t/>
            </a:r>
            <a:br>
              <a:rPr lang="en-GB" dirty="0"/>
            </a:br>
            <a:endParaRPr lang="en-GB" dirty="0"/>
          </a:p>
        </p:txBody>
      </p:sp>
      <p:sp>
        <p:nvSpPr>
          <p:cNvPr id="3" name="Content Placeholder 2"/>
          <p:cNvSpPr>
            <a:spLocks noGrp="1"/>
          </p:cNvSpPr>
          <p:nvPr>
            <p:ph idx="1"/>
          </p:nvPr>
        </p:nvSpPr>
        <p:spPr/>
        <p:txBody>
          <a:bodyPr>
            <a:normAutofit fontScale="77500" lnSpcReduction="20000"/>
          </a:bodyPr>
          <a:lstStyle/>
          <a:p>
            <a:r>
              <a:rPr lang="en-GB" dirty="0"/>
              <a:t>Marx contested that the relationship between the bourgeoisie and the proletariat is one of irreconcilable conflict. </a:t>
            </a:r>
          </a:p>
          <a:p>
            <a:pPr marL="0" indent="0">
              <a:buNone/>
            </a:pPr>
            <a:endParaRPr lang="en-GB" dirty="0"/>
          </a:p>
          <a:p>
            <a:r>
              <a:rPr lang="en-GB" dirty="0"/>
              <a:t>He asserted that the capitalist desire for ‘profit’ made the systematic exploitation of the proletariat a necessity; furthermore, he predicted that as technology advanced the need for human capital (labour) would diminish.</a:t>
            </a:r>
          </a:p>
          <a:p>
            <a:pPr marL="0" indent="0">
              <a:buNone/>
            </a:pPr>
            <a:endParaRPr lang="en-GB" dirty="0"/>
          </a:p>
          <a:p>
            <a:r>
              <a:rPr lang="en-GB" dirty="0"/>
              <a:t>Marxists hold the belief that capitalism is inherently unstable, as the proletariat cannot be permanently exploited.</a:t>
            </a:r>
          </a:p>
          <a:p>
            <a:endParaRPr lang="en-GB"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4500" y="1295400"/>
            <a:ext cx="5715000" cy="4800600"/>
          </a:xfrm>
          <a:prstGeom prst="rect">
            <a:avLst/>
          </a:prstGeom>
        </p:spPr>
      </p:pic>
    </p:spTree>
    <p:extLst>
      <p:ext uri="{BB962C8B-B14F-4D97-AF65-F5344CB8AC3E}">
        <p14:creationId xmlns:p14="http://schemas.microsoft.com/office/powerpoint/2010/main" val="1123515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 calcmode="lin" valueType="num">
                                      <p:cBhvr additive="base">
                                        <p:cTn id="1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circle(in)">
                                      <p:cBhvr>
                                        <p:cTn id="19"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b="1" dirty="0"/>
              <a:t/>
            </a:r>
            <a:br>
              <a:rPr lang="en-GB" b="1" dirty="0"/>
            </a:br>
            <a:r>
              <a:rPr lang="en-GB" b="1" dirty="0"/>
              <a:t>Class Consciousness (Revolution)</a:t>
            </a:r>
            <a:r>
              <a:rPr lang="en-GB" dirty="0"/>
              <a:t/>
            </a:r>
            <a:br>
              <a:rPr lang="en-GB" dirty="0"/>
            </a:br>
            <a:endParaRPr lang="en-GB" dirty="0"/>
          </a:p>
        </p:txBody>
      </p:sp>
      <p:sp>
        <p:nvSpPr>
          <p:cNvPr id="3" name="Content Placeholder 2"/>
          <p:cNvSpPr>
            <a:spLocks noGrp="1"/>
          </p:cNvSpPr>
          <p:nvPr>
            <p:ph idx="1"/>
          </p:nvPr>
        </p:nvSpPr>
        <p:spPr/>
        <p:txBody>
          <a:bodyPr>
            <a:normAutofit fontScale="77500" lnSpcReduction="20000"/>
          </a:bodyPr>
          <a:lstStyle/>
          <a:p>
            <a:r>
              <a:rPr lang="en-GB" dirty="0">
                <a:latin typeface="Arial Narrow" pitchFamily="34" charset="0"/>
              </a:rPr>
              <a:t>Linked to the notion of exploitation Marx believed that the capitalist drive for more and more profit would eventually lead to the proletariat developing a </a:t>
            </a:r>
            <a:r>
              <a:rPr lang="en-GB" b="1" dirty="0">
                <a:latin typeface="Arial Narrow" pitchFamily="34" charset="0"/>
              </a:rPr>
              <a:t>‘collective class consciousness’</a:t>
            </a:r>
            <a:r>
              <a:rPr lang="en-GB" dirty="0">
                <a:latin typeface="Arial Narrow" pitchFamily="34" charset="0"/>
              </a:rPr>
              <a:t>.</a:t>
            </a:r>
          </a:p>
          <a:p>
            <a:endParaRPr lang="en-GB" dirty="0">
              <a:latin typeface="Arial Narrow" pitchFamily="34" charset="0"/>
            </a:endParaRPr>
          </a:p>
          <a:p>
            <a:r>
              <a:rPr lang="en-GB" dirty="0">
                <a:latin typeface="Arial Narrow" pitchFamily="34" charset="0"/>
              </a:rPr>
              <a:t>At this stage the working classes would have a collective realisation of their situation and see through the superstructure that kept them distracted and divided. </a:t>
            </a:r>
          </a:p>
          <a:p>
            <a:endParaRPr lang="en-GB" dirty="0">
              <a:latin typeface="Arial Narrow" pitchFamily="34" charset="0"/>
            </a:endParaRPr>
          </a:p>
          <a:p>
            <a:r>
              <a:rPr lang="en-GB" dirty="0">
                <a:latin typeface="Arial Narrow" pitchFamily="34" charset="0"/>
              </a:rPr>
              <a:t>At this precise point society will be ripe for revolution and the proletariat will rise up to overthrow the bourgeoisie and assume control of the economic base (he suggested this would be a violent transition).</a:t>
            </a:r>
          </a:p>
          <a:p>
            <a:endParaRPr lang="en-GB"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0" y="5496484"/>
            <a:ext cx="1446106" cy="1163522"/>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4600" y="5635263"/>
            <a:ext cx="1981200" cy="885964"/>
          </a:xfrm>
          <a:prstGeom prst="rect">
            <a:avLst/>
          </a:prstGeom>
        </p:spPr>
      </p:pic>
    </p:spTree>
    <p:extLst>
      <p:ext uri="{BB962C8B-B14F-4D97-AF65-F5344CB8AC3E}">
        <p14:creationId xmlns:p14="http://schemas.microsoft.com/office/powerpoint/2010/main" val="1022173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 calcmode="lin" valueType="num">
                                      <p:cBhvr additive="base">
                                        <p:cTn id="1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b="1" dirty="0"/>
              <a:t/>
            </a:r>
            <a:br>
              <a:rPr lang="en-GB" b="1" dirty="0"/>
            </a:br>
            <a:r>
              <a:rPr lang="en-GB" b="1" dirty="0"/>
              <a:t>Communism</a:t>
            </a:r>
            <a:r>
              <a:rPr lang="en-GB" dirty="0"/>
              <a:t/>
            </a:r>
            <a:br>
              <a:rPr lang="en-GB" dirty="0"/>
            </a:br>
            <a:endParaRPr lang="en-GB" dirty="0"/>
          </a:p>
        </p:txBody>
      </p:sp>
      <p:sp>
        <p:nvSpPr>
          <p:cNvPr id="3" name="Content Placeholder 2"/>
          <p:cNvSpPr>
            <a:spLocks noGrp="1"/>
          </p:cNvSpPr>
          <p:nvPr>
            <p:ph idx="1"/>
          </p:nvPr>
        </p:nvSpPr>
        <p:spPr/>
        <p:txBody>
          <a:bodyPr>
            <a:normAutofit lnSpcReduction="10000"/>
          </a:bodyPr>
          <a:lstStyle/>
          <a:p>
            <a:r>
              <a:rPr lang="en-GB" dirty="0">
                <a:latin typeface="Arial Narrow" pitchFamily="34" charset="0"/>
              </a:rPr>
              <a:t>A final tenet of Marxism is the idea that following the proletariat revolution an interim  ‘dictatorship’ would be required to manage the transition to socialism.</a:t>
            </a:r>
          </a:p>
          <a:p>
            <a:endParaRPr lang="en-GB" dirty="0">
              <a:latin typeface="Arial Narrow" pitchFamily="34" charset="0"/>
            </a:endParaRPr>
          </a:p>
          <a:p>
            <a:r>
              <a:rPr lang="en-GB" dirty="0">
                <a:latin typeface="Arial Narrow" pitchFamily="34" charset="0"/>
              </a:rPr>
              <a:t>Marx argued this was essential in order to defeat the inevitable counter revolution of the disposed bourgeoisie; however, as class differences dissipated over time so would the need for a dictatorship.</a:t>
            </a:r>
          </a:p>
          <a:p>
            <a:endParaRPr lang="en-GB"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2800" y="5672137"/>
            <a:ext cx="5429250" cy="981075"/>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152401"/>
            <a:ext cx="1627695" cy="1219200"/>
          </a:xfrm>
          <a:prstGeom prst="rect">
            <a:avLst/>
          </a:prstGeom>
        </p:spPr>
      </p:pic>
    </p:spTree>
    <p:extLst>
      <p:ext uri="{BB962C8B-B14F-4D97-AF65-F5344CB8AC3E}">
        <p14:creationId xmlns:p14="http://schemas.microsoft.com/office/powerpoint/2010/main" val="4106647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b="1" dirty="0"/>
              <a:t/>
            </a:r>
            <a:br>
              <a:rPr lang="en-GB" b="1" dirty="0"/>
            </a:br>
            <a:r>
              <a:rPr lang="en-GB" b="1" dirty="0"/>
              <a:t>Criticisms of Marxism</a:t>
            </a:r>
            <a:r>
              <a:rPr lang="en-GB" dirty="0"/>
              <a:t/>
            </a:r>
            <a:br>
              <a:rPr lang="en-GB" dirty="0"/>
            </a:br>
            <a:endParaRPr lang="en-GB" dirty="0"/>
          </a:p>
        </p:txBody>
      </p:sp>
      <p:sp>
        <p:nvSpPr>
          <p:cNvPr id="3" name="Content Placeholder 2"/>
          <p:cNvSpPr>
            <a:spLocks noGrp="1"/>
          </p:cNvSpPr>
          <p:nvPr>
            <p:ph idx="1"/>
          </p:nvPr>
        </p:nvSpPr>
        <p:spPr>
          <a:xfrm>
            <a:off x="457200" y="1600200"/>
            <a:ext cx="8229600" cy="4876800"/>
          </a:xfrm>
        </p:spPr>
        <p:txBody>
          <a:bodyPr>
            <a:normAutofit fontScale="62500" lnSpcReduction="20000"/>
          </a:bodyPr>
          <a:lstStyle/>
          <a:p>
            <a:r>
              <a:rPr lang="en-GB" dirty="0">
                <a:latin typeface="Arial Narrow" pitchFamily="34" charset="0"/>
              </a:rPr>
              <a:t>It is too deterministic, suggesting that the economy determines too much of social and political change.</a:t>
            </a:r>
          </a:p>
          <a:p>
            <a:endParaRPr lang="en-GB" dirty="0">
              <a:latin typeface="Arial Narrow" pitchFamily="34" charset="0"/>
            </a:endParaRPr>
          </a:p>
          <a:p>
            <a:pPr lvl="0"/>
            <a:r>
              <a:rPr lang="en-GB" dirty="0">
                <a:latin typeface="Arial Narrow" pitchFamily="34" charset="0"/>
              </a:rPr>
              <a:t>Marx underestimated the ability of capitalism to overcome obstacles. Falling profits were addressed by the use of new technology to improve efficiency and cut costs.</a:t>
            </a:r>
          </a:p>
          <a:p>
            <a:endParaRPr lang="en-GB" dirty="0">
              <a:latin typeface="Arial Narrow" pitchFamily="34" charset="0"/>
            </a:endParaRPr>
          </a:p>
          <a:p>
            <a:pPr lvl="0"/>
            <a:r>
              <a:rPr lang="en-GB" dirty="0">
                <a:latin typeface="Arial Narrow" pitchFamily="34" charset="0"/>
              </a:rPr>
              <a:t>Rising standards of living created a market for goods and also ‘placated’ workers as they saw their lives improving.</a:t>
            </a:r>
          </a:p>
          <a:p>
            <a:endParaRPr lang="en-GB" dirty="0">
              <a:latin typeface="Arial Narrow" pitchFamily="34" charset="0"/>
            </a:endParaRPr>
          </a:p>
          <a:p>
            <a:pPr lvl="0"/>
            <a:r>
              <a:rPr lang="en-GB" dirty="0">
                <a:latin typeface="Arial Narrow" pitchFamily="34" charset="0"/>
              </a:rPr>
              <a:t>Modern Capitalist societies are far more sophisticated than Marx predicted. There are not simply two social classes and there is more mobility across the classes, particularly through education than he ever expected.</a:t>
            </a:r>
          </a:p>
          <a:p>
            <a:endParaRPr lang="en-GB" dirty="0">
              <a:latin typeface="Arial Narrow" pitchFamily="34" charset="0"/>
            </a:endParaRPr>
          </a:p>
          <a:p>
            <a:pPr lvl="0"/>
            <a:r>
              <a:rPr lang="en-GB" dirty="0">
                <a:latin typeface="Arial Narrow" pitchFamily="34" charset="0"/>
              </a:rPr>
              <a:t>The promotion of self-interest breaks down opposition to the system. For example, Thatcher encouraging working class people to buy their council houses and shares in big companies is a good illustration of this.</a:t>
            </a:r>
          </a:p>
          <a:p>
            <a:endParaRPr lang="en-GB"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158" y="1"/>
            <a:ext cx="2057400" cy="16764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96200" y="1"/>
            <a:ext cx="1447800" cy="1523999"/>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77200" y="5867400"/>
            <a:ext cx="967468" cy="914400"/>
          </a:xfrm>
          <a:prstGeom prst="rect">
            <a:avLst/>
          </a:prstGeom>
        </p:spPr>
      </p:pic>
    </p:spTree>
    <p:extLst>
      <p:ext uri="{BB962C8B-B14F-4D97-AF65-F5344CB8AC3E}">
        <p14:creationId xmlns:p14="http://schemas.microsoft.com/office/powerpoint/2010/main" val="74448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 calcmode="lin" valueType="num">
                                      <p:cBhvr additive="base">
                                        <p:cTn id="1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anim calcmode="lin" valueType="num">
                                      <p:cBhvr additive="base">
                                        <p:cTn id="1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anim calcmode="lin" valueType="num">
                                      <p:cBhvr additive="base">
                                        <p:cTn id="2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b="1" dirty="0"/>
              <a:t/>
            </a:r>
            <a:br>
              <a:rPr lang="en-GB" b="1" dirty="0"/>
            </a:br>
            <a:r>
              <a:rPr lang="en-GB" b="1" dirty="0"/>
              <a:t>In Focus: Failure of Communism</a:t>
            </a:r>
            <a:r>
              <a:rPr lang="en-GB" dirty="0"/>
              <a:t/>
            </a:r>
            <a:br>
              <a:rPr lang="en-GB" dirty="0"/>
            </a:br>
            <a:endParaRPr lang="en-GB" dirty="0"/>
          </a:p>
        </p:txBody>
      </p:sp>
      <p:sp>
        <p:nvSpPr>
          <p:cNvPr id="3" name="Content Placeholder 2"/>
          <p:cNvSpPr>
            <a:spLocks noGrp="1"/>
          </p:cNvSpPr>
          <p:nvPr>
            <p:ph idx="1"/>
          </p:nvPr>
        </p:nvSpPr>
        <p:spPr>
          <a:xfrm>
            <a:off x="457200" y="1600200"/>
            <a:ext cx="8229600" cy="4525963"/>
          </a:xfrm>
        </p:spPr>
        <p:txBody>
          <a:bodyPr/>
          <a:lstStyle/>
          <a:p>
            <a:pPr marL="0" indent="0" algn="ctr">
              <a:buNone/>
            </a:pPr>
            <a:r>
              <a:rPr lang="en-GB" dirty="0">
                <a:latin typeface="Arial Narrow" pitchFamily="34" charset="0"/>
              </a:rPr>
              <a:t>Before we consider the failure of communism in Russia it is important to point out that there are a number of differences between Marx’s conception of communism and those adopted by </a:t>
            </a:r>
            <a:r>
              <a:rPr lang="en-GB" b="1" dirty="0">
                <a:latin typeface="Arial Narrow" pitchFamily="34" charset="0"/>
              </a:rPr>
              <a:t>Vladimir Lenin</a:t>
            </a:r>
            <a:r>
              <a:rPr lang="en-GB" dirty="0">
                <a:latin typeface="Arial Narrow" pitchFamily="34" charset="0"/>
              </a:rPr>
              <a:t> and </a:t>
            </a:r>
            <a:r>
              <a:rPr lang="en-GB" b="1" dirty="0">
                <a:latin typeface="Arial Narrow" pitchFamily="34" charset="0"/>
              </a:rPr>
              <a:t>Joseph Stalin</a:t>
            </a:r>
            <a:r>
              <a:rPr lang="en-GB" dirty="0">
                <a:latin typeface="Arial Narrow" pitchFamily="34" charset="0"/>
              </a:rPr>
              <a:t>.</a:t>
            </a:r>
          </a:p>
          <a:p>
            <a:endParaRPr lang="en-GB"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62363" y="4419600"/>
            <a:ext cx="1819275" cy="1485900"/>
          </a:xfrm>
          <a:prstGeom prst="rect">
            <a:avLst/>
          </a:prstGeom>
          <a:ln>
            <a:noFill/>
          </a:ln>
          <a:effectLst>
            <a:softEdge rad="112500"/>
          </a:effectLst>
        </p:spPr>
      </p:pic>
      <p:sp>
        <p:nvSpPr>
          <p:cNvPr id="6" name="Left Arrow 5"/>
          <p:cNvSpPr/>
          <p:nvPr/>
        </p:nvSpPr>
        <p:spPr>
          <a:xfrm>
            <a:off x="2824163" y="5079668"/>
            <a:ext cx="762000" cy="400050"/>
          </a:xfrm>
          <a:prstGeom prst="lef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GB" dirty="0"/>
          </a:p>
        </p:txBody>
      </p:sp>
      <p:sp>
        <p:nvSpPr>
          <p:cNvPr id="7" name="Left Arrow 6"/>
          <p:cNvSpPr/>
          <p:nvPr/>
        </p:nvSpPr>
        <p:spPr>
          <a:xfrm rot="10800000">
            <a:off x="5638800" y="5107248"/>
            <a:ext cx="762000" cy="400050"/>
          </a:xfrm>
          <a:prstGeom prst="lef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15125" y="3995383"/>
            <a:ext cx="1619250" cy="2828925"/>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4214456"/>
            <a:ext cx="1914525" cy="2390775"/>
          </a:xfrm>
          <a:prstGeom prst="rect">
            <a:avLst/>
          </a:prstGeom>
        </p:spPr>
      </p:pic>
      <p:cxnSp>
        <p:nvCxnSpPr>
          <p:cNvPr id="11" name="Straight Arrow Connector 10"/>
          <p:cNvCxnSpPr>
            <a:endCxn id="8" idx="0"/>
          </p:cNvCxnSpPr>
          <p:nvPr/>
        </p:nvCxnSpPr>
        <p:spPr>
          <a:xfrm>
            <a:off x="7524750" y="3657600"/>
            <a:ext cx="0" cy="33778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2371726" y="4114800"/>
            <a:ext cx="1438274" cy="533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82271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Leninism</a:t>
            </a:r>
          </a:p>
        </p:txBody>
      </p:sp>
      <p:sp>
        <p:nvSpPr>
          <p:cNvPr id="3" name="Content Placeholder 2"/>
          <p:cNvSpPr>
            <a:spLocks noGrp="1"/>
          </p:cNvSpPr>
          <p:nvPr>
            <p:ph idx="1"/>
          </p:nvPr>
        </p:nvSpPr>
        <p:spPr/>
        <p:txBody>
          <a:bodyPr>
            <a:normAutofit fontScale="55000" lnSpcReduction="20000"/>
          </a:bodyPr>
          <a:lstStyle/>
          <a:p>
            <a:r>
              <a:rPr lang="en-GB" dirty="0">
                <a:latin typeface="Arial Narrow" panose="020B0606020202030204" pitchFamily="34" charset="0"/>
              </a:rPr>
              <a:t>Lenin was one of the leading political figures and revolutionary thinkers of the 20th century, who masterminded the Bolshevik take-over of power in Russia in 1917.</a:t>
            </a:r>
          </a:p>
          <a:p>
            <a:endParaRPr lang="en-GB" dirty="0">
              <a:latin typeface="Arial Narrow" panose="020B0606020202030204" pitchFamily="34" charset="0"/>
            </a:endParaRPr>
          </a:p>
          <a:p>
            <a:r>
              <a:rPr lang="en-GB" dirty="0">
                <a:latin typeface="Arial Narrow" panose="020B0606020202030204" pitchFamily="34" charset="0"/>
              </a:rPr>
              <a:t>Although Lenin was influenced heavily by Marx he feared that the proletariat would never develop a ‘collective class consciousness’ and decided to help things along with the establishment of a revolutionary vanguard party.</a:t>
            </a:r>
          </a:p>
          <a:p>
            <a:endParaRPr lang="en-GB" dirty="0">
              <a:latin typeface="Arial Narrow" panose="020B0606020202030204" pitchFamily="34" charset="0"/>
            </a:endParaRPr>
          </a:p>
          <a:p>
            <a:r>
              <a:rPr lang="en-GB" dirty="0">
                <a:latin typeface="Arial Narrow" panose="020B0606020202030204" pitchFamily="34" charset="0"/>
              </a:rPr>
              <a:t>Lenin’s ‘revolution’ resulted in three years of civil war and ended with the brutal murder of Tsar Nicholas II and his family. </a:t>
            </a:r>
          </a:p>
          <a:p>
            <a:endParaRPr lang="en-GB" dirty="0">
              <a:latin typeface="Arial Narrow" panose="020B0606020202030204" pitchFamily="34" charset="0"/>
            </a:endParaRPr>
          </a:p>
          <a:p>
            <a:r>
              <a:rPr lang="en-GB" dirty="0">
                <a:latin typeface="Arial Narrow" panose="020B0606020202030204" pitchFamily="34" charset="0"/>
              </a:rPr>
              <a:t>Upon assuming control Lenin brutally oppressed any opposition to his leadership and displayed a notable disregard for his fellow countrymen who suffered as a result of war and famine.</a:t>
            </a:r>
          </a:p>
          <a:p>
            <a:endParaRPr lang="en-GB" dirty="0">
              <a:latin typeface="Arial Narrow" panose="020B0606020202030204" pitchFamily="34" charset="0"/>
            </a:endParaRPr>
          </a:p>
          <a:p>
            <a:r>
              <a:rPr lang="en-GB" dirty="0">
                <a:latin typeface="Arial Narrow" panose="020B0606020202030204" pitchFamily="34" charset="0"/>
              </a:rPr>
              <a:t>When his efforts to transform the Russian economy to a socialist model stalled, he introduced the contradictory New Economic Policy, where a measure of private enterprise was again permitted!</a:t>
            </a:r>
          </a:p>
          <a:p>
            <a:endParaRPr lang="en-GB"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141028"/>
            <a:ext cx="2286000" cy="12954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24600" y="129655"/>
            <a:ext cx="2170440" cy="1306773"/>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90748" y="5867400"/>
            <a:ext cx="1962505" cy="973540"/>
          </a:xfrm>
          <a:prstGeom prst="rect">
            <a:avLst/>
          </a:prstGeom>
        </p:spPr>
      </p:pic>
    </p:spTree>
    <p:extLst>
      <p:ext uri="{BB962C8B-B14F-4D97-AF65-F5344CB8AC3E}">
        <p14:creationId xmlns:p14="http://schemas.microsoft.com/office/powerpoint/2010/main" val="3899599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 calcmode="lin" valueType="num">
                                      <p:cBhvr additive="base">
                                        <p:cTn id="1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anim calcmode="lin" valueType="num">
                                      <p:cBhvr additive="base">
                                        <p:cTn id="1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anim calcmode="lin" valueType="num">
                                      <p:cBhvr additive="base">
                                        <p:cTn id="2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Stalinism</a:t>
            </a:r>
          </a:p>
        </p:txBody>
      </p:sp>
      <p:sp>
        <p:nvSpPr>
          <p:cNvPr id="3" name="Content Placeholder 2"/>
          <p:cNvSpPr>
            <a:spLocks noGrp="1"/>
          </p:cNvSpPr>
          <p:nvPr>
            <p:ph idx="1"/>
          </p:nvPr>
        </p:nvSpPr>
        <p:spPr/>
        <p:txBody>
          <a:bodyPr>
            <a:normAutofit fontScale="55000" lnSpcReduction="20000"/>
          </a:bodyPr>
          <a:lstStyle/>
          <a:p>
            <a:r>
              <a:rPr lang="en-GB" dirty="0">
                <a:latin typeface="Arial Narrow" pitchFamily="34" charset="0"/>
              </a:rPr>
              <a:t>Josef Stalin emerged as the leader of the Soviet Union following the death of Lenin in 1924 and would become one of the world’s most notorious dictators.</a:t>
            </a:r>
          </a:p>
          <a:p>
            <a:endParaRPr lang="en-GB" dirty="0">
              <a:latin typeface="Arial Narrow" pitchFamily="34" charset="0"/>
            </a:endParaRPr>
          </a:p>
          <a:p>
            <a:r>
              <a:rPr lang="en-GB" dirty="0">
                <a:latin typeface="Arial Narrow" pitchFamily="34" charset="0"/>
              </a:rPr>
              <a:t>His regime of terror caused the death and suffering of tens of millions of his own countrymen, but he also oversaw the war machine that played a key role in the defeat of Nazism.</a:t>
            </a:r>
          </a:p>
          <a:p>
            <a:endParaRPr lang="en-GB" dirty="0">
              <a:latin typeface="Arial Narrow" pitchFamily="34" charset="0"/>
            </a:endParaRPr>
          </a:p>
          <a:p>
            <a:r>
              <a:rPr lang="en-GB" dirty="0">
                <a:latin typeface="Arial Narrow" pitchFamily="34" charset="0"/>
              </a:rPr>
              <a:t>He employed an extreme form of government which controlled the whole of society from top to bottom.</a:t>
            </a:r>
          </a:p>
          <a:p>
            <a:endParaRPr lang="en-GB" dirty="0">
              <a:latin typeface="Arial Narrow" pitchFamily="34" charset="0"/>
            </a:endParaRPr>
          </a:p>
          <a:p>
            <a:r>
              <a:rPr lang="en-GB" dirty="0">
                <a:latin typeface="Arial Narrow" pitchFamily="34" charset="0"/>
              </a:rPr>
              <a:t>As part of his ‘five year plan’ Stalin’s collectivisation of agriculture cost millions of lives, while his programme of rapid industrialisation achieved huge increases in Soviet productivity and economic growth but at great cost.</a:t>
            </a:r>
          </a:p>
          <a:p>
            <a:endParaRPr lang="en-GB" dirty="0">
              <a:latin typeface="Arial Narrow" pitchFamily="34" charset="0"/>
            </a:endParaRPr>
          </a:p>
          <a:p>
            <a:r>
              <a:rPr lang="en-GB" dirty="0">
                <a:latin typeface="Arial Narrow" pitchFamily="34" charset="0"/>
              </a:rPr>
              <a:t>As Stalin grew in power he became extremely paranoid and during the 1930s carried out purges within his party to expunge ‘enemies of the people’ – these purges resulted in mass executions and millions being exiled to slave labour camps (gulags).</a:t>
            </a:r>
          </a:p>
          <a:p>
            <a:endParaRPr lang="en-GB"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228600"/>
            <a:ext cx="2495550" cy="10668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92259" y="5638800"/>
            <a:ext cx="2466975" cy="114300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49446" y="79611"/>
            <a:ext cx="2109788" cy="1295401"/>
          </a:xfrm>
          <a:prstGeom prst="rect">
            <a:avLst/>
          </a:prstGeom>
        </p:spPr>
      </p:pic>
    </p:spTree>
    <p:extLst>
      <p:ext uri="{BB962C8B-B14F-4D97-AF65-F5344CB8AC3E}">
        <p14:creationId xmlns:p14="http://schemas.microsoft.com/office/powerpoint/2010/main" val="3920308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 calcmode="lin" valueType="num">
                                      <p:cBhvr additive="base">
                                        <p:cTn id="1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anim calcmode="lin" valueType="num">
                                      <p:cBhvr additive="base">
                                        <p:cTn id="1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anim calcmode="lin" valueType="num">
                                      <p:cBhvr additive="base">
                                        <p:cTn id="2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GB" dirty="0">
                <a:latin typeface="Comic Sans MS" panose="030F0702030302020204" pitchFamily="66" charset="0"/>
              </a:rPr>
              <a:t>What is conservatism? </a:t>
            </a:r>
          </a:p>
        </p:txBody>
      </p:sp>
      <p:sp>
        <p:nvSpPr>
          <p:cNvPr id="3" name="Content Placeholder 2"/>
          <p:cNvSpPr>
            <a:spLocks noGrp="1"/>
          </p:cNvSpPr>
          <p:nvPr>
            <p:ph idx="1"/>
          </p:nvPr>
        </p:nvSpPr>
        <p:spPr>
          <a:xfrm>
            <a:off x="0" y="762000"/>
            <a:ext cx="8915400" cy="6096000"/>
          </a:xfrm>
        </p:spPr>
        <p:txBody>
          <a:bodyPr>
            <a:normAutofit fontScale="77500" lnSpcReduction="20000"/>
          </a:bodyPr>
          <a:lstStyle/>
          <a:p>
            <a:pPr marL="0" indent="0">
              <a:buNone/>
            </a:pPr>
            <a:r>
              <a:rPr lang="en-GB" dirty="0">
                <a:latin typeface="Comic Sans MS" panose="030F0702030302020204" pitchFamily="66" charset="0"/>
              </a:rPr>
              <a:t>Difficult to give an accurate definition and must be careful to associate it too much with the Conservatives of today, but there are a number of personal traits that a conservative is likely to have:</a:t>
            </a:r>
          </a:p>
          <a:p>
            <a:pPr marL="0" lvl="0" indent="0">
              <a:buNone/>
            </a:pPr>
            <a:r>
              <a:rPr lang="en-GB" dirty="0">
                <a:latin typeface="Comic Sans MS" panose="030F0702030302020204" pitchFamily="66" charset="0"/>
              </a:rPr>
              <a:t>Conservatives tend to want </a:t>
            </a:r>
            <a:r>
              <a:rPr lang="en-GB" b="1" dirty="0">
                <a:solidFill>
                  <a:srgbClr val="FF0000"/>
                </a:solidFill>
                <a:effectLst>
                  <a:outerShdw blurRad="38100" dist="38100" dir="2700000" algn="tl">
                    <a:srgbClr val="000000">
                      <a:alpha val="43137"/>
                    </a:srgbClr>
                  </a:outerShdw>
                </a:effectLst>
                <a:latin typeface="Comic Sans MS" panose="030F0702030302020204" pitchFamily="66" charset="0"/>
              </a:rPr>
              <a:t>less control over the individual</a:t>
            </a:r>
            <a:r>
              <a:rPr lang="en-GB" dirty="0">
                <a:latin typeface="Comic Sans MS" panose="030F0702030302020204" pitchFamily="66" charset="0"/>
              </a:rPr>
              <a:t>, doesn’t like fixed political doctrines.</a:t>
            </a:r>
          </a:p>
          <a:p>
            <a:pPr marL="0" lvl="0" indent="0">
              <a:buNone/>
            </a:pPr>
            <a:r>
              <a:rPr lang="en-GB" dirty="0">
                <a:latin typeface="Comic Sans MS" panose="030F0702030302020204" pitchFamily="66" charset="0"/>
              </a:rPr>
              <a:t>Like the </a:t>
            </a:r>
            <a:r>
              <a:rPr lang="en-GB" b="1" dirty="0">
                <a:solidFill>
                  <a:srgbClr val="00B0F0"/>
                </a:solidFill>
                <a:effectLst>
                  <a:outerShdw blurRad="38100" dist="38100" dir="2700000" algn="tl">
                    <a:srgbClr val="000000">
                      <a:alpha val="43137"/>
                    </a:srgbClr>
                  </a:outerShdw>
                </a:effectLst>
                <a:latin typeface="Comic Sans MS" panose="030F0702030302020204" pitchFamily="66" charset="0"/>
              </a:rPr>
              <a:t>status quo to be maintained </a:t>
            </a:r>
            <a:r>
              <a:rPr lang="en-GB" dirty="0">
                <a:latin typeface="Comic Sans MS" panose="030F0702030302020204" pitchFamily="66" charset="0"/>
              </a:rPr>
              <a:t>rather than any radical change.</a:t>
            </a:r>
          </a:p>
          <a:p>
            <a:pPr marL="0" lvl="0" indent="0">
              <a:buNone/>
            </a:pPr>
            <a:r>
              <a:rPr lang="en-GB" dirty="0">
                <a:latin typeface="Comic Sans MS" panose="030F0702030302020204" pitchFamily="66" charset="0"/>
              </a:rPr>
              <a:t>Although the nature of conservative thinking may change dependent on the time they usually want to </a:t>
            </a:r>
            <a:r>
              <a:rPr lang="en-GB" b="1" dirty="0">
                <a:solidFill>
                  <a:schemeClr val="accent6">
                    <a:lumMod val="75000"/>
                  </a:schemeClr>
                </a:solidFill>
                <a:effectLst>
                  <a:outerShdw blurRad="38100" dist="38100" dir="2700000" algn="tl">
                    <a:srgbClr val="000000">
                      <a:alpha val="43137"/>
                    </a:srgbClr>
                  </a:outerShdw>
                </a:effectLst>
                <a:latin typeface="Comic Sans MS" panose="030F0702030302020204" pitchFamily="66" charset="0"/>
              </a:rPr>
              <a:t>maintain tradition</a:t>
            </a:r>
            <a:r>
              <a:rPr lang="en-GB" dirty="0">
                <a:latin typeface="Comic Sans MS" panose="030F0702030302020204" pitchFamily="66" charset="0"/>
              </a:rPr>
              <a:t>, the present and they look to the past as a guide rather than fixed principles for the future.</a:t>
            </a:r>
          </a:p>
          <a:p>
            <a:pPr marL="0" lvl="0" indent="0">
              <a:buNone/>
            </a:pPr>
            <a:r>
              <a:rPr lang="en-GB" dirty="0">
                <a:latin typeface="Comic Sans MS" panose="030F0702030302020204" pitchFamily="66" charset="0"/>
              </a:rPr>
              <a:t>Want the individual to work hard and flourish in terms of pursuing goals and achieving fulfilment.</a:t>
            </a:r>
          </a:p>
          <a:p>
            <a:pPr marL="0" indent="0">
              <a:buNone/>
            </a:pPr>
            <a:r>
              <a:rPr lang="en-GB" dirty="0">
                <a:latin typeface="Comic Sans MS" panose="030F0702030302020204" pitchFamily="66" charset="0"/>
              </a:rPr>
              <a:t>Conservative also want </a:t>
            </a:r>
            <a:r>
              <a:rPr lang="en-GB" b="1" dirty="0">
                <a:solidFill>
                  <a:srgbClr val="FF3399"/>
                </a:solidFill>
                <a:effectLst>
                  <a:outerShdw blurRad="38100" dist="38100" dir="2700000" algn="tl">
                    <a:srgbClr val="000000">
                      <a:alpha val="43137"/>
                    </a:srgbClr>
                  </a:outerShdw>
                </a:effectLst>
                <a:latin typeface="Comic Sans MS" panose="030F0702030302020204" pitchFamily="66" charset="0"/>
              </a:rPr>
              <a:t>good social order and security </a:t>
            </a:r>
            <a:r>
              <a:rPr lang="en-GB" dirty="0">
                <a:latin typeface="Comic Sans MS" panose="030F0702030302020204" pitchFamily="66" charset="0"/>
              </a:rPr>
              <a:t>even if that is at the expense of freedom, rights and equality</a:t>
            </a:r>
          </a:p>
          <a:p>
            <a:pPr lvl="0"/>
            <a:endParaRPr lang="en-GB" dirty="0">
              <a:latin typeface="Comic Sans MS" panose="030F0702030302020204" pitchFamily="66" charset="0"/>
            </a:endParaRPr>
          </a:p>
          <a:p>
            <a:endParaRPr lang="en-GB" dirty="0"/>
          </a:p>
        </p:txBody>
      </p:sp>
    </p:spTree>
    <p:extLst>
      <p:ext uri="{BB962C8B-B14F-4D97-AF65-F5344CB8AC3E}">
        <p14:creationId xmlns:p14="http://schemas.microsoft.com/office/powerpoint/2010/main" val="159591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Social Democracy</a:t>
            </a:r>
          </a:p>
        </p:txBody>
      </p:sp>
      <p:sp>
        <p:nvSpPr>
          <p:cNvPr id="3" name="Content Placeholder 2"/>
          <p:cNvSpPr>
            <a:spLocks noGrp="1"/>
          </p:cNvSpPr>
          <p:nvPr>
            <p:ph idx="1"/>
          </p:nvPr>
        </p:nvSpPr>
        <p:spPr/>
        <p:txBody>
          <a:bodyPr>
            <a:normAutofit fontScale="92500" lnSpcReduction="20000"/>
          </a:bodyPr>
          <a:lstStyle/>
          <a:p>
            <a:r>
              <a:rPr lang="en-GB" dirty="0">
                <a:latin typeface="Arial Narrow" pitchFamily="34" charset="0"/>
                <a:hlinkClick r:id="rId2"/>
              </a:rPr>
              <a:t>A brief history of the Labour Party</a:t>
            </a:r>
            <a:endParaRPr lang="en-GB" dirty="0">
              <a:latin typeface="Arial Narrow" pitchFamily="34" charset="0"/>
            </a:endParaRPr>
          </a:p>
          <a:p>
            <a:endParaRPr lang="en-GB" dirty="0">
              <a:latin typeface="Arial Narrow" pitchFamily="34" charset="0"/>
            </a:endParaRPr>
          </a:p>
          <a:p>
            <a:r>
              <a:rPr lang="en-GB" dirty="0">
                <a:latin typeface="Arial Narrow" pitchFamily="34" charset="0"/>
              </a:rPr>
              <a:t>Social democracy is a type of socialism that advocates a peaceful, evolutionary transition of society from capitalism to socialism using established political processes.</a:t>
            </a:r>
          </a:p>
          <a:p>
            <a:endParaRPr lang="en-GB" dirty="0">
              <a:latin typeface="Arial Narrow" pitchFamily="34" charset="0"/>
            </a:endParaRPr>
          </a:p>
          <a:p>
            <a:r>
              <a:rPr lang="en-GB" dirty="0">
                <a:latin typeface="Arial Narrow" pitchFamily="34" charset="0"/>
              </a:rPr>
              <a:t>Essentially, social democracy tries to balance the relationship between the state and the free market, and between the individual and the community. </a:t>
            </a:r>
          </a:p>
          <a:p>
            <a:endParaRPr lang="en-GB"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39000" y="271462"/>
            <a:ext cx="1272654" cy="1152525"/>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 y="135730"/>
            <a:ext cx="2362200" cy="1423987"/>
          </a:xfrm>
          <a:prstGeom prst="rect">
            <a:avLst/>
          </a:prstGeom>
        </p:spPr>
      </p:pic>
    </p:spTree>
    <p:extLst>
      <p:ext uri="{BB962C8B-B14F-4D97-AF65-F5344CB8AC3E}">
        <p14:creationId xmlns:p14="http://schemas.microsoft.com/office/powerpoint/2010/main" val="1651325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 calcmode="lin" valueType="num">
                                      <p:cBhvr additive="base">
                                        <p:cTn id="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Key Features of Social Democracy</a:t>
            </a:r>
          </a:p>
        </p:txBody>
      </p:sp>
      <p:sp>
        <p:nvSpPr>
          <p:cNvPr id="3" name="Content Placeholder 2"/>
          <p:cNvSpPr>
            <a:spLocks noGrp="1"/>
          </p:cNvSpPr>
          <p:nvPr>
            <p:ph idx="1"/>
          </p:nvPr>
        </p:nvSpPr>
        <p:spPr/>
        <p:txBody>
          <a:bodyPr>
            <a:normAutofit fontScale="62500" lnSpcReduction="20000"/>
          </a:bodyPr>
          <a:lstStyle/>
          <a:p>
            <a:r>
              <a:rPr lang="en-GB" dirty="0">
                <a:latin typeface="Arial Narrow" pitchFamily="34" charset="0"/>
              </a:rPr>
              <a:t>A core feature of social democracy is the acknowledgement that free market capitalism is the only realistic means of creating wealth; however, this is allied to a commitment to distribute that wealth in accordance with need rather than merit.</a:t>
            </a:r>
          </a:p>
          <a:p>
            <a:pPr marL="0" indent="0">
              <a:buNone/>
            </a:pPr>
            <a:endParaRPr lang="en-GB" dirty="0">
              <a:latin typeface="Arial Narrow" pitchFamily="34" charset="0"/>
            </a:endParaRPr>
          </a:p>
          <a:p>
            <a:r>
              <a:rPr lang="en-GB" dirty="0">
                <a:latin typeface="Arial Narrow" pitchFamily="34" charset="0"/>
              </a:rPr>
              <a:t>The origins of democratic socialism lie in critiques of Marxism offered by people such as </a:t>
            </a:r>
            <a:r>
              <a:rPr lang="en-GB" b="1" dirty="0">
                <a:latin typeface="Arial Narrow" pitchFamily="34" charset="0"/>
              </a:rPr>
              <a:t>Eduard Bernstein (1850-1932) </a:t>
            </a:r>
            <a:r>
              <a:rPr lang="en-GB" dirty="0">
                <a:latin typeface="Arial Narrow" pitchFamily="34" charset="0"/>
              </a:rPr>
              <a:t>who rejected the notion that capitalism would inevitably collapse. </a:t>
            </a:r>
          </a:p>
          <a:p>
            <a:endParaRPr lang="en-GB" dirty="0">
              <a:latin typeface="Arial Narrow" pitchFamily="34" charset="0"/>
            </a:endParaRPr>
          </a:p>
          <a:p>
            <a:r>
              <a:rPr lang="en-GB" dirty="0">
                <a:latin typeface="Arial Narrow" pitchFamily="34" charset="0"/>
              </a:rPr>
              <a:t>He argued by allying with middle class liberal parties socialists could move towards electoral domination due to the size of the working class vote (once the vote was achieved) and by this democratic method achieve socialism.</a:t>
            </a:r>
          </a:p>
          <a:p>
            <a:endParaRPr lang="en-GB" dirty="0">
              <a:latin typeface="Arial Narrow" pitchFamily="34" charset="0"/>
            </a:endParaRPr>
          </a:p>
          <a:p>
            <a:r>
              <a:rPr lang="en-GB" dirty="0">
                <a:latin typeface="Arial Narrow" pitchFamily="34" charset="0"/>
              </a:rPr>
              <a:t>This revisionist approach led to the emergence of the Social Democrats in Germany and in Britain, from the </a:t>
            </a:r>
            <a:r>
              <a:rPr lang="en-GB" b="1" dirty="0">
                <a:latin typeface="Arial Narrow" pitchFamily="34" charset="0"/>
              </a:rPr>
              <a:t>Fabian</a:t>
            </a:r>
            <a:r>
              <a:rPr lang="en-GB" dirty="0">
                <a:latin typeface="Arial Narrow" pitchFamily="34" charset="0"/>
              </a:rPr>
              <a:t> and </a:t>
            </a:r>
            <a:r>
              <a:rPr lang="en-GB" b="1" dirty="0">
                <a:latin typeface="Arial Narrow" pitchFamily="34" charset="0"/>
              </a:rPr>
              <a:t>trade union </a:t>
            </a:r>
            <a:r>
              <a:rPr lang="en-GB" dirty="0">
                <a:latin typeface="Arial Narrow" pitchFamily="34" charset="0"/>
              </a:rPr>
              <a:t>movements to the Labour party.</a:t>
            </a:r>
          </a:p>
          <a:p>
            <a:endParaRPr lang="en-GB"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35673" y="5574150"/>
            <a:ext cx="1272654" cy="1152525"/>
          </a:xfrm>
          <a:prstGeom prst="rect">
            <a:avLst/>
          </a:prstGeom>
        </p:spPr>
      </p:pic>
    </p:spTree>
    <p:extLst>
      <p:ext uri="{BB962C8B-B14F-4D97-AF65-F5344CB8AC3E}">
        <p14:creationId xmlns:p14="http://schemas.microsoft.com/office/powerpoint/2010/main" val="2310416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 calcmode="lin" valueType="num">
                                      <p:cBhvr additive="base">
                                        <p:cTn id="1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anim calcmode="lin" valueType="num">
                                      <p:cBhvr additive="base">
                                        <p:cTn id="1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b="1" dirty="0"/>
              <a:t/>
            </a:r>
            <a:br>
              <a:rPr lang="en-GB" b="1" dirty="0"/>
            </a:br>
            <a:r>
              <a:rPr lang="en-GB" b="1" dirty="0"/>
              <a:t>In focus: Fabian Society</a:t>
            </a:r>
            <a:r>
              <a:rPr lang="en-GB" dirty="0"/>
              <a:t/>
            </a:r>
            <a:br>
              <a:rPr lang="en-GB" dirty="0"/>
            </a:br>
            <a:endParaRPr lang="en-GB" dirty="0"/>
          </a:p>
        </p:txBody>
      </p:sp>
      <p:sp>
        <p:nvSpPr>
          <p:cNvPr id="3" name="Content Placeholder 2"/>
          <p:cNvSpPr>
            <a:spLocks noGrp="1"/>
          </p:cNvSpPr>
          <p:nvPr>
            <p:ph idx="1"/>
          </p:nvPr>
        </p:nvSpPr>
        <p:spPr/>
        <p:txBody>
          <a:bodyPr>
            <a:normAutofit fontScale="70000" lnSpcReduction="20000"/>
          </a:bodyPr>
          <a:lstStyle/>
          <a:p>
            <a:r>
              <a:rPr lang="en-US" dirty="0">
                <a:latin typeface="Arial Narrow" pitchFamily="34" charset="0"/>
              </a:rPr>
              <a:t>The Fabian Society is Britain’s oldest political think tank. Founded in 1884, the Society has and continues to be at the forefront of developing political ideas and public policy on the left.</a:t>
            </a:r>
            <a:endParaRPr lang="en-GB" dirty="0">
              <a:latin typeface="Arial Narrow" pitchFamily="34" charset="0"/>
            </a:endParaRPr>
          </a:p>
          <a:p>
            <a:endParaRPr lang="en-GB" dirty="0">
              <a:latin typeface="Arial Narrow" pitchFamily="34" charset="0"/>
            </a:endParaRPr>
          </a:p>
          <a:p>
            <a:r>
              <a:rPr lang="en-US" dirty="0">
                <a:latin typeface="Arial Narrow" pitchFamily="34" charset="0"/>
              </a:rPr>
              <a:t>The 1880s saw an upsurge in socialist activity in Britain and the Fabian Society were at the heart of much of it.</a:t>
            </a:r>
            <a:endParaRPr lang="en-GB" dirty="0">
              <a:latin typeface="Arial Narrow" pitchFamily="34" charset="0"/>
            </a:endParaRPr>
          </a:p>
          <a:p>
            <a:endParaRPr lang="en-GB" dirty="0">
              <a:latin typeface="Arial Narrow" pitchFamily="34" charset="0"/>
            </a:endParaRPr>
          </a:p>
          <a:p>
            <a:r>
              <a:rPr lang="en-US" dirty="0">
                <a:latin typeface="Arial Narrow" pitchFamily="34" charset="0"/>
              </a:rPr>
              <a:t>The early Fabians’ commitment to non-violent political change was underlined by the role they played in the foundation of the Labour Party in 1900.</a:t>
            </a:r>
            <a:endParaRPr lang="en-GB" dirty="0">
              <a:latin typeface="Arial Narrow" pitchFamily="34" charset="0"/>
            </a:endParaRPr>
          </a:p>
          <a:p>
            <a:endParaRPr lang="en-GB" dirty="0">
              <a:latin typeface="Arial Narrow" pitchFamily="34" charset="0"/>
            </a:endParaRPr>
          </a:p>
          <a:p>
            <a:r>
              <a:rPr lang="en-US" dirty="0">
                <a:latin typeface="Arial Narrow" pitchFamily="34" charset="0"/>
              </a:rPr>
              <a:t>They rejected the Marxist view that change could only be achieved through violent upheaval, to use the power of local government and trade unionism to effect change.</a:t>
            </a:r>
            <a:endParaRPr lang="en-GB" dirty="0">
              <a:latin typeface="Arial Narrow" pitchFamily="34" charset="0"/>
            </a:endParaRPr>
          </a:p>
          <a:p>
            <a:endParaRPr lang="en-GB"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955379">
            <a:off x="-29103" y="93127"/>
            <a:ext cx="1971421" cy="127324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43800" y="272547"/>
            <a:ext cx="914400" cy="91440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1237" y="5562600"/>
            <a:ext cx="2905125" cy="1219200"/>
          </a:xfrm>
          <a:prstGeom prst="rect">
            <a:avLst/>
          </a:prstGeom>
        </p:spPr>
      </p:pic>
    </p:spTree>
    <p:extLst>
      <p:ext uri="{BB962C8B-B14F-4D97-AF65-F5344CB8AC3E}">
        <p14:creationId xmlns:p14="http://schemas.microsoft.com/office/powerpoint/2010/main" val="3028110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 calcmode="lin" valueType="num">
                                      <p:cBhvr additive="base">
                                        <p:cTn id="1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anim calcmode="lin" valueType="num">
                                      <p:cBhvr additive="base">
                                        <p:cTn id="1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Activity 1</a:t>
            </a:r>
          </a:p>
        </p:txBody>
      </p:sp>
      <p:sp>
        <p:nvSpPr>
          <p:cNvPr id="3" name="Content Placeholder 2"/>
          <p:cNvSpPr>
            <a:spLocks noGrp="1"/>
          </p:cNvSpPr>
          <p:nvPr>
            <p:ph idx="1"/>
          </p:nvPr>
        </p:nvSpPr>
        <p:spPr/>
        <p:txBody>
          <a:bodyPr/>
          <a:lstStyle/>
          <a:p>
            <a:pPr marL="0" indent="0" algn="ctr">
              <a:buNone/>
            </a:pPr>
            <a:r>
              <a:rPr lang="en-GB" dirty="0">
                <a:latin typeface="Arial Narrow" panose="020B0606020202030204" pitchFamily="34" charset="0"/>
              </a:rPr>
              <a:t>The ultimate aim of Marxists and Social Democrats is to establish a socialist society.</a:t>
            </a:r>
          </a:p>
          <a:p>
            <a:pPr marL="0" indent="0" algn="ctr">
              <a:buNone/>
            </a:pPr>
            <a:endParaRPr lang="en-GB" dirty="0">
              <a:latin typeface="Arial Narrow" panose="020B0606020202030204" pitchFamily="34" charset="0"/>
            </a:endParaRPr>
          </a:p>
          <a:p>
            <a:pPr marL="0" indent="0" algn="ctr">
              <a:buNone/>
            </a:pPr>
            <a:r>
              <a:rPr lang="en-GB" dirty="0">
                <a:latin typeface="Arial Narrow" panose="020B0606020202030204" pitchFamily="34" charset="0"/>
              </a:rPr>
              <a:t>Write a short paragraph explaining the main </a:t>
            </a:r>
            <a:r>
              <a:rPr lang="en-GB" i="1" u="sng" dirty="0">
                <a:latin typeface="Arial Narrow" panose="020B0606020202030204" pitchFamily="34" charset="0"/>
              </a:rPr>
              <a:t>differences</a:t>
            </a:r>
            <a:r>
              <a:rPr lang="en-GB" dirty="0">
                <a:latin typeface="Arial Narrow" panose="020B0606020202030204" pitchFamily="34" charset="0"/>
              </a:rPr>
              <a:t> between Marxists and Social Democrats in bringing this change about.</a:t>
            </a:r>
          </a:p>
          <a:p>
            <a:endParaRPr lang="en-GB" dirty="0"/>
          </a:p>
          <a:p>
            <a:endParaRPr lang="en-GB"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r="12304"/>
          <a:stretch/>
        </p:blipFill>
        <p:spPr>
          <a:xfrm>
            <a:off x="7316907" y="4876800"/>
            <a:ext cx="1745776" cy="1838325"/>
          </a:xfrm>
          <a:prstGeom prst="rect">
            <a:avLst/>
          </a:prstGeom>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b="9720"/>
          <a:stretch/>
        </p:blipFill>
        <p:spPr>
          <a:xfrm>
            <a:off x="304800" y="76200"/>
            <a:ext cx="1889241" cy="1371600"/>
          </a:xfrm>
          <a:prstGeom prst="rect">
            <a:avLst/>
          </a:prstGeom>
        </p:spPr>
      </p:pic>
    </p:spTree>
    <p:extLst>
      <p:ext uri="{BB962C8B-B14F-4D97-AF65-F5344CB8AC3E}">
        <p14:creationId xmlns:p14="http://schemas.microsoft.com/office/powerpoint/2010/main" val="382412328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rmAutofit fontScale="90000"/>
          </a:bodyPr>
          <a:lstStyle/>
          <a:p>
            <a:r>
              <a:rPr lang="en-GB" dirty="0"/>
              <a:t>Activity 2</a:t>
            </a:r>
          </a:p>
        </p:txBody>
      </p:sp>
      <p:sp>
        <p:nvSpPr>
          <p:cNvPr id="3" name="Content Placeholder 2"/>
          <p:cNvSpPr>
            <a:spLocks noGrp="1"/>
          </p:cNvSpPr>
          <p:nvPr>
            <p:ph idx="1"/>
          </p:nvPr>
        </p:nvSpPr>
        <p:spPr>
          <a:xfrm>
            <a:off x="457200" y="1066800"/>
            <a:ext cx="8229600" cy="5486400"/>
          </a:xfrm>
        </p:spPr>
        <p:txBody>
          <a:bodyPr/>
          <a:lstStyle/>
          <a:p>
            <a:pPr marL="0" indent="0">
              <a:buNone/>
            </a:pPr>
            <a:r>
              <a:rPr lang="en-GB" dirty="0">
                <a:latin typeface="Arial Narrow" panose="020B0606020202030204" pitchFamily="34" charset="0"/>
              </a:rPr>
              <a:t>Consider the following satirical cartoon:</a:t>
            </a:r>
          </a:p>
          <a:p>
            <a:endParaRPr lang="en-GB"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1200" y="1752600"/>
            <a:ext cx="5181600" cy="4953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768822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Activity 2 Continued</a:t>
            </a:r>
          </a:p>
        </p:txBody>
      </p:sp>
      <p:sp>
        <p:nvSpPr>
          <p:cNvPr id="3" name="Content Placeholder 2"/>
          <p:cNvSpPr>
            <a:spLocks noGrp="1"/>
          </p:cNvSpPr>
          <p:nvPr>
            <p:ph idx="1"/>
          </p:nvPr>
        </p:nvSpPr>
        <p:spPr/>
        <p:txBody>
          <a:bodyPr/>
          <a:lstStyle/>
          <a:p>
            <a:pPr marL="0" indent="0" algn="ctr">
              <a:buNone/>
            </a:pPr>
            <a:r>
              <a:rPr lang="en-GB" dirty="0">
                <a:latin typeface="Arial Narrow" panose="020B0606020202030204" pitchFamily="34" charset="0"/>
              </a:rPr>
              <a:t>From a Marxist perspective, create your own satirical cartoon mocking capitalism or conservatism.</a:t>
            </a:r>
          </a:p>
          <a:p>
            <a:pPr marL="0" indent="0" algn="ctr">
              <a:buNone/>
            </a:pPr>
            <a:endParaRPr lang="en-GB" dirty="0">
              <a:latin typeface="Arial Narrow" panose="020B0606020202030204" pitchFamily="34" charset="0"/>
            </a:endParaRPr>
          </a:p>
          <a:p>
            <a:pPr marL="0" indent="0" algn="ctr">
              <a:buNone/>
            </a:pPr>
            <a:endParaRPr lang="en-GB" dirty="0">
              <a:latin typeface="Arial Narrow" panose="020B0606020202030204" pitchFamily="34" charset="0"/>
            </a:endParaRPr>
          </a:p>
          <a:p>
            <a:pPr marL="0" indent="0" algn="ctr">
              <a:buNone/>
            </a:pPr>
            <a:endParaRPr lang="en-GB" dirty="0">
              <a:latin typeface="Arial Narrow" panose="020B0606020202030204" pitchFamily="34" charset="0"/>
            </a:endParaRPr>
          </a:p>
          <a:p>
            <a:pPr marL="0" indent="0" algn="ctr">
              <a:buNone/>
            </a:pPr>
            <a:endParaRPr lang="en-GB" dirty="0">
              <a:latin typeface="Arial Narrow" panose="020B0606020202030204" pitchFamily="34" charset="0"/>
            </a:endParaRPr>
          </a:p>
          <a:p>
            <a:pPr marL="0" indent="0" algn="ctr">
              <a:buNone/>
            </a:pPr>
            <a:r>
              <a:rPr lang="en-GB" dirty="0">
                <a:latin typeface="Arial Narrow" panose="020B0606020202030204" pitchFamily="34" charset="0"/>
              </a:rPr>
              <a:t>You do not have to be artistic; it is the message that is important!!</a:t>
            </a:r>
          </a:p>
          <a:p>
            <a:endParaRPr lang="en-GB" dirty="0"/>
          </a:p>
          <a:p>
            <a:endParaRPr lang="en-GB"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71850" y="2819400"/>
            <a:ext cx="2400300" cy="1905000"/>
          </a:xfrm>
          <a:prstGeom prst="rect">
            <a:avLst/>
          </a:prstGeom>
        </p:spPr>
      </p:pic>
    </p:spTree>
    <p:extLst>
      <p:ext uri="{BB962C8B-B14F-4D97-AF65-F5344CB8AC3E}">
        <p14:creationId xmlns:p14="http://schemas.microsoft.com/office/powerpoint/2010/main" val="419623395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Third Way</a:t>
            </a:r>
          </a:p>
        </p:txBody>
      </p:sp>
      <p:sp>
        <p:nvSpPr>
          <p:cNvPr id="3" name="Content Placeholder 2"/>
          <p:cNvSpPr>
            <a:spLocks noGrp="1"/>
          </p:cNvSpPr>
          <p:nvPr>
            <p:ph idx="1"/>
          </p:nvPr>
        </p:nvSpPr>
        <p:spPr/>
        <p:txBody>
          <a:bodyPr>
            <a:normAutofit fontScale="55000" lnSpcReduction="20000"/>
          </a:bodyPr>
          <a:lstStyle/>
          <a:p>
            <a:r>
              <a:rPr lang="en-GB" dirty="0">
                <a:latin typeface="Arial Narrow" pitchFamily="34" charset="0"/>
              </a:rPr>
              <a:t>The ‘third way’ is a position that tries to reconcile aspects of different political ideologies (social democracy and neoliberalism) as a workable alternative to both free-market capitalism and socialism.</a:t>
            </a:r>
          </a:p>
          <a:p>
            <a:endParaRPr lang="en-GB" dirty="0">
              <a:latin typeface="Arial Narrow" pitchFamily="34" charset="0"/>
            </a:endParaRPr>
          </a:p>
          <a:p>
            <a:r>
              <a:rPr lang="en-GB" dirty="0">
                <a:latin typeface="Arial Narrow" pitchFamily="34" charset="0"/>
              </a:rPr>
              <a:t>Proponents of the ‘third way’ argue that the cumbersome inefficient nature of socialism is incompatible with the market-based and knowledge-driven global economy that emerged in the 20</a:t>
            </a:r>
            <a:r>
              <a:rPr lang="en-GB" baseline="30000" dirty="0">
                <a:latin typeface="Arial Narrow" pitchFamily="34" charset="0"/>
              </a:rPr>
              <a:t>th</a:t>
            </a:r>
            <a:r>
              <a:rPr lang="en-GB" dirty="0">
                <a:latin typeface="Arial Narrow" pitchFamily="34" charset="0"/>
              </a:rPr>
              <a:t>C. </a:t>
            </a:r>
          </a:p>
          <a:p>
            <a:endParaRPr lang="en-GB" dirty="0">
              <a:latin typeface="Arial Narrow" pitchFamily="34" charset="0"/>
            </a:endParaRPr>
          </a:p>
          <a:p>
            <a:r>
              <a:rPr lang="en-GB" dirty="0">
                <a:latin typeface="Arial Narrow" pitchFamily="34" charset="0"/>
              </a:rPr>
              <a:t>Equally, they argue that unregulated free market capitalism creates a ‘free for all’ which undermines the moral foundations of society.</a:t>
            </a:r>
          </a:p>
          <a:p>
            <a:endParaRPr lang="en-GB" dirty="0">
              <a:latin typeface="Arial Narrow" pitchFamily="34" charset="0"/>
            </a:endParaRPr>
          </a:p>
          <a:p>
            <a:r>
              <a:rPr lang="en-GB" dirty="0">
                <a:latin typeface="Arial Narrow" pitchFamily="34" charset="0"/>
              </a:rPr>
              <a:t>Therefore, the ‘third way’ argues for the establishment of a new social democracy that works collaboratively with the markets, avoiding the top down rigidity of socialism and harsh edge of neoliberalsim.</a:t>
            </a:r>
          </a:p>
          <a:p>
            <a:endParaRPr lang="en-GB" dirty="0">
              <a:latin typeface="Arial Narrow" pitchFamily="34" charset="0"/>
            </a:endParaRPr>
          </a:p>
          <a:p>
            <a:r>
              <a:rPr lang="en-GB" dirty="0">
                <a:latin typeface="Arial Narrow" pitchFamily="34" charset="0"/>
              </a:rPr>
              <a:t>Accordingly, the third way is in favour of growth, entrepreneurship, enterprise and wealth creation but it is also in favour of greater social justice and it sees the state playing a major role in bringing this about.</a:t>
            </a:r>
          </a:p>
          <a:p>
            <a:endParaRPr lang="en-GB"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00800" y="49774"/>
            <a:ext cx="2228850" cy="1371599"/>
          </a:xfrm>
          <a:prstGeom prst="rect">
            <a:avLst/>
          </a:prstGeom>
        </p:spPr>
      </p:pic>
    </p:spTree>
    <p:extLst>
      <p:ext uri="{BB962C8B-B14F-4D97-AF65-F5344CB8AC3E}">
        <p14:creationId xmlns:p14="http://schemas.microsoft.com/office/powerpoint/2010/main" val="3210937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 calcmode="lin" valueType="num">
                                      <p:cBhvr additive="base">
                                        <p:cTn id="1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anim calcmode="lin" valueType="num">
                                      <p:cBhvr additive="base">
                                        <p:cTn id="1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anim calcmode="lin" valueType="num">
                                      <p:cBhvr additive="base">
                                        <p:cTn id="2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b="1" dirty="0"/>
              <a:t/>
            </a:r>
            <a:br>
              <a:rPr lang="en-GB" b="1" dirty="0"/>
            </a:br>
            <a:r>
              <a:rPr lang="en-GB" b="1" dirty="0"/>
              <a:t>In Focus: New Labour</a:t>
            </a:r>
            <a:r>
              <a:rPr lang="en-GB" dirty="0"/>
              <a:t/>
            </a:r>
            <a:br>
              <a:rPr lang="en-GB" dirty="0"/>
            </a:br>
            <a:endParaRPr lang="en-GB" dirty="0"/>
          </a:p>
        </p:txBody>
      </p:sp>
      <p:sp>
        <p:nvSpPr>
          <p:cNvPr id="3" name="Content Placeholder 2"/>
          <p:cNvSpPr>
            <a:spLocks noGrp="1"/>
          </p:cNvSpPr>
          <p:nvPr>
            <p:ph idx="1"/>
          </p:nvPr>
        </p:nvSpPr>
        <p:spPr>
          <a:xfrm>
            <a:off x="152400" y="1600200"/>
            <a:ext cx="8686800" cy="5257800"/>
          </a:xfrm>
        </p:spPr>
        <p:txBody>
          <a:bodyPr>
            <a:normAutofit fontScale="40000" lnSpcReduction="20000"/>
          </a:bodyPr>
          <a:lstStyle/>
          <a:p>
            <a:r>
              <a:rPr lang="en-GB" sz="4500" dirty="0">
                <a:latin typeface="Arial Narrow" pitchFamily="34" charset="0"/>
              </a:rPr>
              <a:t>When Tony Blair took over leadership of the Labour Party in 1994 it was a party rebuilding itself.</a:t>
            </a:r>
          </a:p>
          <a:p>
            <a:endParaRPr lang="en-GB" sz="4500" dirty="0">
              <a:latin typeface="Arial Narrow" pitchFamily="34" charset="0"/>
            </a:endParaRPr>
          </a:p>
          <a:p>
            <a:r>
              <a:rPr lang="en-GB" sz="4500" dirty="0">
                <a:latin typeface="Arial Narrow" pitchFamily="34" charset="0"/>
              </a:rPr>
              <a:t>For Tony Blair and Gordon Brown, their future vision of Labour had to involve forming a government over a period of years and argued that labour could achieve nothing unless it won power.</a:t>
            </a:r>
          </a:p>
          <a:p>
            <a:endParaRPr lang="en-GB" sz="4500" dirty="0">
              <a:latin typeface="Arial Narrow" pitchFamily="34" charset="0"/>
            </a:endParaRPr>
          </a:p>
          <a:p>
            <a:r>
              <a:rPr lang="en-GB" sz="4500" dirty="0">
                <a:latin typeface="Arial Narrow" pitchFamily="34" charset="0"/>
              </a:rPr>
              <a:t>Accordingly, they rebranded to ‘New Labour’ and with it they shifted the party away from its traditional socialist ideals towards the ‘third way’ (the abolition of Clause 4 ‘nationalisation’ is evidence of this).	</a:t>
            </a:r>
          </a:p>
          <a:p>
            <a:endParaRPr lang="en-GB" sz="4500" dirty="0">
              <a:latin typeface="Arial Narrow" pitchFamily="34" charset="0"/>
            </a:endParaRPr>
          </a:p>
          <a:p>
            <a:r>
              <a:rPr lang="en-GB" sz="4500" dirty="0">
                <a:latin typeface="Arial Narrow" pitchFamily="34" charset="0"/>
              </a:rPr>
              <a:t>Blairites argued that New Labour was the vehicle for a ‘third way’ that tried to reconcile social democracy with the priorities and good aspects of capitalism.</a:t>
            </a:r>
          </a:p>
          <a:p>
            <a:endParaRPr lang="en-GB" sz="4500" dirty="0">
              <a:latin typeface="Arial Narrow" pitchFamily="34" charset="0"/>
            </a:endParaRPr>
          </a:p>
          <a:p>
            <a:r>
              <a:rPr lang="en-GB" sz="4500" dirty="0">
                <a:latin typeface="Arial Narrow" pitchFamily="34" charset="0"/>
              </a:rPr>
              <a:t>Critics argued that Labour had lost its soul and that it blurred the divisions of the major parties; an issue that is often cited as a reason for voter apathy. </a:t>
            </a:r>
          </a:p>
          <a:p>
            <a:endParaRPr lang="en-GB" sz="4500" dirty="0">
              <a:latin typeface="Arial Narrow" pitchFamily="34" charset="0"/>
            </a:endParaRPr>
          </a:p>
          <a:p>
            <a:r>
              <a:rPr lang="en-GB" sz="4500" dirty="0">
                <a:latin typeface="Arial Narrow" pitchFamily="34" charset="0"/>
              </a:rPr>
              <a:t>Marxists argued that the ‘third way’ is nothing more than neoliberalism with a </a:t>
            </a:r>
            <a:r>
              <a:rPr lang="en-GB" sz="4500" i="1" dirty="0">
                <a:latin typeface="Arial Narrow" pitchFamily="34" charset="0"/>
              </a:rPr>
              <a:t>‘Christian face’</a:t>
            </a:r>
            <a:r>
              <a:rPr lang="en-GB" sz="4500" dirty="0">
                <a:latin typeface="Arial Narrow" pitchFamily="34" charset="0"/>
              </a:rPr>
              <a:t> which softens some of the consequences of the free market on the people.</a:t>
            </a:r>
          </a:p>
          <a:p>
            <a:endParaRPr lang="en-GB" sz="4500" dirty="0">
              <a:latin typeface="Arial Narrow" pitchFamily="34" charset="0"/>
            </a:endParaRPr>
          </a:p>
          <a:p>
            <a:r>
              <a:rPr lang="en-GB" sz="4500" dirty="0">
                <a:latin typeface="Arial Narrow" pitchFamily="34" charset="0"/>
                <a:hlinkClick r:id="rId2"/>
              </a:rPr>
              <a:t>The rise and fall of Tony Blair</a:t>
            </a:r>
            <a:endParaRPr lang="en-GB" sz="4500" dirty="0">
              <a:latin typeface="Arial Narrow" pitchFamily="34" charset="0"/>
            </a:endParaRPr>
          </a:p>
          <a:p>
            <a:endParaRPr lang="en-GB"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62800" y="76200"/>
            <a:ext cx="1676400" cy="137160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 y="76200"/>
            <a:ext cx="2023281" cy="1371600"/>
          </a:xfrm>
          <a:prstGeom prst="rect">
            <a:avLst/>
          </a:prstGeom>
        </p:spPr>
      </p:pic>
    </p:spTree>
    <p:extLst>
      <p:ext uri="{BB962C8B-B14F-4D97-AF65-F5344CB8AC3E}">
        <p14:creationId xmlns:p14="http://schemas.microsoft.com/office/powerpoint/2010/main" val="1039895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 calcmode="lin" valueType="num">
                                      <p:cBhvr additive="base">
                                        <p:cTn id="1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anim calcmode="lin" valueType="num">
                                      <p:cBhvr additive="base">
                                        <p:cTn id="1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anim calcmode="lin" valueType="num">
                                      <p:cBhvr additive="base">
                                        <p:cTn id="2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anim calcmode="lin" valueType="num">
                                      <p:cBhvr additive="base">
                                        <p:cTn id="31"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12" end="12"/>
                                            </p:txEl>
                                          </p:spTgt>
                                        </p:tgtEl>
                                        <p:attrNameLst>
                                          <p:attrName>style.visibility</p:attrName>
                                        </p:attrNameLst>
                                      </p:cBhvr>
                                      <p:to>
                                        <p:strVal val="visible"/>
                                      </p:to>
                                    </p:set>
                                    <p:anim calcmode="lin" valueType="num">
                                      <p:cBhvr additive="base">
                                        <p:cTn id="37" dur="500" fill="hold"/>
                                        <p:tgtEl>
                                          <p:spTgt spid="3">
                                            <p:txEl>
                                              <p:pRg st="12" end="12"/>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12" end="1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Success of UK Socialism</a:t>
            </a:r>
          </a:p>
        </p:txBody>
      </p:sp>
      <p:sp>
        <p:nvSpPr>
          <p:cNvPr id="3" name="Content Placeholder 2"/>
          <p:cNvSpPr>
            <a:spLocks noGrp="1"/>
          </p:cNvSpPr>
          <p:nvPr>
            <p:ph idx="1"/>
          </p:nvPr>
        </p:nvSpPr>
        <p:spPr>
          <a:xfrm>
            <a:off x="457200" y="1447800"/>
            <a:ext cx="8229600" cy="4983163"/>
          </a:xfrm>
        </p:spPr>
        <p:txBody>
          <a:bodyPr>
            <a:normAutofit fontScale="85000" lnSpcReduction="20000"/>
          </a:bodyPr>
          <a:lstStyle/>
          <a:p>
            <a:r>
              <a:rPr lang="en-GB" dirty="0">
                <a:latin typeface="Arial Narrow" pitchFamily="34" charset="0"/>
              </a:rPr>
              <a:t>Creation of a Welfare State and National Health Service</a:t>
            </a:r>
          </a:p>
          <a:p>
            <a:endParaRPr lang="en-GB" dirty="0">
              <a:latin typeface="Arial Narrow" pitchFamily="34" charset="0"/>
            </a:endParaRPr>
          </a:p>
          <a:p>
            <a:r>
              <a:rPr lang="en-GB" dirty="0">
                <a:latin typeface="Arial Narrow" pitchFamily="34" charset="0"/>
              </a:rPr>
              <a:t>Formed nine governments since 1945</a:t>
            </a:r>
          </a:p>
          <a:p>
            <a:endParaRPr lang="en-GB" dirty="0">
              <a:latin typeface="Arial Narrow" pitchFamily="34" charset="0"/>
            </a:endParaRPr>
          </a:p>
          <a:p>
            <a:r>
              <a:rPr lang="en-GB" dirty="0">
                <a:latin typeface="Arial Narrow" pitchFamily="34" charset="0"/>
              </a:rPr>
              <a:t>Three consecutive New Labour majorities between 1997 and 2010</a:t>
            </a:r>
          </a:p>
          <a:p>
            <a:endParaRPr lang="en-GB" dirty="0">
              <a:latin typeface="Arial Narrow" pitchFamily="34" charset="0"/>
            </a:endParaRPr>
          </a:p>
          <a:p>
            <a:r>
              <a:rPr lang="en-GB" dirty="0">
                <a:latin typeface="Arial Narrow" pitchFamily="34" charset="0"/>
              </a:rPr>
              <a:t>New Labour reduced child poverty by 900,000 from 3.4m to 2.5m</a:t>
            </a:r>
          </a:p>
          <a:p>
            <a:endParaRPr lang="en-GB" dirty="0">
              <a:latin typeface="Arial Narrow" pitchFamily="34" charset="0"/>
            </a:endParaRPr>
          </a:p>
          <a:p>
            <a:r>
              <a:rPr lang="en-GB" dirty="0">
                <a:latin typeface="Arial Narrow" pitchFamily="34" charset="0"/>
              </a:rPr>
              <a:t>Is it possible to win elections on the left now? Will </a:t>
            </a:r>
            <a:r>
              <a:rPr lang="en-GB" dirty="0" err="1">
                <a:latin typeface="Arial Narrow" pitchFamily="34" charset="0"/>
              </a:rPr>
              <a:t>Corbyn</a:t>
            </a:r>
            <a:r>
              <a:rPr lang="en-GB" dirty="0">
                <a:latin typeface="Arial Narrow" pitchFamily="34" charset="0"/>
              </a:rPr>
              <a:t> take the UK Labour Party back to the left?</a:t>
            </a:r>
          </a:p>
          <a:p>
            <a:endParaRPr lang="en-GB"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98919" y="1828800"/>
            <a:ext cx="1809643" cy="1242958"/>
          </a:xfrm>
          <a:prstGeom prst="rect">
            <a:avLst/>
          </a:prstGeom>
        </p:spPr>
      </p:pic>
    </p:spTree>
    <p:extLst>
      <p:ext uri="{BB962C8B-B14F-4D97-AF65-F5344CB8AC3E}">
        <p14:creationId xmlns:p14="http://schemas.microsoft.com/office/powerpoint/2010/main" val="3091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circle(in)">
                                      <p:cBhvr>
                                        <p:cTn id="13" dur="20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 calcmode="lin" valueType="num">
                                      <p:cBhvr additive="base">
                                        <p:cTn id="18"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 calcmode="lin" valueType="num">
                                      <p:cBhvr additive="base">
                                        <p:cTn id="24"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3">
                                            <p:txEl>
                                              <p:pRg st="6" end="6"/>
                                            </p:txEl>
                                          </p:spTgt>
                                        </p:tgtEl>
                                        <p:attrNameLst>
                                          <p:attrName>style.visibility</p:attrName>
                                        </p:attrNameLst>
                                      </p:cBhvr>
                                      <p:to>
                                        <p:strVal val="visible"/>
                                      </p:to>
                                    </p:set>
                                    <p:anim calcmode="lin" valueType="num">
                                      <p:cBhvr additive="base">
                                        <p:cTn id="30"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3">
                                            <p:txEl>
                                              <p:pRg st="8" end="8"/>
                                            </p:txEl>
                                          </p:spTgt>
                                        </p:tgtEl>
                                        <p:attrNameLst>
                                          <p:attrName>style.visibility</p:attrName>
                                        </p:attrNameLst>
                                      </p:cBhvr>
                                      <p:to>
                                        <p:strVal val="visible"/>
                                      </p:to>
                                    </p:set>
                                    <p:anim calcmode="lin" valueType="num">
                                      <p:cBhvr additive="base">
                                        <p:cTn id="36"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Issues Facing Socialism in the UK</a:t>
            </a:r>
          </a:p>
        </p:txBody>
      </p:sp>
      <p:sp>
        <p:nvSpPr>
          <p:cNvPr id="3" name="Content Placeholder 2"/>
          <p:cNvSpPr>
            <a:spLocks noGrp="1"/>
          </p:cNvSpPr>
          <p:nvPr>
            <p:ph idx="1"/>
          </p:nvPr>
        </p:nvSpPr>
        <p:spPr/>
        <p:txBody>
          <a:bodyPr>
            <a:normAutofit fontScale="85000" lnSpcReduction="20000"/>
          </a:bodyPr>
          <a:lstStyle/>
          <a:p>
            <a:r>
              <a:rPr lang="en-GB" dirty="0">
                <a:latin typeface="Arial Narrow" pitchFamily="34" charset="0"/>
              </a:rPr>
              <a:t>Legacy over ‘winter of discontent’ and relationship with unions</a:t>
            </a:r>
          </a:p>
          <a:p>
            <a:endParaRPr lang="en-GB" dirty="0">
              <a:latin typeface="Arial Narrow" pitchFamily="34" charset="0"/>
            </a:endParaRPr>
          </a:p>
          <a:p>
            <a:r>
              <a:rPr lang="en-GB" dirty="0">
                <a:latin typeface="Arial Narrow" pitchFamily="34" charset="0"/>
              </a:rPr>
              <a:t>Blamed for the 2007 financial collapse</a:t>
            </a:r>
          </a:p>
          <a:p>
            <a:endParaRPr lang="en-GB" dirty="0">
              <a:latin typeface="Arial Narrow" pitchFamily="34" charset="0"/>
            </a:endParaRPr>
          </a:p>
          <a:p>
            <a:r>
              <a:rPr lang="en-GB" dirty="0">
                <a:latin typeface="Arial Narrow" pitchFamily="34" charset="0"/>
              </a:rPr>
              <a:t>New Labour accused of ‘losing its soul’ (crisis of Scottish Labour)</a:t>
            </a:r>
          </a:p>
          <a:p>
            <a:endParaRPr lang="en-GB" dirty="0">
              <a:latin typeface="Arial Narrow" pitchFamily="34" charset="0"/>
            </a:endParaRPr>
          </a:p>
          <a:p>
            <a:r>
              <a:rPr lang="en-GB" dirty="0">
                <a:latin typeface="Arial Narrow" pitchFamily="34" charset="0"/>
              </a:rPr>
              <a:t>Tony Blair Iraq legacy</a:t>
            </a:r>
          </a:p>
          <a:p>
            <a:endParaRPr lang="en-GB" dirty="0">
              <a:latin typeface="Arial Narrow" pitchFamily="34" charset="0"/>
            </a:endParaRPr>
          </a:p>
          <a:p>
            <a:r>
              <a:rPr lang="en-GB" dirty="0">
                <a:latin typeface="Arial Narrow" pitchFamily="34" charset="0"/>
              </a:rPr>
              <a:t>Borrow and spend economic model</a:t>
            </a:r>
          </a:p>
          <a:p>
            <a:endParaRPr lang="en-GB"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0" y="4038600"/>
            <a:ext cx="2023281" cy="14859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10200" y="5315834"/>
            <a:ext cx="2093510" cy="1389766"/>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1860" y="304800"/>
            <a:ext cx="8500281" cy="6172200"/>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851116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 calcmode="lin" valueType="num">
                                      <p:cBhvr additive="base">
                                        <p:cTn id="2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anim calcmode="lin" valueType="num">
                                      <p:cBhvr additive="base">
                                        <p:cTn id="31"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5" presetClass="entr" presetSubtype="0"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2000"/>
                                        <p:tgtEl>
                                          <p:spTgt spid="7"/>
                                        </p:tgtEl>
                                      </p:cBhvr>
                                    </p:animEffect>
                                    <p:anim calcmode="lin" valueType="num">
                                      <p:cBhvr>
                                        <p:cTn id="38" dur="2000" fill="hold"/>
                                        <p:tgtEl>
                                          <p:spTgt spid="7"/>
                                        </p:tgtEl>
                                        <p:attrNameLst>
                                          <p:attrName>ppt_w</p:attrName>
                                        </p:attrNameLst>
                                      </p:cBhvr>
                                      <p:tavLst>
                                        <p:tav tm="0" fmla="#ppt_w*sin(2.5*pi*$)">
                                          <p:val>
                                            <p:fltVal val="0"/>
                                          </p:val>
                                        </p:tav>
                                        <p:tav tm="100000">
                                          <p:val>
                                            <p:fltVal val="1"/>
                                          </p:val>
                                        </p:tav>
                                      </p:tavLst>
                                    </p:anim>
                                    <p:anim calcmode="lin" valueType="num">
                                      <p:cBhvr>
                                        <p:cTn id="39" dur="20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40" fill="hold">
                      <p:stCondLst>
                        <p:cond delay="indefinite"/>
                      </p:stCondLst>
                      <p:childTnLst>
                        <p:par>
                          <p:cTn id="41" fill="hold">
                            <p:stCondLst>
                              <p:cond delay="0"/>
                            </p:stCondLst>
                            <p:childTnLst>
                              <p:par>
                                <p:cTn id="42" presetID="32" presetClass="emph" presetSubtype="0" fill="hold" nodeType="clickEffect">
                                  <p:stCondLst>
                                    <p:cond delay="0"/>
                                  </p:stCondLst>
                                  <p:childTnLst>
                                    <p:animRot by="120000">
                                      <p:cBhvr>
                                        <p:cTn id="43" dur="100" fill="hold">
                                          <p:stCondLst>
                                            <p:cond delay="0"/>
                                          </p:stCondLst>
                                        </p:cTn>
                                        <p:tgtEl>
                                          <p:spTgt spid="7"/>
                                        </p:tgtEl>
                                        <p:attrNameLst>
                                          <p:attrName>r</p:attrName>
                                        </p:attrNameLst>
                                      </p:cBhvr>
                                    </p:animRot>
                                    <p:animRot by="-240000">
                                      <p:cBhvr>
                                        <p:cTn id="44" dur="200" fill="hold">
                                          <p:stCondLst>
                                            <p:cond delay="200"/>
                                          </p:stCondLst>
                                        </p:cTn>
                                        <p:tgtEl>
                                          <p:spTgt spid="7"/>
                                        </p:tgtEl>
                                        <p:attrNameLst>
                                          <p:attrName>r</p:attrName>
                                        </p:attrNameLst>
                                      </p:cBhvr>
                                    </p:animRot>
                                    <p:animRot by="240000">
                                      <p:cBhvr>
                                        <p:cTn id="45" dur="200" fill="hold">
                                          <p:stCondLst>
                                            <p:cond delay="400"/>
                                          </p:stCondLst>
                                        </p:cTn>
                                        <p:tgtEl>
                                          <p:spTgt spid="7"/>
                                        </p:tgtEl>
                                        <p:attrNameLst>
                                          <p:attrName>r</p:attrName>
                                        </p:attrNameLst>
                                      </p:cBhvr>
                                    </p:animRot>
                                    <p:animRot by="-240000">
                                      <p:cBhvr>
                                        <p:cTn id="46" dur="200" fill="hold">
                                          <p:stCondLst>
                                            <p:cond delay="600"/>
                                          </p:stCondLst>
                                        </p:cTn>
                                        <p:tgtEl>
                                          <p:spTgt spid="7"/>
                                        </p:tgtEl>
                                        <p:attrNameLst>
                                          <p:attrName>r</p:attrName>
                                        </p:attrNameLst>
                                      </p:cBhvr>
                                    </p:animRot>
                                    <p:animRot by="120000">
                                      <p:cBhvr>
                                        <p:cTn id="47"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34387" y="457199"/>
            <a:ext cx="8689694" cy="6356868"/>
          </a:xfrm>
          <a:prstGeom prst="rect">
            <a:avLst/>
          </a:prstGeom>
        </p:spPr>
        <p:txBody>
          <a:bodyPr wrap="square">
            <a:spAutoFit/>
          </a:bodyPr>
          <a:lstStyle/>
          <a:p>
            <a:pPr>
              <a:lnSpc>
                <a:spcPct val="118000"/>
              </a:lnSpc>
              <a:spcAft>
                <a:spcPts val="600"/>
              </a:spcAft>
            </a:pPr>
            <a:r>
              <a:rPr lang="en-GB" sz="2800" b="1" u="sng" kern="1400" dirty="0">
                <a:solidFill>
                  <a:srgbClr val="000000"/>
                </a:solidFill>
                <a:effectLst>
                  <a:outerShdw blurRad="38100" dist="38100" dir="2700000" algn="tl">
                    <a:srgbClr val="000000">
                      <a:alpha val="43137"/>
                    </a:srgbClr>
                  </a:outerShdw>
                </a:effectLst>
                <a:latin typeface="Comic Sans MS" panose="030F0702030302020204" pitchFamily="66" charset="0"/>
                <a:ea typeface="Times New Roman" panose="02020603050405020304" pitchFamily="18" charset="0"/>
                <a:cs typeface="Calibri" panose="020F0502020204030204" pitchFamily="34" charset="0"/>
              </a:rPr>
              <a:t>So, Conservatism encompasses the following views:</a:t>
            </a:r>
            <a:endParaRPr lang="en-GB" b="1" u="sng" kern="1400" dirty="0">
              <a:solidFill>
                <a:srgbClr val="000000"/>
              </a:solidFill>
              <a:effectLst>
                <a:outerShdw blurRad="38100" dist="38100" dir="2700000" algn="tl">
                  <a:srgbClr val="000000">
                    <a:alpha val="43137"/>
                  </a:srgbClr>
                </a:outerShdw>
              </a:effectLst>
              <a:latin typeface="Comic Sans MS" panose="030F0702030302020204" pitchFamily="66" charset="0"/>
              <a:ea typeface="Times New Roman" panose="02020603050405020304" pitchFamily="18" charset="0"/>
              <a:cs typeface="Calibri" panose="020F0502020204030204" pitchFamily="34" charset="0"/>
            </a:endParaRPr>
          </a:p>
          <a:p>
            <a:pPr marL="342900" lvl="0" indent="-342900">
              <a:lnSpc>
                <a:spcPct val="150000"/>
              </a:lnSpc>
              <a:spcAft>
                <a:spcPts val="0"/>
              </a:spcAft>
              <a:buFont typeface="Symbol" panose="05050102010706020507" pitchFamily="18" charset="2"/>
              <a:buChar char=""/>
            </a:pPr>
            <a:r>
              <a:rPr lang="en-GB" sz="2800" b="1" dirty="0">
                <a:solidFill>
                  <a:srgbClr val="FF3399"/>
                </a:solidFill>
                <a:effectLst>
                  <a:outerShdw blurRad="38100" dist="38100" dir="2700000" algn="tl">
                    <a:srgbClr val="000000">
                      <a:alpha val="43137"/>
                    </a:srgbClr>
                  </a:outerShdw>
                </a:effectLst>
                <a:latin typeface="Comic Sans MS" panose="030F0702030302020204" pitchFamily="66" charset="0"/>
                <a:ea typeface="Calibri" panose="020F0502020204030204" pitchFamily="34" charset="0"/>
              </a:rPr>
              <a:t>Tradition</a:t>
            </a:r>
            <a:r>
              <a:rPr lang="en-GB" sz="2800" dirty="0">
                <a:latin typeface="Comic Sans MS" panose="030F0702030302020204" pitchFamily="66" charset="0"/>
                <a:ea typeface="Calibri" panose="020F0502020204030204" pitchFamily="34" charset="0"/>
              </a:rPr>
              <a:t> (keeping things the way they’ve always been)</a:t>
            </a:r>
          </a:p>
          <a:p>
            <a:pPr marL="342900" lvl="0" indent="-342900">
              <a:lnSpc>
                <a:spcPct val="150000"/>
              </a:lnSpc>
              <a:spcAft>
                <a:spcPts val="0"/>
              </a:spcAft>
              <a:buFont typeface="Symbol" panose="05050102010706020507" pitchFamily="18" charset="2"/>
              <a:buChar char=""/>
            </a:pPr>
            <a:r>
              <a:rPr lang="en-GB" sz="2800" b="1" dirty="0">
                <a:solidFill>
                  <a:srgbClr val="7030A0"/>
                </a:solidFill>
                <a:effectLst>
                  <a:outerShdw blurRad="38100" dist="38100" dir="2700000" algn="tl">
                    <a:srgbClr val="000000">
                      <a:alpha val="43137"/>
                    </a:srgbClr>
                  </a:outerShdw>
                </a:effectLst>
                <a:latin typeface="Comic Sans MS" panose="030F0702030302020204" pitchFamily="66" charset="0"/>
                <a:ea typeface="Calibri" panose="020F0502020204030204" pitchFamily="34" charset="0"/>
              </a:rPr>
              <a:t>Human imperfection </a:t>
            </a:r>
            <a:r>
              <a:rPr lang="en-GB" sz="2800" dirty="0">
                <a:latin typeface="Comic Sans MS" panose="030F0702030302020204" pitchFamily="66" charset="0"/>
                <a:ea typeface="Calibri" panose="020F0502020204030204" pitchFamily="34" charset="0"/>
              </a:rPr>
              <a:t>(humans will do bad things given the chance)</a:t>
            </a:r>
          </a:p>
          <a:p>
            <a:pPr marL="342900" lvl="0" indent="-342900">
              <a:lnSpc>
                <a:spcPct val="150000"/>
              </a:lnSpc>
              <a:spcAft>
                <a:spcPts val="0"/>
              </a:spcAft>
              <a:buFont typeface="Symbol" panose="05050102010706020507" pitchFamily="18" charset="2"/>
              <a:buChar char=""/>
            </a:pPr>
            <a:r>
              <a:rPr lang="en-GB" sz="2800" b="1" dirty="0">
                <a:solidFill>
                  <a:schemeClr val="accent6">
                    <a:lumMod val="75000"/>
                  </a:schemeClr>
                </a:solidFill>
                <a:effectLst>
                  <a:outerShdw blurRad="38100" dist="38100" dir="2700000" algn="tl">
                    <a:srgbClr val="000000">
                      <a:alpha val="43137"/>
                    </a:srgbClr>
                  </a:outerShdw>
                </a:effectLst>
                <a:latin typeface="Comic Sans MS" panose="030F0702030302020204" pitchFamily="66" charset="0"/>
                <a:ea typeface="Calibri" panose="020F0502020204030204" pitchFamily="34" charset="0"/>
              </a:rPr>
              <a:t>Authority</a:t>
            </a:r>
            <a:r>
              <a:rPr lang="en-GB" sz="2800" dirty="0">
                <a:latin typeface="Comic Sans MS" panose="030F0702030302020204" pitchFamily="66" charset="0"/>
                <a:ea typeface="Calibri" panose="020F0502020204030204" pitchFamily="34" charset="0"/>
              </a:rPr>
              <a:t> (following rules)</a:t>
            </a:r>
          </a:p>
          <a:p>
            <a:pPr marL="342900" lvl="0" indent="-342900">
              <a:lnSpc>
                <a:spcPct val="150000"/>
              </a:lnSpc>
              <a:spcAft>
                <a:spcPts val="0"/>
              </a:spcAft>
              <a:buFont typeface="Symbol" panose="05050102010706020507" pitchFamily="18" charset="2"/>
              <a:buChar char=""/>
            </a:pPr>
            <a:r>
              <a:rPr lang="en-GB" sz="2800" b="1" dirty="0">
                <a:solidFill>
                  <a:srgbClr val="FF0000"/>
                </a:solidFill>
                <a:effectLst>
                  <a:outerShdw blurRad="38100" dist="38100" dir="2700000" algn="tl">
                    <a:srgbClr val="000000">
                      <a:alpha val="43137"/>
                    </a:srgbClr>
                  </a:outerShdw>
                </a:effectLst>
                <a:latin typeface="Comic Sans MS" panose="030F0702030302020204" pitchFamily="66" charset="0"/>
                <a:ea typeface="Calibri" panose="020F0502020204030204" pitchFamily="34" charset="0"/>
              </a:rPr>
              <a:t>Property</a:t>
            </a:r>
            <a:r>
              <a:rPr lang="en-GB" sz="2800" dirty="0">
                <a:latin typeface="Comic Sans MS" panose="030F0702030302020204" pitchFamily="66" charset="0"/>
                <a:ea typeface="Calibri" panose="020F0502020204030204" pitchFamily="34" charset="0"/>
              </a:rPr>
              <a:t> (owning your own property is good)</a:t>
            </a:r>
          </a:p>
          <a:p>
            <a:pPr marL="342900" lvl="0" indent="-342900">
              <a:lnSpc>
                <a:spcPct val="150000"/>
              </a:lnSpc>
              <a:spcAft>
                <a:spcPts val="0"/>
              </a:spcAft>
              <a:buFont typeface="Symbol" panose="05050102010706020507" pitchFamily="18" charset="2"/>
              <a:buChar char=""/>
            </a:pPr>
            <a:r>
              <a:rPr lang="en-GB" sz="2800" b="1" dirty="0">
                <a:solidFill>
                  <a:srgbClr val="00B0F0"/>
                </a:solidFill>
                <a:effectLst>
                  <a:outerShdw blurRad="38100" dist="38100" dir="2700000" algn="tl">
                    <a:srgbClr val="000000">
                      <a:alpha val="43137"/>
                    </a:srgbClr>
                  </a:outerShdw>
                </a:effectLst>
                <a:latin typeface="Comic Sans MS" panose="030F0702030302020204" pitchFamily="66" charset="0"/>
                <a:ea typeface="Calibri" panose="020F0502020204030204" pitchFamily="34" charset="0"/>
              </a:rPr>
              <a:t>Hierarchy</a:t>
            </a:r>
            <a:r>
              <a:rPr lang="en-GB" sz="2800" dirty="0">
                <a:latin typeface="Comic Sans MS" panose="030F0702030302020204" pitchFamily="66" charset="0"/>
                <a:ea typeface="Calibri" panose="020F0502020204030204" pitchFamily="34" charset="0"/>
              </a:rPr>
              <a:t> (there are people below us and above us)</a:t>
            </a:r>
          </a:p>
        </p:txBody>
      </p:sp>
    </p:spTree>
    <p:extLst>
      <p:ext uri="{BB962C8B-B14F-4D97-AF65-F5344CB8AC3E}">
        <p14:creationId xmlns:p14="http://schemas.microsoft.com/office/powerpoint/2010/main" val="2820845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GB"/>
          </a:p>
        </p:txBody>
      </p:sp>
      <p:sp>
        <p:nvSpPr>
          <p:cNvPr id="5" name="Text Placeholder 4"/>
          <p:cNvSpPr>
            <a:spLocks noGrp="1"/>
          </p:cNvSpPr>
          <p:nvPr>
            <p:ph type="body" idx="1"/>
          </p:nvPr>
        </p:nvSpPr>
        <p:spPr/>
        <p:txBody>
          <a:bodyPr/>
          <a:lstStyle/>
          <a:p>
            <a:r>
              <a:rPr lang="en-GB" dirty="0" err="1"/>
              <a:t>posi</a:t>
            </a:r>
            <a:endParaRPr lang="en-GB" dirty="0"/>
          </a:p>
        </p:txBody>
      </p:sp>
      <p:sp>
        <p:nvSpPr>
          <p:cNvPr id="6" name="Content Placeholder 5"/>
          <p:cNvSpPr>
            <a:spLocks noGrp="1"/>
          </p:cNvSpPr>
          <p:nvPr>
            <p:ph sz="half" idx="2"/>
          </p:nvPr>
        </p:nvSpPr>
        <p:spPr/>
        <p:txBody>
          <a:bodyPr/>
          <a:lstStyle/>
          <a:p>
            <a:endParaRPr lang="en-GB"/>
          </a:p>
        </p:txBody>
      </p:sp>
      <p:sp>
        <p:nvSpPr>
          <p:cNvPr id="7" name="Text Placeholder 6"/>
          <p:cNvSpPr>
            <a:spLocks noGrp="1"/>
          </p:cNvSpPr>
          <p:nvPr>
            <p:ph type="body" sz="quarter" idx="3"/>
          </p:nvPr>
        </p:nvSpPr>
        <p:spPr/>
        <p:txBody>
          <a:bodyPr/>
          <a:lstStyle/>
          <a:p>
            <a:endParaRPr lang="en-GB"/>
          </a:p>
        </p:txBody>
      </p:sp>
      <p:sp>
        <p:nvSpPr>
          <p:cNvPr id="8" name="Content Placeholder 7"/>
          <p:cNvSpPr>
            <a:spLocks noGrp="1"/>
          </p:cNvSpPr>
          <p:nvPr>
            <p:ph sz="quarter" idx="4"/>
          </p:nvPr>
        </p:nvSpPr>
        <p:spPr/>
        <p:txBody>
          <a:bodyPr/>
          <a:lstStyle/>
          <a:p>
            <a:endParaRPr lang="en-GB"/>
          </a:p>
        </p:txBody>
      </p:sp>
    </p:spTree>
    <p:extLst>
      <p:ext uri="{BB962C8B-B14F-4D97-AF65-F5344CB8AC3E}">
        <p14:creationId xmlns:p14="http://schemas.microsoft.com/office/powerpoint/2010/main" val="13989818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4639</TotalTime>
  <Words>6989</Words>
  <Application>Microsoft Office PowerPoint</Application>
  <PresentationFormat>On-screen Show (4:3)</PresentationFormat>
  <Paragraphs>493</Paragraphs>
  <Slides>90</Slides>
  <Notes>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90</vt:i4>
      </vt:variant>
    </vt:vector>
  </HeadingPairs>
  <TitlesOfParts>
    <vt:vector size="98" baseType="lpstr">
      <vt:lpstr>Arial</vt:lpstr>
      <vt:lpstr>Arial Narrow</vt:lpstr>
      <vt:lpstr>Calibri</vt:lpstr>
      <vt:lpstr>Comic Sans MS</vt:lpstr>
      <vt:lpstr>Symbol</vt:lpstr>
      <vt:lpstr>Times New Roman</vt:lpstr>
      <vt:lpstr>Wingdings</vt:lpstr>
      <vt:lpstr>Office Theme</vt:lpstr>
      <vt:lpstr>Political Theory Unit 3: Ideologies</vt:lpstr>
      <vt:lpstr>Unit Aims</vt:lpstr>
      <vt:lpstr>conservatism</vt:lpstr>
      <vt:lpstr>Conservatism what does that word mean to you?</vt:lpstr>
      <vt:lpstr>Conservatism</vt:lpstr>
      <vt:lpstr> Key Influences </vt:lpstr>
      <vt:lpstr> Key Influences </vt:lpstr>
      <vt:lpstr>What is conservatism? </vt:lpstr>
      <vt:lpstr>PowerPoint Presentation</vt:lpstr>
      <vt:lpstr> Key Features of Conservatism </vt:lpstr>
      <vt:lpstr>Theorist point!</vt:lpstr>
      <vt:lpstr> Human Imperfection </vt:lpstr>
      <vt:lpstr>Theorist point!</vt:lpstr>
      <vt:lpstr> Hierarchy </vt:lpstr>
      <vt:lpstr>PowerPoint Presentation</vt:lpstr>
      <vt:lpstr>Authority</vt:lpstr>
      <vt:lpstr>Property</vt:lpstr>
      <vt:lpstr>PowerPoint Presentation</vt:lpstr>
      <vt:lpstr>Try to find the missing words…</vt:lpstr>
      <vt:lpstr>Summary: Conservatism is…</vt:lpstr>
      <vt:lpstr>PowerPoint Presentation</vt:lpstr>
      <vt:lpstr>PowerPoint Presentation</vt:lpstr>
      <vt:lpstr> Conservatism in the Modern Context </vt:lpstr>
      <vt:lpstr>Traditional ‘old fashioned’ Conservatism</vt:lpstr>
      <vt:lpstr>‘One Nation’ conservatism</vt:lpstr>
      <vt:lpstr>PowerPoint Presentation</vt:lpstr>
      <vt:lpstr>PowerPoint Presentation</vt:lpstr>
      <vt:lpstr>Neoliberalism</vt:lpstr>
      <vt:lpstr>The ‘Iron Lady’</vt:lpstr>
      <vt:lpstr>  </vt:lpstr>
      <vt:lpstr>PowerPoint Presentation</vt:lpstr>
      <vt:lpstr>The ‘Yuppies’ of the 80s vs  3m unemployed</vt:lpstr>
      <vt:lpstr> Neoconservatism </vt:lpstr>
      <vt:lpstr> In Focus: David Cameron </vt:lpstr>
      <vt:lpstr> Organic Society </vt:lpstr>
      <vt:lpstr>PowerPoint Presentation</vt:lpstr>
      <vt:lpstr>PowerPoint Presentation</vt:lpstr>
      <vt:lpstr> Success of UK Conservatives </vt:lpstr>
      <vt:lpstr> Issues facing UK Conservatives </vt:lpstr>
      <vt:lpstr>PowerPoint Presentation</vt:lpstr>
      <vt:lpstr>Starter</vt:lpstr>
      <vt:lpstr> Key Features of Conservatism </vt:lpstr>
      <vt:lpstr>‘One Nation’ conservatism</vt:lpstr>
      <vt:lpstr>Neoliberalism</vt:lpstr>
      <vt:lpstr> Neoconservatism </vt:lpstr>
      <vt:lpstr>Socialism</vt:lpstr>
      <vt:lpstr> Socialism: The desire for an equal society </vt:lpstr>
      <vt:lpstr>Key Influences</vt:lpstr>
      <vt:lpstr>PowerPoint Presentation</vt:lpstr>
      <vt:lpstr> Key Tenets of Socialism </vt:lpstr>
      <vt:lpstr>Key Principles of Socialism</vt:lpstr>
      <vt:lpstr>1 Co-operation</vt:lpstr>
      <vt:lpstr>2. Collectivism</vt:lpstr>
      <vt:lpstr> 3. Equality </vt:lpstr>
      <vt:lpstr> Equality contd. - Need </vt:lpstr>
      <vt:lpstr>PowerPoint Presentation</vt:lpstr>
      <vt:lpstr>Theorist point!</vt:lpstr>
      <vt:lpstr>4. View on Human Nature</vt:lpstr>
      <vt:lpstr> 6. Social Class </vt:lpstr>
      <vt:lpstr>Theorist point!</vt:lpstr>
      <vt:lpstr>Theorist point!</vt:lpstr>
      <vt:lpstr> Common Ownership </vt:lpstr>
      <vt:lpstr>PowerPoint Presentation</vt:lpstr>
      <vt:lpstr>PowerPoint Presentation</vt:lpstr>
      <vt:lpstr>Are there any similarities between Socialism and Conservatism?</vt:lpstr>
      <vt:lpstr>Possible Questions – Ideology </vt:lpstr>
      <vt:lpstr>Essay Plan – 12 marker on ONE ideology (you pick)</vt:lpstr>
      <vt:lpstr>Essay Plan – 20 marker on the key features of political ideologies</vt:lpstr>
      <vt:lpstr> Marxism </vt:lpstr>
      <vt:lpstr> Alienation  </vt:lpstr>
      <vt:lpstr> Historical Materialism  </vt:lpstr>
      <vt:lpstr>Historical Materialism (2)</vt:lpstr>
      <vt:lpstr> Exploitation </vt:lpstr>
      <vt:lpstr> Class Consciousness (Revolution) </vt:lpstr>
      <vt:lpstr> Communism </vt:lpstr>
      <vt:lpstr> Criticisms of Marxism </vt:lpstr>
      <vt:lpstr> In Focus: Failure of Communism </vt:lpstr>
      <vt:lpstr>Leninism</vt:lpstr>
      <vt:lpstr>Stalinism</vt:lpstr>
      <vt:lpstr>Social Democracy</vt:lpstr>
      <vt:lpstr>Key Features of Social Democracy</vt:lpstr>
      <vt:lpstr> In focus: Fabian Society </vt:lpstr>
      <vt:lpstr>Activity 1</vt:lpstr>
      <vt:lpstr>Activity 2</vt:lpstr>
      <vt:lpstr>Activity 2 Continued</vt:lpstr>
      <vt:lpstr>Third Way</vt:lpstr>
      <vt:lpstr> In Focus: New Labour </vt:lpstr>
      <vt:lpstr>Success of UK Socialism</vt:lpstr>
      <vt:lpstr>Issues Facing Socialism in the UK</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N6 Politics: Political Theory</dc:title>
  <dc:creator>Gerard Quinn</dc:creator>
  <cp:lastModifiedBy>StJoAcGibsonR</cp:lastModifiedBy>
  <cp:revision>203</cp:revision>
  <cp:lastPrinted>2016-10-13T11:53:11Z</cp:lastPrinted>
  <dcterms:created xsi:type="dcterms:W3CDTF">2006-08-16T00:00:00Z</dcterms:created>
  <dcterms:modified xsi:type="dcterms:W3CDTF">2020-01-28T12:44:12Z</dcterms:modified>
</cp:coreProperties>
</file>