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2"/>
  </p:notesMasterIdLst>
  <p:sldIdLst>
    <p:sldId id="257" r:id="rId4"/>
    <p:sldId id="258" r:id="rId5"/>
    <p:sldId id="260" r:id="rId6"/>
    <p:sldId id="280" r:id="rId7"/>
    <p:sldId id="281" r:id="rId8"/>
    <p:sldId id="261" r:id="rId9"/>
    <p:sldId id="262" r:id="rId10"/>
    <p:sldId id="263" r:id="rId11"/>
    <p:sldId id="264" r:id="rId12"/>
    <p:sldId id="265" r:id="rId13"/>
    <p:sldId id="266" r:id="rId14"/>
    <p:sldId id="267" r:id="rId15"/>
    <p:sldId id="268" r:id="rId16"/>
    <p:sldId id="269" r:id="rId17"/>
    <p:sldId id="270" r:id="rId18"/>
    <p:sldId id="299" r:id="rId19"/>
    <p:sldId id="273" r:id="rId20"/>
    <p:sldId id="274" r:id="rId21"/>
    <p:sldId id="275" r:id="rId22"/>
    <p:sldId id="276" r:id="rId23"/>
    <p:sldId id="278" r:id="rId24"/>
    <p:sldId id="279" r:id="rId25"/>
    <p:sldId id="272" r:id="rId26"/>
    <p:sldId id="300" r:id="rId27"/>
    <p:sldId id="283" r:id="rId28"/>
    <p:sldId id="285" r:id="rId29"/>
    <p:sldId id="286" r:id="rId30"/>
    <p:sldId id="287" r:id="rId31"/>
    <p:sldId id="288" r:id="rId32"/>
    <p:sldId id="289" r:id="rId33"/>
    <p:sldId id="290" r:id="rId34"/>
    <p:sldId id="292" r:id="rId35"/>
    <p:sldId id="297" r:id="rId36"/>
    <p:sldId id="296" r:id="rId37"/>
    <p:sldId id="293" r:id="rId38"/>
    <p:sldId id="294" r:id="rId39"/>
    <p:sldId id="295" r:id="rId40"/>
    <p:sldId id="29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1A987C-E05B-40ED-9B25-28E3210BA6FC}" type="datetimeFigureOut">
              <a:rPr lang="en-GB" smtClean="0"/>
              <a:t>22/11/2019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82941D-D7B2-4CAE-A05B-24143E456E11}" type="slidenum">
              <a:rPr lang="en-GB" smtClean="0"/>
              <a:t>‹#›</a:t>
            </a:fld>
            <a:endParaRPr lang="en-GB"/>
          </a:p>
        </p:txBody>
      </p:sp>
    </p:spTree>
    <p:extLst>
      <p:ext uri="{BB962C8B-B14F-4D97-AF65-F5344CB8AC3E}">
        <p14:creationId xmlns:p14="http://schemas.microsoft.com/office/powerpoint/2010/main" val="2472311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https://www.theguardian.com/education/2019/nov/20/oxfordshire-parents-win-right-to-prayer-free-school-assembly </a:t>
            </a:r>
            <a:endParaRPr lang="en-GB" dirty="0"/>
          </a:p>
        </p:txBody>
      </p:sp>
      <p:sp>
        <p:nvSpPr>
          <p:cNvPr id="4" name="Slide Number Placeholder 3"/>
          <p:cNvSpPr>
            <a:spLocks noGrp="1"/>
          </p:cNvSpPr>
          <p:nvPr>
            <p:ph type="sldNum" sz="quarter" idx="10"/>
          </p:nvPr>
        </p:nvSpPr>
        <p:spPr/>
        <p:txBody>
          <a:bodyPr/>
          <a:lstStyle/>
          <a:p>
            <a:fld id="{2782941D-D7B2-4CAE-A05B-24143E456E11}" type="slidenum">
              <a:rPr lang="en-GB" smtClean="0"/>
              <a:t>19</a:t>
            </a:fld>
            <a:endParaRPr lang="en-GB"/>
          </a:p>
        </p:txBody>
      </p:sp>
    </p:spTree>
    <p:extLst>
      <p:ext uri="{BB962C8B-B14F-4D97-AF65-F5344CB8AC3E}">
        <p14:creationId xmlns:p14="http://schemas.microsoft.com/office/powerpoint/2010/main" val="1357028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82941D-D7B2-4CAE-A05B-24143E456E11}" type="slidenum">
              <a:rPr lang="en-GB" smtClean="0"/>
              <a:t>32</a:t>
            </a:fld>
            <a:endParaRPr lang="en-GB"/>
          </a:p>
        </p:txBody>
      </p:sp>
    </p:spTree>
    <p:extLst>
      <p:ext uri="{BB962C8B-B14F-4D97-AF65-F5344CB8AC3E}">
        <p14:creationId xmlns:p14="http://schemas.microsoft.com/office/powerpoint/2010/main" val="2478745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22/11/2019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3051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22/11/2019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08863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22/11/2019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83083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22/11/2019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55729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22/11/2019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3984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22/11/2019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8375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ECEBA80-1C9C-4C4E-99B5-F21CBDA58D8D}" type="datetimeFigureOut">
              <a:rPr lang="en-GB" smtClean="0">
                <a:solidFill>
                  <a:prstClr val="black">
                    <a:tint val="75000"/>
                  </a:prstClr>
                </a:solidFill>
              </a:rPr>
              <a:pPr/>
              <a:t>22/11/2019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76681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ECEBA80-1C9C-4C4E-99B5-F21CBDA58D8D}" type="datetimeFigureOut">
              <a:rPr lang="en-GB" smtClean="0">
                <a:solidFill>
                  <a:prstClr val="black">
                    <a:tint val="75000"/>
                  </a:prstClr>
                </a:solidFill>
              </a:rPr>
              <a:pPr/>
              <a:t>22/11/2019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3511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ECEBA80-1C9C-4C4E-99B5-F21CBDA58D8D}" type="datetimeFigureOut">
              <a:rPr lang="en-GB" smtClean="0">
                <a:solidFill>
                  <a:prstClr val="black">
                    <a:tint val="75000"/>
                  </a:prstClr>
                </a:solidFill>
              </a:rPr>
              <a:pPr/>
              <a:t>22/11/2019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92284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EBA80-1C9C-4C4E-99B5-F21CBDA58D8D}" type="datetimeFigureOut">
              <a:rPr lang="en-GB" smtClean="0">
                <a:solidFill>
                  <a:prstClr val="black">
                    <a:tint val="75000"/>
                  </a:prstClr>
                </a:solidFill>
              </a:rPr>
              <a:pPr/>
              <a:t>22/11/2019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3718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CEBA80-1C9C-4C4E-99B5-F21CBDA58D8D}" type="datetimeFigureOut">
              <a:rPr lang="en-GB" smtClean="0">
                <a:solidFill>
                  <a:prstClr val="black">
                    <a:tint val="75000"/>
                  </a:prstClr>
                </a:solidFill>
              </a:rPr>
              <a:pPr/>
              <a:t>22/11/2019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1912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22/11/2019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55316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CEBA80-1C9C-4C4E-99B5-F21CBDA58D8D}" type="datetimeFigureOut">
              <a:rPr lang="en-GB" smtClean="0">
                <a:solidFill>
                  <a:prstClr val="black">
                    <a:tint val="75000"/>
                  </a:prstClr>
                </a:solidFill>
              </a:rPr>
              <a:pPr/>
              <a:t>22/11/2019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4312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22/11/2019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8822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22/11/2019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1199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22/11/2019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83267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22/11/2019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05641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22/11/2019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31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ECEBA80-1C9C-4C4E-99B5-F21CBDA58D8D}" type="datetimeFigureOut">
              <a:rPr lang="en-GB" smtClean="0">
                <a:solidFill>
                  <a:prstClr val="black">
                    <a:tint val="75000"/>
                  </a:prstClr>
                </a:solidFill>
              </a:rPr>
              <a:pPr/>
              <a:t>22/11/2019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0745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ECEBA80-1C9C-4C4E-99B5-F21CBDA58D8D}" type="datetimeFigureOut">
              <a:rPr lang="en-GB" smtClean="0">
                <a:solidFill>
                  <a:prstClr val="black">
                    <a:tint val="75000"/>
                  </a:prstClr>
                </a:solidFill>
              </a:rPr>
              <a:pPr/>
              <a:t>22/11/2019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8213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ECEBA80-1C9C-4C4E-99B5-F21CBDA58D8D}" type="datetimeFigureOut">
              <a:rPr lang="en-GB" smtClean="0">
                <a:solidFill>
                  <a:prstClr val="black">
                    <a:tint val="75000"/>
                  </a:prstClr>
                </a:solidFill>
              </a:rPr>
              <a:pPr/>
              <a:t>22/11/2019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14261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EBA80-1C9C-4C4E-99B5-F21CBDA58D8D}" type="datetimeFigureOut">
              <a:rPr lang="en-GB" smtClean="0">
                <a:solidFill>
                  <a:prstClr val="black">
                    <a:tint val="75000"/>
                  </a:prstClr>
                </a:solidFill>
              </a:rPr>
              <a:pPr/>
              <a:t>22/11/2019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6321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22/11/2019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25696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CEBA80-1C9C-4C4E-99B5-F21CBDA58D8D}" type="datetimeFigureOut">
              <a:rPr lang="en-GB" smtClean="0">
                <a:solidFill>
                  <a:prstClr val="black">
                    <a:tint val="75000"/>
                  </a:prstClr>
                </a:solidFill>
              </a:rPr>
              <a:pPr/>
              <a:t>22/11/2019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355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CEBA80-1C9C-4C4E-99B5-F21CBDA58D8D}" type="datetimeFigureOut">
              <a:rPr lang="en-GB" smtClean="0">
                <a:solidFill>
                  <a:prstClr val="black">
                    <a:tint val="75000"/>
                  </a:prstClr>
                </a:solidFill>
              </a:rPr>
              <a:pPr/>
              <a:t>22/11/2019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850714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22/11/2019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49617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22/11/2019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8796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ECEBA80-1C9C-4C4E-99B5-F21CBDA58D8D}" type="datetimeFigureOut">
              <a:rPr lang="en-GB" smtClean="0">
                <a:solidFill>
                  <a:prstClr val="black">
                    <a:tint val="75000"/>
                  </a:prstClr>
                </a:solidFill>
              </a:rPr>
              <a:pPr/>
              <a:t>22/11/2019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2932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ECEBA80-1C9C-4C4E-99B5-F21CBDA58D8D}" type="datetimeFigureOut">
              <a:rPr lang="en-GB" smtClean="0">
                <a:solidFill>
                  <a:prstClr val="black">
                    <a:tint val="75000"/>
                  </a:prstClr>
                </a:solidFill>
              </a:rPr>
              <a:pPr/>
              <a:t>22/11/2019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2853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ECEBA80-1C9C-4C4E-99B5-F21CBDA58D8D}" type="datetimeFigureOut">
              <a:rPr lang="en-GB" smtClean="0">
                <a:solidFill>
                  <a:prstClr val="black">
                    <a:tint val="75000"/>
                  </a:prstClr>
                </a:solidFill>
              </a:rPr>
              <a:pPr/>
              <a:t>22/11/2019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9862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EBA80-1C9C-4C4E-99B5-F21CBDA58D8D}" type="datetimeFigureOut">
              <a:rPr lang="en-GB" smtClean="0">
                <a:solidFill>
                  <a:prstClr val="black">
                    <a:tint val="75000"/>
                  </a:prstClr>
                </a:solidFill>
              </a:rPr>
              <a:pPr/>
              <a:t>22/11/2019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9249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CEBA80-1C9C-4C4E-99B5-F21CBDA58D8D}" type="datetimeFigureOut">
              <a:rPr lang="en-GB" smtClean="0">
                <a:solidFill>
                  <a:prstClr val="black">
                    <a:tint val="75000"/>
                  </a:prstClr>
                </a:solidFill>
              </a:rPr>
              <a:pPr/>
              <a:t>22/11/2019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4539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CEBA80-1C9C-4C4E-99B5-F21CBDA58D8D}" type="datetimeFigureOut">
              <a:rPr lang="en-GB" smtClean="0">
                <a:solidFill>
                  <a:prstClr val="black">
                    <a:tint val="75000"/>
                  </a:prstClr>
                </a:solidFill>
              </a:rPr>
              <a:pPr/>
              <a:t>22/11/2019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77576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EBA80-1C9C-4C4E-99B5-F21CBDA58D8D}" type="datetimeFigureOut">
              <a:rPr lang="en-GB" smtClean="0">
                <a:solidFill>
                  <a:prstClr val="black">
                    <a:tint val="75000"/>
                  </a:prstClr>
                </a:solidFill>
              </a:rPr>
              <a:pPr/>
              <a:t>22/11/2019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34370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00">
            <a:alpha val="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EBA80-1C9C-4C4E-99B5-F21CBDA58D8D}" type="datetimeFigureOut">
              <a:rPr lang="en-GB" smtClean="0">
                <a:solidFill>
                  <a:prstClr val="black">
                    <a:tint val="75000"/>
                  </a:prstClr>
                </a:solidFill>
              </a:rPr>
              <a:pPr/>
              <a:t>22/11/2019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86949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00">
            <a:alpha val="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EBA80-1C9C-4C4E-99B5-F21CBDA58D8D}" type="datetimeFigureOut">
              <a:rPr lang="en-GB" smtClean="0">
                <a:solidFill>
                  <a:prstClr val="black">
                    <a:tint val="75000"/>
                  </a:prstClr>
                </a:solidFill>
              </a:rPr>
              <a:pPr/>
              <a:t>22/11/2019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283549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wTHrynZIsB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en.wikipedia.org/wiki/File:Anthony_Kennedy_official_SCOTUS_portrait_crop.jpg" TargetMode="Externa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hyperlink" Target="http://en.wikipedia.org/wiki/File:Stephen_Breyer_official_SCOTUS_portrait_crop.jp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8DJ2JB9ic5A"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www.tutor2u.net/politics/blog/last-minute-judicial-review-examples-for-unit-2"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PZtYENfNa7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uk/url?sa=i&amp;rct=j&amp;q=&amp;esrc=s&amp;source=images&amp;cd=&amp;cad=rja&amp;uact=8&amp;ved=0ahUKEwj20Kz06-jWAhXHJVAKHbi_DxcQjRwIBw&amp;url=http://christophersilvester.com/william-rehnquist.html&amp;psig=AOvVaw2FeWFZub5Szad15io2sJ7l&amp;ust=1507820676112800"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judiciallearningcenter.org/judicial-independenc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wTHrynZIsBo" TargetMode="External"/><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smtClean="0">
                <a:solidFill>
                  <a:srgbClr val="FF0000"/>
                </a:solidFill>
                <a:effectLst>
                  <a:outerShdw blurRad="38100" dist="38100" dir="2700000" algn="tl">
                    <a:srgbClr val="000000">
                      <a:alpha val="43137"/>
                    </a:srgbClr>
                  </a:outerShdw>
                </a:effectLst>
                <a:latin typeface="Comic Sans MS" panose="030F0702030302020204" pitchFamily="66" charset="0"/>
              </a:rPr>
              <a:t>Political Systems </a:t>
            </a:r>
            <a:endParaRPr lang="en-GB" sz="4800"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pic>
        <p:nvPicPr>
          <p:cNvPr id="5" name="Picture 4" descr="MC90038358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05880"/>
            <a:ext cx="664252" cy="119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66909">
            <a:off x="7974955" y="5448958"/>
            <a:ext cx="869984" cy="132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fs2642c\AppData\Local\Microsoft\Windows\Temporary Internet Files\Content.IE5\F6N0OR46\large-pencil-holder-66.6-16293[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5097" y="0"/>
            <a:ext cx="724778" cy="12961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9304" t="48876" r="52636" b="30986"/>
          <a:stretch/>
        </p:blipFill>
        <p:spPr bwMode="auto">
          <a:xfrm>
            <a:off x="1521474" y="2187608"/>
            <a:ext cx="6260885"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31009" y="5589240"/>
            <a:ext cx="6580642" cy="646331"/>
          </a:xfrm>
          <a:prstGeom prst="rect">
            <a:avLst/>
          </a:prstGeom>
          <a:noFill/>
        </p:spPr>
        <p:txBody>
          <a:bodyPr wrap="square" rtlCol="0">
            <a:spAutoFit/>
          </a:bodyPr>
          <a:lstStyle/>
          <a:p>
            <a:pPr algn="ctr"/>
            <a:r>
              <a:rPr lang="en-GB" sz="3600" dirty="0">
                <a:solidFill>
                  <a:prstClr val="black"/>
                </a:solidFill>
                <a:latin typeface="Comic Sans MS" panose="030F0702030302020204" pitchFamily="66" charset="0"/>
              </a:rPr>
              <a:t>Part 3 - Judiciary</a:t>
            </a:r>
          </a:p>
        </p:txBody>
      </p:sp>
    </p:spTree>
    <p:extLst>
      <p:ext uri="{BB962C8B-B14F-4D97-AF65-F5344CB8AC3E}">
        <p14:creationId xmlns:p14="http://schemas.microsoft.com/office/powerpoint/2010/main" val="605455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323528" y="404664"/>
            <a:ext cx="8229600" cy="4525963"/>
          </a:xfrm>
        </p:spPr>
        <p:txBody>
          <a:bodyPr/>
          <a:lstStyle/>
          <a:p>
            <a:pPr eaLnBrk="1" hangingPunct="1"/>
            <a:r>
              <a:rPr lang="en-GB" sz="2800" dirty="0" smtClean="0">
                <a:latin typeface="Comic Sans MS" panose="030F0702030302020204" pitchFamily="66" charset="0"/>
              </a:rPr>
              <a:t>Some claim that the appointments to the UK supreme court necessarily make them conservative by nature.</a:t>
            </a:r>
          </a:p>
          <a:p>
            <a:pPr eaLnBrk="1" hangingPunct="1"/>
            <a:r>
              <a:rPr lang="en-GB" sz="2800" dirty="0" smtClean="0">
                <a:latin typeface="Comic Sans MS" panose="030F0702030302020204" pitchFamily="66" charset="0"/>
              </a:rPr>
              <a:t>Claims could be made that the US supreme court could give a more measured judgement.</a:t>
            </a:r>
          </a:p>
          <a:p>
            <a:pPr eaLnBrk="1" hangingPunct="1"/>
            <a:r>
              <a:rPr lang="en-GB" sz="2800" b="1" dirty="0" smtClean="0">
                <a:latin typeface="Comic Sans MS" panose="030F0702030302020204" pitchFamily="66" charset="0"/>
              </a:rPr>
              <a:t>There is more consistency in the US system as all justices are present in all judgements. </a:t>
            </a:r>
            <a:r>
              <a:rPr lang="en-GB" sz="2800" dirty="0" smtClean="0">
                <a:latin typeface="Comic Sans MS" panose="030F0702030302020204" pitchFamily="66" charset="0"/>
              </a:rPr>
              <a:t>In the UK, the outcome may depend on the luck of the draw!</a:t>
            </a:r>
          </a:p>
          <a:p>
            <a:pPr eaLnBrk="1" hangingPunct="1"/>
            <a:endParaRPr lang="en-GB" sz="2800" dirty="0" smtClean="0"/>
          </a:p>
        </p:txBody>
      </p:sp>
    </p:spTree>
    <p:extLst>
      <p:ext uri="{BB962C8B-B14F-4D97-AF65-F5344CB8AC3E}">
        <p14:creationId xmlns:p14="http://schemas.microsoft.com/office/powerpoint/2010/main" val="265774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ctrTitle"/>
          </p:nvPr>
        </p:nvSpPr>
        <p:spPr/>
        <p:txBody>
          <a:bodyPr>
            <a:noAutofit/>
          </a:bodyPr>
          <a:lstStyle/>
          <a:p>
            <a:pPr eaLnBrk="1" hangingPunct="1"/>
            <a:r>
              <a:rPr lang="en-GB" sz="9600" b="1" dirty="0" smtClean="0">
                <a:solidFill>
                  <a:srgbClr val="00B0F0"/>
                </a:solidFill>
                <a:effectLst>
                  <a:outerShdw blurRad="38100" dist="38100" dir="2700000" algn="tl">
                    <a:srgbClr val="000000">
                      <a:alpha val="43137"/>
                    </a:srgbClr>
                  </a:outerShdw>
                </a:effectLst>
                <a:latin typeface="Comic Sans MS" panose="030F0702030302020204" pitchFamily="66" charset="0"/>
              </a:rPr>
              <a:t>Appointment</a:t>
            </a:r>
          </a:p>
        </p:txBody>
      </p:sp>
      <p:sp>
        <p:nvSpPr>
          <p:cNvPr id="8195" name="Rectangle 5"/>
          <p:cNvSpPr>
            <a:spLocks noGrp="1" noChangeArrowheads="1"/>
          </p:cNvSpPr>
          <p:nvPr>
            <p:ph type="subTitle" idx="1"/>
          </p:nvPr>
        </p:nvSpPr>
        <p:spPr/>
        <p:txBody>
          <a:bodyPr/>
          <a:lstStyle/>
          <a:p>
            <a:pPr eaLnBrk="1" hangingPunct="1"/>
            <a:endParaRPr lang="en-US" smtClean="0"/>
          </a:p>
        </p:txBody>
      </p:sp>
    </p:spTree>
    <p:extLst>
      <p:ext uri="{BB962C8B-B14F-4D97-AF65-F5344CB8AC3E}">
        <p14:creationId xmlns:p14="http://schemas.microsoft.com/office/powerpoint/2010/main" val="1683752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b="1" dirty="0" smtClean="0">
                <a:solidFill>
                  <a:srgbClr val="00B0F0"/>
                </a:solidFill>
                <a:effectLst>
                  <a:outerShdw blurRad="38100" dist="38100" dir="2700000" algn="tl">
                    <a:srgbClr val="000000">
                      <a:alpha val="43137"/>
                    </a:srgbClr>
                  </a:outerShdw>
                </a:effectLst>
                <a:latin typeface="Comic Sans MS" panose="030F0702030302020204" pitchFamily="66" charset="0"/>
              </a:rPr>
              <a:t>UK Supreme Court</a:t>
            </a:r>
          </a:p>
        </p:txBody>
      </p:sp>
      <p:sp>
        <p:nvSpPr>
          <p:cNvPr id="9219" name="Rectangle 5"/>
          <p:cNvSpPr>
            <a:spLocks noGrp="1" noChangeArrowheads="1"/>
          </p:cNvSpPr>
          <p:nvPr>
            <p:ph type="body" idx="1"/>
          </p:nvPr>
        </p:nvSpPr>
        <p:spPr/>
        <p:txBody>
          <a:bodyPr/>
          <a:lstStyle/>
          <a:p>
            <a:pPr eaLnBrk="1" hangingPunct="1">
              <a:lnSpc>
                <a:spcPct val="90000"/>
              </a:lnSpc>
            </a:pPr>
            <a:r>
              <a:rPr lang="en-GB" dirty="0" smtClean="0">
                <a:latin typeface="Comic Sans MS" panose="030F0702030302020204" pitchFamily="66" charset="0"/>
              </a:rPr>
              <a:t>The members of the UK supreme court are not appointed by Parliament.</a:t>
            </a:r>
          </a:p>
          <a:p>
            <a:pPr eaLnBrk="1" hangingPunct="1">
              <a:lnSpc>
                <a:spcPct val="90000"/>
              </a:lnSpc>
            </a:pPr>
            <a:r>
              <a:rPr lang="en-GB" dirty="0" smtClean="0">
                <a:latin typeface="Comic Sans MS" panose="030F0702030302020204" pitchFamily="66" charset="0"/>
              </a:rPr>
              <a:t>They are selected from applications when a vacancy arises.</a:t>
            </a:r>
          </a:p>
          <a:p>
            <a:pPr eaLnBrk="1" hangingPunct="1">
              <a:lnSpc>
                <a:spcPct val="90000"/>
              </a:lnSpc>
            </a:pPr>
            <a:r>
              <a:rPr lang="en-GB" dirty="0" smtClean="0">
                <a:latin typeface="Comic Sans MS" panose="030F0702030302020204" pitchFamily="66" charset="0"/>
              </a:rPr>
              <a:t>The Committee of Selection comprises members of the Judicial Appointments Commission for all of the UK nations and the President and deputy of the supreme </a:t>
            </a:r>
            <a:r>
              <a:rPr lang="en-GB" dirty="0">
                <a:latin typeface="Comic Sans MS" panose="030F0702030302020204" pitchFamily="66" charset="0"/>
              </a:rPr>
              <a:t>c</a:t>
            </a:r>
            <a:r>
              <a:rPr lang="en-GB" dirty="0" smtClean="0">
                <a:latin typeface="Comic Sans MS" panose="030F0702030302020204" pitchFamily="66" charset="0"/>
              </a:rPr>
              <a:t>ourt itself.</a:t>
            </a:r>
          </a:p>
        </p:txBody>
      </p:sp>
    </p:spTree>
    <p:extLst>
      <p:ext uri="{BB962C8B-B14F-4D97-AF65-F5344CB8AC3E}">
        <p14:creationId xmlns:p14="http://schemas.microsoft.com/office/powerpoint/2010/main" val="381718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smtClean="0"/>
          </a:p>
        </p:txBody>
      </p:sp>
      <p:sp>
        <p:nvSpPr>
          <p:cNvPr id="10243" name="Rectangle 3"/>
          <p:cNvSpPr>
            <a:spLocks noGrp="1" noChangeArrowheads="1"/>
          </p:cNvSpPr>
          <p:nvPr>
            <p:ph type="body" idx="1"/>
          </p:nvPr>
        </p:nvSpPr>
        <p:spPr/>
        <p:txBody>
          <a:bodyPr>
            <a:normAutofit fontScale="92500"/>
          </a:bodyPr>
          <a:lstStyle/>
          <a:p>
            <a:pPr eaLnBrk="1" hangingPunct="1"/>
            <a:r>
              <a:rPr lang="en-GB" sz="2800" dirty="0" smtClean="0">
                <a:latin typeface="Comic Sans MS" panose="030F0702030302020204" pitchFamily="66" charset="0"/>
              </a:rPr>
              <a:t>Before the creation of the UK supreme court in 2008, the Highest court in the UK was the House of Lords.</a:t>
            </a:r>
          </a:p>
          <a:p>
            <a:pPr eaLnBrk="1" hangingPunct="1"/>
            <a:r>
              <a:rPr lang="en-GB" sz="2800" dirty="0" smtClean="0">
                <a:latin typeface="Comic Sans MS" panose="030F0702030302020204" pitchFamily="66" charset="0"/>
              </a:rPr>
              <a:t>As members of the House of Lords are Political Appointments, the formation of the Supreme court was a bid to SEPERATE THE JUDICIAL FUNCTION of the UK Government.</a:t>
            </a:r>
          </a:p>
          <a:p>
            <a:pPr eaLnBrk="1" hangingPunct="1"/>
            <a:r>
              <a:rPr lang="en-GB" sz="2800" dirty="0" smtClean="0">
                <a:latin typeface="Comic Sans MS" panose="030F0702030302020204" pitchFamily="66" charset="0"/>
              </a:rPr>
              <a:t>The appointment of Judges now has NOTHING to do with either Parliament OR the Government!</a:t>
            </a:r>
          </a:p>
          <a:p>
            <a:pPr eaLnBrk="1" hangingPunct="1"/>
            <a:r>
              <a:rPr lang="en-GB" sz="2800" dirty="0" smtClean="0">
                <a:latin typeface="Comic Sans MS" panose="030F0702030302020204" pitchFamily="66" charset="0"/>
              </a:rPr>
              <a:t>They </a:t>
            </a:r>
            <a:r>
              <a:rPr lang="en-GB" sz="2800" b="1" dirty="0" smtClean="0">
                <a:solidFill>
                  <a:srgbClr val="FF0000"/>
                </a:solidFill>
                <a:latin typeface="Comic Sans MS" panose="030F0702030302020204" pitchFamily="66" charset="0"/>
              </a:rPr>
              <a:t>ARE NOT </a:t>
            </a:r>
            <a:r>
              <a:rPr lang="en-GB" sz="2800" dirty="0" smtClean="0">
                <a:latin typeface="Comic Sans MS" panose="030F0702030302020204" pitchFamily="66" charset="0"/>
              </a:rPr>
              <a:t>political appointments!</a:t>
            </a:r>
          </a:p>
        </p:txBody>
      </p:sp>
      <p:sp>
        <p:nvSpPr>
          <p:cNvPr id="4" name="Rectangle 3"/>
          <p:cNvSpPr/>
          <p:nvPr/>
        </p:nvSpPr>
        <p:spPr>
          <a:xfrm>
            <a:off x="5796136" y="6317785"/>
            <a:ext cx="3168352" cy="369332"/>
          </a:xfrm>
          <a:prstGeom prst="rect">
            <a:avLst/>
          </a:prstGeom>
        </p:spPr>
        <p:txBody>
          <a:bodyPr wrap="square">
            <a:spAutoFit/>
          </a:bodyPr>
          <a:lstStyle/>
          <a:p>
            <a:r>
              <a:rPr lang="en-GB" dirty="0" smtClean="0">
                <a:hlinkClick r:id="rId2"/>
              </a:rPr>
              <a:t>What is the UK Supreme Court?</a:t>
            </a:r>
            <a:r>
              <a:rPr lang="en-GB" dirty="0" smtClean="0"/>
              <a:t> </a:t>
            </a:r>
            <a:endParaRPr lang="en-GB" dirty="0"/>
          </a:p>
        </p:txBody>
      </p:sp>
    </p:spTree>
    <p:extLst>
      <p:ext uri="{BB962C8B-B14F-4D97-AF65-F5344CB8AC3E}">
        <p14:creationId xmlns:p14="http://schemas.microsoft.com/office/powerpoint/2010/main" val="388621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b="1" dirty="0" smtClean="0">
                <a:solidFill>
                  <a:srgbClr val="00B0F0"/>
                </a:solidFill>
                <a:effectLst>
                  <a:outerShdw blurRad="38100" dist="38100" dir="2700000" algn="tl">
                    <a:srgbClr val="000000">
                      <a:alpha val="43137"/>
                    </a:srgbClr>
                  </a:outerShdw>
                </a:effectLst>
                <a:latin typeface="Comic Sans MS" panose="030F0702030302020204" pitchFamily="66" charset="0"/>
              </a:rPr>
              <a:t>USA Supreme Court</a:t>
            </a:r>
          </a:p>
        </p:txBody>
      </p:sp>
      <p:sp>
        <p:nvSpPr>
          <p:cNvPr id="11267" name="Rectangle 3"/>
          <p:cNvSpPr>
            <a:spLocks noGrp="1" noChangeArrowheads="1"/>
          </p:cNvSpPr>
          <p:nvPr>
            <p:ph type="body" idx="1"/>
          </p:nvPr>
        </p:nvSpPr>
        <p:spPr/>
        <p:txBody>
          <a:bodyPr>
            <a:normAutofit lnSpcReduction="10000"/>
          </a:bodyPr>
          <a:lstStyle/>
          <a:p>
            <a:pPr eaLnBrk="1" hangingPunct="1">
              <a:lnSpc>
                <a:spcPct val="90000"/>
              </a:lnSpc>
            </a:pPr>
            <a:r>
              <a:rPr lang="en-GB" dirty="0" smtClean="0">
                <a:latin typeface="Comic Sans MS" panose="030F0702030302020204" pitchFamily="66" charset="0"/>
              </a:rPr>
              <a:t>To Contrast, US Justices </a:t>
            </a:r>
            <a:r>
              <a:rPr lang="en-GB" b="1" dirty="0" smtClean="0">
                <a:solidFill>
                  <a:srgbClr val="FF0000"/>
                </a:solidFill>
                <a:latin typeface="Comic Sans MS" panose="030F0702030302020204" pitchFamily="66" charset="0"/>
              </a:rPr>
              <a:t>ARE</a:t>
            </a:r>
            <a:r>
              <a:rPr lang="en-GB" dirty="0" smtClean="0">
                <a:latin typeface="Comic Sans MS" panose="030F0702030302020204" pitchFamily="66" charset="0"/>
              </a:rPr>
              <a:t> political appointments!</a:t>
            </a:r>
          </a:p>
          <a:p>
            <a:pPr eaLnBrk="1" hangingPunct="1">
              <a:lnSpc>
                <a:spcPct val="90000"/>
              </a:lnSpc>
            </a:pPr>
            <a:r>
              <a:rPr lang="en-GB" dirty="0" smtClean="0">
                <a:latin typeface="Comic Sans MS" panose="030F0702030302020204" pitchFamily="66" charset="0"/>
              </a:rPr>
              <a:t>When a vacancy arises, the </a:t>
            </a:r>
            <a:r>
              <a:rPr lang="en-GB" b="1" dirty="0" smtClean="0">
                <a:latin typeface="Comic Sans MS" panose="030F0702030302020204" pitchFamily="66" charset="0"/>
              </a:rPr>
              <a:t>President</a:t>
            </a:r>
            <a:r>
              <a:rPr lang="en-GB" dirty="0" smtClean="0">
                <a:latin typeface="Comic Sans MS" panose="030F0702030302020204" pitchFamily="66" charset="0"/>
              </a:rPr>
              <a:t> will nominate a prospective member.</a:t>
            </a:r>
          </a:p>
          <a:p>
            <a:pPr eaLnBrk="1" hangingPunct="1">
              <a:lnSpc>
                <a:spcPct val="90000"/>
              </a:lnSpc>
            </a:pPr>
            <a:r>
              <a:rPr lang="en-GB" dirty="0" smtClean="0">
                <a:latin typeface="Comic Sans MS" panose="030F0702030302020204" pitchFamily="66" charset="0"/>
              </a:rPr>
              <a:t>This has to be </a:t>
            </a:r>
            <a:r>
              <a:rPr lang="en-GB" b="1" dirty="0" smtClean="0">
                <a:solidFill>
                  <a:srgbClr val="FF0000"/>
                </a:solidFill>
                <a:latin typeface="Comic Sans MS" panose="030F0702030302020204" pitchFamily="66" charset="0"/>
              </a:rPr>
              <a:t>approved by the senate</a:t>
            </a:r>
            <a:r>
              <a:rPr lang="en-GB" dirty="0" smtClean="0">
                <a:latin typeface="Comic Sans MS" panose="030F0702030302020204" pitchFamily="66" charset="0"/>
              </a:rPr>
              <a:t>.</a:t>
            </a:r>
          </a:p>
          <a:p>
            <a:pPr eaLnBrk="1" hangingPunct="1">
              <a:lnSpc>
                <a:spcPct val="90000"/>
              </a:lnSpc>
            </a:pPr>
            <a:r>
              <a:rPr lang="en-GB" dirty="0" smtClean="0">
                <a:latin typeface="Comic Sans MS" panose="030F0702030302020204" pitchFamily="66" charset="0"/>
              </a:rPr>
              <a:t>How the justices INTERPRET the constitution can be based on their politics.</a:t>
            </a:r>
          </a:p>
          <a:p>
            <a:pPr eaLnBrk="1" hangingPunct="1">
              <a:lnSpc>
                <a:spcPct val="90000"/>
              </a:lnSpc>
            </a:pPr>
            <a:r>
              <a:rPr lang="en-GB" dirty="0" smtClean="0">
                <a:latin typeface="Comic Sans MS" panose="030F0702030302020204" pitchFamily="66" charset="0"/>
              </a:rPr>
              <a:t>A President has to live with the appointments of his predecessors.</a:t>
            </a:r>
          </a:p>
          <a:p>
            <a:pPr eaLnBrk="1" hangingPunct="1">
              <a:lnSpc>
                <a:spcPct val="90000"/>
              </a:lnSpc>
              <a:buFontTx/>
              <a:buNone/>
            </a:pPr>
            <a:endParaRPr lang="en-GB" dirty="0" smtClean="0"/>
          </a:p>
        </p:txBody>
      </p:sp>
    </p:spTree>
    <p:extLst>
      <p:ext uri="{BB962C8B-B14F-4D97-AF65-F5344CB8AC3E}">
        <p14:creationId xmlns:p14="http://schemas.microsoft.com/office/powerpoint/2010/main" val="60234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5"/>
          <p:cNvSpPr>
            <a:spLocks noGrp="1" noChangeArrowheads="1"/>
          </p:cNvSpPr>
          <p:nvPr>
            <p:ph type="body" sz="half" idx="1"/>
          </p:nvPr>
        </p:nvSpPr>
        <p:spPr/>
        <p:txBody>
          <a:bodyPr/>
          <a:lstStyle/>
          <a:p>
            <a:pPr eaLnBrk="1" hangingPunct="1">
              <a:lnSpc>
                <a:spcPct val="90000"/>
              </a:lnSpc>
            </a:pPr>
            <a:r>
              <a:rPr lang="en-GB" sz="2000" dirty="0" smtClean="0">
                <a:latin typeface="Comic Sans MS" panose="030F0702030302020204" pitchFamily="66" charset="0"/>
              </a:rPr>
              <a:t>Republicans are more likely to appoint STRICT interpreters of the Constitution </a:t>
            </a:r>
          </a:p>
          <a:p>
            <a:pPr eaLnBrk="1" hangingPunct="1">
              <a:lnSpc>
                <a:spcPct val="90000"/>
              </a:lnSpc>
            </a:pPr>
            <a:endParaRPr lang="en-GB" sz="2000" dirty="0" smtClean="0">
              <a:latin typeface="Comic Sans MS" panose="030F0702030302020204" pitchFamily="66" charset="0"/>
            </a:endParaRPr>
          </a:p>
          <a:p>
            <a:pPr eaLnBrk="1" hangingPunct="1">
              <a:lnSpc>
                <a:spcPct val="90000"/>
              </a:lnSpc>
            </a:pPr>
            <a:endParaRPr lang="en-GB" sz="2000" dirty="0" smtClean="0">
              <a:latin typeface="Comic Sans MS" panose="030F0702030302020204" pitchFamily="66" charset="0"/>
            </a:endParaRPr>
          </a:p>
          <a:p>
            <a:pPr eaLnBrk="1" hangingPunct="1">
              <a:lnSpc>
                <a:spcPct val="90000"/>
              </a:lnSpc>
            </a:pPr>
            <a:endParaRPr lang="en-GB" sz="2000" dirty="0" smtClean="0">
              <a:latin typeface="Comic Sans MS" panose="030F0702030302020204" pitchFamily="66" charset="0"/>
            </a:endParaRPr>
          </a:p>
          <a:p>
            <a:pPr eaLnBrk="1" hangingPunct="1">
              <a:lnSpc>
                <a:spcPct val="90000"/>
              </a:lnSpc>
            </a:pPr>
            <a:endParaRPr lang="en-GB" sz="2000" dirty="0" smtClean="0">
              <a:latin typeface="Comic Sans MS" panose="030F0702030302020204" pitchFamily="66" charset="0"/>
            </a:endParaRPr>
          </a:p>
          <a:p>
            <a:pPr eaLnBrk="1" hangingPunct="1">
              <a:lnSpc>
                <a:spcPct val="90000"/>
              </a:lnSpc>
            </a:pPr>
            <a:endParaRPr lang="en-GB" sz="2000" dirty="0" smtClean="0">
              <a:latin typeface="Comic Sans MS" panose="030F0702030302020204" pitchFamily="66" charset="0"/>
            </a:endParaRPr>
          </a:p>
          <a:p>
            <a:pPr eaLnBrk="1" hangingPunct="1">
              <a:lnSpc>
                <a:spcPct val="90000"/>
              </a:lnSpc>
            </a:pPr>
            <a:endParaRPr lang="en-GB" sz="2000" dirty="0" smtClean="0">
              <a:latin typeface="Comic Sans MS" panose="030F0702030302020204" pitchFamily="66" charset="0"/>
            </a:endParaRPr>
          </a:p>
          <a:p>
            <a:pPr eaLnBrk="1" hangingPunct="1">
              <a:lnSpc>
                <a:spcPct val="90000"/>
              </a:lnSpc>
            </a:pPr>
            <a:endParaRPr lang="en-GB" sz="2000" dirty="0" smtClean="0">
              <a:latin typeface="Comic Sans MS" panose="030F0702030302020204" pitchFamily="66" charset="0"/>
            </a:endParaRPr>
          </a:p>
          <a:p>
            <a:pPr eaLnBrk="1" hangingPunct="1">
              <a:lnSpc>
                <a:spcPct val="90000"/>
              </a:lnSpc>
            </a:pPr>
            <a:endParaRPr lang="en-GB" sz="2000" dirty="0" smtClean="0">
              <a:latin typeface="Comic Sans MS" panose="030F0702030302020204" pitchFamily="66" charset="0"/>
            </a:endParaRPr>
          </a:p>
          <a:p>
            <a:pPr eaLnBrk="1" hangingPunct="1">
              <a:lnSpc>
                <a:spcPct val="90000"/>
              </a:lnSpc>
            </a:pPr>
            <a:r>
              <a:rPr lang="en-GB" sz="2000" dirty="0" smtClean="0">
                <a:latin typeface="Comic Sans MS" panose="030F0702030302020204" pitchFamily="66" charset="0"/>
              </a:rPr>
              <a:t>Anthony Kennedy- Reagan</a:t>
            </a:r>
          </a:p>
        </p:txBody>
      </p:sp>
      <p:sp>
        <p:nvSpPr>
          <p:cNvPr id="12292" name="Rectangle 6"/>
          <p:cNvSpPr>
            <a:spLocks noGrp="1" noChangeArrowheads="1"/>
          </p:cNvSpPr>
          <p:nvPr>
            <p:ph type="body" sz="half" idx="2"/>
          </p:nvPr>
        </p:nvSpPr>
        <p:spPr/>
        <p:txBody>
          <a:bodyPr/>
          <a:lstStyle/>
          <a:p>
            <a:pPr eaLnBrk="1" hangingPunct="1">
              <a:lnSpc>
                <a:spcPct val="90000"/>
              </a:lnSpc>
            </a:pPr>
            <a:r>
              <a:rPr lang="en-GB" sz="2400" dirty="0" smtClean="0">
                <a:latin typeface="Comic Sans MS" panose="030F0702030302020204" pitchFamily="66" charset="0"/>
              </a:rPr>
              <a:t>Democrats are more likely to appoint LOOSE interpreters of the Constitution </a:t>
            </a:r>
          </a:p>
          <a:p>
            <a:pPr eaLnBrk="1" hangingPunct="1">
              <a:lnSpc>
                <a:spcPct val="90000"/>
              </a:lnSpc>
            </a:pPr>
            <a:endParaRPr lang="en-GB" sz="2400" dirty="0" smtClean="0">
              <a:latin typeface="Comic Sans MS" panose="030F0702030302020204" pitchFamily="66" charset="0"/>
            </a:endParaRPr>
          </a:p>
          <a:p>
            <a:pPr eaLnBrk="1" hangingPunct="1">
              <a:lnSpc>
                <a:spcPct val="90000"/>
              </a:lnSpc>
            </a:pPr>
            <a:endParaRPr lang="en-GB" sz="2400" dirty="0" smtClean="0">
              <a:latin typeface="Comic Sans MS" panose="030F0702030302020204" pitchFamily="66" charset="0"/>
            </a:endParaRPr>
          </a:p>
          <a:p>
            <a:pPr eaLnBrk="1" hangingPunct="1">
              <a:lnSpc>
                <a:spcPct val="90000"/>
              </a:lnSpc>
            </a:pPr>
            <a:endParaRPr lang="en-GB" sz="2400" dirty="0" smtClean="0">
              <a:latin typeface="Comic Sans MS" panose="030F0702030302020204" pitchFamily="66" charset="0"/>
            </a:endParaRPr>
          </a:p>
          <a:p>
            <a:pPr eaLnBrk="1" hangingPunct="1">
              <a:lnSpc>
                <a:spcPct val="90000"/>
              </a:lnSpc>
            </a:pPr>
            <a:endParaRPr lang="en-GB" sz="2400" dirty="0" smtClean="0">
              <a:latin typeface="Comic Sans MS" panose="030F0702030302020204" pitchFamily="66" charset="0"/>
            </a:endParaRPr>
          </a:p>
          <a:p>
            <a:pPr eaLnBrk="1" hangingPunct="1">
              <a:lnSpc>
                <a:spcPct val="90000"/>
              </a:lnSpc>
            </a:pPr>
            <a:endParaRPr lang="en-GB" sz="2400" dirty="0" smtClean="0">
              <a:latin typeface="Comic Sans MS" panose="030F0702030302020204" pitchFamily="66" charset="0"/>
            </a:endParaRPr>
          </a:p>
          <a:p>
            <a:pPr eaLnBrk="1" hangingPunct="1">
              <a:lnSpc>
                <a:spcPct val="90000"/>
              </a:lnSpc>
            </a:pPr>
            <a:endParaRPr lang="en-GB" sz="2400" dirty="0" smtClean="0">
              <a:latin typeface="Comic Sans MS" panose="030F0702030302020204" pitchFamily="66" charset="0"/>
            </a:endParaRPr>
          </a:p>
          <a:p>
            <a:pPr eaLnBrk="1" hangingPunct="1">
              <a:lnSpc>
                <a:spcPct val="90000"/>
              </a:lnSpc>
            </a:pPr>
            <a:r>
              <a:rPr lang="en-GB" sz="2400" dirty="0" smtClean="0">
                <a:latin typeface="Comic Sans MS" panose="030F0702030302020204" pitchFamily="66" charset="0"/>
              </a:rPr>
              <a:t>Stephen </a:t>
            </a:r>
            <a:r>
              <a:rPr lang="en-GB" sz="2400" dirty="0" err="1" smtClean="0">
                <a:latin typeface="Comic Sans MS" panose="030F0702030302020204" pitchFamily="66" charset="0"/>
              </a:rPr>
              <a:t>Breyer</a:t>
            </a:r>
            <a:r>
              <a:rPr lang="en-GB" sz="2400" dirty="0" smtClean="0">
                <a:latin typeface="Comic Sans MS" panose="030F0702030302020204" pitchFamily="66" charset="0"/>
              </a:rPr>
              <a:t>- Clinton</a:t>
            </a:r>
          </a:p>
          <a:p>
            <a:pPr eaLnBrk="1" hangingPunct="1">
              <a:lnSpc>
                <a:spcPct val="90000"/>
              </a:lnSpc>
            </a:pPr>
            <a:endParaRPr lang="en-GB" sz="2400" dirty="0" smtClean="0"/>
          </a:p>
        </p:txBody>
      </p:sp>
      <p:pic>
        <p:nvPicPr>
          <p:cNvPr id="12293" name="Picture 8" descr="Kennedy">
            <a:hlinkClick r:id="rId2" tooltip="Kennedy"/>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852936"/>
            <a:ext cx="178593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0" descr="Breyer">
            <a:hlinkClick r:id="rId4" tooltip="Breye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2997200"/>
            <a:ext cx="18446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72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9" end="9"/>
                                            </p:txEl>
                                          </p:spTgt>
                                        </p:tgtEl>
                                        <p:attrNameLst>
                                          <p:attrName>style.visibility</p:attrName>
                                        </p:attrNameLst>
                                      </p:cBhvr>
                                      <p:to>
                                        <p:strVal val="visible"/>
                                      </p:to>
                                    </p:set>
                                    <p:anim calcmode="lin" valueType="num">
                                      <p:cBhvr additive="base">
                                        <p:cTn id="13" dur="500" fill="hold"/>
                                        <p:tgtEl>
                                          <p:spTgt spid="12291">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2">
                                            <p:txEl>
                                              <p:pRg st="0" end="0"/>
                                            </p:txEl>
                                          </p:spTgt>
                                        </p:tgtEl>
                                        <p:attrNameLst>
                                          <p:attrName>style.visibility</p:attrName>
                                        </p:attrNameLst>
                                      </p:cBhvr>
                                      <p:to>
                                        <p:strVal val="visible"/>
                                      </p:to>
                                    </p:set>
                                    <p:anim calcmode="lin" valueType="num">
                                      <p:cBhvr additive="base">
                                        <p:cTn id="19" dur="500" fill="hold"/>
                                        <p:tgtEl>
                                          <p:spTgt spid="1229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2">
                                            <p:txEl>
                                              <p:pRg st="7" end="7"/>
                                            </p:txEl>
                                          </p:spTgt>
                                        </p:tgtEl>
                                        <p:attrNameLst>
                                          <p:attrName>style.visibility</p:attrName>
                                        </p:attrNameLst>
                                      </p:cBhvr>
                                      <p:to>
                                        <p:strVal val="visible"/>
                                      </p:to>
                                    </p:set>
                                    <p:anim calcmode="lin" valueType="num">
                                      <p:cBhvr additive="base">
                                        <p:cTn id="25" dur="500" fill="hold"/>
                                        <p:tgtEl>
                                          <p:spTgt spid="1229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1520" y="1124744"/>
            <a:ext cx="8609409" cy="1702785"/>
          </a:xfrm>
          <a:prstGeom prst="rect">
            <a:avLst/>
          </a:prstGeom>
        </p:spPr>
      </p:pic>
      <p:sp>
        <p:nvSpPr>
          <p:cNvPr id="5" name="Rectangle 4"/>
          <p:cNvSpPr/>
          <p:nvPr/>
        </p:nvSpPr>
        <p:spPr>
          <a:xfrm>
            <a:off x="3634884" y="3244334"/>
            <a:ext cx="5360763" cy="769441"/>
          </a:xfrm>
          <a:prstGeom prst="rect">
            <a:avLst/>
          </a:prstGeom>
        </p:spPr>
        <p:txBody>
          <a:bodyPr wrap="none">
            <a:spAutoFit/>
          </a:bodyPr>
          <a:lstStyle/>
          <a:p>
            <a:r>
              <a:rPr lang="en-GB" sz="4400" b="1" dirty="0" smtClean="0">
                <a:solidFill>
                  <a:srgbClr val="00B0F0"/>
                </a:solidFill>
                <a:latin typeface="Comic Sans MS" panose="030F0702030302020204" pitchFamily="66" charset="0"/>
              </a:rPr>
              <a:t>Higher Paper 2017</a:t>
            </a:r>
            <a:endParaRPr lang="en-GB" sz="4400" dirty="0"/>
          </a:p>
        </p:txBody>
      </p:sp>
    </p:spTree>
    <p:extLst>
      <p:ext uri="{BB962C8B-B14F-4D97-AF65-F5344CB8AC3E}">
        <p14:creationId xmlns:p14="http://schemas.microsoft.com/office/powerpoint/2010/main" val="2482876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ctrTitle"/>
          </p:nvPr>
        </p:nvSpPr>
        <p:spPr/>
        <p:txBody>
          <a:bodyPr>
            <a:noAutofit/>
          </a:bodyPr>
          <a:lstStyle/>
          <a:p>
            <a:pPr eaLnBrk="1" hangingPunct="1"/>
            <a:r>
              <a:rPr lang="en-GB" sz="8000" b="1" dirty="0" smtClean="0">
                <a:solidFill>
                  <a:srgbClr val="00B0F0"/>
                </a:solidFill>
                <a:latin typeface="Comic Sans MS" panose="030F0702030302020204" pitchFamily="66" charset="0"/>
              </a:rPr>
              <a:t>The roles of the Courts</a:t>
            </a:r>
          </a:p>
        </p:txBody>
      </p:sp>
      <p:sp>
        <p:nvSpPr>
          <p:cNvPr id="14339" name="Rectangle 5"/>
          <p:cNvSpPr>
            <a:spLocks noGrp="1" noChangeArrowheads="1"/>
          </p:cNvSpPr>
          <p:nvPr>
            <p:ph type="subTitle" idx="1"/>
          </p:nvPr>
        </p:nvSpPr>
        <p:spPr/>
        <p:txBody>
          <a:bodyPr/>
          <a:lstStyle/>
          <a:p>
            <a:pPr eaLnBrk="1" hangingPunct="1"/>
            <a:endParaRPr lang="en-US" smtClean="0"/>
          </a:p>
        </p:txBody>
      </p:sp>
    </p:spTree>
    <p:extLst>
      <p:ext uri="{BB962C8B-B14F-4D97-AF65-F5344CB8AC3E}">
        <p14:creationId xmlns:p14="http://schemas.microsoft.com/office/powerpoint/2010/main" val="2454212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b="1" dirty="0" smtClean="0">
                <a:solidFill>
                  <a:srgbClr val="00B0F0"/>
                </a:solidFill>
                <a:effectLst>
                  <a:outerShdw blurRad="38100" dist="38100" dir="2700000" algn="tl">
                    <a:srgbClr val="000000">
                      <a:alpha val="43137"/>
                    </a:srgbClr>
                  </a:outerShdw>
                </a:effectLst>
                <a:latin typeface="Comic Sans MS" panose="030F0702030302020204" pitchFamily="66" charset="0"/>
              </a:rPr>
              <a:t>Judicial Review</a:t>
            </a:r>
          </a:p>
        </p:txBody>
      </p:sp>
      <p:sp>
        <p:nvSpPr>
          <p:cNvPr id="15363" name="Rectangle 3"/>
          <p:cNvSpPr>
            <a:spLocks noGrp="1" noChangeArrowheads="1"/>
          </p:cNvSpPr>
          <p:nvPr>
            <p:ph type="body" idx="1"/>
          </p:nvPr>
        </p:nvSpPr>
        <p:spPr/>
        <p:txBody>
          <a:bodyPr>
            <a:normAutofit fontScale="85000" lnSpcReduction="20000"/>
          </a:bodyPr>
          <a:lstStyle/>
          <a:p>
            <a:pPr eaLnBrk="1" hangingPunct="1"/>
            <a:r>
              <a:rPr lang="en-GB" dirty="0" smtClean="0">
                <a:latin typeface="Comic Sans MS" panose="030F0702030302020204" pitchFamily="66" charset="0"/>
              </a:rPr>
              <a:t>The USA has a long history of Judicial Review</a:t>
            </a:r>
            <a:r>
              <a:rPr lang="en-GB" dirty="0">
                <a:latin typeface="Comic Sans MS" panose="030F0702030302020204" pitchFamily="66" charset="0"/>
              </a:rPr>
              <a:t> </a:t>
            </a:r>
            <a:r>
              <a:rPr lang="en-GB" dirty="0" smtClean="0">
                <a:latin typeface="Comic Sans MS" panose="030F0702030302020204" pitchFamily="66" charset="0"/>
              </a:rPr>
              <a:t>– in the UK, Judicial Review is far less common and typically weaker. </a:t>
            </a:r>
          </a:p>
          <a:p>
            <a:pPr eaLnBrk="1" hangingPunct="1"/>
            <a:r>
              <a:rPr lang="en-GB" dirty="0" smtClean="0">
                <a:latin typeface="Comic Sans MS" panose="030F0702030302020204" pitchFamily="66" charset="0"/>
              </a:rPr>
              <a:t>In the USA, Judicial Review is the process by which the Supreme Court declares that an act of Congress, the actions of the Executive or actions of state governments is unlawful. </a:t>
            </a:r>
          </a:p>
          <a:p>
            <a:pPr eaLnBrk="1" hangingPunct="1"/>
            <a:r>
              <a:rPr lang="en-GB" dirty="0" smtClean="0">
                <a:latin typeface="Comic Sans MS" panose="030F0702030302020204" pitchFamily="66" charset="0"/>
              </a:rPr>
              <a:t>This often has the effect of changing the law.</a:t>
            </a:r>
          </a:p>
          <a:p>
            <a:pPr eaLnBrk="1" hangingPunct="1"/>
            <a:endParaRPr lang="en-GB" dirty="0">
              <a:latin typeface="Comic Sans MS" panose="030F0702030302020204" pitchFamily="66" charset="0"/>
            </a:endParaRPr>
          </a:p>
          <a:p>
            <a:pPr eaLnBrk="1" hangingPunct="1"/>
            <a:r>
              <a:rPr lang="en-GB" dirty="0" smtClean="0">
                <a:latin typeface="Comic Sans MS" panose="030F0702030302020204" pitchFamily="66" charset="0"/>
              </a:rPr>
              <a:t>E.g.</a:t>
            </a:r>
            <a:r>
              <a:rPr lang="en-GB" dirty="0">
                <a:latin typeface="Comic Sans MS" panose="030F0702030302020204" pitchFamily="66" charset="0"/>
              </a:rPr>
              <a:t> </a:t>
            </a:r>
            <a:r>
              <a:rPr lang="en-GB" dirty="0" smtClean="0">
                <a:latin typeface="Comic Sans MS" panose="030F0702030302020204" pitchFamily="66" charset="0"/>
              </a:rPr>
              <a:t>Roe vs. Wade, </a:t>
            </a:r>
          </a:p>
          <a:p>
            <a:pPr marL="0" indent="0" eaLnBrk="1" hangingPunct="1">
              <a:buNone/>
            </a:pPr>
            <a:r>
              <a:rPr lang="en-GB" dirty="0">
                <a:latin typeface="Comic Sans MS" panose="030F0702030302020204" pitchFamily="66" charset="0"/>
              </a:rPr>
              <a:t>(</a:t>
            </a:r>
            <a:r>
              <a:rPr lang="en-GB" dirty="0" smtClean="0">
                <a:latin typeface="Comic Sans MS" panose="030F0702030302020204" pitchFamily="66" charset="0"/>
              </a:rPr>
              <a:t>click image for video)</a:t>
            </a:r>
          </a:p>
        </p:txBody>
      </p:sp>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83" t="47920" r="56219" b="29951"/>
          <a:stretch/>
        </p:blipFill>
        <p:spPr bwMode="auto">
          <a:xfrm>
            <a:off x="5436096" y="4581128"/>
            <a:ext cx="2811439" cy="18970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470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0"/>
            <a:ext cx="8712968" cy="6552728"/>
          </a:xfrm>
        </p:spPr>
        <p:txBody>
          <a:bodyPr>
            <a:normAutofit lnSpcReduction="10000"/>
          </a:bodyPr>
          <a:lstStyle/>
          <a:p>
            <a:pPr eaLnBrk="1" hangingPunct="1"/>
            <a:r>
              <a:rPr lang="en-GB" dirty="0" smtClean="0">
                <a:latin typeface="Comic Sans MS" panose="030F0702030302020204" pitchFamily="66" charset="0"/>
              </a:rPr>
              <a:t>In the UK, Judicial Review is becoming a feature of the Supreme court.</a:t>
            </a:r>
          </a:p>
          <a:p>
            <a:pPr eaLnBrk="1" hangingPunct="1"/>
            <a:r>
              <a:rPr lang="en-GB" dirty="0" smtClean="0">
                <a:latin typeface="Comic Sans MS" panose="030F0702030302020204" pitchFamily="66" charset="0"/>
              </a:rPr>
              <a:t>In the UK, Judicial Review is the process by which Judges review the actions of public officials or public bodies in order to determine whether they have acted in a manner which is lawful.</a:t>
            </a:r>
          </a:p>
          <a:p>
            <a:pPr eaLnBrk="1" hangingPunct="1"/>
            <a:r>
              <a:rPr lang="en-GB" dirty="0" smtClean="0">
                <a:latin typeface="Comic Sans MS" panose="030F0702030302020204" pitchFamily="66" charset="0"/>
              </a:rPr>
              <a:t>The court can rule that some government actions may be illegal</a:t>
            </a:r>
            <a:r>
              <a:rPr lang="en-GB" dirty="0">
                <a:latin typeface="Comic Sans MS" panose="030F0702030302020204" pitchFamily="66" charset="0"/>
              </a:rPr>
              <a:t> </a:t>
            </a:r>
            <a:r>
              <a:rPr lang="en-GB" dirty="0" smtClean="0">
                <a:latin typeface="Comic Sans MS" panose="030F0702030302020204" pitchFamily="66" charset="0"/>
              </a:rPr>
              <a:t>but they do not have the direct power to change the law themselves; this would have to carried out by the appropriate body following the ruling. </a:t>
            </a:r>
          </a:p>
        </p:txBody>
      </p:sp>
      <p:sp>
        <p:nvSpPr>
          <p:cNvPr id="2" name="Rectangle 1"/>
          <p:cNvSpPr/>
          <p:nvPr/>
        </p:nvSpPr>
        <p:spPr>
          <a:xfrm>
            <a:off x="395536" y="6204194"/>
            <a:ext cx="4572000" cy="646331"/>
          </a:xfrm>
          <a:prstGeom prst="rect">
            <a:avLst/>
          </a:prstGeom>
        </p:spPr>
        <p:txBody>
          <a:bodyPr>
            <a:spAutoFit/>
          </a:bodyPr>
          <a:lstStyle/>
          <a:p>
            <a:r>
              <a:rPr lang="en-GB" dirty="0">
                <a:hlinkClick r:id="rId3"/>
              </a:rPr>
              <a:t>https://</a:t>
            </a:r>
            <a:r>
              <a:rPr lang="en-GB" dirty="0" smtClean="0">
                <a:hlinkClick r:id="rId3"/>
              </a:rPr>
              <a:t>www.tutor2u.net/politics/blog/last-minute-judicial-review-examples-for-unit-2</a:t>
            </a:r>
            <a:r>
              <a:rPr lang="en-GB" dirty="0" smtClean="0"/>
              <a:t> </a:t>
            </a:r>
            <a:endParaRPr lang="en-GB" dirty="0"/>
          </a:p>
        </p:txBody>
      </p:sp>
    </p:spTree>
    <p:extLst>
      <p:ext uri="{BB962C8B-B14F-4D97-AF65-F5344CB8AC3E}">
        <p14:creationId xmlns:p14="http://schemas.microsoft.com/office/powerpoint/2010/main" val="240889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457200" y="503236"/>
            <a:ext cx="3566160" cy="1087569"/>
          </a:xfrm>
        </p:spPr>
        <p:txBody>
          <a:bodyPr/>
          <a:lstStyle/>
          <a:p>
            <a:r>
              <a:rPr lang="en-GB" sz="3000" dirty="0" smtClean="0">
                <a:solidFill>
                  <a:schemeClr val="tx1"/>
                </a:solidFill>
                <a:latin typeface="Comic Sans MS" pitchFamily="66" charset="0"/>
              </a:rPr>
              <a:t>What you will learn…</a:t>
            </a:r>
            <a:endParaRPr lang="en-GB" dirty="0">
              <a:solidFill>
                <a:schemeClr val="tx1"/>
              </a:solidFill>
              <a:latin typeface="Comic Sans MS" pitchFamily="66" charset="0"/>
            </a:endParaRPr>
          </a:p>
        </p:txBody>
      </p:sp>
      <p:sp>
        <p:nvSpPr>
          <p:cNvPr id="10" name="Text Placeholder 9"/>
          <p:cNvSpPr>
            <a:spLocks noGrp="1"/>
          </p:cNvSpPr>
          <p:nvPr>
            <p:ph type="body" sz="quarter" idx="3"/>
          </p:nvPr>
        </p:nvSpPr>
        <p:spPr>
          <a:xfrm>
            <a:off x="4595806" y="503236"/>
            <a:ext cx="3981391" cy="1012413"/>
          </a:xfrm>
        </p:spPr>
        <p:txBody>
          <a:bodyPr>
            <a:noAutofit/>
          </a:bodyPr>
          <a:lstStyle/>
          <a:p>
            <a:r>
              <a:rPr lang="en-GB" sz="3000" dirty="0" smtClean="0">
                <a:solidFill>
                  <a:schemeClr val="tx1"/>
                </a:solidFill>
                <a:latin typeface="Comic Sans MS" pitchFamily="66" charset="0"/>
              </a:rPr>
              <a:t>Success Criteria – I can…</a:t>
            </a:r>
            <a:endParaRPr lang="en-GB" sz="3000" dirty="0">
              <a:solidFill>
                <a:schemeClr val="tx1"/>
              </a:solidFill>
              <a:latin typeface="Comic Sans MS" pitchFamily="66" charset="0"/>
            </a:endParaRPr>
          </a:p>
        </p:txBody>
      </p:sp>
      <p:pic>
        <p:nvPicPr>
          <p:cNvPr id="6" name="Picture 5" descr="MC90038358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417728"/>
            <a:ext cx="755576" cy="1353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66909">
            <a:off x="8161987" y="5381192"/>
            <a:ext cx="968170" cy="146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sz="half" idx="2"/>
          </p:nvPr>
        </p:nvSpPr>
        <p:spPr/>
        <p:txBody>
          <a:bodyPr/>
          <a:lstStyle/>
          <a:p>
            <a:r>
              <a:rPr lang="en-GB" dirty="0" smtClean="0">
                <a:latin typeface="Comic Sans MS" panose="030F0702030302020204" pitchFamily="66" charset="0"/>
              </a:rPr>
              <a:t>To identify the judicial components of each system</a:t>
            </a:r>
          </a:p>
          <a:p>
            <a:r>
              <a:rPr lang="en-GB" dirty="0" smtClean="0">
                <a:latin typeface="Comic Sans MS" panose="030F0702030302020204" pitchFamily="66" charset="0"/>
              </a:rPr>
              <a:t>To compare the political systems in the two countries</a:t>
            </a:r>
            <a:endParaRPr lang="en-GB" dirty="0">
              <a:latin typeface="Comic Sans MS" panose="030F0702030302020204" pitchFamily="66" charset="0"/>
            </a:endParaRPr>
          </a:p>
        </p:txBody>
      </p:sp>
      <p:sp>
        <p:nvSpPr>
          <p:cNvPr id="3" name="Content Placeholder 2"/>
          <p:cNvSpPr>
            <a:spLocks noGrp="1"/>
          </p:cNvSpPr>
          <p:nvPr>
            <p:ph sz="quarter" idx="4"/>
          </p:nvPr>
        </p:nvSpPr>
        <p:spPr/>
        <p:txBody>
          <a:bodyPr/>
          <a:lstStyle/>
          <a:p>
            <a:r>
              <a:rPr lang="en-GB" dirty="0" smtClean="0">
                <a:latin typeface="Comic Sans MS" panose="030F0702030302020204" pitchFamily="66" charset="0"/>
              </a:rPr>
              <a:t>Answer essay questions comparing the UK and US political systems</a:t>
            </a:r>
            <a:endParaRPr lang="en-GB" dirty="0">
              <a:latin typeface="Comic Sans MS" panose="030F0702030302020204" pitchFamily="66" charset="0"/>
            </a:endParaRPr>
          </a:p>
        </p:txBody>
      </p:sp>
    </p:spTree>
    <p:extLst>
      <p:ext uri="{BB962C8B-B14F-4D97-AF65-F5344CB8AC3E}">
        <p14:creationId xmlns:p14="http://schemas.microsoft.com/office/powerpoint/2010/main" val="45890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b="1" dirty="0" smtClean="0">
                <a:solidFill>
                  <a:srgbClr val="00B0F0"/>
                </a:solidFill>
                <a:effectLst>
                  <a:outerShdw blurRad="38100" dist="38100" dir="2700000" algn="tl">
                    <a:srgbClr val="000000">
                      <a:alpha val="43137"/>
                    </a:srgbClr>
                  </a:outerShdw>
                </a:effectLst>
                <a:latin typeface="Comic Sans MS" panose="030F0702030302020204" pitchFamily="66" charset="0"/>
              </a:rPr>
              <a:t>REMEMBER…</a:t>
            </a:r>
          </a:p>
        </p:txBody>
      </p:sp>
      <p:sp>
        <p:nvSpPr>
          <p:cNvPr id="17411" name="Rectangle 3"/>
          <p:cNvSpPr>
            <a:spLocks noGrp="1" noChangeArrowheads="1"/>
          </p:cNvSpPr>
          <p:nvPr>
            <p:ph type="body" idx="1"/>
          </p:nvPr>
        </p:nvSpPr>
        <p:spPr/>
        <p:txBody>
          <a:bodyPr/>
          <a:lstStyle/>
          <a:p>
            <a:pPr eaLnBrk="1" hangingPunct="1"/>
            <a:r>
              <a:rPr lang="en-GB" dirty="0" smtClean="0">
                <a:latin typeface="Comic Sans MS" panose="030F0702030302020204" pitchFamily="66" charset="0"/>
              </a:rPr>
              <a:t>The US supreme court can rule actions unconstitutional, changing the law. </a:t>
            </a:r>
          </a:p>
          <a:p>
            <a:pPr eaLnBrk="1" hangingPunct="1"/>
            <a:r>
              <a:rPr lang="en-GB" b="1" dirty="0" smtClean="0">
                <a:latin typeface="Comic Sans MS" panose="030F0702030302020204" pitchFamily="66" charset="0"/>
              </a:rPr>
              <a:t>This is as a result of the sovereign nature of the codified US constitution.</a:t>
            </a:r>
          </a:p>
          <a:p>
            <a:pPr eaLnBrk="1" hangingPunct="1"/>
            <a:r>
              <a:rPr lang="en-GB" b="1" dirty="0" smtClean="0">
                <a:latin typeface="Comic Sans MS" panose="030F0702030302020204" pitchFamily="66" charset="0"/>
              </a:rPr>
              <a:t>The UK supreme court cannot do this. Only Parliament can make a change to law.</a:t>
            </a:r>
          </a:p>
        </p:txBody>
      </p:sp>
    </p:spTree>
    <p:extLst>
      <p:ext uri="{BB962C8B-B14F-4D97-AF65-F5344CB8AC3E}">
        <p14:creationId xmlns:p14="http://schemas.microsoft.com/office/powerpoint/2010/main" val="122216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b="1" dirty="0" smtClean="0">
                <a:solidFill>
                  <a:srgbClr val="00B0F0"/>
                </a:solidFill>
                <a:effectLst>
                  <a:outerShdw blurRad="38100" dist="38100" dir="2700000" algn="tl">
                    <a:srgbClr val="000000">
                      <a:alpha val="43137"/>
                    </a:srgbClr>
                  </a:outerShdw>
                </a:effectLst>
                <a:latin typeface="Comic Sans MS" panose="030F0702030302020204" pitchFamily="66" charset="0"/>
              </a:rPr>
              <a:t>The USA</a:t>
            </a:r>
          </a:p>
        </p:txBody>
      </p:sp>
      <p:sp>
        <p:nvSpPr>
          <p:cNvPr id="26627" name="Rectangle 3"/>
          <p:cNvSpPr>
            <a:spLocks noGrp="1" noChangeArrowheads="1"/>
          </p:cNvSpPr>
          <p:nvPr>
            <p:ph type="body" idx="1"/>
          </p:nvPr>
        </p:nvSpPr>
        <p:spPr>
          <a:xfrm>
            <a:off x="457200" y="1600200"/>
            <a:ext cx="8229600" cy="5068888"/>
          </a:xfrm>
        </p:spPr>
        <p:txBody>
          <a:bodyPr>
            <a:normAutofit lnSpcReduction="10000"/>
          </a:bodyPr>
          <a:lstStyle/>
          <a:p>
            <a:pPr eaLnBrk="1" hangingPunct="1">
              <a:defRPr/>
            </a:pPr>
            <a:r>
              <a:rPr lang="en-GB" dirty="0" smtClean="0">
                <a:latin typeface="Comic Sans MS" panose="030F0702030302020204" pitchFamily="66" charset="0"/>
              </a:rPr>
              <a:t>As the Constitution of the USA is the supreme law of the country, how the </a:t>
            </a:r>
            <a:r>
              <a:rPr lang="en-GB" dirty="0" smtClean="0">
                <a:latin typeface="Comic Sans MS" panose="030F0702030302020204" pitchFamily="66" charset="0"/>
              </a:rPr>
              <a:t>judges </a:t>
            </a:r>
            <a:r>
              <a:rPr lang="en-GB" b="1" dirty="0" smtClean="0">
                <a:latin typeface="Comic Sans MS" panose="030F0702030302020204" pitchFamily="66" charset="0"/>
              </a:rPr>
              <a:t>interpret</a:t>
            </a:r>
            <a:r>
              <a:rPr lang="en-GB" dirty="0" smtClean="0">
                <a:latin typeface="Comic Sans MS" panose="030F0702030302020204" pitchFamily="66" charset="0"/>
              </a:rPr>
              <a:t> it is of huge importance.</a:t>
            </a:r>
          </a:p>
          <a:p>
            <a:pPr eaLnBrk="1" hangingPunct="1">
              <a:defRPr/>
            </a:pPr>
            <a:endParaRPr lang="en-GB" dirty="0" smtClean="0">
              <a:latin typeface="Comic Sans MS" panose="030F0702030302020204" pitchFamily="66" charset="0"/>
            </a:endParaRPr>
          </a:p>
          <a:p>
            <a:pPr eaLnBrk="1" hangingPunct="1">
              <a:defRPr/>
            </a:pPr>
            <a:r>
              <a:rPr lang="en-GB" dirty="0" smtClean="0">
                <a:latin typeface="Comic Sans MS" panose="030F0702030302020204" pitchFamily="66" charset="0"/>
              </a:rPr>
              <a:t>E.g. The Death Penalty was reinstated in the USA because the Supreme Court ruled it did not constitute Cruel and Unusual punishment (banned by the constitution) and was therefore legal.</a:t>
            </a:r>
          </a:p>
        </p:txBody>
      </p:sp>
    </p:spTree>
    <p:extLst>
      <p:ext uri="{BB962C8B-B14F-4D97-AF65-F5344CB8AC3E}">
        <p14:creationId xmlns:p14="http://schemas.microsoft.com/office/powerpoint/2010/main" val="335191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fade">
                                      <p:cBhvr>
                                        <p:cTn id="12" dur="500"/>
                                        <p:tgtEl>
                                          <p:spTgt spid="26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b="1" dirty="0" smtClean="0">
                <a:solidFill>
                  <a:srgbClr val="00B0F0"/>
                </a:solidFill>
                <a:effectLst>
                  <a:outerShdw blurRad="38100" dist="38100" dir="2700000" algn="tl">
                    <a:srgbClr val="000000">
                      <a:alpha val="43137"/>
                    </a:srgbClr>
                  </a:outerShdw>
                </a:effectLst>
                <a:latin typeface="Comic Sans MS" panose="030F0702030302020204" pitchFamily="66" charset="0"/>
              </a:rPr>
              <a:t>Task</a:t>
            </a:r>
          </a:p>
        </p:txBody>
      </p:sp>
      <p:sp>
        <p:nvSpPr>
          <p:cNvPr id="26627" name="Rectangle 3"/>
          <p:cNvSpPr>
            <a:spLocks noGrp="1" noChangeArrowheads="1"/>
          </p:cNvSpPr>
          <p:nvPr>
            <p:ph type="body" idx="1"/>
          </p:nvPr>
        </p:nvSpPr>
        <p:spPr>
          <a:xfrm>
            <a:off x="467544" y="1340768"/>
            <a:ext cx="8229600" cy="1252736"/>
          </a:xfrm>
          <a:ln>
            <a:solidFill>
              <a:schemeClr val="tx1"/>
            </a:solidFill>
          </a:ln>
        </p:spPr>
        <p:txBody>
          <a:bodyPr>
            <a:normAutofit/>
          </a:bodyPr>
          <a:lstStyle/>
          <a:p>
            <a:pPr eaLnBrk="1" hangingPunct="1">
              <a:defRPr/>
            </a:pPr>
            <a:r>
              <a:rPr lang="en-GB" sz="2400" dirty="0" smtClean="0">
                <a:latin typeface="Comic Sans MS" panose="030F0702030302020204" pitchFamily="66" charset="0"/>
              </a:rPr>
              <a:t>Using the notes you have taken, copy and complete the table below and summarise the key differences between the UK and US judicial systems</a:t>
            </a:r>
          </a:p>
        </p:txBody>
      </p:sp>
      <p:graphicFrame>
        <p:nvGraphicFramePr>
          <p:cNvPr id="2" name="Table 1"/>
          <p:cNvGraphicFramePr>
            <a:graphicFrameLocks noGrp="1"/>
          </p:cNvGraphicFramePr>
          <p:nvPr>
            <p:extLst>
              <p:ext uri="{D42A27DB-BD31-4B8C-83A1-F6EECF244321}">
                <p14:modId xmlns:p14="http://schemas.microsoft.com/office/powerpoint/2010/main" val="2405426310"/>
              </p:ext>
            </p:extLst>
          </p:nvPr>
        </p:nvGraphicFramePr>
        <p:xfrm>
          <a:off x="539552" y="2708920"/>
          <a:ext cx="8136904" cy="4032448"/>
        </p:xfrm>
        <a:graphic>
          <a:graphicData uri="http://schemas.openxmlformats.org/drawingml/2006/table">
            <a:tbl>
              <a:tblPr firstRow="1" bandRow="1">
                <a:tableStyleId>{5C22544A-7EE6-4342-B048-85BDC9FD1C3A}</a:tableStyleId>
              </a:tblPr>
              <a:tblGrid>
                <a:gridCol w="4068452">
                  <a:extLst>
                    <a:ext uri="{9D8B030D-6E8A-4147-A177-3AD203B41FA5}">
                      <a16:colId xmlns:a16="http://schemas.microsoft.com/office/drawing/2014/main" val="20000"/>
                    </a:ext>
                  </a:extLst>
                </a:gridCol>
                <a:gridCol w="4068452">
                  <a:extLst>
                    <a:ext uri="{9D8B030D-6E8A-4147-A177-3AD203B41FA5}">
                      <a16:colId xmlns:a16="http://schemas.microsoft.com/office/drawing/2014/main" val="20001"/>
                    </a:ext>
                  </a:extLst>
                </a:gridCol>
              </a:tblGrid>
              <a:tr h="687218">
                <a:tc>
                  <a:txBody>
                    <a:bodyPr/>
                    <a:lstStyle/>
                    <a:p>
                      <a:pPr algn="ctr"/>
                      <a:r>
                        <a:rPr lang="en-GB" sz="3200" dirty="0" smtClean="0">
                          <a:latin typeface="Comic Sans MS" panose="030F0702030302020204" pitchFamily="66" charset="0"/>
                        </a:rPr>
                        <a:t>UK</a:t>
                      </a:r>
                      <a:endParaRPr lang="en-GB" sz="3200" dirty="0">
                        <a:latin typeface="Comic Sans MS" panose="030F0702030302020204" pitchFamily="66" charset="0"/>
                      </a:endParaRPr>
                    </a:p>
                  </a:txBody>
                  <a:tcPr/>
                </a:tc>
                <a:tc>
                  <a:txBody>
                    <a:bodyPr/>
                    <a:lstStyle/>
                    <a:p>
                      <a:pPr algn="ctr"/>
                      <a:r>
                        <a:rPr lang="en-GB" sz="3200" dirty="0" smtClean="0">
                          <a:latin typeface="Comic Sans MS" panose="030F0702030302020204" pitchFamily="66" charset="0"/>
                        </a:rPr>
                        <a:t>US</a:t>
                      </a:r>
                      <a:endParaRPr lang="en-GB" sz="3200" dirty="0">
                        <a:latin typeface="Comic Sans MS" panose="030F0702030302020204" pitchFamily="66" charset="0"/>
                      </a:endParaRPr>
                    </a:p>
                  </a:txBody>
                  <a:tcPr/>
                </a:tc>
                <a:extLst>
                  <a:ext uri="{0D108BD9-81ED-4DB2-BD59-A6C34878D82A}">
                    <a16:rowId xmlns:a16="http://schemas.microsoft.com/office/drawing/2014/main" val="10000"/>
                  </a:ext>
                </a:extLst>
              </a:tr>
              <a:tr h="3345230">
                <a:tc>
                  <a:txBody>
                    <a:bodyPr/>
                    <a:lstStyle/>
                    <a:p>
                      <a:endParaRPr lang="en-GB" sz="3200">
                        <a:latin typeface="Comic Sans MS" panose="030F0702030302020204" pitchFamily="66" charset="0"/>
                      </a:endParaRPr>
                    </a:p>
                  </a:txBody>
                  <a:tcPr/>
                </a:tc>
                <a:tc>
                  <a:txBody>
                    <a:bodyPr/>
                    <a:lstStyle/>
                    <a:p>
                      <a:endParaRPr lang="en-GB" sz="3200" dirty="0">
                        <a:latin typeface="Comic Sans MS" panose="030F0702030302020204" pitchFamily="66"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4150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Comic Sans MS" panose="030F0702030302020204" pitchFamily="66" charset="0"/>
              </a:rPr>
              <a:t>Documentary </a:t>
            </a:r>
            <a:endParaRPr lang="en-GB"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a:lstStyle/>
          <a:p>
            <a:r>
              <a:rPr lang="en-GB" dirty="0">
                <a:hlinkClick r:id="rId2"/>
              </a:rPr>
              <a:t>https://</a:t>
            </a:r>
            <a:r>
              <a:rPr lang="en-GB" dirty="0" smtClean="0">
                <a:hlinkClick r:id="rId2"/>
              </a:rPr>
              <a:t>www.youtube.com/watch?v=PZtYENfNa7k</a:t>
            </a:r>
            <a:r>
              <a:rPr lang="en-GB" dirty="0" smtClean="0"/>
              <a:t> – The UK Supreme Court: the Highest Court in the Land</a:t>
            </a:r>
          </a:p>
          <a:p>
            <a:endParaRPr lang="en-GB" dirty="0"/>
          </a:p>
        </p:txBody>
      </p:sp>
    </p:spTree>
    <p:extLst>
      <p:ext uri="{BB962C8B-B14F-4D97-AF65-F5344CB8AC3E}">
        <p14:creationId xmlns:p14="http://schemas.microsoft.com/office/powerpoint/2010/main" val="791097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title"/>
          </p:nvPr>
        </p:nvSpPr>
        <p:spPr/>
        <p:txBody>
          <a:bodyPr/>
          <a:lstStyle/>
          <a:p>
            <a:pPr eaLnBrk="1" hangingPunct="1"/>
            <a:r>
              <a:rPr lang="en-GB" b="1" dirty="0" smtClean="0">
                <a:solidFill>
                  <a:srgbClr val="00B0F0"/>
                </a:solidFill>
                <a:effectLst>
                  <a:outerShdw blurRad="38100" dist="38100" dir="2700000" algn="tl">
                    <a:srgbClr val="000000">
                      <a:alpha val="43137"/>
                    </a:srgbClr>
                  </a:outerShdw>
                </a:effectLst>
                <a:latin typeface="Comic Sans MS" panose="030F0702030302020204" pitchFamily="66" charset="0"/>
              </a:rPr>
              <a:t>Judicial Independence</a:t>
            </a:r>
          </a:p>
        </p:txBody>
      </p:sp>
      <p:sp>
        <p:nvSpPr>
          <p:cNvPr id="13315" name="Rectangle 7"/>
          <p:cNvSpPr>
            <a:spLocks noGrp="1" noChangeArrowheads="1"/>
          </p:cNvSpPr>
          <p:nvPr>
            <p:ph type="body" idx="1"/>
          </p:nvPr>
        </p:nvSpPr>
        <p:spPr/>
        <p:txBody>
          <a:bodyPr/>
          <a:lstStyle/>
          <a:p>
            <a:pPr eaLnBrk="1" hangingPunct="1"/>
            <a:r>
              <a:rPr lang="en-GB" dirty="0" smtClean="0">
                <a:latin typeface="Comic Sans MS" panose="030F0702030302020204" pitchFamily="66" charset="0"/>
              </a:rPr>
              <a:t>This is the concept that the courts are </a:t>
            </a:r>
            <a:r>
              <a:rPr lang="en-GB" b="1" dirty="0" smtClean="0">
                <a:solidFill>
                  <a:srgbClr val="FF0000"/>
                </a:solidFill>
                <a:latin typeface="Comic Sans MS" panose="030F0702030302020204" pitchFamily="66" charset="0"/>
              </a:rPr>
              <a:t>independent from the influence of Government.</a:t>
            </a:r>
          </a:p>
          <a:p>
            <a:pPr eaLnBrk="1" hangingPunct="1"/>
            <a:endParaRPr lang="en-GB" dirty="0">
              <a:latin typeface="Comic Sans MS" panose="030F0702030302020204" pitchFamily="66" charset="0"/>
            </a:endParaRPr>
          </a:p>
          <a:p>
            <a:pPr eaLnBrk="1" hangingPunct="1"/>
            <a:r>
              <a:rPr lang="en-GB" dirty="0" smtClean="0">
                <a:latin typeface="Comic Sans MS" panose="030F0702030302020204" pitchFamily="66" charset="0"/>
              </a:rPr>
              <a:t>Clearly, the new UK Supreme court can claim more independence from government DESPITE the clear separation of power in the USA.</a:t>
            </a:r>
          </a:p>
        </p:txBody>
      </p:sp>
    </p:spTree>
    <p:extLst>
      <p:ext uri="{BB962C8B-B14F-4D97-AF65-F5344CB8AC3E}">
        <p14:creationId xmlns:p14="http://schemas.microsoft.com/office/powerpoint/2010/main" val="395580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GB" altLang="en-US" b="1" dirty="0" smtClean="0">
                <a:solidFill>
                  <a:srgbClr val="00B0F0"/>
                </a:solidFill>
                <a:effectLst>
                  <a:outerShdw blurRad="38100" dist="38100" dir="2700000" algn="tl">
                    <a:srgbClr val="000000">
                      <a:alpha val="43137"/>
                    </a:srgbClr>
                  </a:outerShdw>
                </a:effectLst>
                <a:latin typeface="Comic Sans MS" pitchFamily="66" charset="0"/>
              </a:rPr>
              <a:t>Judicial </a:t>
            </a:r>
            <a:r>
              <a:rPr lang="en-GB" altLang="en-US" b="1" dirty="0">
                <a:solidFill>
                  <a:srgbClr val="00B0F0"/>
                </a:solidFill>
                <a:effectLst>
                  <a:outerShdw blurRad="38100" dist="38100" dir="2700000" algn="tl">
                    <a:srgbClr val="000000">
                      <a:alpha val="43137"/>
                    </a:srgbClr>
                  </a:outerShdw>
                </a:effectLst>
                <a:latin typeface="Comic Sans MS" pitchFamily="66" charset="0"/>
              </a:rPr>
              <a:t>N</a:t>
            </a:r>
            <a:r>
              <a:rPr lang="en-GB" altLang="en-US" b="1" dirty="0" smtClean="0">
                <a:solidFill>
                  <a:srgbClr val="00B0F0"/>
                </a:solidFill>
                <a:effectLst>
                  <a:outerShdw blurRad="38100" dist="38100" dir="2700000" algn="tl">
                    <a:srgbClr val="000000">
                      <a:alpha val="43137"/>
                    </a:srgbClr>
                  </a:outerShdw>
                </a:effectLst>
                <a:latin typeface="Comic Sans MS" pitchFamily="66" charset="0"/>
              </a:rPr>
              <a:t>eutrality</a:t>
            </a:r>
            <a:endParaRPr lang="en-GB" altLang="en-US" b="1" dirty="0" smtClean="0">
              <a:solidFill>
                <a:srgbClr val="00B0F0"/>
              </a:solidFill>
              <a:effectLst>
                <a:outerShdw blurRad="38100" dist="38100" dir="2700000" algn="tl">
                  <a:srgbClr val="000000">
                    <a:alpha val="43137"/>
                  </a:srgbClr>
                </a:outerShdw>
              </a:effectLst>
              <a:latin typeface="Comic Sans MS" pitchFamily="66" charset="0"/>
            </a:endParaRPr>
          </a:p>
        </p:txBody>
      </p:sp>
      <p:sp>
        <p:nvSpPr>
          <p:cNvPr id="8195" name="Content Placeholder 2"/>
          <p:cNvSpPr>
            <a:spLocks noGrp="1"/>
          </p:cNvSpPr>
          <p:nvPr>
            <p:ph idx="1"/>
          </p:nvPr>
        </p:nvSpPr>
        <p:spPr/>
        <p:txBody>
          <a:bodyPr>
            <a:normAutofit fontScale="70000" lnSpcReduction="20000"/>
          </a:bodyPr>
          <a:lstStyle/>
          <a:p>
            <a:pPr>
              <a:buFontTx/>
              <a:buChar char="•"/>
            </a:pPr>
            <a:r>
              <a:rPr lang="en-GB" altLang="en-US" b="1" dirty="0" smtClean="0">
                <a:solidFill>
                  <a:srgbClr val="002060"/>
                </a:solidFill>
                <a:latin typeface="Comic Sans MS" pitchFamily="66" charset="0"/>
              </a:rPr>
              <a:t>Judicial </a:t>
            </a:r>
            <a:r>
              <a:rPr lang="en-GB" altLang="en-US" b="1" dirty="0" smtClean="0">
                <a:solidFill>
                  <a:srgbClr val="002060"/>
                </a:solidFill>
                <a:latin typeface="Comic Sans MS" pitchFamily="66" charset="0"/>
              </a:rPr>
              <a:t>neutrality </a:t>
            </a:r>
            <a:r>
              <a:rPr lang="en-GB" altLang="en-US" dirty="0" smtClean="0">
                <a:latin typeface="Comic Sans MS" pitchFamily="66" charset="0"/>
              </a:rPr>
              <a:t>is where judges operate impartially, i.e. without personal bias in their administration of justice and is an essential requirement of the Rule of Law.</a:t>
            </a:r>
          </a:p>
          <a:p>
            <a:pPr>
              <a:buFontTx/>
              <a:buChar char="•"/>
            </a:pPr>
            <a:r>
              <a:rPr lang="en-GB" altLang="en-US" b="1" dirty="0" smtClean="0">
                <a:latin typeface="Comic Sans MS" pitchFamily="66" charset="0"/>
              </a:rPr>
              <a:t>A lack of </a:t>
            </a:r>
            <a:r>
              <a:rPr lang="en-GB" altLang="en-US" b="1" dirty="0" smtClean="0">
                <a:solidFill>
                  <a:srgbClr val="FF0000"/>
                </a:solidFill>
                <a:latin typeface="Comic Sans MS" pitchFamily="66" charset="0"/>
              </a:rPr>
              <a:t>judicial independence </a:t>
            </a:r>
            <a:r>
              <a:rPr lang="en-GB" altLang="en-US" b="1" dirty="0" smtClean="0">
                <a:latin typeface="Comic Sans MS" pitchFamily="66" charset="0"/>
              </a:rPr>
              <a:t>will threaten </a:t>
            </a:r>
            <a:r>
              <a:rPr lang="en-GB" altLang="en-US" b="1" dirty="0" smtClean="0">
                <a:solidFill>
                  <a:srgbClr val="002060"/>
                </a:solidFill>
                <a:latin typeface="Comic Sans MS" pitchFamily="66" charset="0"/>
              </a:rPr>
              <a:t>judicial neutrality</a:t>
            </a:r>
            <a:r>
              <a:rPr lang="en-GB" altLang="en-US" dirty="0" smtClean="0">
                <a:latin typeface="Comic Sans MS" pitchFamily="66" charset="0"/>
              </a:rPr>
              <a:t>, because if judges are subject to external control their impartiality will be compromised, but it does not guarantee it.</a:t>
            </a:r>
          </a:p>
          <a:p>
            <a:pPr>
              <a:buFontTx/>
              <a:buChar char="•"/>
            </a:pPr>
            <a:r>
              <a:rPr lang="en-GB" altLang="en-US" dirty="0" smtClean="0">
                <a:latin typeface="Comic Sans MS" pitchFamily="66" charset="0"/>
              </a:rPr>
              <a:t>In the </a:t>
            </a:r>
            <a:r>
              <a:rPr lang="en-GB" altLang="en-US" dirty="0" smtClean="0">
                <a:solidFill>
                  <a:srgbClr val="00B050"/>
                </a:solidFill>
                <a:latin typeface="Comic Sans MS" pitchFamily="66" charset="0"/>
              </a:rPr>
              <a:t>UK</a:t>
            </a:r>
            <a:r>
              <a:rPr lang="en-GB" altLang="en-US" dirty="0" smtClean="0">
                <a:latin typeface="Comic Sans MS" pitchFamily="66" charset="0"/>
              </a:rPr>
              <a:t>, judges are not appointed based on their politics but rather on their experience and suitability (</a:t>
            </a:r>
            <a:r>
              <a:rPr lang="en-GB" altLang="en-US" i="1" dirty="0" smtClean="0">
                <a:latin typeface="Comic Sans MS" pitchFamily="66" charset="0"/>
              </a:rPr>
              <a:t>they should be neutral, in </a:t>
            </a:r>
            <a:r>
              <a:rPr lang="en-GB" altLang="en-US" i="1" dirty="0" smtClean="0">
                <a:latin typeface="Comic Sans MS" pitchFamily="66" charset="0"/>
              </a:rPr>
              <a:t>theory</a:t>
            </a:r>
            <a:r>
              <a:rPr lang="en-GB" altLang="en-US" dirty="0" smtClean="0">
                <a:latin typeface="Comic Sans MS" pitchFamily="66" charset="0"/>
              </a:rPr>
              <a:t>).</a:t>
            </a:r>
            <a:endParaRPr lang="en-GB" altLang="en-US" dirty="0" smtClean="0">
              <a:latin typeface="Comic Sans MS" pitchFamily="66" charset="0"/>
            </a:endParaRPr>
          </a:p>
          <a:p>
            <a:pPr>
              <a:buFontTx/>
              <a:buChar char="•"/>
            </a:pPr>
            <a:r>
              <a:rPr lang="en-GB" altLang="en-US" dirty="0" smtClean="0">
                <a:latin typeface="Comic Sans MS" pitchFamily="66" charset="0"/>
              </a:rPr>
              <a:t>In contrast, in the </a:t>
            </a:r>
            <a:r>
              <a:rPr lang="en-GB" altLang="en-US" dirty="0" smtClean="0">
                <a:solidFill>
                  <a:srgbClr val="7030A0"/>
                </a:solidFill>
                <a:latin typeface="Comic Sans MS" pitchFamily="66" charset="0"/>
              </a:rPr>
              <a:t>USA</a:t>
            </a:r>
            <a:r>
              <a:rPr lang="en-GB" altLang="en-US" dirty="0" smtClean="0">
                <a:latin typeface="Comic Sans MS" pitchFamily="66" charset="0"/>
              </a:rPr>
              <a:t> appointments to the Supreme Court are very much political – a Democrat President would likely appoint a liberal judge, a Republican President would likely appoint a conservative judge.</a:t>
            </a:r>
          </a:p>
        </p:txBody>
      </p:sp>
    </p:spTree>
    <p:extLst>
      <p:ext uri="{BB962C8B-B14F-4D97-AF65-F5344CB8AC3E}">
        <p14:creationId xmlns:p14="http://schemas.microsoft.com/office/powerpoint/2010/main" val="2174793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r>
              <a:rPr lang="en-GB" altLang="en-US" b="1" dirty="0" smtClean="0">
                <a:solidFill>
                  <a:srgbClr val="00B0F0"/>
                </a:solidFill>
                <a:effectLst>
                  <a:outerShdw blurRad="38100" dist="38100" dir="2700000" algn="tl">
                    <a:srgbClr val="000000">
                      <a:alpha val="43137"/>
                    </a:srgbClr>
                  </a:outerShdw>
                </a:effectLst>
                <a:latin typeface="Comic Sans MS" pitchFamily="66" charset="0"/>
              </a:rPr>
              <a:t>How is the independence of the judiciary maintained?</a:t>
            </a:r>
          </a:p>
        </p:txBody>
      </p:sp>
      <p:sp>
        <p:nvSpPr>
          <p:cNvPr id="10243" name="Content Placeholder 2"/>
          <p:cNvSpPr>
            <a:spLocks noGrp="1"/>
          </p:cNvSpPr>
          <p:nvPr>
            <p:ph idx="1"/>
          </p:nvPr>
        </p:nvSpPr>
        <p:spPr>
          <a:xfrm>
            <a:off x="395536" y="1988840"/>
            <a:ext cx="8382000" cy="4392488"/>
          </a:xfrm>
        </p:spPr>
        <p:txBody>
          <a:bodyPr>
            <a:normAutofit fontScale="85000" lnSpcReduction="20000"/>
          </a:bodyPr>
          <a:lstStyle/>
          <a:p>
            <a:r>
              <a:rPr lang="en-GB" altLang="en-US" dirty="0" smtClean="0">
                <a:latin typeface="Comic Sans MS" pitchFamily="66" charset="0"/>
              </a:rPr>
              <a:t>Judicial independence in the UK is based upon six main pillars:</a:t>
            </a:r>
          </a:p>
          <a:p>
            <a:pPr>
              <a:buFontTx/>
              <a:buChar char="•"/>
            </a:pPr>
            <a:r>
              <a:rPr lang="en-GB" altLang="en-US" dirty="0" smtClean="0">
                <a:solidFill>
                  <a:srgbClr val="00B0F0"/>
                </a:solidFill>
                <a:latin typeface="Comic Sans MS" pitchFamily="66" charset="0"/>
              </a:rPr>
              <a:t>The security of tenure enjoyed by judges</a:t>
            </a:r>
          </a:p>
          <a:p>
            <a:pPr>
              <a:buFontTx/>
              <a:buChar char="•"/>
            </a:pPr>
            <a:r>
              <a:rPr lang="en-GB" altLang="en-US" dirty="0" smtClean="0">
                <a:solidFill>
                  <a:srgbClr val="7030A0"/>
                </a:solidFill>
                <a:latin typeface="Comic Sans MS" pitchFamily="66" charset="0"/>
              </a:rPr>
              <a:t>Guaranteed Salaries paid from the Consolidated Fund </a:t>
            </a:r>
          </a:p>
          <a:p>
            <a:pPr>
              <a:buFontTx/>
              <a:buChar char="•"/>
            </a:pPr>
            <a:r>
              <a:rPr lang="en-GB" altLang="en-US" dirty="0" smtClean="0">
                <a:solidFill>
                  <a:srgbClr val="00B050"/>
                </a:solidFill>
                <a:latin typeface="Comic Sans MS" pitchFamily="66" charset="0"/>
              </a:rPr>
              <a:t>The offence of contempt of court</a:t>
            </a:r>
          </a:p>
          <a:p>
            <a:pPr>
              <a:buFontTx/>
              <a:buChar char="•"/>
            </a:pPr>
            <a:r>
              <a:rPr lang="en-GB" altLang="en-US" dirty="0" smtClean="0">
                <a:solidFill>
                  <a:srgbClr val="0070C0"/>
                </a:solidFill>
                <a:latin typeface="Comic Sans MS" pitchFamily="66" charset="0"/>
              </a:rPr>
              <a:t>A growing separation of powers.</a:t>
            </a:r>
          </a:p>
          <a:p>
            <a:pPr>
              <a:buFontTx/>
              <a:buChar char="•"/>
            </a:pPr>
            <a:r>
              <a:rPr lang="en-GB" altLang="en-US" dirty="0" smtClean="0">
                <a:solidFill>
                  <a:schemeClr val="accent2"/>
                </a:solidFill>
                <a:latin typeface="Comic Sans MS" pitchFamily="66" charset="0"/>
              </a:rPr>
              <a:t>An independent appointments system.</a:t>
            </a:r>
          </a:p>
          <a:p>
            <a:pPr>
              <a:buFontTx/>
              <a:buChar char="•"/>
            </a:pPr>
            <a:r>
              <a:rPr lang="en-GB" altLang="en-US" dirty="0" smtClean="0">
                <a:solidFill>
                  <a:schemeClr val="accent6">
                    <a:lumMod val="50000"/>
                  </a:schemeClr>
                </a:solidFill>
                <a:latin typeface="Comic Sans MS" pitchFamily="66" charset="0"/>
              </a:rPr>
              <a:t>The training and experience of senior judges – only the best sit on the Supreme Court, usually following a distinguished career.</a:t>
            </a:r>
          </a:p>
        </p:txBody>
      </p:sp>
    </p:spTree>
    <p:extLst>
      <p:ext uri="{BB962C8B-B14F-4D97-AF65-F5344CB8AC3E}">
        <p14:creationId xmlns:p14="http://schemas.microsoft.com/office/powerpoint/2010/main" val="2131801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r>
              <a:rPr lang="en-GB" altLang="en-US" b="1" dirty="0" smtClean="0">
                <a:solidFill>
                  <a:srgbClr val="00B0F0"/>
                </a:solidFill>
                <a:effectLst>
                  <a:outerShdw blurRad="38100" dist="38100" dir="2700000" algn="tl">
                    <a:srgbClr val="000000">
                      <a:alpha val="43137"/>
                    </a:srgbClr>
                  </a:outerShdw>
                </a:effectLst>
                <a:latin typeface="Comic Sans MS" pitchFamily="66" charset="0"/>
              </a:rPr>
              <a:t>How is judicial neutrality guaranteed?</a:t>
            </a:r>
          </a:p>
        </p:txBody>
      </p:sp>
      <p:sp>
        <p:nvSpPr>
          <p:cNvPr id="3" name="Content Placeholder 2"/>
          <p:cNvSpPr>
            <a:spLocks noGrp="1"/>
          </p:cNvSpPr>
          <p:nvPr>
            <p:ph idx="1"/>
          </p:nvPr>
        </p:nvSpPr>
        <p:spPr/>
        <p:txBody>
          <a:bodyPr>
            <a:normAutofit lnSpcReduction="10000"/>
          </a:bodyPr>
          <a:lstStyle/>
          <a:p>
            <a:pPr marL="0" indent="0"/>
            <a:r>
              <a:rPr lang="en-GB" altLang="en-US" dirty="0" smtClean="0">
                <a:latin typeface="Comic Sans MS" pitchFamily="66" charset="0"/>
              </a:rPr>
              <a:t>It is impossible to guarantee judicial neutrality absolutely, but:</a:t>
            </a:r>
          </a:p>
          <a:p>
            <a:pPr marL="330200" lvl="1" indent="-328613">
              <a:buFontTx/>
              <a:buChar char="•"/>
            </a:pPr>
            <a:r>
              <a:rPr lang="en-GB" altLang="en-US" dirty="0" smtClean="0">
                <a:solidFill>
                  <a:srgbClr val="FF0000"/>
                </a:solidFill>
                <a:latin typeface="Comic Sans MS" pitchFamily="66" charset="0"/>
              </a:rPr>
              <a:t>Judges are expected to maintain a relatively low public profile</a:t>
            </a:r>
          </a:p>
          <a:p>
            <a:pPr marL="330200" lvl="1" indent="-328613">
              <a:buFontTx/>
              <a:buChar char="•"/>
            </a:pPr>
            <a:r>
              <a:rPr lang="en-GB" altLang="en-US" dirty="0" smtClean="0">
                <a:solidFill>
                  <a:srgbClr val="7030A0"/>
                </a:solidFill>
                <a:latin typeface="Comic Sans MS" pitchFamily="66" charset="0"/>
              </a:rPr>
              <a:t>There are restrictions on their political activities</a:t>
            </a:r>
          </a:p>
          <a:p>
            <a:pPr marL="330200" lvl="1" indent="-328613">
              <a:buFontTx/>
              <a:buChar char="•"/>
            </a:pPr>
            <a:r>
              <a:rPr lang="en-GB" altLang="en-US" dirty="0" smtClean="0">
                <a:solidFill>
                  <a:schemeClr val="accent6">
                    <a:lumMod val="50000"/>
                  </a:schemeClr>
                </a:solidFill>
                <a:latin typeface="Comic Sans MS" pitchFamily="66" charset="0"/>
              </a:rPr>
              <a:t>They must provide legal justifications for their judgements</a:t>
            </a:r>
          </a:p>
          <a:p>
            <a:pPr marL="330200" lvl="1" indent="-328613">
              <a:buFontTx/>
              <a:buChar char="•"/>
            </a:pPr>
            <a:r>
              <a:rPr lang="en-GB" altLang="en-US" dirty="0" smtClean="0">
                <a:solidFill>
                  <a:srgbClr val="00B050"/>
                </a:solidFill>
                <a:latin typeface="Comic Sans MS" pitchFamily="66" charset="0"/>
              </a:rPr>
              <a:t>They are highly trained and chosen from the ranks of highly experienced lawyers</a:t>
            </a:r>
          </a:p>
        </p:txBody>
      </p:sp>
    </p:spTree>
    <p:extLst>
      <p:ext uri="{BB962C8B-B14F-4D97-AF65-F5344CB8AC3E}">
        <p14:creationId xmlns:p14="http://schemas.microsoft.com/office/powerpoint/2010/main" val="3787806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en-GB" altLang="en-US" b="1" dirty="0" smtClean="0">
                <a:solidFill>
                  <a:srgbClr val="00B0F0"/>
                </a:solidFill>
                <a:effectLst>
                  <a:outerShdw blurRad="38100" dist="38100" dir="2700000" algn="tl">
                    <a:srgbClr val="000000">
                      <a:alpha val="43137"/>
                    </a:srgbClr>
                  </a:outerShdw>
                </a:effectLst>
                <a:latin typeface="Comic Sans MS" pitchFamily="66" charset="0"/>
              </a:rPr>
              <a:t>Threats to judicial neutrality?</a:t>
            </a:r>
          </a:p>
        </p:txBody>
      </p:sp>
      <p:sp>
        <p:nvSpPr>
          <p:cNvPr id="12291" name="Content Placeholder 2"/>
          <p:cNvSpPr>
            <a:spLocks noGrp="1"/>
          </p:cNvSpPr>
          <p:nvPr>
            <p:ph idx="1"/>
          </p:nvPr>
        </p:nvSpPr>
        <p:spPr/>
        <p:txBody>
          <a:bodyPr>
            <a:normAutofit fontScale="92500" lnSpcReduction="10000"/>
          </a:bodyPr>
          <a:lstStyle/>
          <a:p>
            <a:pPr>
              <a:buFontTx/>
              <a:buChar char="•"/>
            </a:pPr>
            <a:r>
              <a:rPr lang="en-US" altLang="en-US" dirty="0" smtClean="0">
                <a:latin typeface="Comic Sans MS" pitchFamily="66" charset="0"/>
              </a:rPr>
              <a:t>Most senior judges come from a relatively narrow social and educational background (rich, privately educated, male, white). </a:t>
            </a:r>
            <a:r>
              <a:rPr lang="en-GB" dirty="0">
                <a:latin typeface="Comic Sans MS" panose="030F0702030302020204" pitchFamily="66" charset="0"/>
              </a:rPr>
              <a:t>Some argue, </a:t>
            </a:r>
            <a:r>
              <a:rPr lang="en-GB" dirty="0" smtClean="0">
                <a:latin typeface="Comic Sans MS" panose="030F0702030302020204" pitchFamily="66" charset="0"/>
              </a:rPr>
              <a:t>like </a:t>
            </a:r>
            <a:r>
              <a:rPr lang="en-GB" dirty="0">
                <a:latin typeface="Comic Sans MS" panose="030F0702030302020204" pitchFamily="66" charset="0"/>
              </a:rPr>
              <a:t>John Griffiths, </a:t>
            </a:r>
            <a:r>
              <a:rPr lang="en-GB" dirty="0" smtClean="0">
                <a:latin typeface="Comic Sans MS" panose="030F0702030302020204" pitchFamily="66" charset="0"/>
              </a:rPr>
              <a:t>that this trend ensures they </a:t>
            </a:r>
            <a:r>
              <a:rPr lang="en-GB" dirty="0">
                <a:latin typeface="Comic Sans MS" panose="030F0702030302020204" pitchFamily="66" charset="0"/>
              </a:rPr>
              <a:t>belong to an unrepresentative elite.</a:t>
            </a:r>
          </a:p>
          <a:p>
            <a:pPr>
              <a:buFontTx/>
              <a:buChar char="•"/>
            </a:pPr>
            <a:endParaRPr lang="en-GB" altLang="en-US" dirty="0" smtClean="0">
              <a:latin typeface="Comic Sans MS" pitchFamily="66" charset="0"/>
            </a:endParaRPr>
          </a:p>
          <a:p>
            <a:pPr>
              <a:buFontTx/>
              <a:buChar char="•"/>
            </a:pPr>
            <a:r>
              <a:rPr lang="en-US" altLang="en-US" dirty="0" smtClean="0">
                <a:latin typeface="Comic Sans MS" pitchFamily="66" charset="0"/>
              </a:rPr>
              <a:t>There has been an increased </a:t>
            </a:r>
            <a:r>
              <a:rPr lang="en-US" altLang="en-US" dirty="0" err="1" smtClean="0">
                <a:latin typeface="Comic Sans MS" pitchFamily="66" charset="0"/>
              </a:rPr>
              <a:t>politicisation</a:t>
            </a:r>
            <a:r>
              <a:rPr lang="en-US" altLang="en-US" dirty="0" smtClean="0">
                <a:latin typeface="Comic Sans MS" pitchFamily="66" charset="0"/>
              </a:rPr>
              <a:t> of the judiciary in recent years. </a:t>
            </a:r>
            <a:r>
              <a:rPr lang="en-US" altLang="en-US" i="1" dirty="0" smtClean="0">
                <a:latin typeface="Comic Sans MS" pitchFamily="66" charset="0"/>
              </a:rPr>
              <a:t>See reading!</a:t>
            </a:r>
            <a:endParaRPr lang="en-GB" altLang="en-US" i="1" dirty="0" smtClean="0">
              <a:latin typeface="Comic Sans MS" pitchFamily="66" charset="0"/>
            </a:endParaRPr>
          </a:p>
        </p:txBody>
      </p:sp>
    </p:spTree>
    <p:extLst>
      <p:ext uri="{BB962C8B-B14F-4D97-AF65-F5344CB8AC3E}">
        <p14:creationId xmlns:p14="http://schemas.microsoft.com/office/powerpoint/2010/main" val="4271864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95288" y="3141663"/>
            <a:ext cx="8382000" cy="914400"/>
          </a:xfrm>
        </p:spPr>
        <p:txBody>
          <a:bodyPr>
            <a:normAutofit fontScale="90000"/>
          </a:bodyPr>
          <a:lstStyle/>
          <a:p>
            <a:r>
              <a:rPr lang="en-GB" altLang="en-US" b="1" dirty="0" smtClean="0">
                <a:solidFill>
                  <a:srgbClr val="00B0F0"/>
                </a:solidFill>
                <a:latin typeface="Comic Sans MS" pitchFamily="66" charset="0"/>
              </a:rPr>
              <a:t>Has the UK judiciary become more politicised in recent years?</a:t>
            </a:r>
          </a:p>
        </p:txBody>
      </p:sp>
    </p:spTree>
    <p:extLst>
      <p:ext uri="{BB962C8B-B14F-4D97-AF65-F5344CB8AC3E}">
        <p14:creationId xmlns:p14="http://schemas.microsoft.com/office/powerpoint/2010/main" val="112617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576" y="260648"/>
            <a:ext cx="7772400" cy="1470025"/>
          </a:xfrm>
        </p:spPr>
        <p:txBody>
          <a:bodyPr/>
          <a:lstStyle/>
          <a:p>
            <a:pPr eaLnBrk="1" hangingPunct="1"/>
            <a:r>
              <a:rPr lang="en-GB" b="1" dirty="0" smtClean="0">
                <a:solidFill>
                  <a:srgbClr val="00B0F0"/>
                </a:solidFill>
                <a:effectLst>
                  <a:outerShdw blurRad="38100" dist="38100" dir="2700000" algn="tl">
                    <a:srgbClr val="000000">
                      <a:alpha val="43137"/>
                    </a:srgbClr>
                  </a:outerShdw>
                </a:effectLst>
                <a:latin typeface="Comic Sans MS" panose="030F0702030302020204" pitchFamily="66" charset="0"/>
              </a:rPr>
              <a:t>The Judiciary	</a:t>
            </a:r>
          </a:p>
        </p:txBody>
      </p:sp>
      <p:sp>
        <p:nvSpPr>
          <p:cNvPr id="2051" name="Rectangle 3"/>
          <p:cNvSpPr>
            <a:spLocks noGrp="1" noChangeArrowheads="1"/>
          </p:cNvSpPr>
          <p:nvPr>
            <p:ph type="subTitle" idx="1"/>
          </p:nvPr>
        </p:nvSpPr>
        <p:spPr>
          <a:xfrm>
            <a:off x="1259632" y="4797152"/>
            <a:ext cx="6400800" cy="1752600"/>
          </a:xfrm>
        </p:spPr>
        <p:txBody>
          <a:bodyPr/>
          <a:lstStyle/>
          <a:p>
            <a:pPr eaLnBrk="1" hangingPunct="1"/>
            <a:r>
              <a:rPr lang="en-GB" dirty="0" smtClean="0">
                <a:latin typeface="Comic Sans MS" panose="030F0702030302020204" pitchFamily="66" charset="0"/>
              </a:rPr>
              <a:t>Comparing and contrasting the Judicial system in the UK and the USA</a:t>
            </a:r>
          </a:p>
        </p:txBody>
      </p:sp>
    </p:spTree>
    <p:extLst>
      <p:ext uri="{BB962C8B-B14F-4D97-AF65-F5344CB8AC3E}">
        <p14:creationId xmlns:p14="http://schemas.microsoft.com/office/powerpoint/2010/main" val="1238554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fade">
                                      <p:cBhvr>
                                        <p:cTn id="12" dur="20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67544" y="260648"/>
            <a:ext cx="8382000" cy="5832648"/>
          </a:xfrm>
        </p:spPr>
        <p:txBody>
          <a:bodyPr>
            <a:normAutofit fontScale="85000" lnSpcReduction="10000"/>
          </a:bodyPr>
          <a:lstStyle/>
          <a:p>
            <a:r>
              <a:rPr lang="en-GB" altLang="en-US" b="1" dirty="0" smtClean="0">
                <a:latin typeface="Comic Sans MS" pitchFamily="66" charset="0"/>
              </a:rPr>
              <a:t>Yes...</a:t>
            </a:r>
          </a:p>
          <a:p>
            <a:endParaRPr lang="en-GB" altLang="en-US" b="1" dirty="0" smtClean="0">
              <a:latin typeface="Comic Sans MS" pitchFamily="66" charset="0"/>
            </a:endParaRPr>
          </a:p>
          <a:p>
            <a:pPr>
              <a:buFontTx/>
              <a:buChar char="•"/>
            </a:pPr>
            <a:r>
              <a:rPr lang="en-GB" altLang="en-US" dirty="0" smtClean="0">
                <a:latin typeface="Comic Sans MS" pitchFamily="66" charset="0"/>
              </a:rPr>
              <a:t>Politicians have often broken with convention by publicly criticising rulings handed down by senior judges – EU Referendum cases.</a:t>
            </a:r>
          </a:p>
          <a:p>
            <a:pPr>
              <a:buFontTx/>
              <a:buChar char="•"/>
            </a:pPr>
            <a:r>
              <a:rPr lang="en-GB" altLang="en-US" dirty="0" smtClean="0">
                <a:latin typeface="Comic Sans MS" pitchFamily="66" charset="0"/>
              </a:rPr>
              <a:t>Measures such as the </a:t>
            </a:r>
            <a:r>
              <a:rPr lang="en-GB" altLang="en-US" i="1" dirty="0" smtClean="0">
                <a:latin typeface="Comic Sans MS" pitchFamily="66" charset="0"/>
              </a:rPr>
              <a:t>Human Rights Act </a:t>
            </a:r>
            <a:r>
              <a:rPr lang="en-GB" altLang="en-US" dirty="0" smtClean="0">
                <a:latin typeface="Comic Sans MS" pitchFamily="66" charset="0"/>
              </a:rPr>
              <a:t>(1998) have drawn senior judges into the political arena by requiring them to rule on the ‘merit’ of individual pieces of statute law as opposed to their ‘application’</a:t>
            </a:r>
          </a:p>
          <a:p>
            <a:pPr>
              <a:buFontTx/>
              <a:buChar char="•"/>
            </a:pPr>
            <a:r>
              <a:rPr lang="en-GB" altLang="en-US" dirty="0" smtClean="0">
                <a:latin typeface="Comic Sans MS" pitchFamily="66" charset="0"/>
              </a:rPr>
              <a:t>The </a:t>
            </a:r>
            <a:r>
              <a:rPr lang="en-GB" altLang="en-US" i="1" dirty="0" err="1" smtClean="0">
                <a:latin typeface="Comic Sans MS" pitchFamily="66" charset="0"/>
              </a:rPr>
              <a:t>Factortame</a:t>
            </a:r>
            <a:r>
              <a:rPr lang="en-GB" altLang="en-US" i="1" dirty="0" smtClean="0">
                <a:latin typeface="Comic Sans MS" pitchFamily="66" charset="0"/>
              </a:rPr>
              <a:t> Case </a:t>
            </a:r>
            <a:r>
              <a:rPr lang="en-GB" altLang="en-US" dirty="0" smtClean="0">
                <a:latin typeface="Comic Sans MS" pitchFamily="66" charset="0"/>
              </a:rPr>
              <a:t>(1990), showed that UK courts are able to ‘suspend’ Acts of Parliament where they are found to contradict EU law. </a:t>
            </a:r>
          </a:p>
        </p:txBody>
      </p:sp>
    </p:spTree>
    <p:extLst>
      <p:ext uri="{BB962C8B-B14F-4D97-AF65-F5344CB8AC3E}">
        <p14:creationId xmlns:p14="http://schemas.microsoft.com/office/powerpoint/2010/main" val="306987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323528" y="188640"/>
            <a:ext cx="8382000" cy="6480720"/>
          </a:xfrm>
        </p:spPr>
        <p:txBody>
          <a:bodyPr>
            <a:normAutofit fontScale="85000" lnSpcReduction="20000"/>
          </a:bodyPr>
          <a:lstStyle/>
          <a:p>
            <a:r>
              <a:rPr lang="en-GB" altLang="en-US" b="1" dirty="0" smtClean="0">
                <a:latin typeface="Comic Sans MS" pitchFamily="66" charset="0"/>
              </a:rPr>
              <a:t>No...</a:t>
            </a:r>
          </a:p>
          <a:p>
            <a:endParaRPr lang="en-GB" altLang="en-US" b="1" dirty="0" smtClean="0">
              <a:latin typeface="Comic Sans MS" pitchFamily="66" charset="0"/>
            </a:endParaRPr>
          </a:p>
          <a:p>
            <a:pPr>
              <a:buFontTx/>
              <a:buChar char="•"/>
            </a:pPr>
            <a:r>
              <a:rPr lang="en-GB" altLang="en-US" dirty="0" smtClean="0">
                <a:latin typeface="Comic Sans MS" pitchFamily="66" charset="0"/>
              </a:rPr>
              <a:t>The process by which senior judges are appointed in the UK has been made more transparent and less open to accusations of political interference</a:t>
            </a:r>
          </a:p>
          <a:p>
            <a:pPr>
              <a:buFontTx/>
              <a:buChar char="•"/>
            </a:pPr>
            <a:r>
              <a:rPr lang="en-GB" altLang="en-US" dirty="0" smtClean="0">
                <a:latin typeface="Comic Sans MS" pitchFamily="66" charset="0"/>
              </a:rPr>
              <a:t>‘Politicisation’ is often associated with a loss of judicial independence,  but the UK senior judiciary has in fact become more independent as a result of the </a:t>
            </a:r>
            <a:r>
              <a:rPr lang="en-GB" altLang="en-US" i="1" dirty="0" smtClean="0">
                <a:latin typeface="Comic Sans MS" pitchFamily="66" charset="0"/>
              </a:rPr>
              <a:t>Constitutional Reform Act </a:t>
            </a:r>
            <a:r>
              <a:rPr lang="en-GB" altLang="en-US" dirty="0" smtClean="0">
                <a:latin typeface="Comic Sans MS" pitchFamily="66" charset="0"/>
              </a:rPr>
              <a:t>(2005)</a:t>
            </a:r>
          </a:p>
          <a:p>
            <a:pPr>
              <a:buFontTx/>
              <a:buChar char="•"/>
            </a:pPr>
            <a:r>
              <a:rPr lang="en-GB" altLang="en-US" dirty="0" smtClean="0">
                <a:latin typeface="Comic Sans MS" pitchFamily="66" charset="0"/>
              </a:rPr>
              <a:t>Increased conflict between judges and politicians is ‘good’ as it shows that the courts are challenging the government</a:t>
            </a:r>
          </a:p>
          <a:p>
            <a:pPr>
              <a:buFontTx/>
              <a:buChar char="•"/>
            </a:pPr>
            <a:r>
              <a:rPr lang="en-GB" altLang="en-US" dirty="0" smtClean="0">
                <a:latin typeface="Comic Sans MS" pitchFamily="66" charset="0"/>
              </a:rPr>
              <a:t>Senior judges still benefit from security of tenure and guaranteed salaries, insulating them from political pressure</a:t>
            </a:r>
            <a:endParaRPr lang="en-GB" altLang="en-US" b="1" dirty="0" smtClean="0">
              <a:latin typeface="Comic Sans MS" pitchFamily="66" charset="0"/>
            </a:endParaRPr>
          </a:p>
        </p:txBody>
      </p:sp>
    </p:spTree>
    <p:extLst>
      <p:ext uri="{BB962C8B-B14F-4D97-AF65-F5344CB8AC3E}">
        <p14:creationId xmlns:p14="http://schemas.microsoft.com/office/powerpoint/2010/main" val="236217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7544" y="188640"/>
            <a:ext cx="8229600" cy="796950"/>
          </a:xfrm>
        </p:spPr>
        <p:txBody>
          <a:bodyPr/>
          <a:lstStyle/>
          <a:p>
            <a:pPr eaLnBrk="1" hangingPunct="1"/>
            <a:r>
              <a:rPr lang="en-GB" b="1" dirty="0" smtClean="0">
                <a:solidFill>
                  <a:srgbClr val="00B0F0"/>
                </a:solidFill>
                <a:effectLst>
                  <a:outerShdw blurRad="38100" dist="38100" dir="2700000" algn="tl">
                    <a:srgbClr val="000000">
                      <a:alpha val="43137"/>
                    </a:srgbClr>
                  </a:outerShdw>
                </a:effectLst>
                <a:latin typeface="Comic Sans MS" panose="030F0702030302020204" pitchFamily="66" charset="0"/>
              </a:rPr>
              <a:t>Task</a:t>
            </a:r>
          </a:p>
        </p:txBody>
      </p:sp>
      <p:sp>
        <p:nvSpPr>
          <p:cNvPr id="26627" name="Rectangle 3"/>
          <p:cNvSpPr>
            <a:spLocks noGrp="1" noChangeArrowheads="1"/>
          </p:cNvSpPr>
          <p:nvPr>
            <p:ph type="body" idx="1"/>
          </p:nvPr>
        </p:nvSpPr>
        <p:spPr>
          <a:xfrm>
            <a:off x="539552" y="1124744"/>
            <a:ext cx="8229600" cy="1252736"/>
          </a:xfrm>
          <a:ln>
            <a:solidFill>
              <a:schemeClr val="tx1"/>
            </a:solidFill>
          </a:ln>
        </p:spPr>
        <p:txBody>
          <a:bodyPr>
            <a:normAutofit lnSpcReduction="10000"/>
          </a:bodyPr>
          <a:lstStyle/>
          <a:p>
            <a:pPr eaLnBrk="1" hangingPunct="1">
              <a:defRPr/>
            </a:pPr>
            <a:r>
              <a:rPr lang="en-GB" sz="2400" dirty="0" smtClean="0">
                <a:latin typeface="Comic Sans MS" panose="030F0702030302020204" pitchFamily="66" charset="0"/>
              </a:rPr>
              <a:t>Read the article on the UK Judiciary and then answer the following questions</a:t>
            </a:r>
          </a:p>
          <a:p>
            <a:pPr eaLnBrk="1" hangingPunct="1">
              <a:buFont typeface="Wingdings" panose="05000000000000000000" pitchFamily="2" charset="2"/>
              <a:buChar char="Ø"/>
              <a:defRPr/>
            </a:pPr>
            <a:r>
              <a:rPr lang="en-GB" sz="2400" i="1" dirty="0" smtClean="0">
                <a:latin typeface="Comic Sans MS" panose="030F0702030302020204" pitchFamily="66" charset="0"/>
              </a:rPr>
              <a:t>What is Judicial Independence (Politics.co.uk, 2012)</a:t>
            </a:r>
          </a:p>
        </p:txBody>
      </p:sp>
      <p:sp>
        <p:nvSpPr>
          <p:cNvPr id="5" name="Content Placeholder 2"/>
          <p:cNvSpPr txBox="1">
            <a:spLocks/>
          </p:cNvSpPr>
          <p:nvPr/>
        </p:nvSpPr>
        <p:spPr>
          <a:xfrm>
            <a:off x="457200" y="2708920"/>
            <a:ext cx="8229600" cy="3384376"/>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AutoNum type="arabicPeriod"/>
            </a:pPr>
            <a:r>
              <a:rPr lang="en-US" altLang="en-US" dirty="0" smtClean="0">
                <a:latin typeface="Comic Sans MS" pitchFamily="66" charset="0"/>
              </a:rPr>
              <a:t>What is the function of the judiciary in the UK?</a:t>
            </a:r>
            <a:endParaRPr lang="en-GB" altLang="en-US" i="1" dirty="0">
              <a:latin typeface="Comic Sans MS" pitchFamily="66" charset="0"/>
            </a:endParaRPr>
          </a:p>
          <a:p>
            <a:pPr marL="514350" indent="-514350">
              <a:buAutoNum type="arabicPeriod"/>
            </a:pPr>
            <a:r>
              <a:rPr lang="en-GB" altLang="en-US" dirty="0" smtClean="0">
                <a:latin typeface="Comic Sans MS" pitchFamily="66" charset="0"/>
              </a:rPr>
              <a:t>Why is judicial independence important and in what ways is it guaranteed in the UK?</a:t>
            </a:r>
          </a:p>
          <a:p>
            <a:pPr marL="514350" indent="-514350">
              <a:buAutoNum type="arabicPeriod"/>
            </a:pPr>
            <a:r>
              <a:rPr lang="en-GB" altLang="en-US" dirty="0" smtClean="0">
                <a:latin typeface="Comic Sans MS" pitchFamily="66" charset="0"/>
              </a:rPr>
              <a:t>Why may some people argue that judicial independence in the UK is unstable?</a:t>
            </a:r>
          </a:p>
          <a:p>
            <a:pPr marL="514350" indent="-514350">
              <a:buAutoNum type="arabicPeriod"/>
            </a:pPr>
            <a:r>
              <a:rPr lang="en-GB" altLang="en-US" dirty="0" smtClean="0">
                <a:latin typeface="Comic Sans MS" pitchFamily="66" charset="0"/>
              </a:rPr>
              <a:t>Is the UK Supreme Court a neutral body? Explain your answer.</a:t>
            </a:r>
          </a:p>
          <a:p>
            <a:pPr marL="514350" indent="-514350">
              <a:buAutoNum type="arabicPeriod"/>
            </a:pPr>
            <a:endParaRPr lang="en-GB" altLang="en-US" dirty="0" smtClean="0">
              <a:latin typeface="Comic Sans MS" pitchFamily="66" charset="0"/>
            </a:endParaRPr>
          </a:p>
          <a:p>
            <a:pPr marL="514350" indent="-514350">
              <a:buAutoNum type="arabicPeriod"/>
            </a:pPr>
            <a:endParaRPr lang="en-US" altLang="en-US" dirty="0" smtClean="0">
              <a:latin typeface="Comic Sans MS" pitchFamily="66" charset="0"/>
            </a:endParaRPr>
          </a:p>
        </p:txBody>
      </p:sp>
    </p:spTree>
    <p:extLst>
      <p:ext uri="{BB962C8B-B14F-4D97-AF65-F5344CB8AC3E}">
        <p14:creationId xmlns:p14="http://schemas.microsoft.com/office/powerpoint/2010/main" val="92700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08720"/>
            <a:ext cx="8229600" cy="4525963"/>
          </a:xfrm>
        </p:spPr>
        <p:txBody>
          <a:bodyPr/>
          <a:lstStyle/>
          <a:p>
            <a:pPr marL="0" indent="0">
              <a:buNone/>
            </a:pPr>
            <a:r>
              <a:rPr lang="en-GB" dirty="0" smtClean="0">
                <a:solidFill>
                  <a:srgbClr val="00B0F0"/>
                </a:solidFill>
                <a:latin typeface="Comic Sans MS" panose="030F0702030302020204" pitchFamily="66" charset="0"/>
              </a:rPr>
              <a:t>An </a:t>
            </a:r>
            <a:r>
              <a:rPr lang="en-GB" dirty="0">
                <a:solidFill>
                  <a:srgbClr val="00B0F0"/>
                </a:solidFill>
                <a:latin typeface="Comic Sans MS" panose="030F0702030302020204" pitchFamily="66" charset="0"/>
              </a:rPr>
              <a:t>independent </a:t>
            </a:r>
            <a:r>
              <a:rPr lang="en-GB" dirty="0" smtClean="0">
                <a:solidFill>
                  <a:srgbClr val="00B0F0"/>
                </a:solidFill>
                <a:latin typeface="Comic Sans MS" panose="030F0702030302020204" pitchFamily="66" charset="0"/>
              </a:rPr>
              <a:t>judiciary is </a:t>
            </a:r>
            <a:r>
              <a:rPr lang="en-GB" dirty="0">
                <a:solidFill>
                  <a:srgbClr val="00B0F0"/>
                </a:solidFill>
                <a:latin typeface="Comic Sans MS" panose="030F0702030302020204" pitchFamily="66" charset="0"/>
              </a:rPr>
              <a:t>“</a:t>
            </a:r>
            <a:r>
              <a:rPr lang="en-GB" i="1" dirty="0">
                <a:solidFill>
                  <a:srgbClr val="00B0F0"/>
                </a:solidFill>
                <a:latin typeface="Comic Sans MS" panose="030F0702030302020204" pitchFamily="66" charset="0"/>
              </a:rPr>
              <a:t>one of the crown jewels of our system of government</a:t>
            </a:r>
            <a:r>
              <a:rPr lang="en-GB" i="1" dirty="0" smtClean="0">
                <a:solidFill>
                  <a:srgbClr val="00B0F0"/>
                </a:solidFill>
                <a:latin typeface="Comic Sans MS" panose="030F0702030302020204" pitchFamily="66" charset="0"/>
              </a:rPr>
              <a:t>”.</a:t>
            </a:r>
          </a:p>
          <a:p>
            <a:pPr marL="0" indent="0">
              <a:buNone/>
            </a:pPr>
            <a:r>
              <a:rPr lang="en-GB" dirty="0">
                <a:solidFill>
                  <a:srgbClr val="00B0F0"/>
                </a:solidFill>
                <a:latin typeface="Comic Sans MS" panose="030F0702030302020204" pitchFamily="66" charset="0"/>
              </a:rPr>
              <a:t> </a:t>
            </a:r>
            <a:endParaRPr lang="en-GB" dirty="0" smtClean="0">
              <a:solidFill>
                <a:srgbClr val="00B0F0"/>
              </a:solidFill>
              <a:latin typeface="Comic Sans MS" panose="030F0702030302020204" pitchFamily="66" charset="0"/>
            </a:endParaRPr>
          </a:p>
          <a:p>
            <a:pPr marL="0" indent="0">
              <a:buNone/>
            </a:pPr>
            <a:r>
              <a:rPr lang="en-GB" dirty="0">
                <a:latin typeface="Comic Sans MS" panose="030F0702030302020204" pitchFamily="66" charset="0"/>
              </a:rPr>
              <a:t>	</a:t>
            </a:r>
            <a:r>
              <a:rPr lang="en-GB" dirty="0" smtClean="0">
                <a:latin typeface="Comic Sans MS" panose="030F0702030302020204" pitchFamily="66" charset="0"/>
              </a:rPr>
              <a:t>- William </a:t>
            </a:r>
            <a:r>
              <a:rPr lang="en-GB" dirty="0">
                <a:latin typeface="Comic Sans MS" panose="030F0702030302020204" pitchFamily="66" charset="0"/>
              </a:rPr>
              <a:t>Rehnquist</a:t>
            </a:r>
            <a:r>
              <a:rPr lang="en-GB" dirty="0" smtClean="0">
                <a:latin typeface="Comic Sans MS" panose="030F0702030302020204" pitchFamily="66" charset="0"/>
              </a:rPr>
              <a:t>, Chief Justice </a:t>
            </a:r>
            <a:r>
              <a:rPr lang="en-GB" dirty="0">
                <a:latin typeface="Comic Sans MS" panose="030F0702030302020204" pitchFamily="66" charset="0"/>
              </a:rPr>
              <a:t>of </a:t>
            </a:r>
            <a:r>
              <a:rPr lang="en-GB" dirty="0" smtClean="0">
                <a:latin typeface="Comic Sans MS" panose="030F0702030302020204" pitchFamily="66" charset="0"/>
              </a:rPr>
              <a:t>	the </a:t>
            </a:r>
            <a:r>
              <a:rPr lang="en-GB" dirty="0">
                <a:latin typeface="Comic Sans MS" panose="030F0702030302020204" pitchFamily="66" charset="0"/>
              </a:rPr>
              <a:t>Supreme </a:t>
            </a:r>
            <a:r>
              <a:rPr lang="en-GB" dirty="0" smtClean="0">
                <a:latin typeface="Comic Sans MS" panose="030F0702030302020204" pitchFamily="66" charset="0"/>
              </a:rPr>
              <a:t>Court (1996)</a:t>
            </a:r>
            <a:endParaRPr lang="en-GB" dirty="0">
              <a:latin typeface="Comic Sans MS" panose="030F0702030302020204" pitchFamily="66" charset="0"/>
            </a:endParaRPr>
          </a:p>
        </p:txBody>
      </p:sp>
      <p:pic>
        <p:nvPicPr>
          <p:cNvPr id="1026" name="Picture 2" descr="Image result for william rehnquis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080577"/>
            <a:ext cx="1936626" cy="2613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3099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634082"/>
          </a:xfrm>
        </p:spPr>
        <p:txBody>
          <a:bodyPr>
            <a:noAutofit/>
          </a:bodyPr>
          <a:lstStyle/>
          <a:p>
            <a:r>
              <a:rPr lang="en-GB" altLang="en-US" sz="3000" b="1" dirty="0" smtClean="0">
                <a:solidFill>
                  <a:srgbClr val="00B0F0"/>
                </a:solidFill>
                <a:effectLst>
                  <a:outerShdw blurRad="38100" dist="38100" dir="2700000" algn="tl">
                    <a:srgbClr val="000000">
                      <a:alpha val="43137"/>
                    </a:srgbClr>
                  </a:outerShdw>
                </a:effectLst>
                <a:latin typeface="Comic Sans MS" pitchFamily="66" charset="0"/>
              </a:rPr>
              <a:t>How is the independence of the judiciary maintained? </a:t>
            </a:r>
            <a:r>
              <a:rPr lang="en-GB" altLang="en-US" sz="3000" b="1" dirty="0" smtClean="0">
                <a:solidFill>
                  <a:srgbClr val="FF0000"/>
                </a:solidFill>
                <a:effectLst>
                  <a:outerShdw blurRad="38100" dist="38100" dir="2700000" algn="tl">
                    <a:srgbClr val="000000">
                      <a:alpha val="43137"/>
                    </a:srgbClr>
                  </a:outerShdw>
                </a:effectLst>
                <a:latin typeface="Comic Sans MS" pitchFamily="66" charset="0"/>
              </a:rPr>
              <a:t>USA</a:t>
            </a:r>
          </a:p>
        </p:txBody>
      </p:sp>
      <p:sp>
        <p:nvSpPr>
          <p:cNvPr id="10243" name="Content Placeholder 2"/>
          <p:cNvSpPr>
            <a:spLocks noGrp="1"/>
          </p:cNvSpPr>
          <p:nvPr>
            <p:ph idx="1"/>
          </p:nvPr>
        </p:nvSpPr>
        <p:spPr>
          <a:xfrm>
            <a:off x="323528" y="1340768"/>
            <a:ext cx="8382000" cy="4392488"/>
          </a:xfrm>
        </p:spPr>
        <p:txBody>
          <a:bodyPr>
            <a:noAutofit/>
          </a:bodyPr>
          <a:lstStyle/>
          <a:p>
            <a:r>
              <a:rPr lang="en-GB" altLang="en-US" sz="2000" dirty="0" smtClean="0">
                <a:latin typeface="Comic Sans MS" pitchFamily="66" charset="0"/>
              </a:rPr>
              <a:t>Judicial independence was ensured in the Constitution in 3 main ways:</a:t>
            </a:r>
          </a:p>
          <a:p>
            <a:r>
              <a:rPr lang="en-GB" altLang="en-US" sz="2000" b="1" dirty="0" smtClean="0">
                <a:solidFill>
                  <a:srgbClr val="92D050"/>
                </a:solidFill>
                <a:latin typeface="Comic Sans MS" pitchFamily="66" charset="0"/>
              </a:rPr>
              <a:t>Federal Judges are appointed</a:t>
            </a:r>
            <a:r>
              <a:rPr lang="en-GB" altLang="en-US" sz="2000" dirty="0" smtClean="0">
                <a:latin typeface="Comic Sans MS" pitchFamily="66" charset="0"/>
              </a:rPr>
              <a:t>; t</a:t>
            </a:r>
            <a:r>
              <a:rPr lang="en-GB" sz="2000" dirty="0" smtClean="0">
                <a:latin typeface="Comic Sans MS" panose="030F0702030302020204" pitchFamily="66" charset="0"/>
              </a:rPr>
              <a:t>his </a:t>
            </a:r>
            <a:r>
              <a:rPr lang="en-GB" sz="2000" dirty="0">
                <a:latin typeface="Comic Sans MS" panose="030F0702030302020204" pitchFamily="66" charset="0"/>
              </a:rPr>
              <a:t>frees judges from having to run for election, raise money, and take a partisan stand on issues.  Thus, once appointed they don’t have to please their constituents to try to gain </a:t>
            </a:r>
            <a:r>
              <a:rPr lang="en-GB" sz="2000" dirty="0" smtClean="0">
                <a:latin typeface="Comic Sans MS" panose="030F0702030302020204" pitchFamily="66" charset="0"/>
              </a:rPr>
              <a:t>re-election</a:t>
            </a:r>
            <a:r>
              <a:rPr lang="en-GB" sz="2000" dirty="0">
                <a:latin typeface="Comic Sans MS" panose="030F0702030302020204" pitchFamily="66" charset="0"/>
              </a:rPr>
              <a:t>, and can simply do their </a:t>
            </a:r>
            <a:r>
              <a:rPr lang="en-GB" sz="2000" dirty="0" smtClean="0">
                <a:latin typeface="Comic Sans MS" panose="030F0702030302020204" pitchFamily="66" charset="0"/>
              </a:rPr>
              <a:t>job</a:t>
            </a:r>
          </a:p>
          <a:p>
            <a:r>
              <a:rPr lang="en-GB" altLang="en-US" sz="2000" b="1" dirty="0" smtClean="0">
                <a:solidFill>
                  <a:srgbClr val="7030A0"/>
                </a:solidFill>
                <a:latin typeface="Comic Sans MS" panose="030F0702030302020204" pitchFamily="66" charset="0"/>
              </a:rPr>
              <a:t>Federal Judges serve a life term</a:t>
            </a:r>
            <a:r>
              <a:rPr lang="en-GB" altLang="en-US" sz="2000" dirty="0" smtClean="0">
                <a:latin typeface="Comic Sans MS" panose="030F0702030302020204" pitchFamily="66" charset="0"/>
              </a:rPr>
              <a:t>; </a:t>
            </a:r>
            <a:r>
              <a:rPr lang="en-GB" sz="2000" dirty="0">
                <a:latin typeface="Comic Sans MS" panose="030F0702030302020204" pitchFamily="66" charset="0"/>
              </a:rPr>
              <a:t>lifetime term provides job security, and allows appointed judges to do what is right under the law, because they don’t have to fear that they will be fired if they make an unpopular decision</a:t>
            </a:r>
            <a:r>
              <a:rPr lang="en-GB" sz="2000" dirty="0" smtClean="0">
                <a:latin typeface="Comic Sans MS" panose="030F0702030302020204" pitchFamily="66" charset="0"/>
              </a:rPr>
              <a:t>.</a:t>
            </a:r>
          </a:p>
          <a:p>
            <a:r>
              <a:rPr lang="en-GB" altLang="en-US" sz="2000" b="1" dirty="0" smtClean="0">
                <a:solidFill>
                  <a:srgbClr val="FFC000"/>
                </a:solidFill>
                <a:latin typeface="Comic Sans MS" pitchFamily="66" charset="0"/>
              </a:rPr>
              <a:t>Protection of Salary</a:t>
            </a:r>
            <a:r>
              <a:rPr lang="en-GB" altLang="en-US" sz="2000" dirty="0" smtClean="0">
                <a:latin typeface="Comic Sans MS" pitchFamily="66" charset="0"/>
              </a:rPr>
              <a:t>; </a:t>
            </a:r>
            <a:r>
              <a:rPr lang="en-GB" sz="2000" dirty="0" smtClean="0">
                <a:latin typeface="Comic Sans MS" panose="030F0702030302020204" pitchFamily="66" charset="0"/>
              </a:rPr>
              <a:t>judges </a:t>
            </a:r>
            <a:r>
              <a:rPr lang="en-GB" sz="2000" dirty="0">
                <a:latin typeface="Comic Sans MS" panose="030F0702030302020204" pitchFamily="66" charset="0"/>
              </a:rPr>
              <a:t>cannot be punished with a reduction in </a:t>
            </a:r>
            <a:r>
              <a:rPr lang="en-GB" sz="2000" u="sng" dirty="0">
                <a:latin typeface="Comic Sans MS" panose="030F0702030302020204" pitchFamily="66" charset="0"/>
              </a:rPr>
              <a:t>salary</a:t>
            </a:r>
            <a:r>
              <a:rPr lang="en-GB" sz="2000" dirty="0">
                <a:latin typeface="Comic Sans MS" panose="030F0702030302020204" pitchFamily="66" charset="0"/>
              </a:rPr>
              <a:t>.  This security allows judges to decide each case strictly in terms of the legal issues in front of them, no matter how unpopular their decisions may </a:t>
            </a:r>
            <a:r>
              <a:rPr lang="en-GB" sz="2000" dirty="0" smtClean="0">
                <a:latin typeface="Comic Sans MS" panose="030F0702030302020204" pitchFamily="66" charset="0"/>
              </a:rPr>
              <a:t>be. Congress </a:t>
            </a:r>
            <a:r>
              <a:rPr lang="en-GB" sz="2000" dirty="0">
                <a:latin typeface="Comic Sans MS" panose="030F0702030302020204" pitchFamily="66" charset="0"/>
              </a:rPr>
              <a:t>sets the salary of judges in the federal system.  This salary can be raised but cannot be decreased once the judge has taken office</a:t>
            </a:r>
            <a:r>
              <a:rPr lang="en-GB" sz="2000" dirty="0" smtClean="0">
                <a:latin typeface="Comic Sans MS" panose="030F0702030302020204" pitchFamily="66" charset="0"/>
              </a:rPr>
              <a:t>.</a:t>
            </a:r>
            <a:endParaRPr lang="en-GB" sz="2000" dirty="0">
              <a:latin typeface="Comic Sans MS" panose="030F0702030302020204" pitchFamily="66" charset="0"/>
            </a:endParaRPr>
          </a:p>
        </p:txBody>
      </p:sp>
    </p:spTree>
    <p:extLst>
      <p:ext uri="{BB962C8B-B14F-4D97-AF65-F5344CB8AC3E}">
        <p14:creationId xmlns:p14="http://schemas.microsoft.com/office/powerpoint/2010/main" val="2520931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a:latin typeface="Comic Sans MS" panose="030F0702030302020204" pitchFamily="66" charset="0"/>
              </a:rPr>
              <a:t>In order for America to be a democracy the judiciary, i.e. the Supreme Court, needs to be </a:t>
            </a:r>
            <a:r>
              <a:rPr lang="en-GB" b="1" dirty="0">
                <a:latin typeface="Comic Sans MS" panose="030F0702030302020204" pitchFamily="66" charset="0"/>
              </a:rPr>
              <a:t>independent</a:t>
            </a:r>
            <a:r>
              <a:rPr lang="en-GB" dirty="0">
                <a:latin typeface="Comic Sans MS" panose="030F0702030302020204" pitchFamily="66" charset="0"/>
              </a:rPr>
              <a:t> and </a:t>
            </a:r>
            <a:r>
              <a:rPr lang="en-GB" b="1" dirty="0">
                <a:solidFill>
                  <a:srgbClr val="FF0000"/>
                </a:solidFill>
                <a:latin typeface="Comic Sans MS" panose="030F0702030302020204" pitchFamily="66" charset="0"/>
              </a:rPr>
              <a:t>a-political</a:t>
            </a:r>
            <a:r>
              <a:rPr lang="en-GB" dirty="0">
                <a:latin typeface="Comic Sans MS" panose="030F0702030302020204" pitchFamily="66" charset="0"/>
              </a:rPr>
              <a:t>. </a:t>
            </a:r>
            <a:endParaRPr lang="en-GB" dirty="0" smtClean="0">
              <a:latin typeface="Comic Sans MS" panose="030F0702030302020204" pitchFamily="66" charset="0"/>
            </a:endParaRPr>
          </a:p>
          <a:p>
            <a:r>
              <a:rPr lang="en-GB" dirty="0" smtClean="0">
                <a:latin typeface="Comic Sans MS" panose="030F0702030302020204" pitchFamily="66" charset="0"/>
              </a:rPr>
              <a:t>If not, </a:t>
            </a:r>
            <a:r>
              <a:rPr lang="en-GB" dirty="0">
                <a:latin typeface="Comic Sans MS" panose="030F0702030302020204" pitchFamily="66" charset="0"/>
              </a:rPr>
              <a:t>then what is good for the people and for America may be ignored in favour of judgements that favour a particular political Party or viewpoint</a:t>
            </a:r>
            <a:r>
              <a:rPr lang="en-GB" dirty="0" smtClean="0">
                <a:latin typeface="Comic Sans MS" panose="030F0702030302020204" pitchFamily="66" charset="0"/>
              </a:rPr>
              <a:t>.</a:t>
            </a:r>
          </a:p>
          <a:p>
            <a:r>
              <a:rPr lang="en-GB" dirty="0">
                <a:latin typeface="Comic Sans MS" panose="030F0702030302020204" pitchFamily="66" charset="0"/>
                <a:hlinkClick r:id="rId2"/>
              </a:rPr>
              <a:t>http://judiciallearningcenter.org/judicial-independence</a:t>
            </a:r>
            <a:r>
              <a:rPr lang="en-GB" dirty="0" smtClean="0">
                <a:latin typeface="Comic Sans MS" panose="030F0702030302020204" pitchFamily="66" charset="0"/>
                <a:hlinkClick r:id="rId2"/>
              </a:rPr>
              <a:t>/</a:t>
            </a:r>
            <a:r>
              <a:rPr lang="en-GB" dirty="0" smtClean="0">
                <a:latin typeface="Comic Sans MS" panose="030F0702030302020204" pitchFamily="66" charset="0"/>
              </a:rPr>
              <a:t> </a:t>
            </a:r>
            <a:endParaRPr lang="en-GB" dirty="0">
              <a:latin typeface="Comic Sans MS" panose="030F0702030302020204" pitchFamily="66" charset="0"/>
            </a:endParaRPr>
          </a:p>
        </p:txBody>
      </p:sp>
      <p:sp>
        <p:nvSpPr>
          <p:cNvPr id="4" name="Title 1"/>
          <p:cNvSpPr>
            <a:spLocks noGrp="1"/>
          </p:cNvSpPr>
          <p:nvPr>
            <p:ph type="title"/>
          </p:nvPr>
        </p:nvSpPr>
        <p:spPr/>
        <p:txBody>
          <a:bodyPr>
            <a:normAutofit fontScale="90000"/>
          </a:bodyPr>
          <a:lstStyle/>
          <a:p>
            <a:r>
              <a:rPr lang="en-GB" altLang="en-US" b="1" dirty="0" smtClean="0">
                <a:solidFill>
                  <a:srgbClr val="00B0F0"/>
                </a:solidFill>
                <a:effectLst>
                  <a:outerShdw blurRad="38100" dist="38100" dir="2700000" algn="tl">
                    <a:srgbClr val="000000">
                      <a:alpha val="43137"/>
                    </a:srgbClr>
                  </a:outerShdw>
                </a:effectLst>
                <a:latin typeface="Comic Sans MS" pitchFamily="66" charset="0"/>
              </a:rPr>
              <a:t>Can the US Supreme Court be neutral and independent?</a:t>
            </a:r>
          </a:p>
        </p:txBody>
      </p:sp>
    </p:spTree>
    <p:extLst>
      <p:ext uri="{BB962C8B-B14F-4D97-AF65-F5344CB8AC3E}">
        <p14:creationId xmlns:p14="http://schemas.microsoft.com/office/powerpoint/2010/main" val="62758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97152"/>
          </a:xfrm>
        </p:spPr>
        <p:txBody>
          <a:bodyPr>
            <a:normAutofit fontScale="77500" lnSpcReduction="20000"/>
          </a:bodyPr>
          <a:lstStyle/>
          <a:p>
            <a:r>
              <a:rPr lang="en-GB" dirty="0">
                <a:latin typeface="Comic Sans MS" panose="030F0702030302020204" pitchFamily="66" charset="0"/>
              </a:rPr>
              <a:t>The Supreme Court </a:t>
            </a:r>
            <a:r>
              <a:rPr lang="en-GB" dirty="0" smtClean="0">
                <a:latin typeface="Comic Sans MS" panose="030F0702030302020204" pitchFamily="66" charset="0"/>
              </a:rPr>
              <a:t>can be viewed </a:t>
            </a:r>
            <a:r>
              <a:rPr lang="en-GB" dirty="0">
                <a:latin typeface="Comic Sans MS" panose="030F0702030302020204" pitchFamily="66" charset="0"/>
              </a:rPr>
              <a:t>as a-political because, although Justices are nominated by the President, </a:t>
            </a:r>
            <a:r>
              <a:rPr lang="en-GB" b="1" dirty="0">
                <a:latin typeface="Comic Sans MS" panose="030F0702030302020204" pitchFamily="66" charset="0"/>
              </a:rPr>
              <a:t>that nomination has to be ratified by the Senate. </a:t>
            </a:r>
            <a:endParaRPr lang="en-GB" b="1" dirty="0" smtClean="0">
              <a:latin typeface="Comic Sans MS" panose="030F0702030302020204" pitchFamily="66" charset="0"/>
            </a:endParaRPr>
          </a:p>
          <a:p>
            <a:r>
              <a:rPr lang="en-GB" dirty="0" smtClean="0">
                <a:latin typeface="Comic Sans MS" panose="030F0702030302020204" pitchFamily="66" charset="0"/>
              </a:rPr>
              <a:t>As </a:t>
            </a:r>
            <a:r>
              <a:rPr lang="en-GB" dirty="0">
                <a:latin typeface="Comic Sans MS" panose="030F0702030302020204" pitchFamily="66" charset="0"/>
              </a:rPr>
              <a:t>there is never any real guarantee that the party controlling the Senate will be the President’s Party, this can </a:t>
            </a:r>
            <a:r>
              <a:rPr lang="en-GB" dirty="0" smtClean="0">
                <a:latin typeface="Comic Sans MS" panose="030F0702030302020204" pitchFamily="66" charset="0"/>
              </a:rPr>
              <a:t>be seen as </a:t>
            </a:r>
            <a:r>
              <a:rPr lang="en-GB" dirty="0">
                <a:latin typeface="Comic Sans MS" panose="030F0702030302020204" pitchFamily="66" charset="0"/>
              </a:rPr>
              <a:t>an assurance that the President will not be able to select a judge who will just rubber-stamp anything the President’s party wishes. </a:t>
            </a:r>
            <a:endParaRPr lang="en-GB" dirty="0" smtClean="0">
              <a:latin typeface="Comic Sans MS" panose="030F0702030302020204" pitchFamily="66" charset="0"/>
            </a:endParaRPr>
          </a:p>
          <a:p>
            <a:r>
              <a:rPr lang="en-GB" dirty="0" smtClean="0">
                <a:latin typeface="Comic Sans MS" panose="030F0702030302020204" pitchFamily="66" charset="0"/>
              </a:rPr>
              <a:t>In </a:t>
            </a:r>
            <a:r>
              <a:rPr lang="en-GB" dirty="0">
                <a:latin typeface="Comic Sans MS" panose="030F0702030302020204" pitchFamily="66" charset="0"/>
              </a:rPr>
              <a:t>this way, theoretically, </a:t>
            </a:r>
            <a:r>
              <a:rPr lang="en-GB" b="1" dirty="0">
                <a:solidFill>
                  <a:srgbClr val="FFC000"/>
                </a:solidFill>
                <a:latin typeface="Comic Sans MS" panose="030F0702030302020204" pitchFamily="66" charset="0"/>
              </a:rPr>
              <a:t>the Supreme Court stays independent from political bias</a:t>
            </a:r>
            <a:r>
              <a:rPr lang="en-GB" dirty="0">
                <a:latin typeface="Comic Sans MS" panose="030F0702030302020204" pitchFamily="66" charset="0"/>
              </a:rPr>
              <a:t>, although if the Senate is controlled by the president’s party, they may just sign off on whomever he wants to put in, knowing it would benefit their Party</a:t>
            </a:r>
            <a:r>
              <a:rPr lang="en-GB" dirty="0" smtClean="0">
                <a:latin typeface="Comic Sans MS" panose="030F0702030302020204" pitchFamily="66" charset="0"/>
              </a:rPr>
              <a:t>.</a:t>
            </a:r>
            <a:endParaRPr lang="en-GB" dirty="0">
              <a:latin typeface="Comic Sans MS" panose="030F0702030302020204" pitchFamily="66" charset="0"/>
            </a:endParaRPr>
          </a:p>
        </p:txBody>
      </p:sp>
      <p:sp>
        <p:nvSpPr>
          <p:cNvPr id="4" name="Title 1"/>
          <p:cNvSpPr>
            <a:spLocks noGrp="1"/>
          </p:cNvSpPr>
          <p:nvPr>
            <p:ph type="title"/>
          </p:nvPr>
        </p:nvSpPr>
        <p:spPr/>
        <p:txBody>
          <a:bodyPr>
            <a:normAutofit fontScale="90000"/>
          </a:bodyPr>
          <a:lstStyle/>
          <a:p>
            <a:r>
              <a:rPr lang="en-GB" altLang="en-US" b="1" dirty="0" smtClean="0">
                <a:solidFill>
                  <a:srgbClr val="00B0F0"/>
                </a:solidFill>
                <a:effectLst>
                  <a:outerShdw blurRad="38100" dist="38100" dir="2700000" algn="tl">
                    <a:srgbClr val="000000">
                      <a:alpha val="43137"/>
                    </a:srgbClr>
                  </a:outerShdw>
                </a:effectLst>
                <a:latin typeface="Comic Sans MS" pitchFamily="66" charset="0"/>
              </a:rPr>
              <a:t>Can the US Supreme Court be neutral?</a:t>
            </a:r>
          </a:p>
        </p:txBody>
      </p:sp>
    </p:spTree>
    <p:extLst>
      <p:ext uri="{BB962C8B-B14F-4D97-AF65-F5344CB8AC3E}">
        <p14:creationId xmlns:p14="http://schemas.microsoft.com/office/powerpoint/2010/main" val="140589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97152"/>
          </a:xfrm>
        </p:spPr>
        <p:txBody>
          <a:bodyPr>
            <a:normAutofit fontScale="70000" lnSpcReduction="20000"/>
          </a:bodyPr>
          <a:lstStyle/>
          <a:p>
            <a:pPr marL="0" indent="0">
              <a:buNone/>
            </a:pPr>
            <a:r>
              <a:rPr lang="en-GB" dirty="0" smtClean="0">
                <a:latin typeface="Comic Sans MS" panose="030F0702030302020204" pitchFamily="66" charset="0"/>
              </a:rPr>
              <a:t>However</a:t>
            </a:r>
            <a:r>
              <a:rPr lang="en-GB" dirty="0">
                <a:latin typeface="Comic Sans MS" panose="030F0702030302020204" pitchFamily="66" charset="0"/>
              </a:rPr>
              <a:t>, despite the nominees having to be ratified, </a:t>
            </a:r>
            <a:r>
              <a:rPr lang="en-GB" b="1" dirty="0">
                <a:latin typeface="Comic Sans MS" panose="030F0702030302020204" pitchFamily="66" charset="0"/>
              </a:rPr>
              <a:t>the power of appointment does belong to the President</a:t>
            </a:r>
            <a:r>
              <a:rPr lang="en-GB" dirty="0">
                <a:latin typeface="Comic Sans MS" panose="030F0702030302020204" pitchFamily="66" charset="0"/>
              </a:rPr>
              <a:t>, and so he can choose nominees who share his political beliefs, and keep on choosing them until the Senate ratifies one, as the Senate cannot make such a choice. </a:t>
            </a:r>
            <a:r>
              <a:rPr lang="en-GB" dirty="0" smtClean="0">
                <a:latin typeface="Comic Sans MS" panose="030F0702030302020204" pitchFamily="66" charset="0"/>
              </a:rPr>
              <a:t>It is likely, that had President Obama had another term in office, he would have nominated someone else to the Supreme Court after the Senate refused to ratify Merrick Garland in 2016.</a:t>
            </a:r>
          </a:p>
          <a:p>
            <a:pPr marL="0" indent="0">
              <a:buNone/>
            </a:pPr>
            <a:r>
              <a:rPr lang="en-GB" dirty="0" smtClean="0">
                <a:latin typeface="Comic Sans MS" panose="030F0702030302020204" pitchFamily="66" charset="0"/>
              </a:rPr>
              <a:t>All </a:t>
            </a:r>
            <a:r>
              <a:rPr lang="en-GB" dirty="0">
                <a:latin typeface="Comic Sans MS" panose="030F0702030302020204" pitchFamily="66" charset="0"/>
              </a:rPr>
              <a:t>nominees, in recent years at least, have been in some way connected to the president or his Party, if not necessarily their philosophy. </a:t>
            </a:r>
            <a:endParaRPr lang="en-GB" dirty="0" smtClean="0">
              <a:latin typeface="Comic Sans MS" panose="030F0702030302020204" pitchFamily="66" charset="0"/>
            </a:endParaRPr>
          </a:p>
          <a:p>
            <a:pPr marL="0" indent="0">
              <a:buNone/>
            </a:pPr>
            <a:r>
              <a:rPr lang="en-GB" dirty="0" smtClean="0">
                <a:latin typeface="Comic Sans MS" panose="030F0702030302020204" pitchFamily="66" charset="0"/>
              </a:rPr>
              <a:t>This </a:t>
            </a:r>
            <a:r>
              <a:rPr lang="en-GB" b="1" dirty="0">
                <a:solidFill>
                  <a:srgbClr val="FF0000"/>
                </a:solidFill>
                <a:latin typeface="Comic Sans MS" panose="030F0702030302020204" pitchFamily="66" charset="0"/>
              </a:rPr>
              <a:t>negates the idea of judicial independence </a:t>
            </a:r>
            <a:r>
              <a:rPr lang="en-GB" dirty="0">
                <a:latin typeface="Comic Sans MS" panose="030F0702030302020204" pitchFamily="66" charset="0"/>
              </a:rPr>
              <a:t>because a Justice would have been chosen because his political views coincide with the President’s, and any personal connection with the nominee could lead to the new Justice being swayed by the President’s political wishes, resulting in a politicised Supreme Court.</a:t>
            </a:r>
          </a:p>
          <a:p>
            <a:pPr marL="0" indent="0">
              <a:buNone/>
            </a:pPr>
            <a:endParaRPr lang="en-GB" dirty="0">
              <a:latin typeface="Comic Sans MS" panose="030F0702030302020204" pitchFamily="66" charset="0"/>
            </a:endParaRPr>
          </a:p>
          <a:p>
            <a:endParaRPr lang="en-GB" dirty="0">
              <a:latin typeface="Comic Sans MS" panose="030F0702030302020204" pitchFamily="66" charset="0"/>
            </a:endParaRPr>
          </a:p>
        </p:txBody>
      </p:sp>
      <p:sp>
        <p:nvSpPr>
          <p:cNvPr id="4" name="Title 1"/>
          <p:cNvSpPr>
            <a:spLocks noGrp="1"/>
          </p:cNvSpPr>
          <p:nvPr>
            <p:ph type="title"/>
          </p:nvPr>
        </p:nvSpPr>
        <p:spPr/>
        <p:txBody>
          <a:bodyPr>
            <a:normAutofit fontScale="90000"/>
          </a:bodyPr>
          <a:lstStyle/>
          <a:p>
            <a:r>
              <a:rPr lang="en-GB" altLang="en-US" b="1" dirty="0" smtClean="0">
                <a:solidFill>
                  <a:srgbClr val="00B0F0"/>
                </a:solidFill>
                <a:effectLst>
                  <a:outerShdw blurRad="38100" dist="38100" dir="2700000" algn="tl">
                    <a:srgbClr val="000000">
                      <a:alpha val="43137"/>
                    </a:srgbClr>
                  </a:outerShdw>
                </a:effectLst>
                <a:latin typeface="Comic Sans MS" pitchFamily="66" charset="0"/>
              </a:rPr>
              <a:t>Can the US Supreme Court be neutral and independent?</a:t>
            </a:r>
          </a:p>
        </p:txBody>
      </p:sp>
    </p:spTree>
    <p:extLst>
      <p:ext uri="{BB962C8B-B14F-4D97-AF65-F5344CB8AC3E}">
        <p14:creationId xmlns:p14="http://schemas.microsoft.com/office/powerpoint/2010/main" val="407958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GB" dirty="0" smtClean="0">
                <a:latin typeface="Comic Sans MS" panose="030F0702030302020204" pitchFamily="66" charset="0"/>
              </a:rPr>
              <a:t>Many would argue that the US Supreme Court cannot be entirely neutral until is entirely representative of the nation.</a:t>
            </a:r>
          </a:p>
          <a:p>
            <a:r>
              <a:rPr lang="en-GB" dirty="0" smtClean="0">
                <a:latin typeface="Comic Sans MS" panose="030F0702030302020204" pitchFamily="66" charset="0"/>
              </a:rPr>
              <a:t>Read the Yolanda Young article from the blog then answer the following question:</a:t>
            </a:r>
          </a:p>
          <a:p>
            <a:endParaRPr lang="en-GB" dirty="0">
              <a:latin typeface="Comic Sans MS" panose="030F0702030302020204" pitchFamily="66" charset="0"/>
            </a:endParaRPr>
          </a:p>
          <a:p>
            <a:pPr marL="0" indent="0" algn="ctr">
              <a:buNone/>
            </a:pPr>
            <a:r>
              <a:rPr lang="en-GB" b="1" i="1" dirty="0">
                <a:solidFill>
                  <a:srgbClr val="7030A0"/>
                </a:solidFill>
                <a:latin typeface="Comic Sans MS" panose="030F0702030302020204" pitchFamily="66" charset="0"/>
              </a:rPr>
              <a:t>T</a:t>
            </a:r>
            <a:r>
              <a:rPr lang="en-GB" b="1" i="1" dirty="0" smtClean="0">
                <a:solidFill>
                  <a:srgbClr val="7030A0"/>
                </a:solidFill>
                <a:latin typeface="Comic Sans MS" panose="030F0702030302020204" pitchFamily="66" charset="0"/>
              </a:rPr>
              <a:t>o what extent is the US Supreme Court currently a representative and neutral body?</a:t>
            </a:r>
            <a:endParaRPr lang="en-GB" b="1" i="1" dirty="0">
              <a:solidFill>
                <a:srgbClr val="7030A0"/>
              </a:solidFill>
              <a:latin typeface="Comic Sans MS" panose="030F0702030302020204" pitchFamily="66" charset="0"/>
            </a:endParaRPr>
          </a:p>
        </p:txBody>
      </p:sp>
      <p:sp>
        <p:nvSpPr>
          <p:cNvPr id="4" name="Title 1"/>
          <p:cNvSpPr>
            <a:spLocks noGrp="1"/>
          </p:cNvSpPr>
          <p:nvPr>
            <p:ph type="title"/>
          </p:nvPr>
        </p:nvSpPr>
        <p:spPr/>
        <p:txBody>
          <a:bodyPr>
            <a:normAutofit fontScale="90000"/>
          </a:bodyPr>
          <a:lstStyle/>
          <a:p>
            <a:r>
              <a:rPr lang="en-GB" altLang="en-US" b="1" dirty="0" smtClean="0">
                <a:solidFill>
                  <a:srgbClr val="00B0F0"/>
                </a:solidFill>
                <a:effectLst>
                  <a:outerShdw blurRad="38100" dist="38100" dir="2700000" algn="tl">
                    <a:srgbClr val="000000">
                      <a:alpha val="43137"/>
                    </a:srgbClr>
                  </a:outerShdw>
                </a:effectLst>
                <a:latin typeface="Comic Sans MS" pitchFamily="66" charset="0"/>
              </a:rPr>
              <a:t>Can the US Supreme Court be neutral and independent?</a:t>
            </a:r>
          </a:p>
        </p:txBody>
      </p:sp>
    </p:spTree>
    <p:extLst>
      <p:ext uri="{BB962C8B-B14F-4D97-AF65-F5344CB8AC3E}">
        <p14:creationId xmlns:p14="http://schemas.microsoft.com/office/powerpoint/2010/main" val="45781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b="1" dirty="0" smtClean="0">
                <a:solidFill>
                  <a:srgbClr val="00B0F0"/>
                </a:solidFill>
                <a:effectLst>
                  <a:outerShdw blurRad="38100" dist="38100" dir="2700000" algn="tl">
                    <a:srgbClr val="000000">
                      <a:alpha val="43137"/>
                    </a:srgbClr>
                  </a:outerShdw>
                </a:effectLst>
                <a:latin typeface="Comic Sans MS" pitchFamily="66" charset="0"/>
              </a:rPr>
              <a:t>Key terms</a:t>
            </a:r>
          </a:p>
        </p:txBody>
      </p:sp>
      <p:sp>
        <p:nvSpPr>
          <p:cNvPr id="6147" name="Content Placeholder 2"/>
          <p:cNvSpPr>
            <a:spLocks noGrp="1"/>
          </p:cNvSpPr>
          <p:nvPr>
            <p:ph idx="1"/>
          </p:nvPr>
        </p:nvSpPr>
        <p:spPr/>
        <p:txBody>
          <a:bodyPr>
            <a:normAutofit fontScale="92500" lnSpcReduction="10000"/>
          </a:bodyPr>
          <a:lstStyle/>
          <a:p>
            <a:pPr marL="0" indent="0"/>
            <a:r>
              <a:rPr lang="en-GB" altLang="en-US" b="1" dirty="0" smtClean="0">
                <a:latin typeface="Comic Sans MS" pitchFamily="66" charset="0"/>
              </a:rPr>
              <a:t>Criminal law </a:t>
            </a:r>
            <a:r>
              <a:rPr lang="en-GB" altLang="en-US" dirty="0" smtClean="0">
                <a:latin typeface="Comic Sans MS" pitchFamily="66" charset="0"/>
              </a:rPr>
              <a:t>deals with crimes by an individual or group against the state, e.g. violent behaviour, serious fraud or burglary; such cases are normally brought by the state</a:t>
            </a:r>
          </a:p>
          <a:p>
            <a:pPr marL="0" indent="0"/>
            <a:r>
              <a:rPr lang="en-GB" altLang="en-US" b="1" dirty="0" smtClean="0">
                <a:latin typeface="Comic Sans MS" pitchFamily="66" charset="0"/>
              </a:rPr>
              <a:t>Civil law </a:t>
            </a:r>
            <a:r>
              <a:rPr lang="en-GB" altLang="en-US" dirty="0" smtClean="0">
                <a:latin typeface="Comic Sans MS" pitchFamily="66" charset="0"/>
              </a:rPr>
              <a:t>is concerned with interrelationships between different individuals and groups, for example, matters such as wills or contracts; cases are generally brought by individuals rather than the state</a:t>
            </a:r>
          </a:p>
        </p:txBody>
      </p:sp>
    </p:spTree>
    <p:extLst>
      <p:ext uri="{BB962C8B-B14F-4D97-AF65-F5344CB8AC3E}">
        <p14:creationId xmlns:p14="http://schemas.microsoft.com/office/powerpoint/2010/main" val="1716314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323528" y="332656"/>
            <a:ext cx="8382000" cy="4779962"/>
          </a:xfrm>
        </p:spPr>
        <p:txBody>
          <a:bodyPr>
            <a:noAutofit/>
          </a:bodyPr>
          <a:lstStyle/>
          <a:p>
            <a:pPr marL="0" indent="0"/>
            <a:r>
              <a:rPr lang="en-GB" altLang="en-US" sz="2800" b="1" dirty="0" smtClean="0">
                <a:latin typeface="Comic Sans MS" pitchFamily="66" charset="0"/>
              </a:rPr>
              <a:t>Common law</a:t>
            </a:r>
            <a:r>
              <a:rPr lang="en-GB" altLang="en-US" sz="2800" dirty="0" smtClean="0">
                <a:latin typeface="Comic Sans MS" pitchFamily="66" charset="0"/>
              </a:rPr>
              <a:t> (sometimes called case law or judge-made law) is the term for the body of legal precedent resulting from the rulings of senior judges</a:t>
            </a:r>
          </a:p>
          <a:p>
            <a:pPr marL="0" indent="0"/>
            <a:r>
              <a:rPr lang="en-GB" altLang="en-US" sz="2800" b="1" dirty="0" smtClean="0">
                <a:latin typeface="Comic Sans MS" pitchFamily="66" charset="0"/>
              </a:rPr>
              <a:t>Judicial review</a:t>
            </a:r>
            <a:r>
              <a:rPr lang="en-GB" altLang="en-US" sz="2800" dirty="0" smtClean="0">
                <a:latin typeface="Comic Sans MS" pitchFamily="66" charset="0"/>
              </a:rPr>
              <a:t> </a:t>
            </a:r>
            <a:r>
              <a:rPr lang="en-GB" altLang="en-US" sz="2800" dirty="0" smtClean="0">
                <a:solidFill>
                  <a:srgbClr val="00B050"/>
                </a:solidFill>
                <a:latin typeface="Comic Sans MS" pitchFamily="66" charset="0"/>
              </a:rPr>
              <a:t>is the process by which judges review the actions of public officials or public bodies in order to determine whether or not they have acted in a manner that is lawful</a:t>
            </a:r>
            <a:r>
              <a:rPr lang="en-GB" altLang="en-US" sz="2800" dirty="0" smtClean="0">
                <a:latin typeface="Comic Sans MS" pitchFamily="66" charset="0"/>
              </a:rPr>
              <a:t>. Because of parliamentary sovereignty and supremacy of statute law, judicial review in the UK is generally seen as being less significant than in the USA, where the US Supreme Court can strike down regular statutes that are judged to have violated the US Constitution</a:t>
            </a:r>
          </a:p>
        </p:txBody>
      </p:sp>
    </p:spTree>
    <p:extLst>
      <p:ext uri="{BB962C8B-B14F-4D97-AF65-F5344CB8AC3E}">
        <p14:creationId xmlns:p14="http://schemas.microsoft.com/office/powerpoint/2010/main" val="8328448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GB" b="1" dirty="0" smtClean="0">
                <a:solidFill>
                  <a:srgbClr val="00B0F0"/>
                </a:solidFill>
                <a:effectLst>
                  <a:outerShdw blurRad="38100" dist="38100" dir="2700000" algn="tl">
                    <a:srgbClr val="000000">
                      <a:alpha val="43137"/>
                    </a:srgbClr>
                  </a:outerShdw>
                </a:effectLst>
                <a:latin typeface="Comic Sans MS" panose="030F0702030302020204" pitchFamily="66" charset="0"/>
              </a:rPr>
              <a:t>What is the Judiciary?</a:t>
            </a:r>
          </a:p>
        </p:txBody>
      </p:sp>
      <p:sp>
        <p:nvSpPr>
          <p:cNvPr id="3075" name="Rectangle 3"/>
          <p:cNvSpPr>
            <a:spLocks noGrp="1" noChangeArrowheads="1"/>
          </p:cNvSpPr>
          <p:nvPr>
            <p:ph type="body" idx="1"/>
          </p:nvPr>
        </p:nvSpPr>
        <p:spPr/>
        <p:txBody>
          <a:bodyPr>
            <a:normAutofit lnSpcReduction="10000"/>
          </a:bodyPr>
          <a:lstStyle/>
          <a:p>
            <a:pPr eaLnBrk="1" hangingPunct="1"/>
            <a:r>
              <a:rPr lang="en-GB" dirty="0" smtClean="0">
                <a:latin typeface="Comic Sans MS" panose="030F0702030302020204" pitchFamily="66" charset="0"/>
              </a:rPr>
              <a:t>In both administrations, the </a:t>
            </a:r>
            <a:r>
              <a:rPr lang="en-GB" b="1" dirty="0" smtClean="0">
                <a:latin typeface="Comic Sans MS" panose="030F0702030302020204" pitchFamily="66" charset="0"/>
              </a:rPr>
              <a:t>Judiciary</a:t>
            </a:r>
            <a:r>
              <a:rPr lang="en-GB" dirty="0" smtClean="0">
                <a:latin typeface="Comic Sans MS" panose="030F0702030302020204" pitchFamily="66" charset="0"/>
              </a:rPr>
              <a:t> is the </a:t>
            </a:r>
            <a:r>
              <a:rPr lang="en-GB" b="1" dirty="0" smtClean="0">
                <a:solidFill>
                  <a:srgbClr val="7030A0"/>
                </a:solidFill>
                <a:latin typeface="Comic Sans MS" panose="030F0702030302020204" pitchFamily="66" charset="0"/>
              </a:rPr>
              <a:t>system of courts </a:t>
            </a:r>
            <a:r>
              <a:rPr lang="en-GB" dirty="0" smtClean="0">
                <a:latin typeface="Comic Sans MS" panose="030F0702030302020204" pitchFamily="66" charset="0"/>
              </a:rPr>
              <a:t>which carry out the law.</a:t>
            </a:r>
          </a:p>
          <a:p>
            <a:pPr eaLnBrk="1" hangingPunct="1"/>
            <a:endParaRPr lang="en-GB" dirty="0">
              <a:latin typeface="Comic Sans MS" panose="030F0702030302020204" pitchFamily="66" charset="0"/>
            </a:endParaRPr>
          </a:p>
          <a:p>
            <a:pPr eaLnBrk="1" hangingPunct="1"/>
            <a:r>
              <a:rPr lang="en-GB" dirty="0" smtClean="0">
                <a:latin typeface="Comic Sans MS" panose="030F0702030302020204" pitchFamily="66" charset="0"/>
              </a:rPr>
              <a:t>The Supreme court of the USA is the final court of appeal in the USA.</a:t>
            </a:r>
          </a:p>
          <a:p>
            <a:pPr eaLnBrk="1" hangingPunct="1"/>
            <a:endParaRPr lang="en-GB" dirty="0">
              <a:latin typeface="Comic Sans MS" panose="030F0702030302020204" pitchFamily="66" charset="0"/>
            </a:endParaRPr>
          </a:p>
          <a:p>
            <a:pPr eaLnBrk="1" hangingPunct="1"/>
            <a:r>
              <a:rPr lang="en-GB" dirty="0" smtClean="0">
                <a:latin typeface="Comic Sans MS" panose="030F0702030302020204" pitchFamily="66" charset="0"/>
              </a:rPr>
              <a:t>In the UK, we also have a Supreme court </a:t>
            </a:r>
            <a:r>
              <a:rPr lang="en-GB" b="1" dirty="0" smtClean="0">
                <a:solidFill>
                  <a:srgbClr val="FF0000"/>
                </a:solidFill>
                <a:latin typeface="Comic Sans MS" panose="030F0702030302020204" pitchFamily="66" charset="0"/>
              </a:rPr>
              <a:t>but they are not the same!</a:t>
            </a:r>
          </a:p>
        </p:txBody>
      </p:sp>
    </p:spTree>
    <p:extLst>
      <p:ext uri="{BB962C8B-B14F-4D97-AF65-F5344CB8AC3E}">
        <p14:creationId xmlns:p14="http://schemas.microsoft.com/office/powerpoint/2010/main" val="142253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GB" sz="8800" b="1" dirty="0" smtClean="0">
                <a:solidFill>
                  <a:srgbClr val="00B0F0"/>
                </a:solidFill>
                <a:effectLst>
                  <a:outerShdw blurRad="38100" dist="38100" dir="2700000" algn="tl">
                    <a:srgbClr val="000000">
                      <a:alpha val="43137"/>
                    </a:srgbClr>
                  </a:outerShdw>
                </a:effectLst>
                <a:latin typeface="Comic Sans MS" panose="030F0702030302020204" pitchFamily="66" charset="0"/>
              </a:rPr>
              <a:t>Composition</a:t>
            </a:r>
            <a:endParaRPr lang="en-GB" b="1" dirty="0" smtClean="0">
              <a:solidFill>
                <a:srgbClr val="00B0F0"/>
              </a:solidFill>
              <a:effectLst>
                <a:outerShdw blurRad="38100" dist="38100" dir="2700000" algn="tl">
                  <a:srgbClr val="000000">
                    <a:alpha val="43137"/>
                  </a:srgbClr>
                </a:outerShdw>
              </a:effectLst>
              <a:latin typeface="Comic Sans MS" panose="030F0702030302020204" pitchFamily="66" charset="0"/>
            </a:endParaRPr>
          </a:p>
        </p:txBody>
      </p:sp>
      <p:sp>
        <p:nvSpPr>
          <p:cNvPr id="4099" name="Rectangle 3"/>
          <p:cNvSpPr>
            <a:spLocks noGrp="1" noChangeArrowheads="1"/>
          </p:cNvSpPr>
          <p:nvPr>
            <p:ph type="subTitle" idx="1"/>
          </p:nvPr>
        </p:nvSpPr>
        <p:spPr/>
        <p:txBody>
          <a:bodyPr/>
          <a:lstStyle/>
          <a:p>
            <a:pPr eaLnBrk="1" hangingPunct="1"/>
            <a:endParaRPr lang="en-US" smtClean="0"/>
          </a:p>
        </p:txBody>
      </p:sp>
    </p:spTree>
    <p:extLst>
      <p:ext uri="{BB962C8B-B14F-4D97-AF65-F5344CB8AC3E}">
        <p14:creationId xmlns:p14="http://schemas.microsoft.com/office/powerpoint/2010/main" val="109181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b="1" dirty="0" smtClean="0">
                <a:solidFill>
                  <a:srgbClr val="00B0F0"/>
                </a:solidFill>
                <a:effectLst>
                  <a:outerShdw blurRad="38100" dist="38100" dir="2700000" algn="tl">
                    <a:srgbClr val="000000">
                      <a:alpha val="43137"/>
                    </a:srgbClr>
                  </a:outerShdw>
                </a:effectLst>
                <a:latin typeface="Comic Sans MS" panose="030F0702030302020204" pitchFamily="66" charset="0"/>
              </a:rPr>
              <a:t>UK Supreme Court</a:t>
            </a:r>
          </a:p>
        </p:txBody>
      </p:sp>
      <p:sp>
        <p:nvSpPr>
          <p:cNvPr id="5123" name="Rectangle 3"/>
          <p:cNvSpPr>
            <a:spLocks noGrp="1" noChangeArrowheads="1"/>
          </p:cNvSpPr>
          <p:nvPr>
            <p:ph type="body" sz="half" idx="1"/>
          </p:nvPr>
        </p:nvSpPr>
        <p:spPr/>
        <p:txBody>
          <a:bodyPr>
            <a:normAutofit fontScale="92500" lnSpcReduction="10000"/>
          </a:bodyPr>
          <a:lstStyle/>
          <a:p>
            <a:pPr eaLnBrk="1" hangingPunct="1"/>
            <a:r>
              <a:rPr lang="en-GB" sz="2400" dirty="0" smtClean="0">
                <a:latin typeface="Comic Sans MS" panose="030F0702030302020204" pitchFamily="66" charset="0"/>
              </a:rPr>
              <a:t>Supreme Court Consists of </a:t>
            </a:r>
            <a:r>
              <a:rPr lang="en-GB" sz="2400" b="1" dirty="0" smtClean="0">
                <a:latin typeface="Comic Sans MS" panose="030F0702030302020204" pitchFamily="66" charset="0"/>
              </a:rPr>
              <a:t>12 members</a:t>
            </a:r>
            <a:r>
              <a:rPr lang="en-GB" sz="2400" dirty="0" smtClean="0">
                <a:latin typeface="Comic Sans MS" panose="030F0702030302020204" pitchFamily="66" charset="0"/>
              </a:rPr>
              <a:t>.</a:t>
            </a:r>
          </a:p>
          <a:p>
            <a:pPr eaLnBrk="1" hangingPunct="1"/>
            <a:r>
              <a:rPr lang="en-GB" sz="2400" dirty="0" smtClean="0">
                <a:latin typeface="Comic Sans MS" panose="030F0702030302020204" pitchFamily="66" charset="0"/>
              </a:rPr>
              <a:t>Maximum who sit in judgement is 9.</a:t>
            </a:r>
          </a:p>
          <a:p>
            <a:pPr eaLnBrk="1" hangingPunct="1"/>
            <a:r>
              <a:rPr lang="en-GB" sz="2400" dirty="0" smtClean="0">
                <a:latin typeface="Comic Sans MS" panose="030F0702030302020204" pitchFamily="66" charset="0"/>
              </a:rPr>
              <a:t>Lesser cases will have 7 or 5.</a:t>
            </a:r>
          </a:p>
          <a:p>
            <a:pPr eaLnBrk="1" hangingPunct="1"/>
            <a:r>
              <a:rPr lang="en-GB" sz="2400" dirty="0" smtClean="0">
                <a:latin typeface="Comic Sans MS" panose="030F0702030302020204" pitchFamily="66" charset="0"/>
              </a:rPr>
              <a:t>All except one are male.</a:t>
            </a:r>
          </a:p>
          <a:p>
            <a:pPr eaLnBrk="1" hangingPunct="1"/>
            <a:r>
              <a:rPr lang="en-GB" sz="2400" dirty="0" smtClean="0">
                <a:latin typeface="Comic Sans MS" panose="030F0702030302020204" pitchFamily="66" charset="0"/>
              </a:rPr>
              <a:t>All have privately educated backgrounds (except Baroness Hale)</a:t>
            </a:r>
          </a:p>
          <a:p>
            <a:pPr eaLnBrk="1" hangingPunct="1"/>
            <a:r>
              <a:rPr lang="en-GB" sz="2400" dirty="0" smtClean="0">
                <a:latin typeface="Comic Sans MS" panose="030F0702030302020204" pitchFamily="66" charset="0"/>
              </a:rPr>
              <a:t>This has been a criticism of the Supreme Court – is it representative?</a:t>
            </a:r>
          </a:p>
        </p:txBody>
      </p:sp>
      <p:pic>
        <p:nvPicPr>
          <p:cNvPr id="5125" name="Picture 6" descr="2013-03-05T153607Z_4_CBRE9240SGF00_RTROPTP_2_BRI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1628775"/>
            <a:ext cx="428625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95936" y="5805264"/>
            <a:ext cx="3168352" cy="369332"/>
          </a:xfrm>
          <a:prstGeom prst="rect">
            <a:avLst/>
          </a:prstGeom>
        </p:spPr>
        <p:txBody>
          <a:bodyPr wrap="square">
            <a:spAutoFit/>
          </a:bodyPr>
          <a:lstStyle/>
          <a:p>
            <a:r>
              <a:rPr lang="en-GB" dirty="0" smtClean="0">
                <a:hlinkClick r:id="rId3"/>
              </a:rPr>
              <a:t>What is the UK Supreme Court?</a:t>
            </a:r>
            <a:r>
              <a:rPr lang="en-GB" dirty="0" smtClean="0"/>
              <a:t> </a:t>
            </a:r>
            <a:endParaRPr lang="en-GB" dirty="0"/>
          </a:p>
        </p:txBody>
      </p:sp>
    </p:spTree>
    <p:extLst>
      <p:ext uri="{BB962C8B-B14F-4D97-AF65-F5344CB8AC3E}">
        <p14:creationId xmlns:p14="http://schemas.microsoft.com/office/powerpoint/2010/main" val="265528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b="1" dirty="0" smtClean="0">
                <a:solidFill>
                  <a:srgbClr val="00B0F0"/>
                </a:solidFill>
                <a:effectLst>
                  <a:outerShdw blurRad="38100" dist="38100" dir="2700000" algn="tl">
                    <a:srgbClr val="000000">
                      <a:alpha val="43137"/>
                    </a:srgbClr>
                  </a:outerShdw>
                </a:effectLst>
                <a:latin typeface="Comic Sans MS" panose="030F0702030302020204" pitchFamily="66" charset="0"/>
              </a:rPr>
              <a:t>US Supreme Court</a:t>
            </a:r>
          </a:p>
        </p:txBody>
      </p:sp>
      <p:sp>
        <p:nvSpPr>
          <p:cNvPr id="6147" name="Rectangle 4"/>
          <p:cNvSpPr>
            <a:spLocks noGrp="1" noChangeArrowheads="1"/>
          </p:cNvSpPr>
          <p:nvPr>
            <p:ph type="body" idx="1"/>
          </p:nvPr>
        </p:nvSpPr>
        <p:spPr/>
        <p:txBody>
          <a:bodyPr/>
          <a:lstStyle/>
          <a:p>
            <a:pPr eaLnBrk="1" hangingPunct="1"/>
            <a:r>
              <a:rPr lang="en-GB" dirty="0" smtClean="0">
                <a:latin typeface="Comic Sans MS" panose="030F0702030302020204" pitchFamily="66" charset="0"/>
              </a:rPr>
              <a:t>The US Supreme court have 9 members.</a:t>
            </a:r>
          </a:p>
          <a:p>
            <a:pPr eaLnBrk="1" hangingPunct="1"/>
            <a:r>
              <a:rPr lang="en-GB" dirty="0" smtClean="0">
                <a:latin typeface="Comic Sans MS" panose="030F0702030302020204" pitchFamily="66" charset="0"/>
              </a:rPr>
              <a:t>They all sit at the same time on EVERY case.</a:t>
            </a:r>
          </a:p>
          <a:p>
            <a:pPr eaLnBrk="1" hangingPunct="1"/>
            <a:r>
              <a:rPr lang="en-GB" dirty="0" smtClean="0">
                <a:latin typeface="Comic Sans MS" panose="030F0702030302020204" pitchFamily="66" charset="0"/>
              </a:rPr>
              <a:t>They are becoming increasingly diverse.</a:t>
            </a:r>
          </a:p>
        </p:txBody>
      </p:sp>
      <p:pic>
        <p:nvPicPr>
          <p:cNvPr id="6148" name="Picture 7" descr="supreme_court_us_2010_wide-f008300786b687708ceb458c6d86e3a917ea0828-s6-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4005263"/>
            <a:ext cx="4392613"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54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TotalTime>
  <Words>2137</Words>
  <Application>Microsoft Office PowerPoint</Application>
  <PresentationFormat>On-screen Show (4:3)</PresentationFormat>
  <Paragraphs>171</Paragraphs>
  <Slides>38</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38</vt:i4>
      </vt:variant>
    </vt:vector>
  </HeadingPairs>
  <TitlesOfParts>
    <vt:vector size="45" baseType="lpstr">
      <vt:lpstr>Arial</vt:lpstr>
      <vt:lpstr>Calibri</vt:lpstr>
      <vt:lpstr>Comic Sans MS</vt:lpstr>
      <vt:lpstr>Wingdings</vt:lpstr>
      <vt:lpstr>1_Office Theme</vt:lpstr>
      <vt:lpstr>Office Theme</vt:lpstr>
      <vt:lpstr>2_Office Theme</vt:lpstr>
      <vt:lpstr>Political Systems </vt:lpstr>
      <vt:lpstr>PowerPoint Presentation</vt:lpstr>
      <vt:lpstr>The Judiciary </vt:lpstr>
      <vt:lpstr>Key terms</vt:lpstr>
      <vt:lpstr>PowerPoint Presentation</vt:lpstr>
      <vt:lpstr>What is the Judiciary?</vt:lpstr>
      <vt:lpstr>Composition</vt:lpstr>
      <vt:lpstr>UK Supreme Court</vt:lpstr>
      <vt:lpstr>US Supreme Court</vt:lpstr>
      <vt:lpstr>PowerPoint Presentation</vt:lpstr>
      <vt:lpstr>Appointment</vt:lpstr>
      <vt:lpstr>UK Supreme Court</vt:lpstr>
      <vt:lpstr>PowerPoint Presentation</vt:lpstr>
      <vt:lpstr>USA Supreme Court</vt:lpstr>
      <vt:lpstr>PowerPoint Presentation</vt:lpstr>
      <vt:lpstr>PowerPoint Presentation</vt:lpstr>
      <vt:lpstr>The roles of the Courts</vt:lpstr>
      <vt:lpstr>Judicial Review</vt:lpstr>
      <vt:lpstr>PowerPoint Presentation</vt:lpstr>
      <vt:lpstr>REMEMBER…</vt:lpstr>
      <vt:lpstr>The USA</vt:lpstr>
      <vt:lpstr>Task</vt:lpstr>
      <vt:lpstr>Documentary </vt:lpstr>
      <vt:lpstr>Judicial Independence</vt:lpstr>
      <vt:lpstr>Judicial Neutrality</vt:lpstr>
      <vt:lpstr>How is the independence of the judiciary maintained?</vt:lpstr>
      <vt:lpstr>How is judicial neutrality guaranteed?</vt:lpstr>
      <vt:lpstr>Threats to judicial neutrality?</vt:lpstr>
      <vt:lpstr>Has the UK judiciary become more politicised in recent years?</vt:lpstr>
      <vt:lpstr>PowerPoint Presentation</vt:lpstr>
      <vt:lpstr>PowerPoint Presentation</vt:lpstr>
      <vt:lpstr>Task</vt:lpstr>
      <vt:lpstr>PowerPoint Presentation</vt:lpstr>
      <vt:lpstr>How is the independence of the judiciary maintained? USA</vt:lpstr>
      <vt:lpstr>Can the US Supreme Court be neutral and independent?</vt:lpstr>
      <vt:lpstr>Can the US Supreme Court be neutral?</vt:lpstr>
      <vt:lpstr>Can the US Supreme Court be neutral and independent?</vt:lpstr>
      <vt:lpstr>Can the US Supreme Court be neutral and independent?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Systems</dc:title>
  <dc:creator>StJoAcDevanneyR</dc:creator>
  <cp:lastModifiedBy>StJoAcDevanneyR</cp:lastModifiedBy>
  <cp:revision>27</cp:revision>
  <dcterms:created xsi:type="dcterms:W3CDTF">2017-10-02T09:23:15Z</dcterms:created>
  <dcterms:modified xsi:type="dcterms:W3CDTF">2019-11-22T09:37:59Z</dcterms:modified>
</cp:coreProperties>
</file>