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3" r:id="rId6"/>
    <p:sldId id="278" r:id="rId7"/>
    <p:sldId id="279" r:id="rId8"/>
    <p:sldId id="275" r:id="rId9"/>
    <p:sldId id="274" r:id="rId10"/>
    <p:sldId id="281" r:id="rId11"/>
    <p:sldId id="263" r:id="rId12"/>
    <p:sldId id="276" r:id="rId13"/>
    <p:sldId id="285" r:id="rId14"/>
    <p:sldId id="282" r:id="rId15"/>
    <p:sldId id="283" r:id="rId16"/>
    <p:sldId id="266" r:id="rId17"/>
    <p:sldId id="268" r:id="rId18"/>
    <p:sldId id="284" r:id="rId19"/>
    <p:sldId id="288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18F0-EA70-49C4-9782-6C904746C85B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2EFF-4983-4608-BAC4-4823A0727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0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The sense of rightfulness; that a person or group are the rightful leader (s). Rightful power.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E.g. – Gordon Brown, Theresa May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2EFF-4983-4608-BAC4-4823A07272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4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https://www.youtube.com/watch?v=HzSTiOFndN4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2EFF-4983-4608-BAC4-4823A07272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8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2EFF-4983-4608-BAC4-4823A07272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0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8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6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3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3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2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8E1B-01E1-4060-B558-FE429549549A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171F-38FD-445E-A29A-0A701970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JLvjde9xscCFQXaGgodm9sEDw&amp;url=http://www.theguardian.com/politics/blog/2010/apr/28/duffygate-john-prescotts-jab&amp;ei=JI3dVZLNA4W0a5u3k3g&amp;psig=AFQjCNFfY7BOg0rIkzNvJ9ne3pmLecnP0Q&amp;ust=144066930608127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9073008" cy="352839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Lesson starter: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Describe what legitimacy is, in your own words.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Give an example of a leader or group who lack legitimacy. Explain why they do.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705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5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impact of Lack of Legitimacy</a:t>
            </a:r>
            <a:br>
              <a:rPr lang="en-GB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3200" i="1" dirty="0">
                <a:solidFill>
                  <a:srgbClr val="FF3399"/>
                </a:solidFill>
                <a:latin typeface="Comic Sans MS" panose="030F0702030302020204" pitchFamily="66" charset="0"/>
              </a:rPr>
              <a:t>what happens when a leader or government loses or lacks legitimacy?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Political Unrest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for example Catalonia – The Spanish government’s violent reaction to the Catalonian’s ‘illegitimate’ referendum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Civil War/ Violence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for example The Troubles in Northern Ireland as the Catholic minority believed the government lacked legitimacy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Political Instability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for example Weimar Germany’s successive coalition governments and lack of majority governments led to 9 elections in 10 years 1918-28 and the eventual collapse of German Democracy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Power Vacuum/ Power Struggle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for example when Saddam Hussein was deposed/ died it led to conflict between the Sunni and Shi’ite Muslims in the country 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results are often interlinked</a:t>
            </a:r>
          </a:p>
        </p:txBody>
      </p:sp>
    </p:spTree>
    <p:extLst>
      <p:ext uri="{BB962C8B-B14F-4D97-AF65-F5344CB8AC3E}">
        <p14:creationId xmlns:p14="http://schemas.microsoft.com/office/powerpoint/2010/main" val="39309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Legitimacy and the Electoral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42684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For a government to be legitimate, they must have the authority to act on behalf of the people.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A crucial part of our political process which produces legitimacy is the electoral system. It should be fair, free and competitive.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In Britain, in particular, the legitimacy of governments has been increasingly called into question because of </a:t>
            </a:r>
            <a:r>
              <a:rPr lang="en-GB" b="1" dirty="0">
                <a:solidFill>
                  <a:srgbClr val="FF3399"/>
                </a:solidFill>
                <a:latin typeface="Comic Sans MS" panose="030F0702030302020204" pitchFamily="66" charset="0"/>
              </a:rPr>
              <a:t>the way in which the electoral system works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Specifically, this has involved the increasing failure of the electoral system to produce  proportional results, and governments, which reflect the will of the people.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the British political system legitimate?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UK Government is elected using a system called </a:t>
            </a: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First Past the Post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In groups, create a spider diagram on how this system works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3"/>
            <a:ext cx="4584932" cy="343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Higher Politics Class Pet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194421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Budgie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Iguana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Hamster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14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3528392" cy="6089069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FPTP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Simple Voting System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‘Winner Takes All’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Easy to understand and simple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Easy to see who wins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616152" cy="608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FF3399"/>
                </a:solidFill>
                <a:latin typeface="Comic Sans MS" panose="030F0702030302020204" pitchFamily="66" charset="0"/>
              </a:rPr>
              <a:t>Why do some people say governments elected through </a:t>
            </a:r>
            <a:r>
              <a:rPr lang="en-GB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FPTP</a:t>
            </a:r>
            <a:r>
              <a:rPr lang="en-GB" sz="3200" b="1" dirty="0">
                <a:solidFill>
                  <a:srgbClr val="FF3399"/>
                </a:solidFill>
                <a:latin typeface="Comic Sans MS" panose="030F0702030302020204" pitchFamily="66" charset="0"/>
              </a:rPr>
              <a:t> lack legitimacy?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" y="1628800"/>
            <a:ext cx="893103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% of votes a party gets across the country </a:t>
            </a:r>
            <a:r>
              <a:rPr lang="en-GB" b="1" dirty="0">
                <a:solidFill>
                  <a:srgbClr val="00B0F0"/>
                </a:solidFill>
                <a:latin typeface="Comic Sans MS" panose="030F0702030302020204" pitchFamily="66" charset="0"/>
              </a:rPr>
              <a:t>does not relate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to the % of seats they take in the House of Commons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Many votes are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wasted or surplus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once someone has ‘won’ the other votes don’t matter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It means British governments have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Comic Sans MS" panose="030F0702030302020204" pitchFamily="66" charset="0"/>
              </a:rPr>
              <a:t>rarely achieved 50% or more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of the popular vote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One party can actually form a government with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fewer votes nationally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than a competitor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Many critics of FPTP argue that it produces governments </a:t>
            </a:r>
            <a:r>
              <a:rPr lang="en-GB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which lack legitimacy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6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 Electoral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241"/>
            <a:ext cx="8507795" cy="525711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GB" sz="4300" b="1" dirty="0">
                <a:solidFill>
                  <a:srgbClr val="FF3399"/>
                </a:solidFill>
                <a:latin typeface="Comic Sans MS" panose="030F0702030302020204" pitchFamily="66" charset="0"/>
              </a:rPr>
              <a:t>2015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General Election has been described as THE most disproportionate election result of all time.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Conservatives were elected to run the country, on its own for five years, on the basis of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36.9%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of the votes cast.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UKIP won almost </a:t>
            </a: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million votes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but gained just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MP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Had STV or a more proportional system had been in place, UKIP would have won 54 seats, the Liberal Democrats 26, instead of 8, and the Greens 3 instead of 1.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fs2642c\AppData\Local\Microsoft\Windows\Temporary Internet Files\Content.IE5\F6N0OR46\large-pencil-holder-66.6-1629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11" y="188640"/>
            <a:ext cx="957429" cy="12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20372" cy="9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p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036515"/>
            <a:ext cx="683568" cy="6480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47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Legitimacy and the Electoral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Nationally this means that governments in Britain are very rarely elected with more than 50% of the vote in a General Election.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In fact in the 20</a:t>
            </a:r>
            <a:r>
              <a:rPr lang="en-GB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century this has happened only twice, in 1900 and in 1931.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system can also produce a situation where one party can win more seats than any other, but with fewer votes than another party.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This happened in </a:t>
            </a: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February 1974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when the Conservatives polled 37.9% of the vote, with Labour second with 37.1%. However Labour had 301 MPs to the Conservatives 297, and, as such, formed the government.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map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899592" cy="9087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97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However…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5328592" cy="6021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In 2011, a referendum was held offering the British people the option to keep FPTP or move to the more proportional Alternative Vote (AV) system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Turnout was </a:t>
            </a: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42.2%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67.9%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of those voted to keep FPTP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However is this a legitimate referendum?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Also – many people argue FPTP is simple, produces a clear winner quickly and is easily understood by people (especially old people)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24811" r="3409" b="8334"/>
          <a:stretch/>
        </p:blipFill>
        <p:spPr bwMode="auto">
          <a:xfrm>
            <a:off x="5220072" y="2162022"/>
            <a:ext cx="4421933" cy="27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Debate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>
                <a:solidFill>
                  <a:srgbClr val="FF3399"/>
                </a:solidFill>
                <a:latin typeface="Comic Sans MS" panose="030F0702030302020204" pitchFamily="66" charset="0"/>
              </a:rPr>
              <a:t>Britain should abandon FPTP in favour of a system which produces governments with legitimacy.</a:t>
            </a:r>
            <a:endParaRPr lang="en-GB" sz="4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SUPPORT</a:t>
            </a: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–</a:t>
            </a:r>
          </a:p>
          <a:p>
            <a:pPr marL="0" indent="0">
              <a:buNone/>
            </a:pPr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OPPOSE</a:t>
            </a: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20398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03236"/>
            <a:ext cx="3566160" cy="1087569"/>
          </a:xfrm>
        </p:spPr>
        <p:txBody>
          <a:bodyPr/>
          <a:lstStyle/>
          <a:p>
            <a:r>
              <a:rPr lang="en-GB" sz="3000" dirty="0">
                <a:solidFill>
                  <a:schemeClr val="bg1"/>
                </a:solidFill>
                <a:latin typeface="Comic Sans MS" pitchFamily="66" charset="0"/>
              </a:rPr>
              <a:t>We are learning to…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95806" y="503236"/>
            <a:ext cx="3981391" cy="1012413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Comic Sans MS" pitchFamily="66" charset="0"/>
              </a:rPr>
              <a:t>Success Criteria – I can…</a:t>
            </a:r>
          </a:p>
        </p:txBody>
      </p:sp>
      <p:pic>
        <p:nvPicPr>
          <p:cNvPr id="6" name="Picture 5" descr="MC90038358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1" y="5150638"/>
            <a:ext cx="926648" cy="16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8161987" y="5381192"/>
            <a:ext cx="968170" cy="14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Summarise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importance of legitimacy with relevant examples</a:t>
            </a: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Explain the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consequences 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of a lack of legitimacy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Use my knowledge and examples in a 20 mark essay on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Power, Authority and Legitimacy </a:t>
            </a:r>
          </a:p>
        </p:txBody>
      </p:sp>
    </p:spTree>
    <p:extLst>
      <p:ext uri="{BB962C8B-B14F-4D97-AF65-F5344CB8AC3E}">
        <p14:creationId xmlns:p14="http://schemas.microsoft.com/office/powerpoint/2010/main" val="18295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Legitimate Rule Example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North Korea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Kim Jong-un is the third supreme leader in the Kim dynasty, founded by his grandfather Kim </a:t>
            </a:r>
            <a:r>
              <a:rPr lang="en-GB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il</a:t>
            </a:r>
            <a:r>
              <a:rPr lang="en-GB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-Sung, the country's leader at the time of its establishment. 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Kim Jong-un took over from his father Kim </a:t>
            </a:r>
            <a:r>
              <a:rPr lang="en-GB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Jong-il</a:t>
            </a:r>
            <a:r>
              <a:rPr lang="en-GB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Heavily criticised as no democratic elections are held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Leadership dependant upon the cult of personality, no free press and accused of sustained human rights abuses. 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fs2642c\AppData\Local\Microsoft\Windows\Temporary Internet Files\Content.IE5\F6N0OR46\large-pencil-holder-66.6-1629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20080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" y="5597741"/>
            <a:ext cx="2264252" cy="1273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11457"/>
            <a:ext cx="2555776" cy="14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Legitimate Rule?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96752"/>
            <a:ext cx="8517632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North Korea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This would suggest power </a:t>
            </a:r>
            <a:r>
              <a:rPr lang="en-GB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without legitimacy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In addition, North Koreans are legally expected to turn up to vote but they do not make a choice.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Ballot papers have already been filled out with pre-approved candidates. Usually have one candidate on the ballot paper.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Voting is compulsory for everyone over the age of 17. Failing to take advantage of the opportunity to show support for the government is tantamount to treason.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It is regarded as political offence as it means that, politically, someone is against the regime.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Therefore no such thing as democratically elections therefore the regime has power but lacks legitimacy.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Elections are just for show and used as propaganda by the regime to show that people are supporting the Kim regime. </a:t>
            </a:r>
            <a:endParaRPr lang="en-GB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36" y="260648"/>
            <a:ext cx="2264252" cy="12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401" y="3211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Legitimacy: The Sense of Rightfulness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" y="1556792"/>
            <a:ext cx="91440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Legitimacy is usually defined as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‘rightfulness’. 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If power is the </a:t>
            </a:r>
            <a:r>
              <a:rPr lang="en-GB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ability to get other people </a:t>
            </a:r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to do what you want them to do, authority can be seen as </a:t>
            </a:r>
            <a:r>
              <a:rPr lang="en-GB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having the right </a:t>
            </a:r>
            <a:r>
              <a:rPr lang="en-GB" i="1" dirty="0">
                <a:solidFill>
                  <a:schemeClr val="bg1"/>
                </a:solidFill>
                <a:latin typeface="Comic Sans MS" panose="030F0702030302020204" pitchFamily="66" charset="0"/>
              </a:rPr>
              <a:t>to do this.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25" y="168695"/>
            <a:ext cx="964046" cy="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Legitimacy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21059"/>
            <a:ext cx="91440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If governments are not legitimate then holding the state together will become difficult.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Weber defined legitimacy as being the right to rule.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Therefore, as long as people were prepared to comply, a system of rule can be described as  legitimate.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Weber’s definition was entirely separate from any moral or rational basis for legitimacy.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This is at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odds with most political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theorists who would argue that there are distinct differences between legitimate and illegitimate rule.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9" y="109026"/>
            <a:ext cx="964046" cy="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5375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Lack of Legitimacy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98" y="1398884"/>
            <a:ext cx="4114800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Gordon Brown PM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Chancellor of the Exchequer from 1992 – 2007 under Blair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Popular chancellor, seen as staid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and reliable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 May 2007, Tony Blair resigned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Brown won Labour nomination and became PM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Did not call a new election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Unpopular Prime Minister – blamed for economic problems</a:t>
            </a:r>
          </a:p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Resigned after 3 years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371088"/>
            <a:ext cx="4392488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However, he had all the powers that Tony Blair (a strong PM) had as PM, </a:t>
            </a:r>
          </a:p>
          <a:p>
            <a:pPr>
              <a:buNone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So if he has the power why not the Authority?</a:t>
            </a:r>
          </a:p>
          <a:p>
            <a:pPr>
              <a:buNone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Brown’s unelected inheritance of Blair’s power was seen by many as illegitimate (</a:t>
            </a:r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ran almost unopposed for labour leader), </a:t>
            </a: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that since there was no general election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Brown was not the ‘rightful’ PM.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2" descr="http://blogs.reuters.com/globalinvesting/files/2009/01/rtr22pv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8441" y="102856"/>
            <a:ext cx="1742062" cy="2533906"/>
          </a:xfrm>
          <a:prstGeom prst="rect">
            <a:avLst/>
          </a:prstGeom>
          <a:noFill/>
        </p:spPr>
      </p:pic>
      <p:pic>
        <p:nvPicPr>
          <p:cNvPr id="2050" name="Picture 2" descr="http://static.guim.co.uk/sys-images/Guardian/Pix/pictures/2010/4/28/1272457076477/Gordon-Brown-on-the-Jerem-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2662514" cy="15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60" y="-14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Lack of Legitimacy Example</a:t>
            </a:r>
            <a:br>
              <a:rPr lang="en-GB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Theresa May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829294" cy="5733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British Prime Minister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Home Secretary 2010 – 2016 – a popular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Home Secretary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, seen as tough and ‘no nonsense’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David Cameron resigned post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Brexit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(2016), Theresa May won leadership election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unchallenged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(opposing candidate dropped out)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Lacked legitimacy as she hadn’t won an election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Called General Election in 2017 to gain a strong majority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Conservative majority lost – seats dropped from 330 to 317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Had to form alliance with right wing Northern Irish DUP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Hasn’t won an election, claims of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‘strong and stable’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ridiculed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4" y="1628800"/>
            <a:ext cx="3662320" cy="244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62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Government of Northern Ireland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927" y="644490"/>
            <a:ext cx="5328592" cy="609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Until relatively recently, a significant number of people (mainly Catholics)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 not see the political system as legitimate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government eventually sent in British troops and other means to maintain their power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AKA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‘The Troubles’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ultimately civil war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Nationalists (Catholics) felt discriminated against by the Unionist (Protestant) majority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main attempts to resolve the Troubles have focused on trying to establish a government </a:t>
            </a:r>
            <a:r>
              <a:rPr lang="en-GB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everyone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sees as legitimate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Good Friday Agreement 1998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introduced a power-sharing system between the Unionists and Nationalists (although this has recently been in crisis)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314142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56" y="1052736"/>
            <a:ext cx="3517869" cy="26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13111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What gives a person or group legitimacy?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076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914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32992"/>
            <a:ext cx="1981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68" y="3717032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6166"/>
            <a:ext cx="2660748" cy="17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7" y="3859237"/>
            <a:ext cx="1768849" cy="263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25136" cy="71095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Different Ways in which Legitimacy may be enabled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Communism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legitimacy came from having won a civil war or an uprising; the Victors in a struggle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Constitutionalism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-  The popular belief and acceptance that the actions of the government are legitimate because they abide by the law codified in the political constitution.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Democracy: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elected government abides by democratic principles in governing, and thus is legally accountable to its people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Fascism</a:t>
            </a:r>
            <a:r>
              <a:rPr lang="en-GB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Fascism based its political legitimacy upon the arguments of traditional authority; respectively, the German National Socialists and the Italian Fascists claimed they were legitimate because democracy was not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Monarchy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– The ‘Divine Right’ of Kings – chosen by God</a:t>
            </a:r>
          </a:p>
        </p:txBody>
      </p:sp>
    </p:spTree>
    <p:extLst>
      <p:ext uri="{BB962C8B-B14F-4D97-AF65-F5344CB8AC3E}">
        <p14:creationId xmlns:p14="http://schemas.microsoft.com/office/powerpoint/2010/main" val="18991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1513</Words>
  <Application>Microsoft Office PowerPoint</Application>
  <PresentationFormat>On-screen Show (4:3)</PresentationFormat>
  <Paragraphs>130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Legitimacy</vt:lpstr>
      <vt:lpstr>PowerPoint Presentation</vt:lpstr>
      <vt:lpstr>Legitimacy: The Sense of Rightfulness</vt:lpstr>
      <vt:lpstr>Legitimacy</vt:lpstr>
      <vt:lpstr>Lack of Legitimacy Example</vt:lpstr>
      <vt:lpstr>Lack of Legitimacy Example Theresa May</vt:lpstr>
      <vt:lpstr>Government of Northern Ireland</vt:lpstr>
      <vt:lpstr>What gives a person or group legitimacy?</vt:lpstr>
      <vt:lpstr>The Different Ways in which Legitimacy may be enabled</vt:lpstr>
      <vt:lpstr>The impact of Lack of Legitimacy what happens when a leader or government loses or lacks legitimacy?</vt:lpstr>
      <vt:lpstr>Legitimacy and the Electoral System</vt:lpstr>
      <vt:lpstr>Is the British political system legitimate?</vt:lpstr>
      <vt:lpstr>Higher Politics Class Pet</vt:lpstr>
      <vt:lpstr>PowerPoint Presentation</vt:lpstr>
      <vt:lpstr>Why do some people say governments elected through FPTP lack legitimacy?</vt:lpstr>
      <vt:lpstr>UK Electoral System </vt:lpstr>
      <vt:lpstr>Legitimacy and the Electoral System</vt:lpstr>
      <vt:lpstr>However…</vt:lpstr>
      <vt:lpstr>Debate Topic</vt:lpstr>
      <vt:lpstr>Legitimate Rule Example </vt:lpstr>
      <vt:lpstr>Legitimate Rule?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Legitimacy</dc:title>
  <dc:creator>StJoAcQuigleyA</dc:creator>
  <cp:lastModifiedBy>rachael gibson</cp:lastModifiedBy>
  <cp:revision>34</cp:revision>
  <dcterms:created xsi:type="dcterms:W3CDTF">2017-10-31T11:45:32Z</dcterms:created>
  <dcterms:modified xsi:type="dcterms:W3CDTF">2019-10-21T17:55:08Z</dcterms:modified>
</cp:coreProperties>
</file>