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CB481B-1D2E-43AE-A509-80F0754578A0}"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201756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CB481B-1D2E-43AE-A509-80F0754578A0}"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69254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CB481B-1D2E-43AE-A509-80F0754578A0}"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286448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CB481B-1D2E-43AE-A509-80F0754578A0}"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332384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CB481B-1D2E-43AE-A509-80F0754578A0}"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2804135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CB481B-1D2E-43AE-A509-80F0754578A0}"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39635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CB481B-1D2E-43AE-A509-80F0754578A0}" type="datetimeFigureOut">
              <a:rPr lang="en-GB" smtClean="0"/>
              <a:t>08/01/2020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329226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CB481B-1D2E-43AE-A509-80F0754578A0}" type="datetimeFigureOut">
              <a:rPr lang="en-GB" smtClean="0"/>
              <a:t>08/01/2020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238713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B481B-1D2E-43AE-A509-80F0754578A0}" type="datetimeFigureOut">
              <a:rPr lang="en-GB" smtClean="0"/>
              <a:t>08/01/2020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3401668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CB481B-1D2E-43AE-A509-80F0754578A0}"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36894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CB481B-1D2E-43AE-A509-80F0754578A0}"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54AE9C-415A-476E-9A2B-2E6E949091DD}" type="slidenum">
              <a:rPr lang="en-GB" smtClean="0"/>
              <a:t>‹#›</a:t>
            </a:fld>
            <a:endParaRPr lang="en-GB"/>
          </a:p>
        </p:txBody>
      </p:sp>
    </p:spTree>
    <p:extLst>
      <p:ext uri="{BB962C8B-B14F-4D97-AF65-F5344CB8AC3E}">
        <p14:creationId xmlns:p14="http://schemas.microsoft.com/office/powerpoint/2010/main" val="366915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CB481B-1D2E-43AE-A509-80F0754578A0}" type="datetimeFigureOut">
              <a:rPr lang="en-GB" smtClean="0"/>
              <a:t>08/01/2020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4AE9C-415A-476E-9A2B-2E6E949091DD}" type="slidenum">
              <a:rPr lang="en-GB" smtClean="0"/>
              <a:t>‹#›</a:t>
            </a:fld>
            <a:endParaRPr lang="en-GB"/>
          </a:p>
        </p:txBody>
      </p:sp>
    </p:spTree>
    <p:extLst>
      <p:ext uri="{BB962C8B-B14F-4D97-AF65-F5344CB8AC3E}">
        <p14:creationId xmlns:p14="http://schemas.microsoft.com/office/powerpoint/2010/main" val="611778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2017 Question </a:t>
            </a:r>
            <a:endParaRPr lang="en-GB"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981200" y="4509121"/>
            <a:ext cx="8229600" cy="1617043"/>
          </a:xfrm>
        </p:spPr>
        <p:txBody>
          <a:bodyPr>
            <a:normAutofit/>
          </a:bodyPr>
          <a:lstStyle/>
          <a:p>
            <a:pPr marL="0" indent="0">
              <a:buNone/>
            </a:pPr>
            <a:r>
              <a:rPr lang="en-GB" dirty="0" smtClean="0"/>
              <a:t>Our Question:</a:t>
            </a:r>
          </a:p>
          <a:p>
            <a:pPr marL="0" indent="0">
              <a:buNone/>
            </a:pPr>
            <a:r>
              <a:rPr lang="en-GB" dirty="0" smtClean="0"/>
              <a:t>Analyse the relevance of Max Weber’s types of authority.							12</a:t>
            </a:r>
            <a:endParaRPr lang="en-GB"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184" t="39087" r="2976" b="26786"/>
          <a:stretch/>
        </p:blipFill>
        <p:spPr bwMode="auto">
          <a:xfrm>
            <a:off x="1301432" y="1449001"/>
            <a:ext cx="9805339" cy="294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300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977" t="17235" r="6250" b="8712"/>
          <a:stretch/>
        </p:blipFill>
        <p:spPr bwMode="auto">
          <a:xfrm>
            <a:off x="1548439" y="404664"/>
            <a:ext cx="9311318"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917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766" y="413609"/>
            <a:ext cx="9036496" cy="1143000"/>
          </a:xfrm>
        </p:spPr>
        <p:txBody>
          <a:bodyPr>
            <a:normAutofit fontScale="90000"/>
          </a:bodyPr>
          <a:lstStyle/>
          <a:p>
            <a:r>
              <a:rPr lang="en-GB" dirty="0">
                <a:solidFill>
                  <a:srgbClr val="FF0000"/>
                </a:solidFill>
                <a:effectLst>
                  <a:outerShdw blurRad="38100" dist="38100" dir="2700000" algn="tl">
                    <a:srgbClr val="000000">
                      <a:alpha val="43137"/>
                    </a:srgbClr>
                  </a:outerShdw>
                </a:effectLst>
                <a:latin typeface="Comic Sans MS" panose="030F0702030302020204" pitchFamily="66" charset="0"/>
              </a:rPr>
              <a:t>Analyse the concept of power with reference to the ideas of Steven </a:t>
            </a:r>
            <a:r>
              <a:rPr lang="en-GB" dirty="0" err="1">
                <a:solidFill>
                  <a:srgbClr val="FF0000"/>
                </a:solidFill>
                <a:effectLst>
                  <a:outerShdw blurRad="38100" dist="38100" dir="2700000" algn="tl">
                    <a:srgbClr val="000000">
                      <a:alpha val="43137"/>
                    </a:srgbClr>
                  </a:outerShdw>
                </a:effectLst>
                <a:latin typeface="Comic Sans MS" panose="030F0702030302020204" pitchFamily="66" charset="0"/>
              </a:rPr>
              <a:t>Lukes</a:t>
            </a:r>
            <a:r>
              <a:rPr lang="en-GB" dirty="0">
                <a:solidFill>
                  <a:srgbClr val="FF0000"/>
                </a:solidFill>
                <a:effectLst>
                  <a:outerShdw blurRad="38100" dist="38100" dir="2700000" algn="tl">
                    <a:srgbClr val="000000">
                      <a:alpha val="43137"/>
                    </a:srgbClr>
                  </a:outerShdw>
                </a:effectLst>
                <a:latin typeface="Comic Sans MS" panose="030F0702030302020204" pitchFamily="66" charset="0"/>
              </a:rPr>
              <a:t>. (12) </a:t>
            </a:r>
          </a:p>
        </p:txBody>
      </p:sp>
      <p:sp>
        <p:nvSpPr>
          <p:cNvPr id="3" name="Content Placeholder 2"/>
          <p:cNvSpPr>
            <a:spLocks noGrp="1"/>
          </p:cNvSpPr>
          <p:nvPr>
            <p:ph idx="1"/>
          </p:nvPr>
        </p:nvSpPr>
        <p:spPr>
          <a:xfrm>
            <a:off x="189186" y="1907887"/>
            <a:ext cx="11866179" cy="5186603"/>
          </a:xfrm>
        </p:spPr>
        <p:txBody>
          <a:bodyPr>
            <a:noAutofit/>
          </a:bodyPr>
          <a:lstStyle/>
          <a:p>
            <a:endParaRPr lang="en-GB" dirty="0"/>
          </a:p>
          <a:p>
            <a:r>
              <a:rPr lang="en-GB" dirty="0">
                <a:solidFill>
                  <a:schemeClr val="bg1"/>
                </a:solidFill>
                <a:latin typeface="Comic Sans MS" panose="030F0702030302020204" pitchFamily="66" charset="0"/>
              </a:rPr>
              <a:t>Power </a:t>
            </a:r>
            <a:r>
              <a:rPr lang="en-GB" dirty="0" smtClean="0">
                <a:solidFill>
                  <a:schemeClr val="bg1"/>
                </a:solidFill>
                <a:latin typeface="Comic Sans MS" panose="030F0702030302020204" pitchFamily="66" charset="0"/>
              </a:rPr>
              <a:t>is </a:t>
            </a:r>
            <a:r>
              <a:rPr lang="en-GB" dirty="0">
                <a:solidFill>
                  <a:schemeClr val="bg1"/>
                </a:solidFill>
                <a:latin typeface="Comic Sans MS" panose="030F0702030302020204" pitchFamily="66" charset="0"/>
              </a:rPr>
              <a:t>the ability to get someone to do something, which they would not have done otherwise through the use of threats, sanctions, manipulation or rewards. </a:t>
            </a:r>
          </a:p>
          <a:p>
            <a:r>
              <a:rPr lang="en-GB" dirty="0" err="1">
                <a:solidFill>
                  <a:srgbClr val="92D050"/>
                </a:solidFill>
                <a:latin typeface="Comic Sans MS" panose="030F0702030302020204" pitchFamily="66" charset="0"/>
              </a:rPr>
              <a:t>Lukes</a:t>
            </a:r>
            <a:r>
              <a:rPr lang="en-GB" dirty="0">
                <a:solidFill>
                  <a:srgbClr val="92D050"/>
                </a:solidFill>
                <a:latin typeface="Comic Sans MS" panose="030F0702030302020204" pitchFamily="66" charset="0"/>
              </a:rPr>
              <a:t>’ first face of power: the open face of power, where the decision-making process is considered to be relatively transparent. </a:t>
            </a:r>
          </a:p>
          <a:p>
            <a:r>
              <a:rPr lang="en-GB" dirty="0" err="1">
                <a:solidFill>
                  <a:srgbClr val="FF66FF"/>
                </a:solidFill>
                <a:latin typeface="Comic Sans MS" panose="030F0702030302020204" pitchFamily="66" charset="0"/>
              </a:rPr>
              <a:t>Lukes</a:t>
            </a:r>
            <a:r>
              <a:rPr lang="en-GB" dirty="0">
                <a:solidFill>
                  <a:srgbClr val="FF66FF"/>
                </a:solidFill>
                <a:latin typeface="Comic Sans MS" panose="030F0702030302020204" pitchFamily="66" charset="0"/>
              </a:rPr>
              <a:t>’ second face of power: the secretive face of power, in which the political agenda is set behind closed doors. </a:t>
            </a:r>
          </a:p>
          <a:p>
            <a:r>
              <a:rPr lang="en-GB" dirty="0" err="1">
                <a:solidFill>
                  <a:srgbClr val="FFC000"/>
                </a:solidFill>
                <a:latin typeface="Comic Sans MS" panose="030F0702030302020204" pitchFamily="66" charset="0"/>
              </a:rPr>
              <a:t>Lukes</a:t>
            </a:r>
            <a:r>
              <a:rPr lang="en-GB" dirty="0">
                <a:solidFill>
                  <a:srgbClr val="FFC000"/>
                </a:solidFill>
                <a:latin typeface="Comic Sans MS" panose="030F0702030302020204" pitchFamily="66" charset="0"/>
              </a:rPr>
              <a:t>’ third face of power: evident where power is the ability to manipulate the opinions of others in order to persuade them that what is being proposed is desirable. </a:t>
            </a:r>
          </a:p>
          <a:p>
            <a:pPr marL="0" indent="0">
              <a:buNone/>
            </a:pPr>
            <a:endParaRPr lang="en-GB" dirty="0"/>
          </a:p>
          <a:p>
            <a:endParaRPr lang="en-GB" dirty="0"/>
          </a:p>
        </p:txBody>
      </p:sp>
    </p:spTree>
    <p:extLst>
      <p:ext uri="{BB962C8B-B14F-4D97-AF65-F5344CB8AC3E}">
        <p14:creationId xmlns:p14="http://schemas.microsoft.com/office/powerpoint/2010/main" val="2943294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Intro </a:t>
            </a:r>
            <a:r>
              <a:rPr lang="en-GB" dirty="0">
                <a:solidFill>
                  <a:schemeClr val="bg1"/>
                </a:solidFill>
                <a:latin typeface="Comic Sans MS" panose="030F0702030302020204" pitchFamily="66" charset="0"/>
              </a:rPr>
              <a:t>– Good Practice &amp; helpful for structure</a:t>
            </a:r>
          </a:p>
        </p:txBody>
      </p:sp>
      <p:sp>
        <p:nvSpPr>
          <p:cNvPr id="3" name="Content Placeholder 2"/>
          <p:cNvSpPr>
            <a:spLocks noGrp="1"/>
          </p:cNvSpPr>
          <p:nvPr>
            <p:ph idx="1"/>
          </p:nvPr>
        </p:nvSpPr>
        <p:spPr>
          <a:xfrm>
            <a:off x="388881" y="1905001"/>
            <a:ext cx="11403725" cy="4525963"/>
          </a:xfrm>
        </p:spPr>
        <p:txBody>
          <a:bodyPr>
            <a:normAutofit/>
          </a:bodyPr>
          <a:lstStyle/>
          <a:p>
            <a:pPr marL="0" indent="0">
              <a:buNone/>
            </a:pP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Background &amp; Factors you will discuss.</a:t>
            </a:r>
          </a:p>
          <a:p>
            <a:pPr marL="0" indent="0">
              <a:buNone/>
            </a:pPr>
            <a:endParaRPr lang="en-GB" dirty="0">
              <a:latin typeface="Comic Sans MS" panose="030F0702030302020204" pitchFamily="66" charset="0"/>
            </a:endParaRPr>
          </a:p>
          <a:p>
            <a:pPr marL="0" indent="0">
              <a:buNone/>
            </a:pPr>
            <a:r>
              <a:rPr lang="en-GB" dirty="0">
                <a:solidFill>
                  <a:schemeClr val="bg1"/>
                </a:solidFill>
                <a:latin typeface="Comic Sans MS" panose="030F0702030302020204" pitchFamily="66" charset="0"/>
              </a:rPr>
              <a:t>It is often argued that all politics is about Power; who has it and how much power they have. </a:t>
            </a:r>
            <a:r>
              <a:rPr lang="en-GB" dirty="0">
                <a:solidFill>
                  <a:srgbClr val="00B050"/>
                </a:solidFill>
                <a:latin typeface="Comic Sans MS" panose="030F0702030302020204" pitchFamily="66" charset="0"/>
              </a:rPr>
              <a:t>(background) </a:t>
            </a:r>
            <a:r>
              <a:rPr lang="en-GB" dirty="0">
                <a:solidFill>
                  <a:schemeClr val="bg1"/>
                </a:solidFill>
                <a:latin typeface="Comic Sans MS" panose="030F0702030302020204" pitchFamily="66" charset="0"/>
              </a:rPr>
              <a:t>Steven </a:t>
            </a:r>
            <a:r>
              <a:rPr lang="en-GB" dirty="0" err="1">
                <a:solidFill>
                  <a:schemeClr val="bg1"/>
                </a:solidFill>
                <a:latin typeface="Comic Sans MS" panose="030F0702030302020204" pitchFamily="66" charset="0"/>
              </a:rPr>
              <a:t>Lukes</a:t>
            </a:r>
            <a:r>
              <a:rPr lang="en-GB" dirty="0">
                <a:solidFill>
                  <a:schemeClr val="bg1"/>
                </a:solidFill>
                <a:latin typeface="Comic Sans MS" panose="030F0702030302020204" pitchFamily="66" charset="0"/>
              </a:rPr>
              <a:t>’ theory of power consisted of ‘Three Faces of Power’; Decision Making, Agenda Setting and Shaping Desires.</a:t>
            </a:r>
            <a:r>
              <a:rPr lang="en-GB" dirty="0">
                <a:latin typeface="Comic Sans MS" panose="030F0702030302020204" pitchFamily="66" charset="0"/>
              </a:rPr>
              <a:t> </a:t>
            </a:r>
            <a:r>
              <a:rPr lang="en-GB" dirty="0">
                <a:solidFill>
                  <a:srgbClr val="00B050"/>
                </a:solidFill>
                <a:latin typeface="Comic Sans MS" panose="030F0702030302020204" pitchFamily="66" charset="0"/>
              </a:rPr>
              <a:t>(factors)</a:t>
            </a:r>
          </a:p>
        </p:txBody>
      </p:sp>
    </p:spTree>
    <p:extLst>
      <p:ext uri="{BB962C8B-B14F-4D97-AF65-F5344CB8AC3E}">
        <p14:creationId xmlns:p14="http://schemas.microsoft.com/office/powerpoint/2010/main" val="395924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24" y="169325"/>
            <a:ext cx="8229600" cy="1143000"/>
          </a:xfrm>
        </p:spPr>
        <p:txBody>
          <a:bodyPr/>
          <a:lstStyle/>
          <a:p>
            <a:r>
              <a:rPr lang="en-GB" b="1" dirty="0">
                <a:solidFill>
                  <a:srgbClr val="FF0000"/>
                </a:solidFill>
                <a:effectLst>
                  <a:outerShdw blurRad="38100" dist="38100" dir="2700000" algn="tl">
                    <a:srgbClr val="000000">
                      <a:alpha val="43137"/>
                    </a:srgbClr>
                  </a:outerShdw>
                </a:effectLst>
                <a:latin typeface="Comic Sans MS" panose="030F0702030302020204" pitchFamily="66" charset="0"/>
              </a:rPr>
              <a:t>How to Analyse </a:t>
            </a:r>
          </a:p>
        </p:txBody>
      </p:sp>
      <p:sp>
        <p:nvSpPr>
          <p:cNvPr id="3" name="Content Placeholder 2"/>
          <p:cNvSpPr>
            <a:spLocks noGrp="1"/>
          </p:cNvSpPr>
          <p:nvPr>
            <p:ph idx="1"/>
          </p:nvPr>
        </p:nvSpPr>
        <p:spPr>
          <a:xfrm>
            <a:off x="126124" y="1387366"/>
            <a:ext cx="10434372" cy="5209986"/>
          </a:xfrm>
        </p:spPr>
        <p:txBody>
          <a:bodyPr>
            <a:normAutofit fontScale="92500" lnSpcReduction="10000"/>
          </a:bodyPr>
          <a:lstStyle/>
          <a:p>
            <a:r>
              <a:rPr lang="en-GB" dirty="0">
                <a:solidFill>
                  <a:schemeClr val="bg1"/>
                </a:solidFill>
                <a:latin typeface="Comic Sans MS" panose="030F0702030302020204" pitchFamily="66" charset="0"/>
              </a:rPr>
              <a:t>Links between different ideas… </a:t>
            </a:r>
          </a:p>
          <a:p>
            <a:pPr marL="0" indent="0">
              <a:buNone/>
            </a:pPr>
            <a:r>
              <a:rPr lang="en-GB" i="1" dirty="0">
                <a:solidFill>
                  <a:srgbClr val="FF0000"/>
                </a:solidFill>
                <a:latin typeface="Comic Sans MS" panose="030F0702030302020204" pitchFamily="66" charset="0"/>
              </a:rPr>
              <a:t>This links with the view of…</a:t>
            </a:r>
          </a:p>
          <a:p>
            <a:r>
              <a:rPr lang="en-GB" dirty="0">
                <a:solidFill>
                  <a:schemeClr val="bg1"/>
                </a:solidFill>
                <a:latin typeface="Comic Sans MS" panose="030F0702030302020204" pitchFamily="66" charset="0"/>
              </a:rPr>
              <a:t>Similarities and contradictions</a:t>
            </a:r>
          </a:p>
          <a:p>
            <a:pPr marL="0" indent="0">
              <a:buNone/>
            </a:pPr>
            <a:r>
              <a:rPr lang="en-GB" i="1" dirty="0">
                <a:solidFill>
                  <a:srgbClr val="FF0000"/>
                </a:solidFill>
                <a:latin typeface="Comic Sans MS" panose="030F0702030302020204" pitchFamily="66" charset="0"/>
              </a:rPr>
              <a:t>This is similar to because…/ This goes against because…</a:t>
            </a:r>
          </a:p>
          <a:p>
            <a:pPr marL="0" indent="0">
              <a:buNone/>
            </a:pPr>
            <a:r>
              <a:rPr lang="en-GB" dirty="0">
                <a:solidFill>
                  <a:schemeClr val="bg1"/>
                </a:solidFill>
                <a:latin typeface="Comic Sans MS" panose="030F0702030302020204" pitchFamily="66" charset="0"/>
              </a:rPr>
              <a:t>Different views/interpretations</a:t>
            </a:r>
          </a:p>
          <a:p>
            <a:pPr marL="0" indent="0">
              <a:buNone/>
            </a:pPr>
            <a:r>
              <a:rPr lang="en-GB" i="1" dirty="0">
                <a:solidFill>
                  <a:srgbClr val="FF0000"/>
                </a:solidFill>
                <a:latin typeface="Comic Sans MS" panose="030F0702030302020204" pitchFamily="66" charset="0"/>
              </a:rPr>
              <a:t>Some would argue that this means …</a:t>
            </a:r>
          </a:p>
          <a:p>
            <a:pPr marL="0" indent="0">
              <a:buNone/>
            </a:pPr>
            <a:r>
              <a:rPr lang="en-GB" dirty="0">
                <a:solidFill>
                  <a:schemeClr val="bg1"/>
                </a:solidFill>
                <a:latin typeface="Comic Sans MS" panose="030F0702030302020204" pitchFamily="66" charset="0"/>
              </a:rPr>
              <a:t>Possible consequences/implications</a:t>
            </a:r>
          </a:p>
          <a:p>
            <a:pPr marL="0" indent="0">
              <a:buNone/>
            </a:pPr>
            <a:r>
              <a:rPr lang="en-GB" i="1" dirty="0">
                <a:solidFill>
                  <a:srgbClr val="FF0000"/>
                </a:solidFill>
                <a:latin typeface="Comic Sans MS" panose="030F0702030302020204" pitchFamily="66" charset="0"/>
              </a:rPr>
              <a:t>As a consequence of this…</a:t>
            </a:r>
          </a:p>
          <a:p>
            <a:pPr marL="0" indent="0">
              <a:buNone/>
            </a:pPr>
            <a:r>
              <a:rPr lang="en-GB" i="1" dirty="0">
                <a:solidFill>
                  <a:srgbClr val="FF0000"/>
                </a:solidFill>
                <a:latin typeface="Comic Sans MS" panose="030F0702030302020204" pitchFamily="66" charset="0"/>
              </a:rPr>
              <a:t>It can be argued that…</a:t>
            </a:r>
          </a:p>
          <a:p>
            <a:pPr marL="0" indent="0">
              <a:buNone/>
            </a:pPr>
            <a:r>
              <a:rPr lang="en-GB" dirty="0">
                <a:solidFill>
                  <a:schemeClr val="bg1"/>
                </a:solidFill>
                <a:latin typeface="Comic Sans MS" panose="030F0702030302020204" pitchFamily="66" charset="0"/>
              </a:rPr>
              <a:t>The relative importance of components</a:t>
            </a:r>
          </a:p>
          <a:p>
            <a:pPr marL="0" indent="0">
              <a:buNone/>
            </a:pPr>
            <a:r>
              <a:rPr lang="en-GB" i="1" dirty="0">
                <a:solidFill>
                  <a:srgbClr val="FF0000"/>
                </a:solidFill>
                <a:latin typeface="Comic Sans MS" panose="030F0702030302020204" pitchFamily="66" charset="0"/>
              </a:rPr>
              <a:t>Arguably this is relevant/ important because…</a:t>
            </a:r>
          </a:p>
        </p:txBody>
      </p:sp>
    </p:spTree>
    <p:extLst>
      <p:ext uri="{BB962C8B-B14F-4D97-AF65-F5344CB8AC3E}">
        <p14:creationId xmlns:p14="http://schemas.microsoft.com/office/powerpoint/2010/main" val="1092236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effectLst>
                  <a:outerShdw blurRad="38100" dist="38100" dir="2700000" algn="tl">
                    <a:srgbClr val="000000">
                      <a:alpha val="43137"/>
                    </a:srgbClr>
                  </a:outerShdw>
                </a:effectLst>
                <a:latin typeface="Comic Sans MS" panose="030F0702030302020204" pitchFamily="66" charset="0"/>
              </a:rPr>
              <a:t>Analysis example</a:t>
            </a:r>
          </a:p>
        </p:txBody>
      </p:sp>
      <p:sp>
        <p:nvSpPr>
          <p:cNvPr id="3" name="Content Placeholder 2"/>
          <p:cNvSpPr>
            <a:spLocks noGrp="1"/>
          </p:cNvSpPr>
          <p:nvPr>
            <p:ph idx="1"/>
          </p:nvPr>
        </p:nvSpPr>
        <p:spPr>
          <a:xfrm>
            <a:off x="2306854" y="1573561"/>
            <a:ext cx="8229600" cy="4525963"/>
          </a:xfrm>
        </p:spPr>
        <p:txBody>
          <a:bodyPr>
            <a:normAutofit lnSpcReduction="10000"/>
          </a:bodyPr>
          <a:lstStyle/>
          <a:p>
            <a:pPr marL="0" indent="0">
              <a:buNone/>
            </a:pPr>
            <a:r>
              <a:rPr lang="en-GB" sz="3600" dirty="0">
                <a:solidFill>
                  <a:schemeClr val="bg1"/>
                </a:solidFill>
                <a:latin typeface="Comic Sans MS" panose="030F0702030302020204" pitchFamily="66" charset="0"/>
              </a:rPr>
              <a:t>Therefore we could argue that the third face of power is used today by lots of politicians. It is quite different from the first face of power as the public may not know when they are being manipulate and it could lead to Governments making decisions that are not best for the country.    </a:t>
            </a:r>
          </a:p>
        </p:txBody>
      </p:sp>
    </p:spTree>
    <p:extLst>
      <p:ext uri="{BB962C8B-B14F-4D97-AF65-F5344CB8AC3E}">
        <p14:creationId xmlns:p14="http://schemas.microsoft.com/office/powerpoint/2010/main" val="8089888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171400"/>
            <a:ext cx="8229600" cy="1143000"/>
          </a:xfrm>
        </p:spPr>
        <p:txBody>
          <a:bodyPr/>
          <a:lstStyle/>
          <a:p>
            <a:r>
              <a:rPr lang="en-GB" b="1" dirty="0">
                <a:solidFill>
                  <a:srgbClr val="FF0066"/>
                </a:solidFill>
                <a:latin typeface="Comic Sans MS" panose="030F0702030302020204" pitchFamily="66" charset="0"/>
              </a:rPr>
              <a:t>Para 1 – Decision Making</a:t>
            </a:r>
          </a:p>
        </p:txBody>
      </p:sp>
      <p:sp>
        <p:nvSpPr>
          <p:cNvPr id="3" name="Content Placeholder 2"/>
          <p:cNvSpPr>
            <a:spLocks noGrp="1"/>
          </p:cNvSpPr>
          <p:nvPr>
            <p:ph idx="1"/>
          </p:nvPr>
        </p:nvSpPr>
        <p:spPr>
          <a:xfrm>
            <a:off x="189186" y="1124606"/>
            <a:ext cx="12002814" cy="5949417"/>
          </a:xfrm>
        </p:spPr>
        <p:txBody>
          <a:bodyPr>
            <a:normAutofit fontScale="85000" lnSpcReduction="20000"/>
          </a:bodyPr>
          <a:lstStyle/>
          <a:p>
            <a:pPr marL="0" indent="0">
              <a:buNone/>
            </a:pPr>
            <a:r>
              <a:rPr lang="en-GB" dirty="0">
                <a:solidFill>
                  <a:schemeClr val="bg1"/>
                </a:solidFill>
                <a:latin typeface="Comic Sans MS" panose="030F0702030302020204" pitchFamily="66" charset="0"/>
              </a:rPr>
              <a:t>The first and most obvious face of power is the ‘open face’ of power or Decision Making</a:t>
            </a:r>
            <a:r>
              <a:rPr lang="en-GB" dirty="0">
                <a:latin typeface="Comic Sans MS" panose="030F0702030302020204" pitchFamily="66" charset="0"/>
              </a:rPr>
              <a:t>. </a:t>
            </a:r>
            <a:r>
              <a:rPr lang="en-GB" dirty="0">
                <a:solidFill>
                  <a:srgbClr val="FF0066"/>
                </a:solidFill>
                <a:latin typeface="Comic Sans MS" panose="030F0702030302020204" pitchFamily="66" charset="0"/>
              </a:rPr>
              <a:t>(topic sentence) </a:t>
            </a:r>
          </a:p>
          <a:p>
            <a:pPr marL="0" indent="0">
              <a:buNone/>
            </a:pPr>
            <a:r>
              <a:rPr lang="en-GB" dirty="0">
                <a:solidFill>
                  <a:schemeClr val="bg1"/>
                </a:solidFill>
                <a:latin typeface="Comic Sans MS" panose="030F0702030302020204" pitchFamily="66" charset="0"/>
              </a:rPr>
              <a:t>In a modern democracy like the UK, this would consist of the introduction of new laws through parliament. When the UK government proposes a law they produce a bill which will debated in the House of Commons, similarly in  the USA a bill will pass through both the House of Representatives and the Senate. In a pluralist democracy, the bill is scrutinised by the media, pressure groups and committees before becoming a law. </a:t>
            </a:r>
            <a:r>
              <a:rPr lang="en-GB" dirty="0">
                <a:solidFill>
                  <a:srgbClr val="FF0066"/>
                </a:solidFill>
                <a:latin typeface="Comic Sans MS" panose="030F0702030302020204" pitchFamily="66" charset="0"/>
              </a:rPr>
              <a:t>(K - description) </a:t>
            </a:r>
          </a:p>
          <a:p>
            <a:pPr marL="0" indent="0">
              <a:buNone/>
            </a:pPr>
            <a:r>
              <a:rPr lang="en-GB" u="sng" dirty="0">
                <a:solidFill>
                  <a:schemeClr val="bg1"/>
                </a:solidFill>
                <a:latin typeface="Comic Sans MS" panose="030F0702030302020204" pitchFamily="66" charset="0"/>
              </a:rPr>
              <a:t>An example of this would be</a:t>
            </a:r>
            <a:r>
              <a:rPr lang="en-GB" dirty="0">
                <a:solidFill>
                  <a:schemeClr val="bg1"/>
                </a:solidFill>
                <a:latin typeface="Comic Sans MS" panose="030F0702030302020204" pitchFamily="66" charset="0"/>
              </a:rPr>
              <a:t> the Marriage of Same Sex Couples Act in 2013 which had several readings in Parliament, was voted on and scrutinised by committees and pressure groups before being passed as a law. </a:t>
            </a:r>
            <a:r>
              <a:rPr lang="en-GB" dirty="0">
                <a:solidFill>
                  <a:srgbClr val="FF0066"/>
                </a:solidFill>
                <a:latin typeface="Comic Sans MS" panose="030F0702030302020204" pitchFamily="66" charset="0"/>
              </a:rPr>
              <a:t>(K - example) </a:t>
            </a:r>
          </a:p>
          <a:p>
            <a:pPr marL="0" indent="0">
              <a:buNone/>
            </a:pPr>
            <a:r>
              <a:rPr lang="en-GB" u="sng" dirty="0">
                <a:solidFill>
                  <a:schemeClr val="bg1"/>
                </a:solidFill>
                <a:latin typeface="Comic Sans MS" panose="030F0702030302020204" pitchFamily="66" charset="0"/>
              </a:rPr>
              <a:t>It can be argued that </a:t>
            </a:r>
            <a:r>
              <a:rPr lang="en-GB" dirty="0">
                <a:solidFill>
                  <a:schemeClr val="bg1"/>
                </a:solidFill>
                <a:latin typeface="Comic Sans MS" panose="030F0702030302020204" pitchFamily="66" charset="0"/>
              </a:rPr>
              <a:t>this ‘open face’ of power is the most democratic and transparent as citizens can see the decision making process for themselves; therefore most citizens accept the decision due to the democratic nature of the process. </a:t>
            </a:r>
            <a:r>
              <a:rPr lang="en-GB" dirty="0">
                <a:solidFill>
                  <a:srgbClr val="FF0066"/>
                </a:solidFill>
                <a:latin typeface="Comic Sans MS" panose="030F0702030302020204" pitchFamily="66" charset="0"/>
              </a:rPr>
              <a:t>(analysis) </a:t>
            </a:r>
          </a:p>
          <a:p>
            <a:pPr marL="0" indent="0">
              <a:buNone/>
            </a:pPr>
            <a:r>
              <a:rPr lang="en-GB" u="sng" dirty="0">
                <a:solidFill>
                  <a:schemeClr val="bg1"/>
                </a:solidFill>
                <a:latin typeface="Comic Sans MS" panose="030F0702030302020204" pitchFamily="66" charset="0"/>
              </a:rPr>
              <a:t>It can also be argued that </a:t>
            </a:r>
            <a:r>
              <a:rPr lang="en-GB" dirty="0">
                <a:solidFill>
                  <a:schemeClr val="bg1"/>
                </a:solidFill>
                <a:latin typeface="Comic Sans MS" panose="030F0702030302020204" pitchFamily="66" charset="0"/>
              </a:rPr>
              <a:t>this type of power is the most commonly seen and relevant in Democratic countries such as the UK as the general public are aware of the passage of legislation through various stages and therefore accept it becoming law. </a:t>
            </a:r>
            <a:r>
              <a:rPr lang="en-GB" dirty="0">
                <a:solidFill>
                  <a:srgbClr val="FF0066"/>
                </a:solidFill>
                <a:latin typeface="Comic Sans MS" panose="030F0702030302020204" pitchFamily="66" charset="0"/>
              </a:rPr>
              <a:t>(analysis) </a:t>
            </a:r>
            <a:endParaRPr lang="en-GB" dirty="0">
              <a:latin typeface="Comic Sans MS" panose="030F0702030302020204" pitchFamily="66" charset="0"/>
            </a:endParaRPr>
          </a:p>
        </p:txBody>
      </p:sp>
    </p:spTree>
    <p:extLst>
      <p:ext uri="{BB962C8B-B14F-4D97-AF65-F5344CB8AC3E}">
        <p14:creationId xmlns:p14="http://schemas.microsoft.com/office/powerpoint/2010/main" val="40880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4847" y="0"/>
            <a:ext cx="8229600" cy="1143000"/>
          </a:xfrm>
        </p:spPr>
        <p:txBody>
          <a:bodyPr/>
          <a:lstStyle/>
          <a:p>
            <a:r>
              <a:rPr lang="en-GB" b="1" dirty="0">
                <a:solidFill>
                  <a:schemeClr val="bg1"/>
                </a:solidFill>
                <a:latin typeface="Comic Sans MS" panose="030F0702030302020204" pitchFamily="66" charset="0"/>
              </a:rPr>
              <a:t>Para 2 – </a:t>
            </a:r>
            <a:r>
              <a:rPr lang="en-GB" b="1" dirty="0">
                <a:solidFill>
                  <a:srgbClr val="FF0066"/>
                </a:solidFill>
                <a:latin typeface="Comic Sans MS" panose="030F0702030302020204" pitchFamily="66" charset="0"/>
              </a:rPr>
              <a:t>Agenda Setting</a:t>
            </a:r>
          </a:p>
        </p:txBody>
      </p:sp>
      <p:sp>
        <p:nvSpPr>
          <p:cNvPr id="3" name="Content Placeholder 2"/>
          <p:cNvSpPr>
            <a:spLocks noGrp="1"/>
          </p:cNvSpPr>
          <p:nvPr>
            <p:ph idx="1"/>
          </p:nvPr>
        </p:nvSpPr>
        <p:spPr>
          <a:xfrm>
            <a:off x="95428" y="1167226"/>
            <a:ext cx="11854833" cy="6237312"/>
          </a:xfrm>
        </p:spPr>
        <p:txBody>
          <a:bodyPr>
            <a:normAutofit/>
          </a:bodyPr>
          <a:lstStyle/>
          <a:p>
            <a:pPr marL="0" indent="0">
              <a:buNone/>
            </a:pPr>
            <a:r>
              <a:rPr lang="en-GB" sz="3200" dirty="0">
                <a:solidFill>
                  <a:schemeClr val="bg1"/>
                </a:solidFill>
                <a:latin typeface="Comic Sans MS" panose="030F0702030302020204" pitchFamily="66" charset="0"/>
              </a:rPr>
              <a:t>The second and more ‘secretive’ face of power is… </a:t>
            </a:r>
            <a:r>
              <a:rPr lang="en-GB" sz="3200" dirty="0">
                <a:solidFill>
                  <a:srgbClr val="FF0066"/>
                </a:solidFill>
                <a:latin typeface="Comic Sans MS" panose="030F0702030302020204" pitchFamily="66" charset="0"/>
              </a:rPr>
              <a:t>(topic sentence) </a:t>
            </a:r>
          </a:p>
          <a:p>
            <a:pPr marL="0" indent="0">
              <a:buNone/>
            </a:pPr>
            <a:r>
              <a:rPr lang="en-GB" sz="3200" dirty="0">
                <a:solidFill>
                  <a:schemeClr val="bg1"/>
                </a:solidFill>
                <a:latin typeface="Comic Sans MS" panose="030F0702030302020204" pitchFamily="66" charset="0"/>
              </a:rPr>
              <a:t>This can be described as…(</a:t>
            </a:r>
            <a:r>
              <a:rPr lang="en-GB" sz="3200" dirty="0">
                <a:solidFill>
                  <a:srgbClr val="FF0066"/>
                </a:solidFill>
                <a:latin typeface="Comic Sans MS" panose="030F0702030302020204" pitchFamily="66" charset="0"/>
              </a:rPr>
              <a:t>K – description – how does it work?) </a:t>
            </a:r>
          </a:p>
          <a:p>
            <a:pPr marL="0" indent="0">
              <a:buNone/>
            </a:pPr>
            <a:endParaRPr lang="en-GB" sz="3200" u="sng" dirty="0">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An example of this would be</a:t>
            </a:r>
            <a:r>
              <a:rPr lang="en-GB" sz="3200" dirty="0">
                <a:solidFill>
                  <a:schemeClr val="bg1"/>
                </a:solidFill>
                <a:latin typeface="Comic Sans MS" panose="030F0702030302020204" pitchFamily="66" charset="0"/>
              </a:rPr>
              <a:t> </a:t>
            </a:r>
            <a:r>
              <a:rPr lang="en-GB" sz="3200" dirty="0">
                <a:solidFill>
                  <a:srgbClr val="FF0066"/>
                </a:solidFill>
                <a:latin typeface="Comic Sans MS" panose="030F0702030302020204" pitchFamily="66" charset="0"/>
              </a:rPr>
              <a:t>(K – example – Tories % Devolution or Thatcher &amp; Poverty) </a:t>
            </a:r>
          </a:p>
          <a:p>
            <a:pPr marL="0" indent="0">
              <a:buNone/>
            </a:pPr>
            <a:endParaRPr lang="en-GB" sz="3200" u="sng" dirty="0">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It can be argued that </a:t>
            </a:r>
            <a:r>
              <a:rPr lang="en-GB" sz="3200" dirty="0">
                <a:solidFill>
                  <a:srgbClr val="FF0066"/>
                </a:solidFill>
                <a:latin typeface="Comic Sans MS" panose="030F0702030302020204" pitchFamily="66" charset="0"/>
              </a:rPr>
              <a:t>(analysis – why good/ bad? Is it Democratic, transparent </a:t>
            </a:r>
            <a:r>
              <a:rPr lang="en-GB" sz="3200" dirty="0" err="1">
                <a:solidFill>
                  <a:srgbClr val="FF0066"/>
                </a:solidFill>
                <a:latin typeface="Comic Sans MS" panose="030F0702030302020204" pitchFamily="66" charset="0"/>
              </a:rPr>
              <a:t>etc</a:t>
            </a:r>
            <a:r>
              <a:rPr lang="en-GB" sz="3200" dirty="0">
                <a:solidFill>
                  <a:srgbClr val="FF0066"/>
                </a:solidFill>
                <a:latin typeface="Comic Sans MS" panose="030F0702030302020204" pitchFamily="66" charset="0"/>
              </a:rPr>
              <a:t>?)</a:t>
            </a:r>
          </a:p>
        </p:txBody>
      </p:sp>
    </p:spTree>
    <p:extLst>
      <p:ext uri="{BB962C8B-B14F-4D97-AF65-F5344CB8AC3E}">
        <p14:creationId xmlns:p14="http://schemas.microsoft.com/office/powerpoint/2010/main" val="208732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4847" y="0"/>
            <a:ext cx="8229600" cy="1143000"/>
          </a:xfrm>
        </p:spPr>
        <p:txBody>
          <a:bodyPr/>
          <a:lstStyle/>
          <a:p>
            <a:r>
              <a:rPr lang="en-GB" b="1" dirty="0">
                <a:solidFill>
                  <a:schemeClr val="bg1"/>
                </a:solidFill>
                <a:latin typeface="Comic Sans MS" panose="030F0702030302020204" pitchFamily="66" charset="0"/>
              </a:rPr>
              <a:t>Para 3 – </a:t>
            </a:r>
            <a:r>
              <a:rPr lang="en-GB" b="1" dirty="0">
                <a:solidFill>
                  <a:srgbClr val="FF0066"/>
                </a:solidFill>
                <a:latin typeface="Comic Sans MS" panose="030F0702030302020204" pitchFamily="66" charset="0"/>
              </a:rPr>
              <a:t>Shaping Desires</a:t>
            </a:r>
          </a:p>
        </p:txBody>
      </p:sp>
      <p:sp>
        <p:nvSpPr>
          <p:cNvPr id="3" name="Content Placeholder 2"/>
          <p:cNvSpPr>
            <a:spLocks noGrp="1"/>
          </p:cNvSpPr>
          <p:nvPr>
            <p:ph idx="1"/>
          </p:nvPr>
        </p:nvSpPr>
        <p:spPr>
          <a:xfrm>
            <a:off x="315309" y="1355833"/>
            <a:ext cx="11782097" cy="5880539"/>
          </a:xfrm>
        </p:spPr>
        <p:txBody>
          <a:bodyPr>
            <a:normAutofit/>
          </a:bodyPr>
          <a:lstStyle/>
          <a:p>
            <a:pPr marL="0" indent="0">
              <a:buNone/>
            </a:pPr>
            <a:r>
              <a:rPr lang="en-GB" sz="3200" dirty="0">
                <a:solidFill>
                  <a:schemeClr val="bg1"/>
                </a:solidFill>
                <a:latin typeface="Comic Sans MS" panose="030F0702030302020204" pitchFamily="66" charset="0"/>
              </a:rPr>
              <a:t>The third and most ‘insidious’ face of power is… </a:t>
            </a:r>
            <a:r>
              <a:rPr lang="en-GB" sz="3200" dirty="0">
                <a:solidFill>
                  <a:srgbClr val="FF0066"/>
                </a:solidFill>
                <a:latin typeface="Comic Sans MS" panose="030F0702030302020204" pitchFamily="66" charset="0"/>
              </a:rPr>
              <a:t>(topic sentence) </a:t>
            </a:r>
          </a:p>
          <a:p>
            <a:pPr marL="0" indent="0">
              <a:buNone/>
            </a:pPr>
            <a:r>
              <a:rPr lang="en-GB" sz="3200" dirty="0">
                <a:solidFill>
                  <a:schemeClr val="bg1"/>
                </a:solidFill>
                <a:latin typeface="Comic Sans MS" panose="030F0702030302020204" pitchFamily="66" charset="0"/>
              </a:rPr>
              <a:t>This can be described as…(</a:t>
            </a:r>
            <a:r>
              <a:rPr lang="en-GB" sz="3200" dirty="0">
                <a:solidFill>
                  <a:srgbClr val="FF0066"/>
                </a:solidFill>
                <a:latin typeface="Comic Sans MS" panose="030F0702030302020204" pitchFamily="66" charset="0"/>
              </a:rPr>
              <a:t>K – description – how does it work?) </a:t>
            </a:r>
          </a:p>
          <a:p>
            <a:pPr marL="0" indent="0">
              <a:buNone/>
            </a:pPr>
            <a:endParaRPr lang="en-GB" sz="3200" u="sng" dirty="0">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An example of this would be</a:t>
            </a:r>
            <a:r>
              <a:rPr lang="en-GB" sz="3200" dirty="0">
                <a:solidFill>
                  <a:schemeClr val="bg1"/>
                </a:solidFill>
                <a:latin typeface="Comic Sans MS" panose="030F0702030302020204" pitchFamily="66" charset="0"/>
              </a:rPr>
              <a:t> </a:t>
            </a:r>
            <a:r>
              <a:rPr lang="en-GB" sz="3200" dirty="0">
                <a:solidFill>
                  <a:srgbClr val="FF0066"/>
                </a:solidFill>
                <a:latin typeface="Comic Sans MS" panose="030F0702030302020204" pitchFamily="66" charset="0"/>
              </a:rPr>
              <a:t>(K – Blair &amp; WMD)</a:t>
            </a:r>
          </a:p>
          <a:p>
            <a:pPr marL="0" indent="0">
              <a:buNone/>
            </a:pPr>
            <a:endParaRPr lang="en-GB" sz="3200" u="sng" dirty="0">
              <a:solidFill>
                <a:schemeClr val="bg1"/>
              </a:solidFill>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It can be argued that </a:t>
            </a:r>
            <a:r>
              <a:rPr lang="en-GB" sz="3200" dirty="0">
                <a:solidFill>
                  <a:srgbClr val="FF0066"/>
                </a:solidFill>
                <a:latin typeface="Comic Sans MS" panose="030F0702030302020204" pitchFamily="66" charset="0"/>
              </a:rPr>
              <a:t>(analysis – why good/ bad? Is it Democratic, transparent etc.?)</a:t>
            </a:r>
          </a:p>
        </p:txBody>
      </p:sp>
    </p:spTree>
    <p:extLst>
      <p:ext uri="{BB962C8B-B14F-4D97-AF65-F5344CB8AC3E}">
        <p14:creationId xmlns:p14="http://schemas.microsoft.com/office/powerpoint/2010/main" val="114608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Conclusion </a:t>
            </a:r>
            <a:r>
              <a:rPr lang="en-GB" dirty="0">
                <a:solidFill>
                  <a:schemeClr val="bg1"/>
                </a:solidFill>
                <a:latin typeface="Comic Sans MS" panose="030F0702030302020204" pitchFamily="66" charset="0"/>
              </a:rPr>
              <a:t>– Good Practice &amp; helpful for structure</a:t>
            </a:r>
          </a:p>
        </p:txBody>
      </p:sp>
      <p:sp>
        <p:nvSpPr>
          <p:cNvPr id="3" name="Content Placeholder 2"/>
          <p:cNvSpPr>
            <a:spLocks noGrp="1"/>
          </p:cNvSpPr>
          <p:nvPr>
            <p:ph idx="1"/>
          </p:nvPr>
        </p:nvSpPr>
        <p:spPr>
          <a:xfrm>
            <a:off x="199697" y="2060027"/>
            <a:ext cx="11740055" cy="4116935"/>
          </a:xfrm>
        </p:spPr>
        <p:txBody>
          <a:bodyPr>
            <a:normAutofit/>
          </a:bodyPr>
          <a:lstStyle/>
          <a:p>
            <a:pPr marL="0" indent="0">
              <a:buNone/>
            </a:pP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Basic sum up.</a:t>
            </a:r>
          </a:p>
          <a:p>
            <a:pPr marL="0" indent="0">
              <a:buNone/>
            </a:pPr>
            <a:endParaRPr lang="en-GB" dirty="0">
              <a:latin typeface="Comic Sans MS" panose="030F0702030302020204" pitchFamily="66" charset="0"/>
            </a:endParaRPr>
          </a:p>
          <a:p>
            <a:pPr marL="0" indent="0">
              <a:buNone/>
            </a:pPr>
            <a:r>
              <a:rPr lang="en-GB" dirty="0">
                <a:solidFill>
                  <a:schemeClr val="bg1"/>
                </a:solidFill>
                <a:latin typeface="Comic Sans MS" panose="030F0702030302020204" pitchFamily="66" charset="0"/>
              </a:rPr>
              <a:t>In conclusion, Steven </a:t>
            </a:r>
            <a:r>
              <a:rPr lang="en-GB" dirty="0" err="1">
                <a:solidFill>
                  <a:schemeClr val="bg1"/>
                </a:solidFill>
                <a:latin typeface="Comic Sans MS" panose="030F0702030302020204" pitchFamily="66" charset="0"/>
              </a:rPr>
              <a:t>Lukes</a:t>
            </a:r>
            <a:r>
              <a:rPr lang="en-GB" dirty="0">
                <a:solidFill>
                  <a:schemeClr val="bg1"/>
                </a:solidFill>
                <a:latin typeface="Comic Sans MS" panose="030F0702030302020204" pitchFamily="66" charset="0"/>
              </a:rPr>
              <a:t> identified the three faces of Power as Decision Making, Agenda Setting and Thought Control. He argued that these faces are exercised by those in power and that the first face or ‘open face’ of power is largely positive whereas agenda setting and thought control can have a negative impact on citizens.</a:t>
            </a:r>
          </a:p>
        </p:txBody>
      </p:sp>
    </p:spTree>
    <p:extLst>
      <p:ext uri="{BB962C8B-B14F-4D97-AF65-F5344CB8AC3E}">
        <p14:creationId xmlns:p14="http://schemas.microsoft.com/office/powerpoint/2010/main" val="374077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Conclusion </a:t>
            </a:r>
            <a:r>
              <a:rPr lang="en-GB" dirty="0">
                <a:solidFill>
                  <a:schemeClr val="bg1"/>
                </a:solidFill>
                <a:latin typeface="Comic Sans MS" panose="030F0702030302020204" pitchFamily="66" charset="0"/>
              </a:rPr>
              <a:t>– Good Practice &amp; helpful for structure</a:t>
            </a:r>
          </a:p>
        </p:txBody>
      </p:sp>
      <p:sp>
        <p:nvSpPr>
          <p:cNvPr id="3" name="Content Placeholder 2"/>
          <p:cNvSpPr>
            <a:spLocks noGrp="1"/>
          </p:cNvSpPr>
          <p:nvPr>
            <p:ph idx="1"/>
          </p:nvPr>
        </p:nvSpPr>
        <p:spPr>
          <a:xfrm>
            <a:off x="126124" y="2070537"/>
            <a:ext cx="11887200" cy="4106425"/>
          </a:xfrm>
        </p:spPr>
        <p:txBody>
          <a:bodyPr>
            <a:normAutofit/>
          </a:bodyPr>
          <a:lstStyle/>
          <a:p>
            <a:pPr marL="0" indent="0">
              <a:buNone/>
            </a:pP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Basic sum up.</a:t>
            </a:r>
          </a:p>
          <a:p>
            <a:pPr marL="0" indent="0">
              <a:buNone/>
            </a:pPr>
            <a:endParaRPr lang="en-GB" dirty="0">
              <a:latin typeface="Comic Sans MS" panose="030F0702030302020204" pitchFamily="66" charset="0"/>
            </a:endParaRPr>
          </a:p>
          <a:p>
            <a:pPr marL="0" indent="0">
              <a:buNone/>
            </a:pPr>
            <a:r>
              <a:rPr lang="en-GB" dirty="0">
                <a:solidFill>
                  <a:schemeClr val="bg1"/>
                </a:solidFill>
                <a:latin typeface="Comic Sans MS" panose="030F0702030302020204" pitchFamily="66" charset="0"/>
              </a:rPr>
              <a:t>In conclusion, Steven </a:t>
            </a:r>
            <a:r>
              <a:rPr lang="en-GB" dirty="0" err="1">
                <a:solidFill>
                  <a:schemeClr val="bg1"/>
                </a:solidFill>
                <a:latin typeface="Comic Sans MS" panose="030F0702030302020204" pitchFamily="66" charset="0"/>
              </a:rPr>
              <a:t>Lukes</a:t>
            </a:r>
            <a:r>
              <a:rPr lang="en-GB" dirty="0">
                <a:solidFill>
                  <a:schemeClr val="bg1"/>
                </a:solidFill>
                <a:latin typeface="Comic Sans MS" panose="030F0702030302020204" pitchFamily="66" charset="0"/>
              </a:rPr>
              <a:t> identified the three faces of Power as Decision Making, Agenda Setting and Thought Control. He argued that these faces are exercised by those in power and that the first face or ‘open face’ of power is largely positive whereas agenda setting and thought control can have a negative impact on citizens.</a:t>
            </a:r>
          </a:p>
        </p:txBody>
      </p:sp>
    </p:spTree>
    <p:extLst>
      <p:ext uri="{BB962C8B-B14F-4D97-AF65-F5344CB8AC3E}">
        <p14:creationId xmlns:p14="http://schemas.microsoft.com/office/powerpoint/2010/main" val="161551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Intro </a:t>
            </a:r>
            <a:r>
              <a:rPr lang="en-GB" dirty="0" smtClean="0">
                <a:solidFill>
                  <a:schemeClr val="bg1"/>
                </a:solidFill>
                <a:latin typeface="Comic Sans MS" panose="030F0702030302020204" pitchFamily="66" charset="0"/>
              </a:rPr>
              <a:t>– Good Practice &amp; helpful for structure</a:t>
            </a:r>
            <a:endParaRPr lang="en-GB" dirty="0">
              <a:solidFill>
                <a:schemeClr val="bg1"/>
              </a:solidFill>
              <a:latin typeface="Comic Sans MS" panose="030F0702030302020204" pitchFamily="66" charset="0"/>
            </a:endParaRPr>
          </a:p>
        </p:txBody>
      </p:sp>
      <p:sp>
        <p:nvSpPr>
          <p:cNvPr id="3" name="Content Placeholder 2"/>
          <p:cNvSpPr>
            <a:spLocks noGrp="1"/>
          </p:cNvSpPr>
          <p:nvPr>
            <p:ph idx="1"/>
          </p:nvPr>
        </p:nvSpPr>
        <p:spPr>
          <a:xfrm>
            <a:off x="231228" y="1933903"/>
            <a:ext cx="11666482" cy="4243060"/>
          </a:xfrm>
        </p:spPr>
        <p:txBody>
          <a:bodyPr>
            <a:normAutofit/>
          </a:bodyPr>
          <a:lstStyle/>
          <a:p>
            <a:pPr marL="0" indent="0">
              <a:buNone/>
            </a:pP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Background &amp; Factors you will discuss.</a:t>
            </a:r>
          </a:p>
          <a:p>
            <a:pPr marL="0" indent="0">
              <a:buNone/>
            </a:pPr>
            <a:endParaRPr lang="en-GB" dirty="0">
              <a:latin typeface="Comic Sans MS" panose="030F0702030302020204" pitchFamily="66" charset="0"/>
            </a:endParaRPr>
          </a:p>
          <a:p>
            <a:pPr marL="0" indent="0">
              <a:buNone/>
            </a:pPr>
            <a:r>
              <a:rPr lang="en-GB" dirty="0">
                <a:solidFill>
                  <a:schemeClr val="bg1"/>
                </a:solidFill>
                <a:latin typeface="Comic Sans MS" panose="030F0702030302020204" pitchFamily="66" charset="0"/>
              </a:rPr>
              <a:t>Authority can be described as ‘rightful’ power. (background) Max Weber described three types of Authority; Traditional, Charismatic and Legal Rational.</a:t>
            </a:r>
            <a:r>
              <a:rPr lang="en-GB" dirty="0">
                <a:latin typeface="Comic Sans MS" panose="030F0702030302020204" pitchFamily="66" charset="0"/>
              </a:rPr>
              <a:t> </a:t>
            </a:r>
            <a:r>
              <a:rPr lang="en-GB" dirty="0">
                <a:solidFill>
                  <a:srgbClr val="00B050"/>
                </a:solidFill>
                <a:latin typeface="Comic Sans MS" panose="030F0702030302020204" pitchFamily="66" charset="0"/>
              </a:rPr>
              <a:t>(factors)</a:t>
            </a:r>
            <a:endParaRPr lang="en-GB"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18730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607" y="33794"/>
            <a:ext cx="7772400" cy="1470025"/>
          </a:xfrm>
        </p:spPr>
        <p:txBody>
          <a:bodyPr>
            <a:normAutofit fontScale="90000"/>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Past Paper P-A-L 20 markers</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Subtitle 2"/>
          <p:cNvSpPr>
            <a:spLocks noGrp="1"/>
          </p:cNvSpPr>
          <p:nvPr>
            <p:ph type="subTitle" idx="1"/>
          </p:nvPr>
        </p:nvSpPr>
        <p:spPr>
          <a:xfrm>
            <a:off x="2783632" y="5072430"/>
            <a:ext cx="6400800" cy="1752600"/>
          </a:xfrm>
        </p:spPr>
        <p:txBody>
          <a:bodyPr/>
          <a:lstStyle/>
          <a:p>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1251" r="4972" b="36186"/>
          <a:stretch/>
        </p:blipFill>
        <p:spPr bwMode="auto">
          <a:xfrm>
            <a:off x="1524000" y="1503819"/>
            <a:ext cx="8820472" cy="2764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091" t="33144" r="6250" b="39773"/>
          <a:stretch/>
        </p:blipFill>
        <p:spPr bwMode="auto">
          <a:xfrm>
            <a:off x="1703513" y="4365105"/>
            <a:ext cx="9457777" cy="2269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733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549" y="-243408"/>
            <a:ext cx="8229600" cy="1143000"/>
          </a:xfrm>
        </p:spPr>
        <p:txBody>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20 mark breakdown </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303664" y="899592"/>
            <a:ext cx="11762212" cy="3694227"/>
          </a:xfrm>
        </p:spPr>
        <p:txBody>
          <a:bodyPr>
            <a:normAutofit lnSpcReduction="10000"/>
          </a:bodyPr>
          <a:lstStyle/>
          <a:p>
            <a:pPr marL="0" indent="0">
              <a:buNone/>
            </a:pPr>
            <a:r>
              <a:rPr lang="en-GB" dirty="0" smtClean="0">
                <a:solidFill>
                  <a:schemeClr val="bg1"/>
                </a:solidFill>
                <a:latin typeface="Comic Sans MS" panose="030F0702030302020204" pitchFamily="66" charset="0"/>
              </a:rPr>
              <a:t>Knowledge – up to </a:t>
            </a:r>
            <a:r>
              <a:rPr lang="en-GB" dirty="0" smtClean="0">
                <a:solidFill>
                  <a:srgbClr val="FF0066"/>
                </a:solidFill>
                <a:effectLst>
                  <a:outerShdw blurRad="38100" dist="38100" dir="2700000" algn="tl">
                    <a:srgbClr val="000000">
                      <a:alpha val="43137"/>
                    </a:srgbClr>
                  </a:outerShdw>
                </a:effectLst>
                <a:latin typeface="Comic Sans MS" panose="030F0702030302020204" pitchFamily="66" charset="0"/>
              </a:rPr>
              <a:t>8 marks</a:t>
            </a:r>
          </a:p>
          <a:p>
            <a:pPr marL="0" indent="0">
              <a:buNone/>
            </a:pPr>
            <a:r>
              <a:rPr lang="en-GB" dirty="0" smtClean="0">
                <a:solidFill>
                  <a:schemeClr val="bg1"/>
                </a:solidFill>
                <a:latin typeface="Comic Sans MS" panose="030F0702030302020204" pitchFamily="66" charset="0"/>
              </a:rPr>
              <a:t>Analysis – up to </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6 marks</a:t>
            </a:r>
          </a:p>
          <a:p>
            <a:pPr marL="0" indent="0">
              <a:buNone/>
            </a:pPr>
            <a:r>
              <a:rPr lang="en-GB" dirty="0" smtClean="0">
                <a:solidFill>
                  <a:schemeClr val="bg1"/>
                </a:solidFill>
                <a:latin typeface="Comic Sans MS" panose="030F0702030302020204" pitchFamily="66" charset="0"/>
              </a:rPr>
              <a:t>Structure – up to </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2 marks</a:t>
            </a:r>
          </a:p>
          <a:p>
            <a:pPr marL="0" indent="0">
              <a:buNone/>
            </a:pPr>
            <a:r>
              <a:rPr lang="en-GB" dirty="0" smtClean="0">
                <a:solidFill>
                  <a:schemeClr val="bg1"/>
                </a:solidFill>
                <a:latin typeface="Comic Sans MS" panose="030F0702030302020204" pitchFamily="66" charset="0"/>
              </a:rPr>
              <a:t>Conclusion – up to </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4 marks</a:t>
            </a:r>
            <a:endParaRPr lang="en-GB" dirty="0" smtClean="0">
              <a:solidFill>
                <a:srgbClr val="FF0000"/>
              </a:solidFill>
              <a:effectLst>
                <a:outerShdw blurRad="38100" dist="38100" dir="2700000" algn="tl">
                  <a:srgbClr val="000000">
                    <a:alpha val="43137"/>
                  </a:srgbClr>
                </a:outerShdw>
              </a:effectLst>
            </a:endParaRPr>
          </a:p>
          <a:p>
            <a:pPr marL="0" indent="0">
              <a:buNone/>
            </a:pPr>
            <a:endParaRPr lang="en-GB" dirty="0"/>
          </a:p>
          <a:p>
            <a:pPr marL="0" indent="0">
              <a:buNone/>
            </a:pPr>
            <a:r>
              <a:rPr lang="en-GB" i="1" dirty="0">
                <a:solidFill>
                  <a:schemeClr val="bg1"/>
                </a:solidFill>
                <a:latin typeface="Comic Sans MS" panose="030F0702030302020204" pitchFamily="66" charset="0"/>
              </a:rPr>
              <a:t>Where a candidate makes more analytical/evaluative points than are required to gain the maximum allocation of marks, these can </a:t>
            </a:r>
            <a:r>
              <a:rPr lang="en-GB" i="1" dirty="0" smtClean="0">
                <a:solidFill>
                  <a:schemeClr val="bg1"/>
                </a:solidFill>
                <a:latin typeface="Comic Sans MS" panose="030F0702030302020204" pitchFamily="66" charset="0"/>
              </a:rPr>
              <a:t>be credited </a:t>
            </a:r>
            <a:r>
              <a:rPr lang="en-GB" i="1" dirty="0">
                <a:solidFill>
                  <a:schemeClr val="bg1"/>
                </a:solidFill>
                <a:latin typeface="Comic Sans MS" panose="030F0702030302020204" pitchFamily="66" charset="0"/>
              </a:rPr>
              <a:t>as knowledge and understanding </a:t>
            </a:r>
            <a:r>
              <a:rPr lang="en-GB" i="1" dirty="0" smtClean="0">
                <a:solidFill>
                  <a:schemeClr val="bg1"/>
                </a:solidFill>
                <a:latin typeface="Comic Sans MS" panose="030F0702030302020204" pitchFamily="66" charset="0"/>
              </a:rPr>
              <a:t>marks</a:t>
            </a:r>
          </a:p>
        </p:txBody>
      </p:sp>
      <p:sp>
        <p:nvSpPr>
          <p:cNvPr id="4" name="Rectangle 3"/>
          <p:cNvSpPr/>
          <p:nvPr/>
        </p:nvSpPr>
        <p:spPr>
          <a:xfrm>
            <a:off x="1554394" y="4458933"/>
            <a:ext cx="9113606" cy="2246769"/>
          </a:xfrm>
          <a:prstGeom prst="rect">
            <a:avLst/>
          </a:prstGeom>
          <a:solidFill>
            <a:srgbClr val="FFC000"/>
          </a:solidFill>
        </p:spPr>
        <p:txBody>
          <a:bodyPr wrap="square">
            <a:spAutoFit/>
          </a:bodyPr>
          <a:lstStyle/>
          <a:p>
            <a:r>
              <a:rPr lang="en-GB" sz="2000" dirty="0">
                <a:latin typeface="Comic Sans MS" panose="030F0702030302020204" pitchFamily="66" charset="0"/>
              </a:rPr>
              <a:t>You </a:t>
            </a:r>
            <a:r>
              <a:rPr lang="en-GB" sz="2000" b="1" dirty="0">
                <a:latin typeface="Comic Sans MS" panose="030F0702030302020204" pitchFamily="66" charset="0"/>
              </a:rPr>
              <a:t>MUST</a:t>
            </a:r>
            <a:r>
              <a:rPr lang="en-GB" sz="2000" dirty="0">
                <a:latin typeface="Comic Sans MS" panose="030F0702030302020204" pitchFamily="66" charset="0"/>
              </a:rPr>
              <a:t> discuss power, authority and legitimacy in order to gain all 20 marks. </a:t>
            </a:r>
          </a:p>
          <a:p>
            <a:r>
              <a:rPr lang="en-GB" sz="2000" dirty="0">
                <a:latin typeface="Comic Sans MS" panose="030F0702030302020204" pitchFamily="66" charset="0"/>
              </a:rPr>
              <a:t>If you only speak about two of these concepts your marks are capped at 13. </a:t>
            </a:r>
          </a:p>
          <a:p>
            <a:r>
              <a:rPr lang="en-GB" sz="2000" dirty="0">
                <a:latin typeface="Comic Sans MS" panose="030F0702030302020204" pitchFamily="66" charset="0"/>
              </a:rPr>
              <a:t>You </a:t>
            </a:r>
            <a:r>
              <a:rPr lang="en-GB" sz="2000" b="1" dirty="0">
                <a:latin typeface="Comic Sans MS" panose="030F0702030302020204" pitchFamily="66" charset="0"/>
              </a:rPr>
              <a:t>MUST</a:t>
            </a:r>
            <a:r>
              <a:rPr lang="en-GB" sz="2000" dirty="0">
                <a:latin typeface="Comic Sans MS" panose="030F0702030302020204" pitchFamily="66" charset="0"/>
              </a:rPr>
              <a:t> complete 4 paragraphs in order to gain the analysis marks. </a:t>
            </a:r>
          </a:p>
          <a:p>
            <a:r>
              <a:rPr lang="en-GB" sz="2000" dirty="0">
                <a:latin typeface="Comic Sans MS" panose="030F0702030302020204" pitchFamily="66" charset="0"/>
              </a:rPr>
              <a:t>You may complete 5 paragraphs if you have time in the exam- which is unlikely!</a:t>
            </a:r>
          </a:p>
        </p:txBody>
      </p:sp>
    </p:spTree>
    <p:extLst>
      <p:ext uri="{BB962C8B-B14F-4D97-AF65-F5344CB8AC3E}">
        <p14:creationId xmlns:p14="http://schemas.microsoft.com/office/powerpoint/2010/main" val="55179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497" y="375635"/>
            <a:ext cx="10515600" cy="1325563"/>
          </a:xfrm>
        </p:spPr>
        <p:txBody>
          <a:bodyPr/>
          <a:lstStyle/>
          <a:p>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What can I discuss?</a:t>
            </a:r>
            <a:endParaRPr lang="en-GB"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239110" y="2046342"/>
            <a:ext cx="10515600" cy="4351338"/>
          </a:xfrm>
        </p:spPr>
        <p:txBody>
          <a:bodyPr>
            <a:normAutofit/>
          </a:bodyPr>
          <a:lstStyle/>
          <a:p>
            <a:r>
              <a:rPr lang="en-GB" dirty="0">
                <a:solidFill>
                  <a:schemeClr val="bg1"/>
                </a:solidFill>
                <a:latin typeface="Comic Sans MS" panose="030F0702030302020204" pitchFamily="66" charset="0"/>
              </a:rPr>
              <a:t>V</a:t>
            </a:r>
            <a:r>
              <a:rPr lang="en-GB" dirty="0" smtClean="0">
                <a:solidFill>
                  <a:schemeClr val="bg1"/>
                </a:solidFill>
                <a:latin typeface="Comic Sans MS" panose="030F0702030302020204" pitchFamily="66" charset="0"/>
              </a:rPr>
              <a:t>arious </a:t>
            </a:r>
            <a:r>
              <a:rPr lang="en-GB" dirty="0">
                <a:solidFill>
                  <a:schemeClr val="bg1"/>
                </a:solidFill>
                <a:latin typeface="Comic Sans MS" panose="030F0702030302020204" pitchFamily="66" charset="0"/>
              </a:rPr>
              <a:t>definitions of power</a:t>
            </a:r>
          </a:p>
          <a:p>
            <a:r>
              <a:rPr lang="en-GB" dirty="0" err="1" smtClean="0">
                <a:solidFill>
                  <a:schemeClr val="bg1"/>
                </a:solidFill>
                <a:latin typeface="Comic Sans MS" panose="030F0702030302020204" pitchFamily="66" charset="0"/>
              </a:rPr>
              <a:t>Lukes</a:t>
            </a:r>
            <a:r>
              <a:rPr lang="en-GB" dirty="0">
                <a:solidFill>
                  <a:schemeClr val="bg1"/>
                </a:solidFill>
                <a:latin typeface="Comic Sans MS" panose="030F0702030302020204" pitchFamily="66" charset="0"/>
              </a:rPr>
              <a:t>’ three faces of power (decision-making, non-decision-making and </a:t>
            </a:r>
            <a:r>
              <a:rPr lang="en-GB" dirty="0" err="1" smtClean="0">
                <a:solidFill>
                  <a:schemeClr val="bg1"/>
                </a:solidFill>
                <a:latin typeface="Comic Sans MS" panose="030F0702030302020204" pitchFamily="66" charset="0"/>
              </a:rPr>
              <a:t>shapingdesires</a:t>
            </a:r>
            <a:r>
              <a:rPr lang="en-GB" dirty="0">
                <a:solidFill>
                  <a:schemeClr val="bg1"/>
                </a:solidFill>
                <a:latin typeface="Comic Sans MS" panose="030F0702030302020204" pitchFamily="66" charset="0"/>
              </a:rPr>
              <a:t>)</a:t>
            </a:r>
          </a:p>
          <a:p>
            <a:r>
              <a:rPr lang="en-GB" dirty="0" smtClean="0">
                <a:solidFill>
                  <a:srgbClr val="FF0000"/>
                </a:solidFill>
                <a:latin typeface="Comic Sans MS" panose="030F0702030302020204" pitchFamily="66" charset="0"/>
              </a:rPr>
              <a:t>definitions </a:t>
            </a:r>
            <a:r>
              <a:rPr lang="en-GB" dirty="0">
                <a:solidFill>
                  <a:srgbClr val="FF0000"/>
                </a:solidFill>
                <a:latin typeface="Comic Sans MS" panose="030F0702030302020204" pitchFamily="66" charset="0"/>
              </a:rPr>
              <a:t>of authority</a:t>
            </a:r>
          </a:p>
          <a:p>
            <a:r>
              <a:rPr lang="en-GB" dirty="0" smtClean="0">
                <a:solidFill>
                  <a:schemeClr val="bg1"/>
                </a:solidFill>
                <a:latin typeface="Comic Sans MS" panose="030F0702030302020204" pitchFamily="66" charset="0"/>
              </a:rPr>
              <a:t>Weber’s </a:t>
            </a:r>
            <a:r>
              <a:rPr lang="en-GB" dirty="0">
                <a:solidFill>
                  <a:schemeClr val="bg1"/>
                </a:solidFill>
                <a:latin typeface="Comic Sans MS" panose="030F0702030302020204" pitchFamily="66" charset="0"/>
              </a:rPr>
              <a:t>three types of authority (traditional, charismatic, legal-rational)</a:t>
            </a:r>
          </a:p>
          <a:p>
            <a:r>
              <a:rPr lang="en-GB" dirty="0" smtClean="0">
                <a:solidFill>
                  <a:schemeClr val="bg1"/>
                </a:solidFill>
                <a:latin typeface="Comic Sans MS" panose="030F0702030302020204" pitchFamily="66" charset="0"/>
              </a:rPr>
              <a:t>definitions </a:t>
            </a:r>
            <a:r>
              <a:rPr lang="en-GB" dirty="0">
                <a:solidFill>
                  <a:schemeClr val="bg1"/>
                </a:solidFill>
                <a:latin typeface="Comic Sans MS" panose="030F0702030302020204" pitchFamily="66" charset="0"/>
              </a:rPr>
              <a:t>of the concept of legitimacy</a:t>
            </a:r>
          </a:p>
          <a:p>
            <a:r>
              <a:rPr lang="en-GB" dirty="0" smtClean="0">
                <a:solidFill>
                  <a:schemeClr val="bg1"/>
                </a:solidFill>
                <a:latin typeface="Comic Sans MS" panose="030F0702030302020204" pitchFamily="66" charset="0"/>
              </a:rPr>
              <a:t>identification </a:t>
            </a:r>
            <a:r>
              <a:rPr lang="en-GB" dirty="0">
                <a:solidFill>
                  <a:schemeClr val="bg1"/>
                </a:solidFill>
                <a:latin typeface="Comic Sans MS" panose="030F0702030302020204" pitchFamily="66" charset="0"/>
              </a:rPr>
              <a:t>of the links between power, authority and legitimacy</a:t>
            </a:r>
          </a:p>
        </p:txBody>
      </p:sp>
    </p:spTree>
    <p:extLst>
      <p:ext uri="{BB962C8B-B14F-4D97-AF65-F5344CB8AC3E}">
        <p14:creationId xmlns:p14="http://schemas.microsoft.com/office/powerpoint/2010/main" val="15242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234" y="260021"/>
            <a:ext cx="10515600" cy="1325563"/>
          </a:xfrm>
        </p:spPr>
        <p:txBody>
          <a:bodyPr>
            <a:normAutofit/>
          </a:bodyPr>
          <a:lstStyle/>
          <a:p>
            <a:r>
              <a:rPr lang="en-GB" sz="6000" dirty="0" smtClean="0">
                <a:solidFill>
                  <a:schemeClr val="bg1"/>
                </a:solidFill>
                <a:latin typeface="Comic Sans MS" panose="030F0702030302020204" pitchFamily="66" charset="0"/>
              </a:rPr>
              <a:t>Intro</a:t>
            </a:r>
            <a:endParaRPr lang="en-GB" sz="6000" dirty="0">
              <a:solidFill>
                <a:schemeClr val="bg1"/>
              </a:solidFill>
              <a:latin typeface="Comic Sans MS" panose="030F0702030302020204" pitchFamily="66" charset="0"/>
            </a:endParaRPr>
          </a:p>
        </p:txBody>
      </p:sp>
      <p:sp>
        <p:nvSpPr>
          <p:cNvPr id="3" name="Content Placeholder 2"/>
          <p:cNvSpPr>
            <a:spLocks noGrp="1"/>
          </p:cNvSpPr>
          <p:nvPr>
            <p:ph idx="1"/>
          </p:nvPr>
        </p:nvSpPr>
        <p:spPr>
          <a:xfrm>
            <a:off x="231228" y="1828799"/>
            <a:ext cx="11122572" cy="4348163"/>
          </a:xfrm>
        </p:spPr>
        <p:txBody>
          <a:bodyPr/>
          <a:lstStyle/>
          <a:p>
            <a:pPr marL="0" indent="0">
              <a:buNone/>
            </a:pPr>
            <a:r>
              <a:rPr lang="en-GB" dirty="0">
                <a:solidFill>
                  <a:schemeClr val="bg1"/>
                </a:solidFill>
                <a:latin typeface="Comic Sans MS" panose="030F0702030302020204" pitchFamily="66" charset="0"/>
              </a:rPr>
              <a:t>candidates should be credited highly for answers which </a:t>
            </a: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define the central</a:t>
            </a:r>
          </a:p>
          <a:p>
            <a:pPr marL="0" indent="0">
              <a:buNone/>
            </a:pPr>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issue</a:t>
            </a:r>
            <a:r>
              <a:rPr lang="en-GB" dirty="0">
                <a:latin typeface="Comic Sans MS" panose="030F0702030302020204" pitchFamily="66" charset="0"/>
              </a:rPr>
              <a:t> </a:t>
            </a:r>
            <a:r>
              <a:rPr lang="en-GB" dirty="0">
                <a:solidFill>
                  <a:schemeClr val="bg1"/>
                </a:solidFill>
                <a:latin typeface="Comic Sans MS" panose="030F0702030302020204" pitchFamily="66" charset="0"/>
              </a:rPr>
              <a:t>in their introduction, and </a:t>
            </a:r>
            <a:r>
              <a:rPr lang="en-GB" b="1" dirty="0">
                <a:solidFill>
                  <a:srgbClr val="00B050"/>
                </a:solidFill>
                <a:effectLst>
                  <a:outerShdw blurRad="38100" dist="38100" dir="2700000" algn="tl">
                    <a:srgbClr val="000000">
                      <a:alpha val="43137"/>
                    </a:srgbClr>
                  </a:outerShdw>
                </a:effectLst>
                <a:latin typeface="Comic Sans MS" panose="030F0702030302020204" pitchFamily="66" charset="0"/>
              </a:rPr>
              <a:t>provide a clear structure</a:t>
            </a:r>
            <a:r>
              <a:rPr lang="en-GB" dirty="0">
                <a:latin typeface="Comic Sans MS" panose="030F0702030302020204" pitchFamily="66" charset="0"/>
              </a:rPr>
              <a:t> so </a:t>
            </a:r>
            <a:r>
              <a:rPr lang="en-GB" dirty="0">
                <a:solidFill>
                  <a:schemeClr val="bg1"/>
                </a:solidFill>
                <a:latin typeface="Comic Sans MS" panose="030F0702030302020204" pitchFamily="66" charset="0"/>
              </a:rPr>
              <a:t>that their essay develops </a:t>
            </a:r>
            <a:r>
              <a:rPr lang="en-GB" dirty="0" smtClean="0">
                <a:solidFill>
                  <a:schemeClr val="bg1"/>
                </a:solidFill>
                <a:latin typeface="Comic Sans MS" panose="030F0702030302020204" pitchFamily="66" charset="0"/>
              </a:rPr>
              <a:t>a </a:t>
            </a: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line </a:t>
            </a:r>
            <a:r>
              <a:rPr lang="en-GB" b="1" dirty="0">
                <a:solidFill>
                  <a:srgbClr val="00B0F0"/>
                </a:solidFill>
                <a:effectLst>
                  <a:outerShdw blurRad="38100" dist="38100" dir="2700000" algn="tl">
                    <a:srgbClr val="000000">
                      <a:alpha val="43137"/>
                    </a:srgbClr>
                  </a:outerShdw>
                </a:effectLst>
                <a:latin typeface="Comic Sans MS" panose="030F0702030302020204" pitchFamily="66" charset="0"/>
              </a:rPr>
              <a:t>of argument</a:t>
            </a:r>
            <a:r>
              <a:rPr lang="en-GB" dirty="0" smtClean="0">
                <a:latin typeface="Comic Sans MS" panose="030F0702030302020204" pitchFamily="66" charset="0"/>
              </a:rPr>
              <a:t>.</a:t>
            </a:r>
          </a:p>
          <a:p>
            <a:pPr marL="0" indent="0">
              <a:buNone/>
            </a:pPr>
            <a:r>
              <a:rPr lang="en-GB" dirty="0" smtClean="0">
                <a:solidFill>
                  <a:schemeClr val="bg1"/>
                </a:solidFill>
                <a:latin typeface="Comic Sans MS" panose="030F0702030302020204" pitchFamily="66" charset="0"/>
              </a:rPr>
              <a:t>So…</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Central issue </a:t>
            </a:r>
            <a:r>
              <a:rPr lang="en-GB" dirty="0" smtClean="0">
                <a:latin typeface="Comic Sans MS" panose="030F0702030302020204" pitchFamily="66" charset="0"/>
              </a:rPr>
              <a:t>– </a:t>
            </a:r>
            <a:r>
              <a:rPr lang="en-GB" b="1" dirty="0" smtClean="0">
                <a:solidFill>
                  <a:srgbClr val="00B050"/>
                </a:solidFill>
                <a:effectLst>
                  <a:outerShdw blurRad="38100" dist="38100" dir="2700000" algn="tl">
                    <a:srgbClr val="000000">
                      <a:alpha val="43137"/>
                    </a:srgbClr>
                  </a:outerShdw>
                </a:effectLst>
                <a:latin typeface="Comic Sans MS" panose="030F0702030302020204" pitchFamily="66" charset="0"/>
              </a:rPr>
              <a:t>structure</a:t>
            </a:r>
            <a:r>
              <a:rPr lang="en-GB" dirty="0" smtClean="0">
                <a:latin typeface="Comic Sans MS" panose="030F0702030302020204" pitchFamily="66" charset="0"/>
              </a:rPr>
              <a:t> - </a:t>
            </a: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argument</a:t>
            </a:r>
            <a:endParaRPr lang="en-GB" b="1" dirty="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87684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9902"/>
            <a:ext cx="11571890" cy="5728139"/>
          </a:xfrm>
        </p:spPr>
        <p:txBody>
          <a:bodyPr>
            <a:normAutofit/>
          </a:bodyPr>
          <a:lstStyle/>
          <a:p>
            <a:pPr marL="0" indent="0">
              <a:buNone/>
            </a:pPr>
            <a:r>
              <a:rPr lang="en-GB" sz="3200" b="1" dirty="0">
                <a:solidFill>
                  <a:srgbClr val="FF0066"/>
                </a:solidFill>
                <a:latin typeface="Comic Sans MS" panose="030F0702030302020204" pitchFamily="66" charset="0"/>
              </a:rPr>
              <a:t>Power and authority are often used interchangeably; however they are known to describe different aspects of how we are led. </a:t>
            </a:r>
            <a:r>
              <a:rPr lang="en-GB" sz="3200" b="1" dirty="0">
                <a:solidFill>
                  <a:srgbClr val="00B050"/>
                </a:solidFill>
                <a:latin typeface="Comic Sans MS" panose="030F0702030302020204" pitchFamily="66" charset="0"/>
              </a:rPr>
              <a:t>This essay will detail how in politics the distinction between Power and Authority comes down to the concept of legitimacy.  This essay analyses the work of Sociologists Max Weber and Steven </a:t>
            </a:r>
            <a:r>
              <a:rPr lang="en-GB" sz="3200" b="1" dirty="0" err="1">
                <a:solidFill>
                  <a:srgbClr val="00B050"/>
                </a:solidFill>
                <a:latin typeface="Comic Sans MS" panose="030F0702030302020204" pitchFamily="66" charset="0"/>
              </a:rPr>
              <a:t>Lukes</a:t>
            </a:r>
            <a:r>
              <a:rPr lang="en-GB" sz="3200" b="1" dirty="0">
                <a:solidFill>
                  <a:srgbClr val="00B050"/>
                </a:solidFill>
                <a:latin typeface="Comic Sans MS" panose="030F0702030302020204" pitchFamily="66" charset="0"/>
              </a:rPr>
              <a:t> who have particular theories on power within a state. </a:t>
            </a:r>
            <a:r>
              <a:rPr lang="en-GB" sz="3200" b="1" dirty="0" smtClean="0">
                <a:solidFill>
                  <a:srgbClr val="00B0F0"/>
                </a:solidFill>
                <a:effectLst>
                  <a:outerShdw blurRad="38100" dist="38100" dir="2700000" algn="tl">
                    <a:srgbClr val="000000">
                      <a:alpha val="43137"/>
                    </a:srgbClr>
                  </a:outerShdw>
                </a:effectLst>
                <a:latin typeface="Comic Sans MS" panose="030F0702030302020204" pitchFamily="66" charset="0"/>
              </a:rPr>
              <a:t>It can be argued that there are key differences between power and authority and this essay will show that it is legitimacy that creates a sense of rightful power.</a:t>
            </a:r>
            <a:endParaRPr lang="en-GB" sz="3200" b="1" dirty="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46189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0634" y="0"/>
            <a:ext cx="9728722" cy="1143000"/>
          </a:xfrm>
        </p:spPr>
        <p:txBody>
          <a:bodyPr>
            <a:noAutofit/>
          </a:bodyPr>
          <a:lstStyle/>
          <a:p>
            <a:r>
              <a:rPr lang="en-GB" b="1" dirty="0">
                <a:solidFill>
                  <a:schemeClr val="bg1"/>
                </a:solidFill>
                <a:effectLst>
                  <a:outerShdw blurRad="38100" dist="38100" dir="2700000" algn="tl">
                    <a:srgbClr val="000000">
                      <a:alpha val="43137"/>
                    </a:srgbClr>
                  </a:outerShdw>
                </a:effectLst>
                <a:latin typeface="Comic Sans MS" panose="030F0702030302020204" pitchFamily="66" charset="0"/>
              </a:rPr>
              <a:t>Paragraph 1 – Definitions of Power</a:t>
            </a:r>
            <a:endParaRPr lang="en-GB"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84083" y="1103586"/>
            <a:ext cx="11971283" cy="5528442"/>
          </a:xfrm>
        </p:spPr>
        <p:txBody>
          <a:bodyPr>
            <a:noAutofit/>
          </a:bodyPr>
          <a:lstStyle/>
          <a:p>
            <a:pPr marL="0" indent="0">
              <a:buNone/>
            </a:pPr>
            <a:r>
              <a:rPr lang="en-GB" sz="3000"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sz="3000" dirty="0">
                <a:solidFill>
                  <a:schemeClr val="bg1"/>
                </a:solidFill>
                <a:latin typeface="Comic Sans MS" panose="030F0702030302020204" pitchFamily="66" charset="0"/>
              </a:rPr>
              <a:t>It has been suggested that all politics is about power, who has it, what they do with it and how they get it. </a:t>
            </a:r>
            <a:endParaRPr lang="en-GB" sz="3000" dirty="0" smtClean="0">
              <a:solidFill>
                <a:schemeClr val="bg1"/>
              </a:solidFill>
              <a:latin typeface="Comic Sans MS" panose="030F0702030302020204" pitchFamily="66" charset="0"/>
            </a:endParaRPr>
          </a:p>
          <a:p>
            <a:pPr marL="0" indent="0">
              <a:buNone/>
            </a:pPr>
            <a:r>
              <a:rPr lang="en-GB" sz="3000"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sz="3000" dirty="0" smtClean="0">
                <a:solidFill>
                  <a:schemeClr val="bg1"/>
                </a:solidFill>
                <a:latin typeface="Comic Sans MS" panose="030F0702030302020204" pitchFamily="66" charset="0"/>
              </a:rPr>
              <a:t>Pick up knowledge marks here for discussion of different types of power – Power Politics, Absolute power. Describe what they are in detail.</a:t>
            </a:r>
          </a:p>
          <a:p>
            <a:pPr marL="0" indent="0">
              <a:buNone/>
            </a:pPr>
            <a:r>
              <a:rPr lang="en-GB" sz="3000"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sz="3000" dirty="0" smtClean="0">
                <a:solidFill>
                  <a:schemeClr val="bg1"/>
                </a:solidFill>
                <a:latin typeface="Comic Sans MS" panose="030F0702030302020204" pitchFamily="66" charset="0"/>
              </a:rPr>
              <a:t>Pick up additional K marks for providing detailed examples to go with your descriptions i.e. Hitler &amp; Absolute Power</a:t>
            </a:r>
          </a:p>
          <a:p>
            <a:pPr marL="0" indent="0">
              <a:buNone/>
            </a:pPr>
            <a:r>
              <a:rPr lang="en-GB" sz="3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sz="3000" dirty="0" smtClean="0">
                <a:solidFill>
                  <a:schemeClr val="bg1"/>
                </a:solidFill>
                <a:latin typeface="Comic Sans MS" panose="030F0702030302020204" pitchFamily="66" charset="0"/>
              </a:rPr>
              <a:t>Pick up analysis marks for analysing these types of power – </a:t>
            </a:r>
            <a:r>
              <a:rPr lang="en-GB" sz="3000" dirty="0" smtClean="0">
                <a:solidFill>
                  <a:srgbClr val="FF0000"/>
                </a:solidFill>
                <a:latin typeface="Comic Sans MS" panose="030F0702030302020204" pitchFamily="66" charset="0"/>
              </a:rPr>
              <a:t>‘It can be argued that </a:t>
            </a:r>
            <a:r>
              <a:rPr lang="en-GB" sz="3000" dirty="0" smtClean="0">
                <a:solidFill>
                  <a:schemeClr val="bg1"/>
                </a:solidFill>
                <a:latin typeface="Comic Sans MS" panose="030F0702030302020204" pitchFamily="66" charset="0"/>
              </a:rPr>
              <a:t>this type of power is largely negative/ positive for citizens because…’</a:t>
            </a:r>
            <a:endParaRPr lang="en-GB" sz="30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447095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248" y="199697"/>
            <a:ext cx="11101552" cy="1490991"/>
          </a:xfrm>
        </p:spPr>
        <p:txBody>
          <a:bodyPr>
            <a:noAutofit/>
          </a:bodyPr>
          <a:lstStyle/>
          <a:p>
            <a:r>
              <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rPr>
              <a:t>Mini Conclusions at end of paragraphs</a:t>
            </a:r>
            <a:r>
              <a:rPr lang="en-GB" sz="3600" b="1" dirty="0">
                <a:solidFill>
                  <a:srgbClr val="FF0066"/>
                </a:solidFill>
                <a:effectLst>
                  <a:outerShdw blurRad="38100" dist="38100" dir="2700000" algn="tl">
                    <a:srgbClr val="000000">
                      <a:alpha val="43137"/>
                    </a:srgbClr>
                  </a:outerShdw>
                </a:effectLst>
                <a:latin typeface="Comic Sans MS" panose="030F0702030302020204" pitchFamily="66" charset="0"/>
              </a:rPr>
              <a:t/>
            </a:r>
            <a:br>
              <a:rPr lang="en-GB" sz="3600" b="1"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3600" b="1" dirty="0">
                <a:solidFill>
                  <a:srgbClr val="FF0066"/>
                </a:solidFill>
                <a:effectLst>
                  <a:outerShdw blurRad="38100" dist="38100" dir="2700000" algn="tl">
                    <a:srgbClr val="000000">
                      <a:alpha val="43137"/>
                    </a:srgbClr>
                  </a:outerShdw>
                </a:effectLst>
                <a:latin typeface="Comic Sans MS" panose="030F0702030302020204" pitchFamily="66" charset="0"/>
              </a:rPr>
              <a:t>Good practice &amp; can gain conclusion marks</a:t>
            </a:r>
            <a:endParaRPr lang="en-GB" sz="3600" b="1" dirty="0">
              <a:solidFill>
                <a:srgbClr val="FF0066"/>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399393" y="1797268"/>
            <a:ext cx="11719035" cy="5060731"/>
          </a:xfrm>
        </p:spPr>
        <p:txBody>
          <a:bodyPr>
            <a:normAutofit/>
          </a:bodyPr>
          <a:lstStyle/>
          <a:p>
            <a:pPr marL="0" indent="0">
              <a:buNone/>
            </a:pPr>
            <a:r>
              <a:rPr lang="en-GB" dirty="0" smtClean="0">
                <a:solidFill>
                  <a:schemeClr val="bg1"/>
                </a:solidFill>
                <a:latin typeface="Comic Sans MS" panose="030F0702030302020204" pitchFamily="66" charset="0"/>
              </a:rPr>
              <a:t>Therefore, it can be argued that… </a:t>
            </a:r>
            <a:r>
              <a:rPr lang="en-GB" i="1" dirty="0" smtClean="0">
                <a:solidFill>
                  <a:schemeClr val="bg1"/>
                </a:solidFill>
                <a:latin typeface="Comic Sans MS" panose="030F0702030302020204" pitchFamily="66" charset="0"/>
              </a:rPr>
              <a:t>(basically summarise the main content &amp; arguments of that paragraph)</a:t>
            </a:r>
          </a:p>
          <a:p>
            <a:pPr marL="0" indent="0">
              <a:buNone/>
            </a:pPr>
            <a:endParaRPr lang="en-GB" i="1" dirty="0" smtClean="0">
              <a:solidFill>
                <a:schemeClr val="bg1"/>
              </a:solidFill>
              <a:latin typeface="Comic Sans MS" panose="030F0702030302020204" pitchFamily="66" charset="0"/>
            </a:endParaRPr>
          </a:p>
          <a:p>
            <a:pPr marL="0" indent="0">
              <a:buNone/>
            </a:pPr>
            <a:r>
              <a:rPr lang="en-GB" i="1" dirty="0" smtClean="0">
                <a:solidFill>
                  <a:srgbClr val="92D050"/>
                </a:solidFill>
                <a:latin typeface="Comic Sans MS" panose="030F0702030302020204" pitchFamily="66" charset="0"/>
              </a:rPr>
              <a:t>i.e. </a:t>
            </a:r>
            <a:r>
              <a:rPr lang="en-GB" dirty="0" smtClean="0">
                <a:solidFill>
                  <a:srgbClr val="92D050"/>
                </a:solidFill>
                <a:latin typeface="Comic Sans MS" panose="030F0702030302020204" pitchFamily="66" charset="0"/>
              </a:rPr>
              <a:t>Therefore it can be argued that </a:t>
            </a:r>
            <a:r>
              <a:rPr lang="en-GB" dirty="0" err="1" smtClean="0">
                <a:solidFill>
                  <a:srgbClr val="92D050"/>
                </a:solidFill>
                <a:latin typeface="Comic Sans MS" panose="030F0702030302020204" pitchFamily="66" charset="0"/>
              </a:rPr>
              <a:t>Lukes</a:t>
            </a:r>
            <a:r>
              <a:rPr lang="en-GB" dirty="0" smtClean="0">
                <a:solidFill>
                  <a:srgbClr val="92D050"/>
                </a:solidFill>
                <a:latin typeface="Comic Sans MS" panose="030F0702030302020204" pitchFamily="66" charset="0"/>
              </a:rPr>
              <a:t> defined the three faces of power as Decision making, Non </a:t>
            </a:r>
            <a:r>
              <a:rPr lang="en-GB" dirty="0">
                <a:solidFill>
                  <a:srgbClr val="92D050"/>
                </a:solidFill>
                <a:latin typeface="Comic Sans MS" panose="030F0702030302020204" pitchFamily="66" charset="0"/>
              </a:rPr>
              <a:t>decision making </a:t>
            </a:r>
            <a:r>
              <a:rPr lang="en-GB" dirty="0" smtClean="0">
                <a:solidFill>
                  <a:srgbClr val="92D050"/>
                </a:solidFill>
                <a:latin typeface="Comic Sans MS" panose="030F0702030302020204" pitchFamily="66" charset="0"/>
              </a:rPr>
              <a:t>and Shaping </a:t>
            </a:r>
            <a:r>
              <a:rPr lang="en-GB" dirty="0">
                <a:solidFill>
                  <a:srgbClr val="92D050"/>
                </a:solidFill>
                <a:latin typeface="Comic Sans MS" panose="030F0702030302020204" pitchFamily="66" charset="0"/>
              </a:rPr>
              <a:t>Desires </a:t>
            </a:r>
            <a:r>
              <a:rPr lang="en-GB" dirty="0" smtClean="0">
                <a:solidFill>
                  <a:srgbClr val="92D050"/>
                </a:solidFill>
                <a:latin typeface="Comic Sans MS" panose="030F0702030302020204" pitchFamily="66" charset="0"/>
              </a:rPr>
              <a:t>and he argued that the first face was an open and visible face of power whereas the other two were more secretive and less visible to citizens, making them less transparent and democratic types of power.</a:t>
            </a:r>
            <a:endParaRPr lang="en-GB" dirty="0">
              <a:solidFill>
                <a:srgbClr val="92D050"/>
              </a:solidFill>
              <a:latin typeface="Comic Sans MS" panose="030F0702030302020204" pitchFamily="66" charset="0"/>
            </a:endParaRPr>
          </a:p>
        </p:txBody>
      </p:sp>
    </p:spTree>
    <p:extLst>
      <p:ext uri="{BB962C8B-B14F-4D97-AF65-F5344CB8AC3E}">
        <p14:creationId xmlns:p14="http://schemas.microsoft.com/office/powerpoint/2010/main" val="29402631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903" y="73572"/>
            <a:ext cx="9234737" cy="1069428"/>
          </a:xfrm>
        </p:spPr>
        <p:txBody>
          <a:bodyPr>
            <a:noAutofit/>
          </a:bodyPr>
          <a:lstStyle/>
          <a:p>
            <a:r>
              <a:rPr lang="en-GB" b="1" dirty="0">
                <a:solidFill>
                  <a:schemeClr val="bg1"/>
                </a:solidFill>
                <a:effectLst>
                  <a:outerShdw blurRad="38100" dist="38100" dir="2700000" algn="tl">
                    <a:srgbClr val="000000">
                      <a:alpha val="43137"/>
                    </a:srgbClr>
                  </a:outerShdw>
                </a:effectLst>
                <a:latin typeface="Comic Sans MS" panose="030F0702030302020204" pitchFamily="66" charset="0"/>
              </a:rPr>
              <a:t>Paragraph 2 – </a:t>
            </a:r>
            <a:r>
              <a:rPr lang="en-GB" b="1" dirty="0" err="1">
                <a:solidFill>
                  <a:schemeClr val="bg1"/>
                </a:solidFill>
                <a:effectLst>
                  <a:outerShdw blurRad="38100" dist="38100" dir="2700000" algn="tl">
                    <a:srgbClr val="000000">
                      <a:alpha val="43137"/>
                    </a:srgbClr>
                  </a:outerShdw>
                </a:effectLst>
                <a:latin typeface="Comic Sans MS" panose="030F0702030302020204" pitchFamily="66" charset="0"/>
              </a:rPr>
              <a:t>Lukes</a:t>
            </a:r>
            <a:r>
              <a:rPr lang="en-GB" b="1" dirty="0">
                <a:solidFill>
                  <a:schemeClr val="bg1"/>
                </a:solidFill>
                <a:effectLst>
                  <a:outerShdw blurRad="38100" dist="38100" dir="2700000" algn="tl">
                    <a:srgbClr val="000000">
                      <a:alpha val="43137"/>
                    </a:srgbClr>
                  </a:outerShdw>
                </a:effectLst>
                <a:latin typeface="Comic Sans MS" panose="030F0702030302020204" pitchFamily="66" charset="0"/>
              </a:rPr>
              <a:t> on Power</a:t>
            </a:r>
            <a:endParaRPr lang="en-GB"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26124" y="1082565"/>
            <a:ext cx="11887200" cy="5580993"/>
          </a:xfrm>
        </p:spPr>
        <p:txBody>
          <a:bodyPr>
            <a:normAutofit/>
          </a:bodyPr>
          <a:lstStyle/>
          <a:p>
            <a:pPr marL="0" indent="0">
              <a:buNone/>
            </a:pPr>
            <a:r>
              <a:rPr lang="en-GB" sz="3200"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sz="3200" dirty="0" smtClean="0">
                <a:solidFill>
                  <a:schemeClr val="bg1"/>
                </a:solidFill>
                <a:latin typeface="Comic Sans MS" panose="030F0702030302020204" pitchFamily="66" charset="0"/>
              </a:rPr>
              <a:t>Theorist Steven </a:t>
            </a:r>
            <a:r>
              <a:rPr lang="en-GB" sz="3200" dirty="0" err="1" smtClean="0">
                <a:solidFill>
                  <a:schemeClr val="bg1"/>
                </a:solidFill>
                <a:latin typeface="Comic Sans MS" panose="030F0702030302020204" pitchFamily="66" charset="0"/>
              </a:rPr>
              <a:t>Lukes</a:t>
            </a:r>
            <a:r>
              <a:rPr lang="en-GB" sz="3200" dirty="0" smtClean="0">
                <a:solidFill>
                  <a:schemeClr val="bg1"/>
                </a:solidFill>
                <a:latin typeface="Comic Sans MS" panose="030F0702030302020204" pitchFamily="66" charset="0"/>
              </a:rPr>
              <a:t> proposed that there were three ‘Faces’ of Power.</a:t>
            </a:r>
          </a:p>
          <a:p>
            <a:pPr marL="0" indent="0">
              <a:buNone/>
            </a:pPr>
            <a:r>
              <a:rPr lang="en-GB" sz="3200"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sz="3200" dirty="0" smtClean="0">
                <a:solidFill>
                  <a:schemeClr val="bg1"/>
                </a:solidFill>
                <a:latin typeface="Comic Sans MS" panose="030F0702030302020204" pitchFamily="66" charset="0"/>
              </a:rPr>
              <a:t>Pick up knowledge marks here for describing the three different types or ‘Faces of Power’ in detail</a:t>
            </a:r>
          </a:p>
          <a:p>
            <a:pPr marL="0" indent="0">
              <a:buNone/>
            </a:pPr>
            <a:r>
              <a:rPr lang="en-GB" sz="3200"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sz="3200" dirty="0" smtClean="0">
                <a:solidFill>
                  <a:schemeClr val="bg1"/>
                </a:solidFill>
                <a:latin typeface="Comic Sans MS" panose="030F0702030302020204" pitchFamily="66" charset="0"/>
              </a:rPr>
              <a:t>Pick up additional K marks for providing detailed examples to go with your descriptions i.e. Tony Blair WMD &amp; Thought Control</a:t>
            </a:r>
          </a:p>
          <a:p>
            <a:pPr marL="0" indent="0">
              <a:buNone/>
            </a:pPr>
            <a:r>
              <a:rPr lang="en-GB"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sz="3200" dirty="0" smtClean="0">
                <a:solidFill>
                  <a:schemeClr val="bg1"/>
                </a:solidFill>
                <a:latin typeface="Comic Sans MS" panose="030F0702030302020204" pitchFamily="66" charset="0"/>
              </a:rPr>
              <a:t>Pick up analysis marks for analysing these types of power – </a:t>
            </a:r>
            <a:r>
              <a:rPr lang="en-GB" sz="3200" dirty="0" smtClean="0">
                <a:solidFill>
                  <a:srgbClr val="FF0000"/>
                </a:solidFill>
                <a:latin typeface="Comic Sans MS" panose="030F0702030302020204" pitchFamily="66" charset="0"/>
              </a:rPr>
              <a:t>‘It can be argued that </a:t>
            </a:r>
            <a:r>
              <a:rPr lang="en-GB" sz="3200" dirty="0" smtClean="0">
                <a:solidFill>
                  <a:schemeClr val="bg1"/>
                </a:solidFill>
                <a:latin typeface="Comic Sans MS" panose="030F0702030302020204" pitchFamily="66" charset="0"/>
              </a:rPr>
              <a:t>this type of power is largely negative/ positive for citizens because…’</a:t>
            </a:r>
            <a:endParaRPr lang="en-GB" sz="32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8080921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8129" y="0"/>
            <a:ext cx="8229600" cy="1143000"/>
          </a:xfrm>
        </p:spPr>
        <p:txBody>
          <a:bodyPr>
            <a:normAutofit/>
          </a:bodyPr>
          <a:lstStyle/>
          <a:p>
            <a:r>
              <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rPr>
              <a:t>Paragraph 3 – Authority</a:t>
            </a:r>
            <a:endPar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240030" y="1028700"/>
            <a:ext cx="11951970" cy="5749290"/>
          </a:xfrm>
        </p:spPr>
        <p:txBody>
          <a:bodyPr>
            <a:normAutofit/>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solidFill>
                  <a:schemeClr val="bg1"/>
                </a:solidFill>
                <a:latin typeface="Comic Sans MS" panose="030F0702030302020204" pitchFamily="66" charset="0"/>
              </a:rPr>
              <a:t>It can be argued that authority is ‘rightful power’ where the group or person in power is seen as ‘legitimate’ due to this.</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solidFill>
                  <a:schemeClr val="bg1"/>
                </a:solidFill>
                <a:latin typeface="Comic Sans MS" panose="030F0702030302020204" pitchFamily="66" charset="0"/>
              </a:rPr>
              <a:t>Pick up knowledge marks here for describing what authority is – how can you get it? What happens if you don’t have it?</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solidFill>
                  <a:schemeClr val="bg1"/>
                </a:solidFill>
                <a:latin typeface="Comic Sans MS" panose="030F0702030302020204" pitchFamily="66" charset="0"/>
              </a:rPr>
              <a:t>Pick up additional K marks for providing detailed examples of people groups who have/ lack authority i.e. Gordon Brown as PM, Theresa May, N Ireland</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solidFill>
                  <a:schemeClr val="bg1"/>
                </a:solidFill>
                <a:latin typeface="Comic Sans MS" panose="030F0702030302020204" pitchFamily="66" charset="0"/>
              </a:rPr>
              <a:t>Pick up analysis marks for analysing the importance of authority/ effects of losing it– </a:t>
            </a:r>
            <a:r>
              <a:rPr lang="en-GB" dirty="0" smtClean="0">
                <a:solidFill>
                  <a:srgbClr val="FF0000"/>
                </a:solidFill>
                <a:latin typeface="Comic Sans MS" panose="030F0702030302020204" pitchFamily="66" charset="0"/>
              </a:rPr>
              <a:t>‘It can be argued that </a:t>
            </a:r>
            <a:r>
              <a:rPr lang="en-GB" dirty="0" smtClean="0">
                <a:solidFill>
                  <a:schemeClr val="bg1"/>
                </a:solidFill>
                <a:latin typeface="Comic Sans MS" panose="030F0702030302020204" pitchFamily="66" charset="0"/>
              </a:rPr>
              <a:t>if a government lacks legitimacy…</a:t>
            </a:r>
            <a:endParaRPr lang="en-GB"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8924865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9586" y="0"/>
            <a:ext cx="8229600" cy="1143000"/>
          </a:xfrm>
        </p:spPr>
        <p:txBody>
          <a:bodyPr>
            <a:normAutofit/>
          </a:bodyPr>
          <a:lstStyle/>
          <a:p>
            <a:r>
              <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rPr>
              <a:t>Paragraph 4 – Weber on Authority</a:t>
            </a:r>
            <a:endPar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0" y="1108710"/>
            <a:ext cx="12192000" cy="5669280"/>
          </a:xfrm>
        </p:spPr>
        <p:txBody>
          <a:bodyPr>
            <a:normAutofit/>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solidFill>
                  <a:schemeClr val="bg1"/>
                </a:solidFill>
                <a:latin typeface="Comic Sans MS" panose="030F0702030302020204" pitchFamily="66" charset="0"/>
              </a:rPr>
              <a:t>Theorist Max Weber believed that it did not matter how one got authority as long as they had it. He believed there were three types of authority.</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solidFill>
                  <a:schemeClr val="bg1"/>
                </a:solidFill>
                <a:latin typeface="Comic Sans MS" panose="030F0702030302020204" pitchFamily="66" charset="0"/>
              </a:rPr>
              <a:t>Pick up knowledge marks here for describing the Three types of authority – traditional, charismatic, legal-rational</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solidFill>
                  <a:schemeClr val="bg1"/>
                </a:solidFill>
                <a:latin typeface="Comic Sans MS" panose="030F0702030302020204" pitchFamily="66" charset="0"/>
              </a:rPr>
              <a:t>Pick up additional K marks for providing detailed examples of people groups who have each type i.e. The British Monarchy, Hitler, Blair</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solidFill>
                  <a:schemeClr val="bg1"/>
                </a:solidFill>
                <a:latin typeface="Comic Sans MS" panose="030F0702030302020204" pitchFamily="66" charset="0"/>
              </a:rPr>
              <a:t>Pick up analysis marks for analysing each type of authority </a:t>
            </a:r>
            <a:r>
              <a:rPr lang="en-GB" dirty="0" smtClean="0">
                <a:solidFill>
                  <a:srgbClr val="FF0000"/>
                </a:solidFill>
                <a:latin typeface="Comic Sans MS" panose="030F0702030302020204" pitchFamily="66" charset="0"/>
              </a:rPr>
              <a:t>‘It can be argued that </a:t>
            </a:r>
            <a:r>
              <a:rPr lang="en-GB" dirty="0" smtClean="0">
                <a:solidFill>
                  <a:schemeClr val="bg1"/>
                </a:solidFill>
                <a:latin typeface="Comic Sans MS" panose="030F0702030302020204" pitchFamily="66" charset="0"/>
              </a:rPr>
              <a:t>this type of authority is beneficial/ harmful for citizens because…</a:t>
            </a:r>
            <a:endParaRPr lang="en-GB"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756667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43408"/>
            <a:ext cx="8229600" cy="1143000"/>
          </a:xfrm>
        </p:spPr>
        <p:txBody>
          <a:bodyPr>
            <a:normAutofit fontScale="90000"/>
          </a:bodyPr>
          <a:lstStyle/>
          <a:p>
            <a:r>
              <a:rPr lang="en-GB" b="1" dirty="0" smtClean="0">
                <a:solidFill>
                  <a:schemeClr val="bg1"/>
                </a:solidFill>
                <a:latin typeface="Comic Sans MS" panose="030F0702030302020204" pitchFamily="66" charset="0"/>
              </a:rPr>
              <a:t>Para 1 – </a:t>
            </a:r>
            <a:r>
              <a:rPr lang="en-GB" b="1" dirty="0" smtClean="0">
                <a:solidFill>
                  <a:srgbClr val="FF0066"/>
                </a:solidFill>
                <a:latin typeface="Comic Sans MS" panose="030F0702030302020204" pitchFamily="66" charset="0"/>
              </a:rPr>
              <a:t>Traditional Authority</a:t>
            </a:r>
            <a:endParaRPr lang="en-GB" b="1" dirty="0">
              <a:solidFill>
                <a:srgbClr val="FF0066"/>
              </a:solidFill>
              <a:latin typeface="Comic Sans MS" panose="030F0702030302020204" pitchFamily="66" charset="0"/>
            </a:endParaRPr>
          </a:p>
        </p:txBody>
      </p:sp>
      <p:sp>
        <p:nvSpPr>
          <p:cNvPr id="3" name="Content Placeholder 2"/>
          <p:cNvSpPr>
            <a:spLocks noGrp="1"/>
          </p:cNvSpPr>
          <p:nvPr>
            <p:ph idx="1"/>
          </p:nvPr>
        </p:nvSpPr>
        <p:spPr>
          <a:xfrm>
            <a:off x="252248" y="978040"/>
            <a:ext cx="9324528" cy="6624736"/>
          </a:xfrm>
        </p:spPr>
        <p:txBody>
          <a:bodyPr>
            <a:normAutofit/>
          </a:bodyPr>
          <a:lstStyle/>
          <a:p>
            <a:pPr marL="0" indent="0">
              <a:buNone/>
            </a:pPr>
            <a:r>
              <a:rPr lang="en-GB" dirty="0">
                <a:solidFill>
                  <a:schemeClr val="bg1"/>
                </a:solidFill>
                <a:latin typeface="Comic Sans MS" panose="030F0702030302020204" pitchFamily="66" charset="0"/>
              </a:rPr>
              <a:t>The </a:t>
            </a:r>
            <a:r>
              <a:rPr lang="en-GB" dirty="0">
                <a:solidFill>
                  <a:schemeClr val="bg1"/>
                </a:solidFill>
                <a:latin typeface="Comic Sans MS" panose="030F0702030302020204" pitchFamily="66" charset="0"/>
              </a:rPr>
              <a:t>first type of Authority is Traditional Authority.</a:t>
            </a:r>
            <a:r>
              <a:rPr lang="en-GB" dirty="0">
                <a:solidFill>
                  <a:srgbClr val="FF3399"/>
                </a:solidFill>
                <a:latin typeface="Comic Sans MS" panose="030F0702030302020204" pitchFamily="66" charset="0"/>
              </a:rPr>
              <a:t>(</a:t>
            </a:r>
            <a:r>
              <a:rPr lang="en-GB" dirty="0">
                <a:solidFill>
                  <a:srgbClr val="FF0066"/>
                </a:solidFill>
                <a:latin typeface="Comic Sans MS" panose="030F0702030302020204" pitchFamily="66" charset="0"/>
              </a:rPr>
              <a:t>topic sentence) </a:t>
            </a:r>
            <a:endParaRPr lang="en-GB" dirty="0">
              <a:solidFill>
                <a:srgbClr val="FF0066"/>
              </a:solidFill>
              <a:latin typeface="Comic Sans MS" panose="030F0702030302020204" pitchFamily="66" charset="0"/>
            </a:endParaRPr>
          </a:p>
          <a:p>
            <a:pPr marL="0" indent="0">
              <a:buNone/>
            </a:pPr>
            <a:endParaRPr lang="en-GB" dirty="0">
              <a:solidFill>
                <a:srgbClr val="FF0066"/>
              </a:solidFill>
              <a:latin typeface="Comic Sans MS" panose="030F0702030302020204" pitchFamily="66" charset="0"/>
            </a:endParaRPr>
          </a:p>
          <a:p>
            <a:pPr marL="0" indent="0">
              <a:buNone/>
            </a:pPr>
            <a:r>
              <a:rPr lang="en-GB" dirty="0">
                <a:solidFill>
                  <a:schemeClr val="bg1"/>
                </a:solidFill>
                <a:latin typeface="Comic Sans MS" panose="030F0702030302020204" pitchFamily="66" charset="0"/>
              </a:rPr>
              <a:t>This can be described as</a:t>
            </a:r>
            <a:r>
              <a:rPr lang="en-GB" dirty="0" smtClean="0">
                <a:solidFill>
                  <a:schemeClr val="bg1"/>
                </a:solidFill>
                <a:latin typeface="Comic Sans MS" panose="030F0702030302020204" pitchFamily="66" charset="0"/>
              </a:rPr>
              <a:t>… </a:t>
            </a:r>
            <a:r>
              <a:rPr lang="en-GB" dirty="0" smtClean="0">
                <a:solidFill>
                  <a:srgbClr val="FF0066"/>
                </a:solidFill>
                <a:latin typeface="Comic Sans MS" panose="030F0702030302020204" pitchFamily="66" charset="0"/>
              </a:rPr>
              <a:t>(</a:t>
            </a:r>
            <a:r>
              <a:rPr lang="en-GB" dirty="0">
                <a:solidFill>
                  <a:srgbClr val="FF0066"/>
                </a:solidFill>
                <a:latin typeface="Comic Sans MS" panose="030F0702030302020204" pitchFamily="66" charset="0"/>
              </a:rPr>
              <a:t>K – description – how does it work? </a:t>
            </a:r>
            <a:r>
              <a:rPr lang="en-GB" dirty="0">
                <a:solidFill>
                  <a:srgbClr val="FF0066"/>
                </a:solidFill>
                <a:latin typeface="Comic Sans MS" panose="030F0702030302020204" pitchFamily="66" charset="0"/>
              </a:rPr>
              <a:t>Mention </a:t>
            </a:r>
            <a:r>
              <a:rPr lang="en-GB" dirty="0">
                <a:solidFill>
                  <a:srgbClr val="FF0066"/>
                </a:solidFill>
                <a:latin typeface="Comic Sans MS" panose="030F0702030302020204" pitchFamily="66" charset="0"/>
              </a:rPr>
              <a:t>monarchy, hereditary </a:t>
            </a:r>
            <a:r>
              <a:rPr lang="en-GB" dirty="0" err="1">
                <a:solidFill>
                  <a:srgbClr val="FF0066"/>
                </a:solidFill>
                <a:latin typeface="Comic Sans MS" panose="030F0702030302020204" pitchFamily="66" charset="0"/>
              </a:rPr>
              <a:t>etc</a:t>
            </a:r>
            <a:r>
              <a:rPr lang="en-GB" dirty="0">
                <a:solidFill>
                  <a:srgbClr val="FF0066"/>
                </a:solidFill>
                <a:latin typeface="Comic Sans MS" panose="030F0702030302020204" pitchFamily="66" charset="0"/>
              </a:rPr>
              <a:t>) </a:t>
            </a:r>
            <a:endParaRPr lang="en-GB" dirty="0">
              <a:solidFill>
                <a:srgbClr val="FF0066"/>
              </a:solidFill>
              <a:latin typeface="Comic Sans MS" panose="030F0702030302020204" pitchFamily="66" charset="0"/>
            </a:endParaRPr>
          </a:p>
          <a:p>
            <a:pPr marL="0" indent="0">
              <a:buNone/>
            </a:pPr>
            <a:endParaRPr lang="en-GB" u="sng" dirty="0">
              <a:latin typeface="Comic Sans MS" panose="030F0702030302020204" pitchFamily="66" charset="0"/>
            </a:endParaRPr>
          </a:p>
          <a:p>
            <a:pPr marL="0" indent="0">
              <a:buNone/>
            </a:pPr>
            <a:r>
              <a:rPr lang="en-GB" u="sng" dirty="0">
                <a:solidFill>
                  <a:schemeClr val="bg1"/>
                </a:solidFill>
                <a:latin typeface="Comic Sans MS" panose="030F0702030302020204" pitchFamily="66" charset="0"/>
              </a:rPr>
              <a:t>An example of this would be</a:t>
            </a:r>
            <a:r>
              <a:rPr lang="en-GB" dirty="0">
                <a:solidFill>
                  <a:schemeClr val="bg1"/>
                </a:solidFill>
                <a:latin typeface="Comic Sans MS" panose="030F0702030302020204" pitchFamily="66" charset="0"/>
              </a:rPr>
              <a:t> </a:t>
            </a:r>
            <a:r>
              <a:rPr lang="en-GB" dirty="0">
                <a:solidFill>
                  <a:srgbClr val="FF0066"/>
                </a:solidFill>
                <a:latin typeface="Comic Sans MS" panose="030F0702030302020204" pitchFamily="66" charset="0"/>
              </a:rPr>
              <a:t>(K – </a:t>
            </a:r>
            <a:r>
              <a:rPr lang="en-GB" dirty="0">
                <a:solidFill>
                  <a:srgbClr val="FF0066"/>
                </a:solidFill>
                <a:latin typeface="Comic Sans MS" panose="030F0702030302020204" pitchFamily="66" charset="0"/>
              </a:rPr>
              <a:t>example- British Royal Family) </a:t>
            </a:r>
            <a:endParaRPr lang="en-GB" dirty="0">
              <a:solidFill>
                <a:srgbClr val="FF0066"/>
              </a:solidFill>
              <a:latin typeface="Comic Sans MS" panose="030F0702030302020204" pitchFamily="66" charset="0"/>
            </a:endParaRPr>
          </a:p>
          <a:p>
            <a:pPr marL="0" indent="0">
              <a:buNone/>
            </a:pPr>
            <a:endParaRPr lang="en-GB" u="sng" dirty="0">
              <a:latin typeface="Comic Sans MS" panose="030F0702030302020204" pitchFamily="66" charset="0"/>
            </a:endParaRPr>
          </a:p>
          <a:p>
            <a:pPr marL="0" indent="0">
              <a:buNone/>
            </a:pPr>
            <a:r>
              <a:rPr lang="en-GB" u="sng" dirty="0">
                <a:solidFill>
                  <a:schemeClr val="bg1"/>
                </a:solidFill>
                <a:latin typeface="Comic Sans MS" panose="030F0702030302020204" pitchFamily="66" charset="0"/>
              </a:rPr>
              <a:t>It can be argued that </a:t>
            </a:r>
            <a:r>
              <a:rPr lang="en-GB" dirty="0">
                <a:solidFill>
                  <a:srgbClr val="FF0066"/>
                </a:solidFill>
                <a:latin typeface="Comic Sans MS" panose="030F0702030302020204" pitchFamily="66" charset="0"/>
              </a:rPr>
              <a:t>(analysis – why good/ bad? </a:t>
            </a:r>
            <a:r>
              <a:rPr lang="en-GB" dirty="0">
                <a:solidFill>
                  <a:srgbClr val="FF0066"/>
                </a:solidFill>
                <a:latin typeface="Comic Sans MS" panose="030F0702030302020204" pitchFamily="66" charset="0"/>
              </a:rPr>
              <a:t>Is it good for citizens, </a:t>
            </a:r>
            <a:r>
              <a:rPr lang="en-GB" dirty="0">
                <a:solidFill>
                  <a:srgbClr val="FF0066"/>
                </a:solidFill>
                <a:latin typeface="Comic Sans MS" panose="030F0702030302020204" pitchFamily="66" charset="0"/>
              </a:rPr>
              <a:t>can it be abused etc., is it still relevant?) </a:t>
            </a:r>
            <a:r>
              <a:rPr lang="en-GB" b="1" u="sng" dirty="0">
                <a:solidFill>
                  <a:srgbClr val="FF0066"/>
                </a:solidFill>
                <a:effectLst>
                  <a:outerShdw blurRad="38100" dist="38100" dir="2700000" algn="tl">
                    <a:srgbClr val="000000">
                      <a:alpha val="43137"/>
                    </a:srgbClr>
                  </a:outerShdw>
                </a:effectLst>
                <a:latin typeface="Comic Sans MS" panose="030F0702030302020204" pitchFamily="66" charset="0"/>
              </a:rPr>
              <a:t>is it still relevant?)</a:t>
            </a:r>
          </a:p>
        </p:txBody>
      </p:sp>
    </p:spTree>
    <p:extLst>
      <p:ext uri="{BB962C8B-B14F-4D97-AF65-F5344CB8AC3E}">
        <p14:creationId xmlns:p14="http://schemas.microsoft.com/office/powerpoint/2010/main" val="311992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66" y="0"/>
            <a:ext cx="8229600" cy="1143000"/>
          </a:xfrm>
        </p:spPr>
        <p:txBody>
          <a:bodyPr>
            <a:normAutofit/>
          </a:bodyPr>
          <a:lstStyle/>
          <a:p>
            <a:r>
              <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rPr>
              <a:t>Paragraph 5 – Legitimacy </a:t>
            </a:r>
            <a:endParaRPr lang="en-GB" sz="3600" b="1" dirty="0">
              <a:solidFill>
                <a:schemeClr val="bg1"/>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94310" y="994410"/>
            <a:ext cx="11875770" cy="5669280"/>
          </a:xfrm>
        </p:spPr>
        <p:txBody>
          <a:bodyPr>
            <a:normAutofit/>
          </a:bodyPr>
          <a:lstStyle/>
          <a:p>
            <a:pPr marL="0" indent="0">
              <a:buNone/>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TS: </a:t>
            </a:r>
            <a:r>
              <a:rPr lang="en-GB" dirty="0" smtClean="0">
                <a:solidFill>
                  <a:schemeClr val="bg1"/>
                </a:solidFill>
                <a:latin typeface="Comic Sans MS" panose="030F0702030302020204" pitchFamily="66" charset="0"/>
              </a:rPr>
              <a:t>Legitimacy, or the sense of Rightful power, is essential to maintain authority.</a:t>
            </a:r>
          </a:p>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K – </a:t>
            </a:r>
            <a:r>
              <a:rPr lang="en-GB" dirty="0" smtClean="0">
                <a:solidFill>
                  <a:schemeClr val="bg1"/>
                </a:solidFill>
                <a:latin typeface="Comic Sans MS" panose="030F0702030302020204" pitchFamily="66" charset="0"/>
              </a:rPr>
              <a:t>Pick up knowledge marks here for describing the definition of legitimacy and the ways of getting it i.e. elections, winning civil wars</a:t>
            </a:r>
          </a:p>
          <a:p>
            <a:pPr marL="0" indent="0">
              <a:buNone/>
            </a:pPr>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K(ex) – </a:t>
            </a:r>
            <a:r>
              <a:rPr lang="en-GB" dirty="0" smtClean="0">
                <a:solidFill>
                  <a:schemeClr val="bg1"/>
                </a:solidFill>
                <a:latin typeface="Comic Sans MS" panose="030F0702030302020204" pitchFamily="66" charset="0"/>
              </a:rPr>
              <a:t>Pick up additional K marks for providing detailed examples of people groups who have had or lacked legitimacy i.e. Blair’s New Labour in 1997, Northern Ireland’s government</a:t>
            </a:r>
          </a:p>
          <a:p>
            <a:pPr marL="0" indent="0">
              <a:buNone/>
            </a:pPr>
            <a:r>
              <a:rPr lang="en-GB" b="1" dirty="0" smtClean="0">
                <a:solidFill>
                  <a:srgbClr val="FF0000"/>
                </a:solidFill>
                <a:effectLst>
                  <a:outerShdw blurRad="38100" dist="38100" dir="2700000" algn="tl">
                    <a:srgbClr val="000000">
                      <a:alpha val="43137"/>
                    </a:srgbClr>
                  </a:outerShdw>
                </a:effectLst>
                <a:latin typeface="Comic Sans MS" panose="030F0702030302020204" pitchFamily="66" charset="0"/>
              </a:rPr>
              <a:t>A – </a:t>
            </a:r>
            <a:r>
              <a:rPr lang="en-GB" dirty="0" smtClean="0">
                <a:solidFill>
                  <a:schemeClr val="bg1"/>
                </a:solidFill>
                <a:latin typeface="Comic Sans MS" panose="030F0702030302020204" pitchFamily="66" charset="0"/>
              </a:rPr>
              <a:t>Pick up analysis marks for analysing the effects of no legitimacy </a:t>
            </a:r>
            <a:r>
              <a:rPr lang="en-GB" dirty="0" smtClean="0">
                <a:solidFill>
                  <a:srgbClr val="FF0000"/>
                </a:solidFill>
                <a:latin typeface="Comic Sans MS" panose="030F0702030302020204" pitchFamily="66" charset="0"/>
              </a:rPr>
              <a:t>‘It can be argued that </a:t>
            </a:r>
            <a:r>
              <a:rPr lang="en-GB" dirty="0" smtClean="0">
                <a:solidFill>
                  <a:schemeClr val="bg1"/>
                </a:solidFill>
                <a:latin typeface="Comic Sans MS" panose="030F0702030302020204" pitchFamily="66" charset="0"/>
              </a:rPr>
              <a:t>if a government lacks legitimacy this can lead to… AND/OR</a:t>
            </a:r>
          </a:p>
          <a:p>
            <a:pPr marL="0" indent="0">
              <a:buNone/>
            </a:pPr>
            <a:r>
              <a:rPr lang="en-GB" dirty="0" smtClean="0">
                <a:solidFill>
                  <a:schemeClr val="bg1"/>
                </a:solidFill>
                <a:latin typeface="Comic Sans MS" panose="030F0702030302020204" pitchFamily="66" charset="0"/>
              </a:rPr>
              <a:t>Analyse the legitimacy of the British electoral system </a:t>
            </a:r>
            <a:r>
              <a:rPr lang="en-GB" b="1" dirty="0" smtClean="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rPr>
              <a:t>FPTP</a:t>
            </a:r>
            <a:endParaRPr lang="en-GB" b="1" dirty="0">
              <a:solidFill>
                <a:schemeClr val="accent6">
                  <a:lumMod val="7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9984650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 y="-252095"/>
            <a:ext cx="10515600" cy="1325563"/>
          </a:xfrm>
        </p:spPr>
        <p:txBody>
          <a:bodyPr/>
          <a:lstStyle/>
          <a:p>
            <a:r>
              <a:rPr lang="en-GB" b="1" dirty="0" smtClean="0">
                <a:solidFill>
                  <a:srgbClr val="CC00CC"/>
                </a:solidFill>
                <a:effectLst>
                  <a:outerShdw blurRad="38100" dist="38100" dir="2700000" algn="tl">
                    <a:srgbClr val="000000">
                      <a:alpha val="43137"/>
                    </a:srgbClr>
                  </a:outerShdw>
                </a:effectLst>
                <a:latin typeface="Comic Sans MS" panose="030F0702030302020204" pitchFamily="66" charset="0"/>
              </a:rPr>
              <a:t>Conclusion – 4 marks</a:t>
            </a:r>
            <a:endParaRPr lang="en-GB" b="1" dirty="0">
              <a:solidFill>
                <a:srgbClr val="CC00CC"/>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220980" y="1073468"/>
            <a:ext cx="10515600" cy="4351338"/>
          </a:xfrm>
        </p:spPr>
        <p:txBody>
          <a:bodyPr/>
          <a:lstStyle/>
          <a:p>
            <a:pPr marL="0" indent="0">
              <a:buNone/>
            </a:pPr>
            <a:r>
              <a:rPr lang="en-GB" dirty="0" smtClean="0">
                <a:solidFill>
                  <a:srgbClr val="00B050"/>
                </a:solidFill>
                <a:latin typeface="Comic Sans MS" panose="030F0702030302020204" pitchFamily="66" charset="0"/>
              </a:rPr>
              <a:t>It should;</a:t>
            </a:r>
            <a:endParaRPr lang="en-GB" dirty="0">
              <a:solidFill>
                <a:srgbClr val="00B050"/>
              </a:solidFill>
              <a:latin typeface="Comic Sans MS" panose="030F0702030302020204" pitchFamily="66" charset="0"/>
            </a:endParaRPr>
          </a:p>
          <a:p>
            <a:pPr>
              <a:buFont typeface="Wingdings" panose="05000000000000000000" pitchFamily="2" charset="2"/>
              <a:buChar char="ü"/>
            </a:pPr>
            <a:r>
              <a:rPr lang="en-GB" b="1" dirty="0">
                <a:solidFill>
                  <a:schemeClr val="bg1"/>
                </a:solidFill>
                <a:latin typeface="Comic Sans MS" panose="030F0702030302020204" pitchFamily="66" charset="0"/>
              </a:rPr>
              <a:t> </a:t>
            </a:r>
            <a:r>
              <a:rPr lang="en-GB" b="1" dirty="0">
                <a:solidFill>
                  <a:schemeClr val="bg1"/>
                </a:solidFill>
                <a:latin typeface="Comic Sans MS" panose="030F0702030302020204" pitchFamily="66" charset="0"/>
              </a:rPr>
              <a:t>D</a:t>
            </a:r>
            <a:r>
              <a:rPr lang="en-GB" b="1" dirty="0" smtClean="0">
                <a:solidFill>
                  <a:schemeClr val="bg1"/>
                </a:solidFill>
                <a:latin typeface="Comic Sans MS" panose="030F0702030302020204" pitchFamily="66" charset="0"/>
              </a:rPr>
              <a:t>irectly </a:t>
            </a:r>
            <a:r>
              <a:rPr lang="en-GB" b="1" dirty="0" smtClean="0">
                <a:solidFill>
                  <a:schemeClr val="bg1"/>
                </a:solidFill>
                <a:latin typeface="Comic Sans MS" panose="030F0702030302020204" pitchFamily="66" charset="0"/>
              </a:rPr>
              <a:t>address </a:t>
            </a:r>
            <a:r>
              <a:rPr lang="en-GB" b="1" dirty="0">
                <a:solidFill>
                  <a:schemeClr val="bg1"/>
                </a:solidFill>
                <a:latin typeface="Comic Sans MS" panose="030F0702030302020204" pitchFamily="66" charset="0"/>
              </a:rPr>
              <a:t>and evaluates </a:t>
            </a:r>
            <a:r>
              <a:rPr lang="en-GB" b="1" dirty="0" smtClean="0">
                <a:solidFill>
                  <a:schemeClr val="bg1"/>
                </a:solidFill>
                <a:latin typeface="Comic Sans MS" panose="030F0702030302020204" pitchFamily="66" charset="0"/>
              </a:rPr>
              <a:t>the key </a:t>
            </a:r>
            <a:r>
              <a:rPr lang="en-GB" b="1" dirty="0">
                <a:solidFill>
                  <a:schemeClr val="bg1"/>
                </a:solidFill>
                <a:latin typeface="Comic Sans MS" panose="030F0702030302020204" pitchFamily="66" charset="0"/>
              </a:rPr>
              <a:t>issue in the </a:t>
            </a:r>
            <a:r>
              <a:rPr lang="en-GB" b="1" dirty="0" smtClean="0">
                <a:solidFill>
                  <a:schemeClr val="bg1"/>
                </a:solidFill>
                <a:latin typeface="Comic Sans MS" panose="030F0702030302020204" pitchFamily="66" charset="0"/>
              </a:rPr>
              <a:t>question, providing example (s)</a:t>
            </a:r>
          </a:p>
          <a:p>
            <a:pPr>
              <a:buFont typeface="Wingdings" panose="05000000000000000000" pitchFamily="2" charset="2"/>
              <a:buChar char="ü"/>
            </a:pPr>
            <a:r>
              <a:rPr lang="en-GB" b="1" dirty="0">
                <a:solidFill>
                  <a:schemeClr val="bg1"/>
                </a:solidFill>
                <a:latin typeface="Comic Sans MS" panose="030F0702030302020204" pitchFamily="66" charset="0"/>
              </a:rPr>
              <a:t> </a:t>
            </a:r>
            <a:r>
              <a:rPr lang="en-GB" b="1" dirty="0">
                <a:solidFill>
                  <a:schemeClr val="bg1"/>
                </a:solidFill>
                <a:latin typeface="Comic Sans MS" panose="030F0702030302020204" pitchFamily="66" charset="0"/>
              </a:rPr>
              <a:t>P</a:t>
            </a:r>
            <a:r>
              <a:rPr lang="en-GB" b="1" dirty="0" smtClean="0">
                <a:solidFill>
                  <a:schemeClr val="bg1"/>
                </a:solidFill>
                <a:latin typeface="Comic Sans MS" panose="030F0702030302020204" pitchFamily="66" charset="0"/>
              </a:rPr>
              <a:t>rovide </a:t>
            </a:r>
            <a:r>
              <a:rPr lang="en-GB" b="1" dirty="0">
                <a:solidFill>
                  <a:schemeClr val="bg1"/>
                </a:solidFill>
                <a:latin typeface="Comic Sans MS" panose="030F0702030302020204" pitchFamily="66" charset="0"/>
              </a:rPr>
              <a:t>a high level of sophistication as it develops </a:t>
            </a:r>
            <a:r>
              <a:rPr lang="en-GB" b="1" dirty="0" smtClean="0">
                <a:solidFill>
                  <a:schemeClr val="bg1"/>
                </a:solidFill>
                <a:latin typeface="Comic Sans MS" panose="030F0702030302020204" pitchFamily="66" charset="0"/>
              </a:rPr>
              <a:t>a line </a:t>
            </a:r>
            <a:r>
              <a:rPr lang="en-GB" b="1" dirty="0">
                <a:solidFill>
                  <a:schemeClr val="bg1"/>
                </a:solidFill>
                <a:latin typeface="Comic Sans MS" panose="030F0702030302020204" pitchFamily="66" charset="0"/>
              </a:rPr>
              <a:t>of thought with supporting </a:t>
            </a:r>
            <a:r>
              <a:rPr lang="en-GB" b="1" dirty="0" smtClean="0">
                <a:solidFill>
                  <a:schemeClr val="bg1"/>
                </a:solidFill>
                <a:latin typeface="Comic Sans MS" panose="030F0702030302020204" pitchFamily="66" charset="0"/>
              </a:rPr>
              <a:t>justifications</a:t>
            </a:r>
            <a:endParaRPr lang="en-GB"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1453075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0822"/>
            <a:ext cx="8229600" cy="1143000"/>
          </a:xfrm>
        </p:spPr>
        <p:txBody>
          <a:bodyPr/>
          <a:lstStyle/>
          <a:p>
            <a:r>
              <a:rPr lang="en-GB" dirty="0" smtClean="0">
                <a:solidFill>
                  <a:srgbClr val="CC00CC"/>
                </a:solidFill>
                <a:effectLst>
                  <a:outerShdw blurRad="38100" dist="38100" dir="2700000" algn="tl">
                    <a:srgbClr val="000000">
                      <a:alpha val="43137"/>
                    </a:srgbClr>
                  </a:outerShdw>
                </a:effectLst>
                <a:latin typeface="Comic Sans MS" panose="030F0702030302020204" pitchFamily="66" charset="0"/>
              </a:rPr>
              <a:t>SQA Example 4 marks</a:t>
            </a:r>
            <a:endParaRPr lang="en-GB" dirty="0">
              <a:solidFill>
                <a:srgbClr val="CC00CC"/>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79894" y="908720"/>
            <a:ext cx="11798746" cy="5949280"/>
          </a:xfrm>
        </p:spPr>
        <p:txBody>
          <a:bodyPr>
            <a:noAutofit/>
          </a:bodyPr>
          <a:lstStyle/>
          <a:p>
            <a:pPr marL="0" indent="0">
              <a:buNone/>
            </a:pPr>
            <a:r>
              <a:rPr lang="en-GB" sz="2000" b="1" dirty="0">
                <a:solidFill>
                  <a:schemeClr val="bg1"/>
                </a:solidFill>
                <a:latin typeface="Comic Sans MS" panose="030F0702030302020204" pitchFamily="66" charset="0"/>
              </a:rPr>
              <a:t>In conclusion, it </a:t>
            </a:r>
            <a:r>
              <a:rPr lang="en-GB" sz="2000" b="1" dirty="0">
                <a:solidFill>
                  <a:schemeClr val="bg1"/>
                </a:solidFill>
                <a:latin typeface="Comic Sans MS" panose="030F0702030302020204" pitchFamily="66" charset="0"/>
              </a:rPr>
              <a:t>is clear that legitimacy provides the link between power and authority. For </a:t>
            </a:r>
            <a:r>
              <a:rPr lang="en-GB" sz="2000" b="1" dirty="0">
                <a:solidFill>
                  <a:schemeClr val="bg1"/>
                </a:solidFill>
                <a:latin typeface="Comic Sans MS" panose="030F0702030302020204" pitchFamily="66" charset="0"/>
              </a:rPr>
              <a:t>someone to have authority they must also possess legitimacy. For example, when Gordon Brown became PM he had all the formal powers of the prime minister but he did not have the same </a:t>
            </a:r>
            <a:r>
              <a:rPr lang="en-GB" sz="2000" b="1" dirty="0">
                <a:solidFill>
                  <a:schemeClr val="bg1"/>
                </a:solidFill>
                <a:latin typeface="Comic Sans MS" panose="030F0702030302020204" pitchFamily="66" charset="0"/>
              </a:rPr>
              <a:t>authority as other prime ministers as he had not been voted in by the people. </a:t>
            </a:r>
            <a:r>
              <a:rPr lang="en-GB" sz="2000" b="1" dirty="0">
                <a:solidFill>
                  <a:schemeClr val="bg1"/>
                </a:solidFill>
                <a:latin typeface="Comic Sans MS" panose="030F0702030302020204" pitchFamily="66" charset="0"/>
              </a:rPr>
              <a:t>He lacked </a:t>
            </a:r>
            <a:r>
              <a:rPr lang="en-GB" sz="2000" b="1" dirty="0">
                <a:solidFill>
                  <a:schemeClr val="bg1"/>
                </a:solidFill>
                <a:latin typeface="Comic Sans MS" panose="030F0702030302020204" pitchFamily="66" charset="0"/>
              </a:rPr>
              <a:t>the legitimacy, or the rightfulness to rule, as he did not have the consent </a:t>
            </a:r>
            <a:r>
              <a:rPr lang="en-GB" sz="2000" b="1" dirty="0">
                <a:solidFill>
                  <a:schemeClr val="bg1"/>
                </a:solidFill>
                <a:latin typeface="Comic Sans MS" panose="030F0702030302020204" pitchFamily="66" charset="0"/>
              </a:rPr>
              <a:t>of the </a:t>
            </a:r>
            <a:r>
              <a:rPr lang="en-GB" sz="2000" b="1" dirty="0">
                <a:solidFill>
                  <a:schemeClr val="bg1"/>
                </a:solidFill>
                <a:latin typeface="Comic Sans MS" panose="030F0702030302020204" pitchFamily="66" charset="0"/>
              </a:rPr>
              <a:t>people gained by being the winner of an election. As a result, critics claimed </a:t>
            </a:r>
            <a:r>
              <a:rPr lang="en-GB" sz="2000" b="1" dirty="0">
                <a:solidFill>
                  <a:schemeClr val="bg1"/>
                </a:solidFill>
                <a:latin typeface="Comic Sans MS" panose="030F0702030302020204" pitchFamily="66" charset="0"/>
              </a:rPr>
              <a:t>that he </a:t>
            </a:r>
            <a:r>
              <a:rPr lang="en-GB" sz="2000" b="1" dirty="0">
                <a:solidFill>
                  <a:schemeClr val="bg1"/>
                </a:solidFill>
                <a:latin typeface="Comic Sans MS" panose="030F0702030302020204" pitchFamily="66" charset="0"/>
              </a:rPr>
              <a:t>lacked authority — people did not accept that he had the right to rule without </a:t>
            </a:r>
            <a:r>
              <a:rPr lang="en-GB" sz="2000" b="1" dirty="0">
                <a:solidFill>
                  <a:schemeClr val="bg1"/>
                </a:solidFill>
                <a:latin typeface="Comic Sans MS" panose="030F0702030302020204" pitchFamily="66" charset="0"/>
              </a:rPr>
              <a:t>the consent </a:t>
            </a:r>
            <a:r>
              <a:rPr lang="en-GB" sz="2000" b="1" dirty="0">
                <a:solidFill>
                  <a:schemeClr val="bg1"/>
                </a:solidFill>
                <a:latin typeface="Comic Sans MS" panose="030F0702030302020204" pitchFamily="66" charset="0"/>
              </a:rPr>
              <a:t>of the voters and he was frequently challenged to call an election to gain </a:t>
            </a:r>
            <a:r>
              <a:rPr lang="en-GB" sz="2000" b="1" dirty="0">
                <a:solidFill>
                  <a:schemeClr val="bg1"/>
                </a:solidFill>
                <a:latin typeface="Comic Sans MS" panose="030F0702030302020204" pitchFamily="66" charset="0"/>
              </a:rPr>
              <a:t>the legitimacy </a:t>
            </a:r>
            <a:r>
              <a:rPr lang="en-GB" sz="2000" b="1" dirty="0">
                <a:solidFill>
                  <a:schemeClr val="bg1"/>
                </a:solidFill>
                <a:latin typeface="Comic Sans MS" panose="030F0702030302020204" pitchFamily="66" charset="0"/>
              </a:rPr>
              <a:t>he lacked. If power is the ability to get other people to do what you </a:t>
            </a:r>
            <a:r>
              <a:rPr lang="en-GB" sz="2000" b="1" dirty="0">
                <a:solidFill>
                  <a:schemeClr val="bg1"/>
                </a:solidFill>
                <a:latin typeface="Comic Sans MS" panose="030F0702030302020204" pitchFamily="66" charset="0"/>
              </a:rPr>
              <a:t>want them </a:t>
            </a:r>
            <a:r>
              <a:rPr lang="en-GB" sz="2000" b="1" dirty="0">
                <a:solidFill>
                  <a:schemeClr val="bg1"/>
                </a:solidFill>
                <a:latin typeface="Comic Sans MS" panose="030F0702030302020204" pitchFamily="66" charset="0"/>
              </a:rPr>
              <a:t>to do, authority can be seen as having the right to do this. The key to </a:t>
            </a:r>
            <a:r>
              <a:rPr lang="en-GB" sz="2000" b="1" dirty="0">
                <a:solidFill>
                  <a:schemeClr val="bg1"/>
                </a:solidFill>
                <a:latin typeface="Comic Sans MS" panose="030F0702030302020204" pitchFamily="66" charset="0"/>
              </a:rPr>
              <a:t>the difference </a:t>
            </a:r>
            <a:r>
              <a:rPr lang="en-GB" sz="2000" b="1" dirty="0">
                <a:solidFill>
                  <a:schemeClr val="bg1"/>
                </a:solidFill>
                <a:latin typeface="Comic Sans MS" panose="030F0702030302020204" pitchFamily="66" charset="0"/>
              </a:rPr>
              <a:t>between this is what creates the sense of rightfulness — </a:t>
            </a:r>
            <a:r>
              <a:rPr lang="en-GB" sz="2000" b="1" dirty="0">
                <a:solidFill>
                  <a:schemeClr val="bg1"/>
                </a:solidFill>
                <a:latin typeface="Comic Sans MS" panose="030F0702030302020204" pitchFamily="66" charset="0"/>
              </a:rPr>
              <a:t>i.e. </a:t>
            </a:r>
            <a:r>
              <a:rPr lang="en-GB" sz="2000" b="1" dirty="0">
                <a:solidFill>
                  <a:schemeClr val="bg1"/>
                </a:solidFill>
                <a:latin typeface="Comic Sans MS" panose="030F0702030302020204" pitchFamily="66" charset="0"/>
              </a:rPr>
              <a:t>legitimacy. </a:t>
            </a:r>
            <a:r>
              <a:rPr lang="en-GB" sz="2000" b="1" dirty="0">
                <a:solidFill>
                  <a:schemeClr val="bg1"/>
                </a:solidFill>
                <a:latin typeface="Comic Sans MS" panose="030F0702030302020204" pitchFamily="66" charset="0"/>
              </a:rPr>
              <a:t>In political </a:t>
            </a:r>
            <a:r>
              <a:rPr lang="en-GB" sz="2000" b="1" dirty="0">
                <a:solidFill>
                  <a:schemeClr val="bg1"/>
                </a:solidFill>
                <a:latin typeface="Comic Sans MS" panose="030F0702030302020204" pitchFamily="66" charset="0"/>
              </a:rPr>
              <a:t>systems where the rulers lack legitimacy </a:t>
            </a:r>
            <a:r>
              <a:rPr lang="en-GB" sz="2000" b="1" dirty="0">
                <a:solidFill>
                  <a:schemeClr val="bg1"/>
                </a:solidFill>
                <a:latin typeface="Comic Sans MS" panose="030F0702030302020204" pitchFamily="66" charset="0"/>
              </a:rPr>
              <a:t>(e.g. </a:t>
            </a:r>
            <a:r>
              <a:rPr lang="en-GB" sz="2000" b="1" dirty="0">
                <a:solidFill>
                  <a:schemeClr val="bg1"/>
                </a:solidFill>
                <a:latin typeface="Comic Sans MS" panose="030F0702030302020204" pitchFamily="66" charset="0"/>
              </a:rPr>
              <a:t>by holding elections), they </a:t>
            </a:r>
            <a:r>
              <a:rPr lang="en-GB" sz="2000" b="1" dirty="0">
                <a:solidFill>
                  <a:schemeClr val="bg1"/>
                </a:solidFill>
                <a:latin typeface="Comic Sans MS" panose="030F0702030302020204" pitchFamily="66" charset="0"/>
              </a:rPr>
              <a:t>are not </a:t>
            </a:r>
            <a:r>
              <a:rPr lang="en-GB" sz="2000" b="1" dirty="0">
                <a:solidFill>
                  <a:schemeClr val="bg1"/>
                </a:solidFill>
                <a:latin typeface="Comic Sans MS" panose="030F0702030302020204" pitchFamily="66" charset="0"/>
              </a:rPr>
              <a:t>seen as having the right to rule and have to rely on coercion to maintain </a:t>
            </a:r>
            <a:r>
              <a:rPr lang="en-GB" sz="2000" b="1" dirty="0">
                <a:solidFill>
                  <a:schemeClr val="bg1"/>
                </a:solidFill>
                <a:latin typeface="Comic Sans MS" panose="030F0702030302020204" pitchFamily="66" charset="0"/>
              </a:rPr>
              <a:t>their power</a:t>
            </a:r>
            <a:r>
              <a:rPr lang="en-GB" sz="2000" b="1" dirty="0">
                <a:solidFill>
                  <a:schemeClr val="bg1"/>
                </a:solidFill>
                <a:latin typeface="Comic Sans MS" panose="030F0702030302020204" pitchFamily="66" charset="0"/>
              </a:rPr>
              <a:t>. This could be exercised through threats or sanctions such as military force, </a:t>
            </a:r>
            <a:r>
              <a:rPr lang="en-GB" sz="2000" b="1" dirty="0">
                <a:solidFill>
                  <a:schemeClr val="bg1"/>
                </a:solidFill>
                <a:latin typeface="Comic Sans MS" panose="030F0702030302020204" pitchFamily="66" charset="0"/>
              </a:rPr>
              <a:t>or through manipulation </a:t>
            </a:r>
            <a:r>
              <a:rPr lang="en-GB" sz="2000" b="1" dirty="0">
                <a:solidFill>
                  <a:schemeClr val="bg1"/>
                </a:solidFill>
                <a:latin typeface="Comic Sans MS" panose="030F0702030302020204" pitchFamily="66" charset="0"/>
              </a:rPr>
              <a:t>such as control of the media</a:t>
            </a:r>
            <a:r>
              <a:rPr lang="en-GB" sz="2000" b="1" dirty="0">
                <a:solidFill>
                  <a:schemeClr val="bg1"/>
                </a:solidFill>
                <a:latin typeface="Comic Sans MS" panose="030F0702030302020204" pitchFamily="66" charset="0"/>
              </a:rPr>
              <a:t>.</a:t>
            </a:r>
            <a:endParaRPr lang="en-GB" sz="2000" dirty="0">
              <a:solidFill>
                <a:schemeClr val="bg1"/>
              </a:solidFill>
              <a:latin typeface="Comic Sans MS" panose="030F0702030302020204" pitchFamily="66" charset="0"/>
            </a:endParaRPr>
          </a:p>
          <a:p>
            <a:pPr marL="0" indent="0">
              <a:buNone/>
            </a:pPr>
            <a:endParaRPr lang="en-GB" sz="2000" b="1" dirty="0">
              <a:solidFill>
                <a:srgbClr val="CC00CC"/>
              </a:solidFill>
              <a:latin typeface="Comic Sans MS" panose="030F0702030302020204" pitchFamily="66" charset="0"/>
            </a:endParaRPr>
          </a:p>
          <a:p>
            <a:pPr marL="0" indent="0">
              <a:buNone/>
            </a:pPr>
            <a:r>
              <a:rPr lang="en-GB" sz="2000" b="1" dirty="0">
                <a:solidFill>
                  <a:srgbClr val="CC00CC"/>
                </a:solidFill>
                <a:latin typeface="Comic Sans MS" panose="030F0702030302020204" pitchFamily="66" charset="0"/>
              </a:rPr>
              <a:t>This </a:t>
            </a:r>
            <a:r>
              <a:rPr lang="en-GB" sz="2000" b="1" dirty="0">
                <a:solidFill>
                  <a:srgbClr val="CC00CC"/>
                </a:solidFill>
                <a:latin typeface="Comic Sans MS" panose="030F0702030302020204" pitchFamily="66" charset="0"/>
              </a:rPr>
              <a:t>provides a very detailed conclusion which directly addresses and evaluates the</a:t>
            </a:r>
          </a:p>
          <a:p>
            <a:pPr marL="0" indent="0">
              <a:buNone/>
            </a:pPr>
            <a:r>
              <a:rPr lang="en-GB" sz="2000" b="1" dirty="0">
                <a:solidFill>
                  <a:srgbClr val="CC00CC"/>
                </a:solidFill>
                <a:latin typeface="Comic Sans MS" panose="030F0702030302020204" pitchFamily="66" charset="0"/>
              </a:rPr>
              <a:t>key issue in the question and provides a high level of sophistication as it develops a</a:t>
            </a:r>
          </a:p>
          <a:p>
            <a:pPr marL="0" indent="0">
              <a:buNone/>
            </a:pPr>
            <a:r>
              <a:rPr lang="en-GB" sz="2000" b="1" dirty="0">
                <a:solidFill>
                  <a:srgbClr val="CC00CC"/>
                </a:solidFill>
                <a:latin typeface="Comic Sans MS" panose="030F0702030302020204" pitchFamily="66" charset="0"/>
              </a:rPr>
              <a:t>line of thought with supporting justifications (4 marks).</a:t>
            </a:r>
            <a:endParaRPr lang="en-GB" sz="2000" dirty="0">
              <a:solidFill>
                <a:srgbClr val="CC00CC"/>
              </a:solidFill>
              <a:latin typeface="Comic Sans MS" panose="030F0702030302020204" pitchFamily="66" charset="0"/>
            </a:endParaRPr>
          </a:p>
        </p:txBody>
      </p:sp>
    </p:spTree>
    <p:extLst>
      <p:ext uri="{BB962C8B-B14F-4D97-AF65-F5344CB8AC3E}">
        <p14:creationId xmlns:p14="http://schemas.microsoft.com/office/powerpoint/2010/main" val="18859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43408"/>
            <a:ext cx="8229600" cy="1143000"/>
          </a:xfrm>
        </p:spPr>
        <p:txBody>
          <a:bodyPr>
            <a:normAutofit fontScale="90000"/>
          </a:bodyPr>
          <a:lstStyle/>
          <a:p>
            <a:r>
              <a:rPr lang="en-GB" b="1" dirty="0" smtClean="0">
                <a:solidFill>
                  <a:schemeClr val="bg1"/>
                </a:solidFill>
                <a:latin typeface="Comic Sans MS" panose="030F0702030302020204" pitchFamily="66" charset="0"/>
              </a:rPr>
              <a:t>Para 1 – </a:t>
            </a:r>
            <a:r>
              <a:rPr lang="en-GB" b="1" dirty="0" smtClean="0">
                <a:solidFill>
                  <a:srgbClr val="FF0066"/>
                </a:solidFill>
                <a:latin typeface="Comic Sans MS" panose="030F0702030302020204" pitchFamily="66" charset="0"/>
              </a:rPr>
              <a:t>Traditional Authority</a:t>
            </a:r>
            <a:endParaRPr lang="en-GB" b="1" dirty="0">
              <a:solidFill>
                <a:srgbClr val="FF0066"/>
              </a:solidFill>
              <a:latin typeface="Comic Sans MS" panose="030F0702030302020204" pitchFamily="66" charset="0"/>
            </a:endParaRPr>
          </a:p>
        </p:txBody>
      </p:sp>
      <p:sp>
        <p:nvSpPr>
          <p:cNvPr id="3" name="Content Placeholder 2"/>
          <p:cNvSpPr>
            <a:spLocks noGrp="1"/>
          </p:cNvSpPr>
          <p:nvPr>
            <p:ph idx="1"/>
          </p:nvPr>
        </p:nvSpPr>
        <p:spPr>
          <a:xfrm>
            <a:off x="241737" y="626323"/>
            <a:ext cx="11813627" cy="6345832"/>
          </a:xfrm>
        </p:spPr>
        <p:txBody>
          <a:bodyPr>
            <a:noAutofit/>
          </a:bodyPr>
          <a:lstStyle/>
          <a:p>
            <a:pPr marL="0" indent="0">
              <a:buNone/>
            </a:pPr>
            <a:r>
              <a:rPr lang="en-GB" sz="2100" dirty="0">
                <a:solidFill>
                  <a:schemeClr val="bg1"/>
                </a:solidFill>
                <a:latin typeface="Comic Sans MS" panose="030F0702030302020204" pitchFamily="66" charset="0"/>
              </a:rPr>
              <a:t>The first type of Authority is Traditional Authority. </a:t>
            </a:r>
            <a:r>
              <a:rPr lang="en-GB" sz="2100" dirty="0">
                <a:solidFill>
                  <a:srgbClr val="FF0066"/>
                </a:solidFill>
                <a:latin typeface="Comic Sans MS" panose="030F0702030302020204" pitchFamily="66" charset="0"/>
              </a:rPr>
              <a:t>(topic sentence) </a:t>
            </a:r>
          </a:p>
          <a:p>
            <a:pPr marL="0" indent="0">
              <a:buNone/>
            </a:pPr>
            <a:r>
              <a:rPr lang="en-GB" sz="2100" dirty="0">
                <a:solidFill>
                  <a:schemeClr val="bg1"/>
                </a:solidFill>
                <a:latin typeface="Comic Sans MS" panose="030F0702030302020204" pitchFamily="66" charset="0"/>
              </a:rPr>
              <a:t>This </a:t>
            </a:r>
            <a:r>
              <a:rPr lang="en-GB" sz="2100" dirty="0">
                <a:solidFill>
                  <a:schemeClr val="bg1"/>
                </a:solidFill>
                <a:latin typeface="Comic Sans MS" panose="030F0702030302020204" pitchFamily="66" charset="0"/>
              </a:rPr>
              <a:t>form of authoritative power comes from established customs passing power down on a hereditary basis; for example, the British Monarchy. </a:t>
            </a:r>
            <a:r>
              <a:rPr lang="en-GB" sz="2100" dirty="0">
                <a:solidFill>
                  <a:schemeClr val="bg1"/>
                </a:solidFill>
                <a:latin typeface="Comic Sans MS" panose="030F0702030302020204" pitchFamily="66" charset="0"/>
              </a:rPr>
              <a:t>This </a:t>
            </a:r>
            <a:r>
              <a:rPr lang="en-GB" sz="2100" dirty="0">
                <a:solidFill>
                  <a:schemeClr val="bg1"/>
                </a:solidFill>
                <a:latin typeface="Comic Sans MS" panose="030F0702030302020204" pitchFamily="66" charset="0"/>
              </a:rPr>
              <a:t>type of authority relies on the unquestioning acceptance of hereditary systems of power and </a:t>
            </a:r>
            <a:r>
              <a:rPr lang="en-GB" sz="2100" dirty="0">
                <a:solidFill>
                  <a:schemeClr val="bg1"/>
                </a:solidFill>
                <a:latin typeface="Comic Sans MS" panose="030F0702030302020204" pitchFamily="66" charset="0"/>
              </a:rPr>
              <a:t>privilege. This type of authority is often based on ideas of traditional and established values, ‘respect for elders’ and the idea that it is ‘right’ to accept the authority of certain people or groups as it has always been that way. </a:t>
            </a:r>
            <a:r>
              <a:rPr lang="en-GB" sz="2100" dirty="0">
                <a:solidFill>
                  <a:srgbClr val="FF0066"/>
                </a:solidFill>
                <a:latin typeface="Comic Sans MS" panose="030F0702030302020204" pitchFamily="66" charset="0"/>
              </a:rPr>
              <a:t>(K - description) x 2</a:t>
            </a:r>
          </a:p>
          <a:p>
            <a:pPr marL="0" indent="0">
              <a:buNone/>
            </a:pPr>
            <a:r>
              <a:rPr lang="en-GB" sz="2100" u="sng" dirty="0">
                <a:solidFill>
                  <a:schemeClr val="bg1"/>
                </a:solidFill>
                <a:latin typeface="Comic Sans MS" panose="030F0702030302020204" pitchFamily="66" charset="0"/>
              </a:rPr>
              <a:t>An example of this would be</a:t>
            </a:r>
            <a:r>
              <a:rPr lang="en-GB" sz="2100" dirty="0">
                <a:solidFill>
                  <a:schemeClr val="bg1"/>
                </a:solidFill>
                <a:latin typeface="Comic Sans MS" panose="030F0702030302020204" pitchFamily="66" charset="0"/>
              </a:rPr>
              <a:t> the British Monarchy. </a:t>
            </a:r>
            <a:r>
              <a:rPr lang="en-CA" sz="2100" dirty="0">
                <a:solidFill>
                  <a:schemeClr val="bg1"/>
                </a:solidFill>
                <a:latin typeface="Comic Sans MS" panose="030F0702030302020204" pitchFamily="66" charset="0"/>
              </a:rPr>
              <a:t>The British Royal family could be said to have traditional authority (although they have little real </a:t>
            </a:r>
            <a:r>
              <a:rPr lang="en-CA" sz="2100" dirty="0">
                <a:solidFill>
                  <a:schemeClr val="bg1"/>
                </a:solidFill>
                <a:latin typeface="Comic Sans MS" panose="030F0702030302020204" pitchFamily="66" charset="0"/>
              </a:rPr>
              <a:t>power) and people accept their rule due to the log-standing British tradition of having a monarchy. Their authority is passed on through descendants i.e. Prince Charles will become King after Queen Elizabeth.</a:t>
            </a:r>
            <a:endParaRPr lang="en-CA" sz="2100" dirty="0">
              <a:solidFill>
                <a:schemeClr val="bg1"/>
              </a:solidFill>
              <a:latin typeface="Comic Sans MS" panose="030F0702030302020204" pitchFamily="66" charset="0"/>
            </a:endParaRPr>
          </a:p>
          <a:p>
            <a:pPr marL="0" indent="0">
              <a:buNone/>
            </a:pPr>
            <a:r>
              <a:rPr lang="en-GB" sz="2100" dirty="0">
                <a:solidFill>
                  <a:srgbClr val="FF0066"/>
                </a:solidFill>
                <a:latin typeface="Comic Sans MS" panose="030F0702030302020204" pitchFamily="66" charset="0"/>
              </a:rPr>
              <a:t>(K - example) x 1</a:t>
            </a:r>
          </a:p>
          <a:p>
            <a:pPr marL="0" indent="0">
              <a:buNone/>
            </a:pPr>
            <a:r>
              <a:rPr lang="en-GB" sz="2100" u="sng" dirty="0">
                <a:solidFill>
                  <a:schemeClr val="bg1"/>
                </a:solidFill>
                <a:latin typeface="Comic Sans MS" panose="030F0702030302020204" pitchFamily="66" charset="0"/>
              </a:rPr>
              <a:t>It can be argued that </a:t>
            </a:r>
            <a:r>
              <a:rPr lang="en-GB" sz="2100" dirty="0">
                <a:solidFill>
                  <a:schemeClr val="bg1"/>
                </a:solidFill>
                <a:latin typeface="Comic Sans MS" panose="030F0702030302020204" pitchFamily="66" charset="0"/>
              </a:rPr>
              <a:t>this </a:t>
            </a:r>
            <a:r>
              <a:rPr lang="en-GB" sz="2100" dirty="0">
                <a:solidFill>
                  <a:schemeClr val="bg1"/>
                </a:solidFill>
                <a:latin typeface="Comic Sans MS" panose="030F0702030302020204" pitchFamily="66" charset="0"/>
              </a:rPr>
              <a:t>type of power is unquestioned because it has always </a:t>
            </a:r>
            <a:r>
              <a:rPr lang="en-GB" sz="2100" dirty="0">
                <a:solidFill>
                  <a:schemeClr val="bg1"/>
                </a:solidFill>
                <a:latin typeface="Comic Sans MS" panose="030F0702030302020204" pitchFamily="66" charset="0"/>
              </a:rPr>
              <a:t>existed and therefore this </a:t>
            </a:r>
            <a:r>
              <a:rPr lang="en-GB" sz="2100" dirty="0">
                <a:solidFill>
                  <a:schemeClr val="bg1"/>
                </a:solidFill>
                <a:latin typeface="Comic Sans MS" panose="030F0702030302020204" pitchFamily="66" charset="0"/>
              </a:rPr>
              <a:t>traditional authority can be open to abuse by those who want absolute power – expecting citizens to follow their will because it is ‘right and </a:t>
            </a:r>
            <a:r>
              <a:rPr lang="en-GB" sz="2100" dirty="0">
                <a:solidFill>
                  <a:schemeClr val="bg1"/>
                </a:solidFill>
                <a:latin typeface="Comic Sans MS" panose="030F0702030302020204" pitchFamily="66" charset="0"/>
              </a:rPr>
              <a:t>just’ This type </a:t>
            </a:r>
            <a:r>
              <a:rPr lang="en-GB" sz="2100" dirty="0">
                <a:solidFill>
                  <a:schemeClr val="bg1"/>
                </a:solidFill>
                <a:latin typeface="Comic Sans MS" panose="030F0702030302020204" pitchFamily="66" charset="0"/>
              </a:rPr>
              <a:t>of authority is still </a:t>
            </a:r>
            <a:r>
              <a:rPr lang="en-GB" sz="2100" b="1" u="sng" dirty="0">
                <a:solidFill>
                  <a:srgbClr val="A30DA3"/>
                </a:solidFill>
                <a:effectLst>
                  <a:outerShdw blurRad="38100" dist="38100" dir="2700000" algn="tl">
                    <a:srgbClr val="000000">
                      <a:alpha val="43137"/>
                    </a:srgbClr>
                  </a:outerShdw>
                </a:effectLst>
                <a:latin typeface="Comic Sans MS" panose="030F0702030302020204" pitchFamily="66" charset="0"/>
              </a:rPr>
              <a:t>relevant</a:t>
            </a:r>
            <a:r>
              <a:rPr lang="en-GB" sz="2100" dirty="0">
                <a:latin typeface="Comic Sans MS" panose="030F0702030302020204" pitchFamily="66" charset="0"/>
              </a:rPr>
              <a:t> </a:t>
            </a:r>
            <a:r>
              <a:rPr lang="en-GB" sz="2100" dirty="0">
                <a:solidFill>
                  <a:schemeClr val="bg1"/>
                </a:solidFill>
                <a:latin typeface="Comic Sans MS" panose="030F0702030302020204" pitchFamily="66" charset="0"/>
              </a:rPr>
              <a:t>as many countries still have monarchies. </a:t>
            </a:r>
            <a:r>
              <a:rPr lang="en-GB" sz="2100" dirty="0">
                <a:solidFill>
                  <a:schemeClr val="bg1"/>
                </a:solidFill>
                <a:latin typeface="Comic Sans MS" panose="030F0702030302020204" pitchFamily="66" charset="0"/>
              </a:rPr>
              <a:t>However</a:t>
            </a:r>
            <a:r>
              <a:rPr lang="en-GB" sz="2100" dirty="0">
                <a:solidFill>
                  <a:schemeClr val="bg1"/>
                </a:solidFill>
                <a:latin typeface="Comic Sans MS" panose="030F0702030302020204" pitchFamily="66" charset="0"/>
              </a:rPr>
              <a:t>, it may be of less significance in Western Liberal Republics i.e. Germany, USA as they have no </a:t>
            </a:r>
            <a:r>
              <a:rPr lang="en-GB" sz="2100" dirty="0">
                <a:solidFill>
                  <a:schemeClr val="bg1"/>
                </a:solidFill>
                <a:latin typeface="Comic Sans MS" panose="030F0702030302020204" pitchFamily="66" charset="0"/>
              </a:rPr>
              <a:t>monarchy.</a:t>
            </a:r>
            <a:endParaRPr lang="en-GB" sz="2100" dirty="0">
              <a:solidFill>
                <a:schemeClr val="bg1"/>
              </a:solidFill>
              <a:latin typeface="Comic Sans MS" panose="030F0702030302020204" pitchFamily="66" charset="0"/>
            </a:endParaRPr>
          </a:p>
          <a:p>
            <a:pPr marL="0" indent="0">
              <a:buNone/>
            </a:pPr>
            <a:r>
              <a:rPr lang="en-GB" sz="2100" dirty="0">
                <a:solidFill>
                  <a:srgbClr val="FF0066"/>
                </a:solidFill>
                <a:latin typeface="Comic Sans MS" panose="030F0702030302020204" pitchFamily="66" charset="0"/>
              </a:rPr>
              <a:t>(analysis) x 2</a:t>
            </a:r>
            <a:endParaRPr lang="en-GB" sz="2100" dirty="0">
              <a:solidFill>
                <a:srgbClr val="FF0066"/>
              </a:solidFill>
              <a:latin typeface="Comic Sans MS" panose="030F0702030302020204" pitchFamily="66" charset="0"/>
            </a:endParaRPr>
          </a:p>
        </p:txBody>
      </p:sp>
    </p:spTree>
    <p:extLst>
      <p:ext uri="{BB962C8B-B14F-4D97-AF65-F5344CB8AC3E}">
        <p14:creationId xmlns:p14="http://schemas.microsoft.com/office/powerpoint/2010/main" val="6294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43408"/>
            <a:ext cx="8229600" cy="1143000"/>
          </a:xfrm>
        </p:spPr>
        <p:txBody>
          <a:bodyPr>
            <a:normAutofit fontScale="90000"/>
          </a:bodyPr>
          <a:lstStyle/>
          <a:p>
            <a:r>
              <a:rPr lang="en-GB" b="1" dirty="0" smtClean="0">
                <a:solidFill>
                  <a:schemeClr val="bg1"/>
                </a:solidFill>
                <a:latin typeface="Comic Sans MS" panose="030F0702030302020204" pitchFamily="66" charset="0"/>
              </a:rPr>
              <a:t>Para 2 – </a:t>
            </a:r>
            <a:r>
              <a:rPr lang="en-GB" b="1" dirty="0" smtClean="0">
                <a:solidFill>
                  <a:srgbClr val="FF0066"/>
                </a:solidFill>
                <a:latin typeface="Comic Sans MS" panose="030F0702030302020204" pitchFamily="66" charset="0"/>
              </a:rPr>
              <a:t>Charismatic Authority</a:t>
            </a:r>
            <a:endParaRPr lang="en-GB" b="1" dirty="0">
              <a:solidFill>
                <a:srgbClr val="FF0066"/>
              </a:solidFill>
              <a:latin typeface="Comic Sans MS" panose="030F0702030302020204" pitchFamily="66" charset="0"/>
            </a:endParaRPr>
          </a:p>
        </p:txBody>
      </p:sp>
      <p:sp>
        <p:nvSpPr>
          <p:cNvPr id="3" name="Content Placeholder 2"/>
          <p:cNvSpPr>
            <a:spLocks noGrp="1"/>
          </p:cNvSpPr>
          <p:nvPr>
            <p:ph idx="1"/>
          </p:nvPr>
        </p:nvSpPr>
        <p:spPr>
          <a:xfrm>
            <a:off x="315310" y="1020081"/>
            <a:ext cx="11876690" cy="6237312"/>
          </a:xfrm>
        </p:spPr>
        <p:txBody>
          <a:bodyPr>
            <a:normAutofit/>
          </a:bodyPr>
          <a:lstStyle/>
          <a:p>
            <a:pPr marL="0" indent="0">
              <a:buNone/>
            </a:pPr>
            <a:r>
              <a:rPr lang="en-GB" sz="3200" dirty="0">
                <a:solidFill>
                  <a:schemeClr val="bg1"/>
                </a:solidFill>
                <a:latin typeface="Comic Sans MS" panose="030F0702030302020204" pitchFamily="66" charset="0"/>
              </a:rPr>
              <a:t>The second type of Authority is charismatic authority</a:t>
            </a:r>
            <a:r>
              <a:rPr lang="en-GB" sz="3200" dirty="0" smtClean="0">
                <a:solidFill>
                  <a:schemeClr val="bg1"/>
                </a:solidFill>
                <a:latin typeface="Comic Sans MS" panose="030F0702030302020204" pitchFamily="66" charset="0"/>
              </a:rPr>
              <a:t>. </a:t>
            </a:r>
            <a:r>
              <a:rPr lang="en-GB" sz="3200" dirty="0" smtClean="0">
                <a:solidFill>
                  <a:srgbClr val="FF0066"/>
                </a:solidFill>
                <a:latin typeface="Comic Sans MS" panose="030F0702030302020204" pitchFamily="66" charset="0"/>
              </a:rPr>
              <a:t>(</a:t>
            </a:r>
            <a:r>
              <a:rPr lang="en-GB" sz="3200" dirty="0">
                <a:solidFill>
                  <a:srgbClr val="FF0066"/>
                </a:solidFill>
                <a:latin typeface="Comic Sans MS" panose="030F0702030302020204" pitchFamily="66" charset="0"/>
              </a:rPr>
              <a:t>topic sentence) </a:t>
            </a:r>
          </a:p>
          <a:p>
            <a:pPr marL="0" indent="0">
              <a:buNone/>
            </a:pPr>
            <a:r>
              <a:rPr lang="en-GB" sz="3200" dirty="0">
                <a:solidFill>
                  <a:schemeClr val="bg1"/>
                </a:solidFill>
                <a:latin typeface="Comic Sans MS" panose="030F0702030302020204" pitchFamily="66" charset="0"/>
              </a:rPr>
              <a:t>This can be described as</a:t>
            </a:r>
            <a:r>
              <a:rPr lang="en-GB" sz="3200" dirty="0" smtClean="0">
                <a:solidFill>
                  <a:schemeClr val="bg1"/>
                </a:solidFill>
                <a:latin typeface="Comic Sans MS" panose="030F0702030302020204" pitchFamily="66" charset="0"/>
              </a:rPr>
              <a:t>… </a:t>
            </a:r>
            <a:r>
              <a:rPr lang="en-GB" sz="3200" dirty="0" smtClean="0">
                <a:solidFill>
                  <a:srgbClr val="FF0066"/>
                </a:solidFill>
                <a:latin typeface="Comic Sans MS" panose="030F0702030302020204" pitchFamily="66" charset="0"/>
              </a:rPr>
              <a:t>(</a:t>
            </a:r>
            <a:r>
              <a:rPr lang="en-GB" sz="3200" dirty="0">
                <a:solidFill>
                  <a:srgbClr val="FF0066"/>
                </a:solidFill>
                <a:latin typeface="Comic Sans MS" panose="030F0702030302020204" pitchFamily="66" charset="0"/>
              </a:rPr>
              <a:t>K – description – how does it work? </a:t>
            </a:r>
            <a:r>
              <a:rPr lang="en-GB" sz="3200" dirty="0">
                <a:solidFill>
                  <a:srgbClr val="FF0066"/>
                </a:solidFill>
                <a:latin typeface="Comic Sans MS" panose="030F0702030302020204" pitchFamily="66" charset="0"/>
              </a:rPr>
              <a:t>Mention cult of personality) </a:t>
            </a:r>
          </a:p>
          <a:p>
            <a:pPr marL="0" indent="0">
              <a:buNone/>
            </a:pPr>
            <a:endParaRPr lang="en-GB" sz="3200" u="sng" dirty="0">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An example of this would be</a:t>
            </a:r>
            <a:r>
              <a:rPr lang="en-GB" sz="3200" dirty="0">
                <a:solidFill>
                  <a:schemeClr val="bg1"/>
                </a:solidFill>
                <a:latin typeface="Comic Sans MS" panose="030F0702030302020204" pitchFamily="66" charset="0"/>
              </a:rPr>
              <a:t> </a:t>
            </a:r>
            <a:r>
              <a:rPr lang="en-GB" sz="3200" dirty="0">
                <a:solidFill>
                  <a:srgbClr val="FF0066"/>
                </a:solidFill>
                <a:latin typeface="Comic Sans MS" panose="030F0702030302020204" pitchFamily="66" charset="0"/>
              </a:rPr>
              <a:t>(K – examples – Hitler, Stalin, Kim Dynasty) </a:t>
            </a:r>
          </a:p>
          <a:p>
            <a:pPr marL="0" indent="0">
              <a:buNone/>
            </a:pPr>
            <a:endParaRPr lang="en-GB" sz="3200" u="sng" dirty="0">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It can be argued that </a:t>
            </a:r>
            <a:r>
              <a:rPr lang="en-GB" sz="3200" dirty="0">
                <a:solidFill>
                  <a:srgbClr val="FF0066"/>
                </a:solidFill>
                <a:latin typeface="Comic Sans MS" panose="030F0702030302020204" pitchFamily="66" charset="0"/>
              </a:rPr>
              <a:t>(analysis – why good/ bad? Is it good for citizens, stable, sustainable etc</a:t>
            </a:r>
            <a:r>
              <a:rPr lang="en-GB" sz="3200" b="1" u="sng" dirty="0">
                <a:solidFill>
                  <a:srgbClr val="FF0066"/>
                </a:solidFill>
                <a:latin typeface="Comic Sans MS" panose="030F0702030302020204" pitchFamily="66" charset="0"/>
              </a:rPr>
              <a:t>.? Is it still relevant?)</a:t>
            </a:r>
            <a:endParaRPr lang="en-GB" sz="3200" b="1" u="sng" dirty="0">
              <a:solidFill>
                <a:srgbClr val="FF0066"/>
              </a:solidFill>
              <a:latin typeface="Comic Sans MS" panose="030F0702030302020204" pitchFamily="66" charset="0"/>
            </a:endParaRPr>
          </a:p>
        </p:txBody>
      </p:sp>
    </p:spTree>
    <p:extLst>
      <p:ext uri="{BB962C8B-B14F-4D97-AF65-F5344CB8AC3E}">
        <p14:creationId xmlns:p14="http://schemas.microsoft.com/office/powerpoint/2010/main" val="389042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43408"/>
            <a:ext cx="8229600" cy="1143000"/>
          </a:xfrm>
        </p:spPr>
        <p:txBody>
          <a:bodyPr>
            <a:normAutofit/>
          </a:bodyPr>
          <a:lstStyle/>
          <a:p>
            <a:r>
              <a:rPr lang="en-GB" sz="3600" b="1" dirty="0">
                <a:solidFill>
                  <a:schemeClr val="bg1"/>
                </a:solidFill>
                <a:latin typeface="Comic Sans MS" panose="030F0702030302020204" pitchFamily="66" charset="0"/>
              </a:rPr>
              <a:t>Para 3 – </a:t>
            </a:r>
            <a:r>
              <a:rPr lang="en-GB" sz="3600" b="1" dirty="0">
                <a:solidFill>
                  <a:srgbClr val="FF0066"/>
                </a:solidFill>
                <a:latin typeface="Comic Sans MS" panose="030F0702030302020204" pitchFamily="66" charset="0"/>
              </a:rPr>
              <a:t>Legal-Rational Authority</a:t>
            </a:r>
            <a:endParaRPr lang="en-GB" sz="3600" b="1" dirty="0">
              <a:solidFill>
                <a:srgbClr val="FF0066"/>
              </a:solidFill>
              <a:latin typeface="Comic Sans MS" panose="030F0702030302020204" pitchFamily="66" charset="0"/>
            </a:endParaRPr>
          </a:p>
        </p:txBody>
      </p:sp>
      <p:sp>
        <p:nvSpPr>
          <p:cNvPr id="3" name="Content Placeholder 2"/>
          <p:cNvSpPr>
            <a:spLocks noGrp="1"/>
          </p:cNvSpPr>
          <p:nvPr>
            <p:ph idx="1"/>
          </p:nvPr>
        </p:nvSpPr>
        <p:spPr>
          <a:xfrm>
            <a:off x="1198180" y="694260"/>
            <a:ext cx="10131972" cy="6237312"/>
          </a:xfrm>
        </p:spPr>
        <p:txBody>
          <a:bodyPr>
            <a:noAutofit/>
          </a:bodyPr>
          <a:lstStyle/>
          <a:p>
            <a:pPr marL="0" indent="0">
              <a:buNone/>
            </a:pPr>
            <a:r>
              <a:rPr lang="en-GB" sz="3200" dirty="0">
                <a:solidFill>
                  <a:schemeClr val="bg1"/>
                </a:solidFill>
                <a:latin typeface="Comic Sans MS" panose="030F0702030302020204" pitchFamily="66" charset="0"/>
              </a:rPr>
              <a:t>The third type of Authority is legal – rational authority</a:t>
            </a:r>
            <a:r>
              <a:rPr lang="en-GB" sz="3200" dirty="0" smtClean="0">
                <a:solidFill>
                  <a:schemeClr val="bg1"/>
                </a:solidFill>
                <a:latin typeface="Comic Sans MS" panose="030F0702030302020204" pitchFamily="66" charset="0"/>
              </a:rPr>
              <a:t>. </a:t>
            </a:r>
            <a:r>
              <a:rPr lang="en-GB" sz="3200" dirty="0" smtClean="0">
                <a:solidFill>
                  <a:srgbClr val="FF0066"/>
                </a:solidFill>
                <a:latin typeface="Comic Sans MS" panose="030F0702030302020204" pitchFamily="66" charset="0"/>
              </a:rPr>
              <a:t>(</a:t>
            </a:r>
            <a:r>
              <a:rPr lang="en-GB" sz="3200" dirty="0">
                <a:solidFill>
                  <a:srgbClr val="FF0066"/>
                </a:solidFill>
                <a:latin typeface="Comic Sans MS" panose="030F0702030302020204" pitchFamily="66" charset="0"/>
              </a:rPr>
              <a:t>topic sentence) </a:t>
            </a:r>
          </a:p>
          <a:p>
            <a:pPr marL="0" indent="0">
              <a:buNone/>
            </a:pPr>
            <a:r>
              <a:rPr lang="en-GB" sz="3200" dirty="0">
                <a:solidFill>
                  <a:schemeClr val="bg1"/>
                </a:solidFill>
                <a:latin typeface="Comic Sans MS" panose="030F0702030302020204" pitchFamily="66" charset="0"/>
              </a:rPr>
              <a:t>This can be described as</a:t>
            </a:r>
            <a:r>
              <a:rPr lang="en-GB" sz="3200" dirty="0" smtClean="0">
                <a:solidFill>
                  <a:schemeClr val="bg1"/>
                </a:solidFill>
                <a:latin typeface="Comic Sans MS" panose="030F0702030302020204" pitchFamily="66" charset="0"/>
              </a:rPr>
              <a:t>… </a:t>
            </a:r>
            <a:r>
              <a:rPr lang="en-GB" sz="3200" dirty="0" smtClean="0">
                <a:solidFill>
                  <a:srgbClr val="FF0066"/>
                </a:solidFill>
                <a:latin typeface="Comic Sans MS" panose="030F0702030302020204" pitchFamily="66" charset="0"/>
              </a:rPr>
              <a:t>(</a:t>
            </a:r>
            <a:r>
              <a:rPr lang="en-GB" sz="3200" dirty="0">
                <a:solidFill>
                  <a:srgbClr val="FF0066"/>
                </a:solidFill>
                <a:latin typeface="Comic Sans MS" panose="030F0702030302020204" pitchFamily="66" charset="0"/>
              </a:rPr>
              <a:t>K – description – how does it work? </a:t>
            </a:r>
            <a:r>
              <a:rPr lang="en-GB" sz="3200" dirty="0">
                <a:solidFill>
                  <a:srgbClr val="FF0066"/>
                </a:solidFill>
                <a:latin typeface="Comic Sans MS" panose="030F0702030302020204" pitchFamily="66" charset="0"/>
              </a:rPr>
              <a:t>Mention elections, constitutions) </a:t>
            </a:r>
          </a:p>
          <a:p>
            <a:pPr marL="0" indent="0">
              <a:buNone/>
            </a:pPr>
            <a:endParaRPr lang="en-GB" sz="3200" u="sng" dirty="0">
              <a:solidFill>
                <a:schemeClr val="bg1"/>
              </a:solidFill>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An example of this would be</a:t>
            </a:r>
            <a:r>
              <a:rPr lang="en-GB" sz="3200" dirty="0">
                <a:solidFill>
                  <a:schemeClr val="bg1"/>
                </a:solidFill>
                <a:latin typeface="Comic Sans MS" panose="030F0702030302020204" pitchFamily="66" charset="0"/>
              </a:rPr>
              <a:t> </a:t>
            </a:r>
            <a:r>
              <a:rPr lang="en-GB" sz="3200" dirty="0">
                <a:solidFill>
                  <a:srgbClr val="FF0066"/>
                </a:solidFill>
                <a:latin typeface="Comic Sans MS" panose="030F0702030302020204" pitchFamily="66" charset="0"/>
              </a:rPr>
              <a:t>(K – example- Tony Blair) </a:t>
            </a:r>
          </a:p>
          <a:p>
            <a:pPr marL="0" indent="0">
              <a:buNone/>
            </a:pPr>
            <a:endParaRPr lang="en-GB" sz="3200" u="sng" dirty="0">
              <a:latin typeface="Comic Sans MS" panose="030F0702030302020204" pitchFamily="66" charset="0"/>
            </a:endParaRPr>
          </a:p>
          <a:p>
            <a:pPr marL="0" indent="0">
              <a:buNone/>
            </a:pPr>
            <a:r>
              <a:rPr lang="en-GB" sz="3200" u="sng" dirty="0">
                <a:solidFill>
                  <a:schemeClr val="bg1"/>
                </a:solidFill>
                <a:latin typeface="Comic Sans MS" panose="030F0702030302020204" pitchFamily="66" charset="0"/>
              </a:rPr>
              <a:t>It can be argued that </a:t>
            </a:r>
            <a:r>
              <a:rPr lang="en-GB" sz="3200" dirty="0">
                <a:solidFill>
                  <a:srgbClr val="FF0066"/>
                </a:solidFill>
                <a:latin typeface="Comic Sans MS" panose="030F0702030302020204" pitchFamily="66" charset="0"/>
              </a:rPr>
              <a:t>(analysis – why good/ bad? Is it good for citizens, is it democratic, are citizens rights respected etc. </a:t>
            </a:r>
            <a:r>
              <a:rPr lang="en-GB" sz="3200" b="1" u="sng" dirty="0">
                <a:solidFill>
                  <a:srgbClr val="FF0066"/>
                </a:solidFill>
                <a:effectLst>
                  <a:outerShdw blurRad="38100" dist="38100" dir="2700000" algn="tl">
                    <a:srgbClr val="000000">
                      <a:alpha val="43137"/>
                    </a:srgbClr>
                  </a:outerShdw>
                </a:effectLst>
                <a:latin typeface="Comic Sans MS" panose="030F0702030302020204" pitchFamily="66" charset="0"/>
              </a:rPr>
              <a:t>is it still relevant?)</a:t>
            </a:r>
            <a:endParaRPr lang="en-GB" sz="3200" b="1" u="sng" dirty="0">
              <a:solidFill>
                <a:srgbClr val="FF0066"/>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74490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Conclusion </a:t>
            </a:r>
            <a:r>
              <a:rPr lang="en-GB" dirty="0" smtClean="0">
                <a:solidFill>
                  <a:schemeClr val="bg1"/>
                </a:solidFill>
                <a:latin typeface="Comic Sans MS" panose="030F0702030302020204" pitchFamily="66" charset="0"/>
              </a:rPr>
              <a:t>– Good Practice &amp; helpful for structure</a:t>
            </a:r>
            <a:endParaRPr lang="en-GB" dirty="0">
              <a:solidFill>
                <a:schemeClr val="bg1"/>
              </a:solidFill>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buNone/>
            </a:pPr>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Basic sum up.</a:t>
            </a:r>
          </a:p>
          <a:p>
            <a:pPr marL="0" indent="0">
              <a:buNone/>
            </a:pPr>
            <a:endParaRPr lang="en-GB" sz="2400" dirty="0">
              <a:latin typeface="Comic Sans MS" panose="030F0702030302020204" pitchFamily="66" charset="0"/>
            </a:endParaRPr>
          </a:p>
          <a:p>
            <a:pPr marL="0" indent="0">
              <a:buNone/>
            </a:pPr>
            <a:r>
              <a:rPr lang="en-GB" sz="2400" dirty="0">
                <a:solidFill>
                  <a:schemeClr val="bg1"/>
                </a:solidFill>
                <a:latin typeface="Comic Sans MS" panose="030F0702030302020204" pitchFamily="66" charset="0"/>
              </a:rPr>
              <a:t>In conclusion, Max Weber identified the three main types of Authority as Traditional, Charismatic and Legal- Rational. </a:t>
            </a:r>
            <a:r>
              <a:rPr lang="en-GB" sz="2400" dirty="0">
                <a:solidFill>
                  <a:schemeClr val="bg1"/>
                </a:solidFill>
                <a:latin typeface="Comic Sans MS" panose="030F0702030302020204" pitchFamily="66" charset="0"/>
              </a:rPr>
              <a:t>He argued that these types of authority had moved in a cycle through time; from traditional to charismatic to legal-rational, with the latter being the most relevant in today’s modern democracies.</a:t>
            </a:r>
            <a:endParaRPr lang="en-GB"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914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692696"/>
            <a:ext cx="9036496" cy="4896544"/>
          </a:xfrm>
        </p:spPr>
        <p:txBody>
          <a:bodyPr>
            <a:normAutofit fontScale="90000"/>
          </a:bodyPr>
          <a:lstStyle/>
          <a:p>
            <a:pPr algn="l"/>
            <a: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t>Analyse the concept of power with reference to the ideas of Steven </a:t>
            </a:r>
            <a:r>
              <a:rPr lang="en-GB" sz="4900" dirty="0" err="1">
                <a:solidFill>
                  <a:srgbClr val="FF0066"/>
                </a:solidFill>
                <a:effectLst>
                  <a:outerShdw blurRad="38100" dist="38100" dir="2700000" algn="tl">
                    <a:srgbClr val="000000">
                      <a:alpha val="43137"/>
                    </a:srgbClr>
                  </a:outerShdw>
                </a:effectLst>
                <a:latin typeface="Comic Sans MS" panose="030F0702030302020204" pitchFamily="66" charset="0"/>
              </a:rPr>
              <a:t>Lukes</a:t>
            </a:r>
            <a: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t>. 			(12)</a:t>
            </a:r>
            <a:b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t/>
            </a:r>
            <a:b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t/>
            </a:r>
            <a:b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t/>
            </a:r>
            <a:br>
              <a:rPr lang="en-GB" sz="4900"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dirty="0">
                <a:solidFill>
                  <a:srgbClr val="FF0000"/>
                </a:solidFill>
                <a:effectLst>
                  <a:outerShdw blurRad="38100" dist="38100" dir="2700000" algn="tl">
                    <a:srgbClr val="000000">
                      <a:alpha val="43137"/>
                    </a:srgbClr>
                  </a:outerShdw>
                </a:effectLst>
                <a:latin typeface="Comic Sans MS" panose="030F0702030302020204" pitchFamily="66" charset="0"/>
              </a:rPr>
              <a:t/>
            </a:r>
            <a:br>
              <a:rPr lang="en-GB" dirty="0">
                <a:solidFill>
                  <a:srgbClr val="FF0000"/>
                </a:solidFill>
                <a:effectLst>
                  <a:outerShdw blurRad="38100" dist="38100" dir="2700000" algn="tl">
                    <a:srgbClr val="000000">
                      <a:alpha val="43137"/>
                    </a:srgbClr>
                  </a:outerShdw>
                </a:effectLst>
                <a:latin typeface="Comic Sans MS" panose="030F0702030302020204" pitchFamily="66" charset="0"/>
              </a:rPr>
            </a:br>
            <a:r>
              <a:rPr lang="en-GB" sz="4900" b="1" dirty="0">
                <a:solidFill>
                  <a:srgbClr val="0070C0"/>
                </a:solidFill>
                <a:effectLst>
                  <a:outerShdw blurRad="38100" dist="38100" dir="2700000" algn="tl">
                    <a:srgbClr val="000000">
                      <a:alpha val="43137"/>
                    </a:srgbClr>
                  </a:outerShdw>
                </a:effectLst>
                <a:latin typeface="Comic Sans MS" panose="030F0702030302020204" pitchFamily="66" charset="0"/>
              </a:rPr>
              <a:t>2015 H Politics Paper </a:t>
            </a:r>
            <a:endParaRPr lang="en-GB" b="1" dirty="0">
              <a:solidFill>
                <a:srgbClr val="0070C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2639616" y="3789040"/>
            <a:ext cx="8229600" cy="5112568"/>
          </a:xfrm>
        </p:spPr>
        <p:txBody>
          <a:bodyPr>
            <a:normAutofit/>
          </a:bodyPr>
          <a:lstStyle/>
          <a:p>
            <a:endParaRPr lang="en-GB" b="1" dirty="0"/>
          </a:p>
          <a:p>
            <a:pPr marL="0" indent="0">
              <a:buNone/>
            </a:pPr>
            <a:endParaRPr lang="en-GB" dirty="0"/>
          </a:p>
          <a:p>
            <a:endParaRPr lang="en-GB" dirty="0"/>
          </a:p>
        </p:txBody>
      </p:sp>
    </p:spTree>
    <p:extLst>
      <p:ext uri="{BB962C8B-B14F-4D97-AF65-F5344CB8AC3E}">
        <p14:creationId xmlns:p14="http://schemas.microsoft.com/office/powerpoint/2010/main" val="1571765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12 mark Responses</a:t>
            </a:r>
            <a:b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4000" b="1" dirty="0">
                <a:solidFill>
                  <a:srgbClr val="FF0066"/>
                </a:solidFill>
                <a:effectLst>
                  <a:outerShdw blurRad="38100" dist="38100" dir="2700000" algn="tl">
                    <a:srgbClr val="000000">
                      <a:alpha val="43137"/>
                    </a:srgbClr>
                  </a:outerShdw>
                </a:effectLst>
                <a:latin typeface="Comic Sans MS" panose="030F0702030302020204" pitchFamily="66" charset="0"/>
              </a:rPr>
              <a:t>Analyse… or </a:t>
            </a:r>
            <a:r>
              <a:rPr lang="en-GB" sz="4000" b="1" dirty="0">
                <a:solidFill>
                  <a:srgbClr val="00B0F0"/>
                </a:solidFill>
                <a:effectLst>
                  <a:outerShdw blurRad="38100" dist="38100" dir="2700000" algn="tl">
                    <a:srgbClr val="000000">
                      <a:alpha val="43137"/>
                    </a:srgbClr>
                  </a:outerShdw>
                </a:effectLst>
                <a:latin typeface="Comic Sans MS" panose="030F0702030302020204" pitchFamily="66" charset="0"/>
              </a:rPr>
              <a:t>Evaluate</a:t>
            </a:r>
            <a:r>
              <a:rPr lang="en-GB" sz="4000" b="1" dirty="0">
                <a:solidFill>
                  <a:srgbClr val="FF0066"/>
                </a:solidFill>
                <a:effectLst>
                  <a:outerShdw blurRad="38100" dist="38100" dir="2700000" algn="tl">
                    <a:srgbClr val="000000">
                      <a:alpha val="43137"/>
                    </a:srgbClr>
                  </a:outerShdw>
                </a:effectLst>
                <a:latin typeface="Comic Sans MS" panose="030F0702030302020204" pitchFamily="66" charset="0"/>
              </a:rPr>
              <a:t>… or </a:t>
            </a:r>
            <a:r>
              <a:rPr lang="en-GB" sz="4000" b="1" dirty="0">
                <a:solidFill>
                  <a:srgbClr val="00B050"/>
                </a:solidFill>
                <a:effectLst>
                  <a:outerShdw blurRad="38100" dist="38100" dir="2700000" algn="tl">
                    <a:srgbClr val="000000">
                      <a:alpha val="43137"/>
                    </a:srgbClr>
                  </a:outerShdw>
                </a:effectLst>
                <a:latin typeface="Comic Sans MS" panose="030F0702030302020204" pitchFamily="66" charset="0"/>
              </a:rPr>
              <a:t>Compare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57383"/>
              </p:ext>
            </p:extLst>
          </p:nvPr>
        </p:nvGraphicFramePr>
        <p:xfrm>
          <a:off x="838200" y="2010103"/>
          <a:ext cx="8435280" cy="4493096"/>
        </p:xfrm>
        <a:graphic>
          <a:graphicData uri="http://schemas.openxmlformats.org/drawingml/2006/table">
            <a:tbl>
              <a:tblPr firstRow="1" bandRow="1">
                <a:tableStyleId>{5940675A-B579-460E-94D1-54222C63F5DA}</a:tableStyleId>
              </a:tblPr>
              <a:tblGrid>
                <a:gridCol w="4217640">
                  <a:extLst>
                    <a:ext uri="{9D8B030D-6E8A-4147-A177-3AD203B41FA5}">
                      <a16:colId xmlns:a16="http://schemas.microsoft.com/office/drawing/2014/main" val="20000"/>
                    </a:ext>
                  </a:extLst>
                </a:gridCol>
                <a:gridCol w="4217640">
                  <a:extLst>
                    <a:ext uri="{9D8B030D-6E8A-4147-A177-3AD203B41FA5}">
                      <a16:colId xmlns:a16="http://schemas.microsoft.com/office/drawing/2014/main" val="20001"/>
                    </a:ext>
                  </a:extLst>
                </a:gridCol>
              </a:tblGrid>
              <a:tr h="576038">
                <a:tc>
                  <a:txBody>
                    <a:bodyPr/>
                    <a:lstStyle/>
                    <a:p>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Component</a:t>
                      </a:r>
                    </a:p>
                  </a:txBody>
                  <a:tcPr/>
                </a:tc>
                <a:tc>
                  <a:txBody>
                    <a:bodyPr/>
                    <a:lstStyle/>
                    <a:p>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Marks</a:t>
                      </a:r>
                    </a:p>
                  </a:txBody>
                  <a:tcPr/>
                </a:tc>
                <a:extLst>
                  <a:ext uri="{0D108BD9-81ED-4DB2-BD59-A6C34878D82A}">
                    <a16:rowId xmlns:a16="http://schemas.microsoft.com/office/drawing/2014/main" val="10000"/>
                  </a:ext>
                </a:extLst>
              </a:tr>
              <a:tr h="1497699">
                <a:tc>
                  <a:txBody>
                    <a:bodyPr/>
                    <a:lstStyle/>
                    <a:p>
                      <a:r>
                        <a:rPr lang="en-GB" sz="2400" b="1" dirty="0">
                          <a:solidFill>
                            <a:srgbClr val="00B0F0"/>
                          </a:solidFill>
                          <a:effectLst>
                            <a:outerShdw blurRad="38100" dist="38100" dir="2700000" algn="tl">
                              <a:srgbClr val="000000">
                                <a:alpha val="43137"/>
                              </a:srgbClr>
                            </a:outerShdw>
                          </a:effectLst>
                          <a:latin typeface="Comic Sans MS" panose="030F0702030302020204" pitchFamily="66" charset="0"/>
                        </a:rPr>
                        <a:t>Knowledge (K) &amp; (KE)</a:t>
                      </a:r>
                    </a:p>
                    <a:p>
                      <a:r>
                        <a:rPr lang="en-GB" sz="2400" i="1" dirty="0">
                          <a:solidFill>
                            <a:srgbClr val="FFC000"/>
                          </a:solidFill>
                          <a:latin typeface="Comic Sans MS" panose="030F0702030302020204" pitchFamily="66" charset="0"/>
                        </a:rPr>
                        <a:t>i.e. description, explanation,</a:t>
                      </a:r>
                      <a:r>
                        <a:rPr lang="en-GB" sz="2400" i="1" baseline="0" dirty="0">
                          <a:solidFill>
                            <a:srgbClr val="FFC000"/>
                          </a:solidFill>
                          <a:latin typeface="Comic Sans MS" panose="030F0702030302020204" pitchFamily="66" charset="0"/>
                        </a:rPr>
                        <a:t> example</a:t>
                      </a:r>
                      <a:endParaRPr lang="en-GB" sz="2400" i="1" dirty="0">
                        <a:solidFill>
                          <a:srgbClr val="FFC000"/>
                        </a:solidFill>
                        <a:latin typeface="Comic Sans MS" panose="030F0702030302020204" pitchFamily="66" charset="0"/>
                      </a:endParaRPr>
                    </a:p>
                  </a:txBody>
                  <a:tcPr/>
                </a:tc>
                <a:tc>
                  <a:txBody>
                    <a:bodyPr/>
                    <a:lstStyle/>
                    <a:p>
                      <a:r>
                        <a:rPr lang="en-GB" sz="2400" dirty="0">
                          <a:solidFill>
                            <a:srgbClr val="FFC000"/>
                          </a:solidFill>
                          <a:latin typeface="Comic Sans MS" panose="030F0702030302020204" pitchFamily="66" charset="0"/>
                        </a:rPr>
                        <a:t>8 </a:t>
                      </a:r>
                    </a:p>
                  </a:txBody>
                  <a:tcPr/>
                </a:tc>
                <a:extLst>
                  <a:ext uri="{0D108BD9-81ED-4DB2-BD59-A6C34878D82A}">
                    <a16:rowId xmlns:a16="http://schemas.microsoft.com/office/drawing/2014/main" val="10001"/>
                  </a:ext>
                </a:extLst>
              </a:tr>
              <a:tr h="2419359">
                <a:tc>
                  <a:txBody>
                    <a:bodyPr/>
                    <a:lstStyle/>
                    <a:p>
                      <a:r>
                        <a:rPr lang="en-GB" sz="2400" b="1" dirty="0">
                          <a:solidFill>
                            <a:srgbClr val="7030A0"/>
                          </a:solidFill>
                          <a:effectLst>
                            <a:outerShdw blurRad="38100" dist="38100" dir="2700000" algn="tl">
                              <a:srgbClr val="000000">
                                <a:alpha val="43137"/>
                              </a:srgbClr>
                            </a:outerShdw>
                          </a:effectLst>
                          <a:latin typeface="Comic Sans MS" panose="030F0702030302020204" pitchFamily="66" charset="0"/>
                        </a:rPr>
                        <a:t>Analysis</a:t>
                      </a:r>
                      <a:r>
                        <a:rPr lang="en-GB" sz="2400" b="1" baseline="0" dirty="0">
                          <a:solidFill>
                            <a:srgbClr val="7030A0"/>
                          </a:solidFill>
                          <a:effectLst>
                            <a:outerShdw blurRad="38100" dist="38100" dir="2700000" algn="tl">
                              <a:srgbClr val="000000">
                                <a:alpha val="43137"/>
                              </a:srgbClr>
                            </a:outerShdw>
                          </a:effectLst>
                          <a:latin typeface="Comic Sans MS" panose="030F0702030302020204" pitchFamily="66" charset="0"/>
                        </a:rPr>
                        <a:t> &amp; Evaluation (A)</a:t>
                      </a:r>
                    </a:p>
                    <a:p>
                      <a:r>
                        <a:rPr lang="en-GB" sz="2400" i="1" baseline="0" dirty="0">
                          <a:solidFill>
                            <a:srgbClr val="FFC000"/>
                          </a:solidFill>
                          <a:latin typeface="Comic Sans MS" panose="030F0702030302020204" pitchFamily="66" charset="0"/>
                        </a:rPr>
                        <a:t>It can be argued that…</a:t>
                      </a:r>
                    </a:p>
                    <a:p>
                      <a:r>
                        <a:rPr lang="en-GB" sz="2400" i="1" baseline="0" dirty="0">
                          <a:solidFill>
                            <a:srgbClr val="FFC000"/>
                          </a:solidFill>
                          <a:latin typeface="Comic Sans MS" panose="030F0702030302020204" pitchFamily="66" charset="0"/>
                        </a:rPr>
                        <a:t>It is clear that…</a:t>
                      </a:r>
                    </a:p>
                    <a:p>
                      <a:r>
                        <a:rPr lang="en-GB" sz="2400" i="1" baseline="0" dirty="0">
                          <a:solidFill>
                            <a:srgbClr val="FFC000"/>
                          </a:solidFill>
                          <a:latin typeface="Comic Sans MS" panose="030F0702030302020204" pitchFamily="66" charset="0"/>
                        </a:rPr>
                        <a:t>However…</a:t>
                      </a:r>
                    </a:p>
                    <a:p>
                      <a:endParaRPr lang="en-GB" sz="2400" i="1" dirty="0">
                        <a:latin typeface="Comic Sans MS" panose="030F0702030302020204" pitchFamily="66" charset="0"/>
                      </a:endParaRPr>
                    </a:p>
                  </a:txBody>
                  <a:tcPr/>
                </a:tc>
                <a:tc>
                  <a:txBody>
                    <a:bodyPr/>
                    <a:lstStyle/>
                    <a:p>
                      <a:r>
                        <a:rPr lang="en-GB" sz="2400" dirty="0">
                          <a:solidFill>
                            <a:srgbClr val="FFC000"/>
                          </a:solidFill>
                          <a:latin typeface="Comic Sans MS" panose="030F0702030302020204" pitchFamily="66" charset="0"/>
                        </a:rPr>
                        <a:t>4</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2211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2875</Words>
  <Application>Microsoft Office PowerPoint</Application>
  <PresentationFormat>Widescreen</PresentationFormat>
  <Paragraphs>170</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Comic Sans MS</vt:lpstr>
      <vt:lpstr>Wingdings</vt:lpstr>
      <vt:lpstr>Office Theme</vt:lpstr>
      <vt:lpstr>2017 Question </vt:lpstr>
      <vt:lpstr>Intro – Good Practice &amp; helpful for structure</vt:lpstr>
      <vt:lpstr>Para 1 – Traditional Authority</vt:lpstr>
      <vt:lpstr>Para 1 – Traditional Authority</vt:lpstr>
      <vt:lpstr>Para 2 – Charismatic Authority</vt:lpstr>
      <vt:lpstr>Para 3 – Legal-Rational Authority</vt:lpstr>
      <vt:lpstr>Conclusion – Good Practice &amp; helpful for structure</vt:lpstr>
      <vt:lpstr>Analyse the concept of power with reference to the ideas of Steven Lukes.    (12)     2015 H Politics Paper </vt:lpstr>
      <vt:lpstr>12 mark Responses Analyse… or Evaluate… or Compare</vt:lpstr>
      <vt:lpstr>PowerPoint Presentation</vt:lpstr>
      <vt:lpstr>Analyse the concept of power with reference to the ideas of Steven Lukes. (12) </vt:lpstr>
      <vt:lpstr>Intro – Good Practice &amp; helpful for structure</vt:lpstr>
      <vt:lpstr>How to Analyse </vt:lpstr>
      <vt:lpstr>Analysis example</vt:lpstr>
      <vt:lpstr>Para 1 – Decision Making</vt:lpstr>
      <vt:lpstr>Para 2 – Agenda Setting</vt:lpstr>
      <vt:lpstr>Para 3 – Shaping Desires</vt:lpstr>
      <vt:lpstr>Conclusion – Good Practice &amp; helpful for structure</vt:lpstr>
      <vt:lpstr>Conclusion – Good Practice &amp; helpful for structure</vt:lpstr>
      <vt:lpstr>Past Paper P-A-L 20 markers</vt:lpstr>
      <vt:lpstr>20 mark breakdown </vt:lpstr>
      <vt:lpstr>What can I discuss?</vt:lpstr>
      <vt:lpstr>Intro</vt:lpstr>
      <vt:lpstr>PowerPoint Presentation</vt:lpstr>
      <vt:lpstr>Paragraph 1 – Definitions of Power</vt:lpstr>
      <vt:lpstr>Mini Conclusions at end of paragraphs Good practice &amp; can gain conclusion marks</vt:lpstr>
      <vt:lpstr>Paragraph 2 – Lukes on Power</vt:lpstr>
      <vt:lpstr>Paragraph 3 – Authority</vt:lpstr>
      <vt:lpstr>Paragraph 4 – Weber on Authority</vt:lpstr>
      <vt:lpstr>Paragraph 5 – Legitimacy </vt:lpstr>
      <vt:lpstr>Conclusion – 4 marks</vt:lpstr>
      <vt:lpstr>SQA Example 4 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Question</dc:title>
  <dc:creator>StJoAcGibsonR</dc:creator>
  <cp:lastModifiedBy>StJoAcGibsonR</cp:lastModifiedBy>
  <cp:revision>2</cp:revision>
  <dcterms:created xsi:type="dcterms:W3CDTF">2020-01-08T10:03:16Z</dcterms:created>
  <dcterms:modified xsi:type="dcterms:W3CDTF">2020-01-08T10:08:09Z</dcterms:modified>
</cp:coreProperties>
</file>