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CCECFF"/>
    <a:srgbClr val="FF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E-995A-4E2C-B2FF-2062E4E53CC6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8D5D2-DB61-4942-93B3-757A3618FE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10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E-995A-4E2C-B2FF-2062E4E53CC6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8D5D2-DB61-4942-93B3-757A3618FE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47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E-995A-4E2C-B2FF-2062E4E53CC6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8D5D2-DB61-4942-93B3-757A3618FE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81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E-995A-4E2C-B2FF-2062E4E53CC6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8D5D2-DB61-4942-93B3-757A3618FE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34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E-995A-4E2C-B2FF-2062E4E53CC6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8D5D2-DB61-4942-93B3-757A3618FE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93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E-995A-4E2C-B2FF-2062E4E53CC6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8D5D2-DB61-4942-93B3-757A3618FE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24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E-995A-4E2C-B2FF-2062E4E53CC6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8D5D2-DB61-4942-93B3-757A3618FE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50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E-995A-4E2C-B2FF-2062E4E53CC6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8D5D2-DB61-4942-93B3-757A3618FE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99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E-995A-4E2C-B2FF-2062E4E53CC6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8D5D2-DB61-4942-93B3-757A3618FE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56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E-995A-4E2C-B2FF-2062E4E53CC6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8D5D2-DB61-4942-93B3-757A3618FE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04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D47E-995A-4E2C-B2FF-2062E4E53CC6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8D5D2-DB61-4942-93B3-757A3618FE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13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BD47E-995A-4E2C-B2FF-2062E4E53CC6}" type="datetimeFigureOut">
              <a:rPr lang="en-GB" smtClean="0"/>
              <a:t>07/01/2020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8D5D2-DB61-4942-93B3-757A3618FE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59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12 mark Question – 2015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Plan;</a:t>
            </a: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Pick 3 or 4 advantages/ features of Direct Democracy</a:t>
            </a: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Short Intro and conclusion for Good Practice</a:t>
            </a: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Refer to at least one theorist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0343"/>
            <a:ext cx="8457703" cy="170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5076057" y="2405138"/>
            <a:ext cx="1800200" cy="695598"/>
          </a:xfrm>
          <a:prstGeom prst="ellipse">
            <a:avLst/>
          </a:prstGeom>
          <a:noFill/>
          <a:ln w="47625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36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12 mark Responses</a:t>
            </a:r>
            <a:br>
              <a:rPr lang="en-GB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en-GB" sz="4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Analyse… or </a:t>
            </a:r>
            <a:r>
              <a:rPr lang="en-GB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Evaluate</a:t>
            </a:r>
            <a:r>
              <a:rPr lang="en-GB" sz="4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… or </a:t>
            </a:r>
            <a:r>
              <a:rPr lang="en-GB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Compare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12256"/>
              </p:ext>
            </p:extLst>
          </p:nvPr>
        </p:nvGraphicFramePr>
        <p:xfrm>
          <a:off x="441898" y="1916832"/>
          <a:ext cx="8229600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Knowledge</a:t>
                      </a:r>
                    </a:p>
                    <a:p>
                      <a:r>
                        <a:rPr lang="en-GB" sz="2400" i="1" dirty="0">
                          <a:latin typeface="Comic Sans MS" panose="030F0702030302020204" pitchFamily="66" charset="0"/>
                        </a:rPr>
                        <a:t>i.e. description, explanation,</a:t>
                      </a:r>
                      <a:r>
                        <a:rPr lang="en-GB" sz="2400" i="1" baseline="0" dirty="0">
                          <a:latin typeface="Comic Sans MS" panose="030F0702030302020204" pitchFamily="66" charset="0"/>
                        </a:rPr>
                        <a:t> example</a:t>
                      </a:r>
                      <a:endParaRPr lang="en-GB" sz="2400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Analysis</a:t>
                      </a:r>
                      <a:r>
                        <a:rPr lang="en-GB" sz="2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 &amp; Evaluation</a:t>
                      </a:r>
                    </a:p>
                    <a:p>
                      <a:r>
                        <a:rPr lang="en-GB" sz="2400" i="1" baseline="0" dirty="0">
                          <a:latin typeface="Comic Sans MS" panose="030F0702030302020204" pitchFamily="66" charset="0"/>
                        </a:rPr>
                        <a:t>It can be argued that…</a:t>
                      </a:r>
                    </a:p>
                    <a:p>
                      <a:r>
                        <a:rPr lang="en-GB" sz="2400" i="1" baseline="0" dirty="0">
                          <a:latin typeface="Comic Sans MS" panose="030F0702030302020204" pitchFamily="66" charset="0"/>
                        </a:rPr>
                        <a:t>It is clear that…</a:t>
                      </a:r>
                    </a:p>
                    <a:p>
                      <a:r>
                        <a:rPr lang="en-GB" sz="2400" i="1" baseline="0" dirty="0">
                          <a:latin typeface="Comic Sans MS" panose="030F0702030302020204" pitchFamily="66" charset="0"/>
                        </a:rPr>
                        <a:t>However</a:t>
                      </a:r>
                      <a:r>
                        <a:rPr lang="en-GB" sz="2400" i="1" baseline="0" dirty="0" smtClean="0">
                          <a:latin typeface="Comic Sans MS" panose="030F0702030302020204" pitchFamily="66" charset="0"/>
                        </a:rPr>
                        <a:t>…</a:t>
                      </a:r>
                      <a:endParaRPr lang="en-GB" sz="2400" i="1" baseline="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61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Intro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Sentence 1 – Background of democracy – what is it, what does it mean etc.</a:t>
            </a: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Sentence 2 – List the things you will discuss ‘this essay will discuss…’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234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Paragraphs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375476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Heightens control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Politicises citizens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Don’t have to rely on self-serving politicians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Ensures legitimacy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42222" y="810753"/>
            <a:ext cx="5601778" cy="6093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u="sng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Paragraph Structure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Topic sentence 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‘One key feature of direct democracy is…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Knowledge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– Describe the feature in detail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Example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– use an example that backs this up 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Analyse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– ‘it can be argued that… OR ‘However, it may be argued that…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You must include a Theorist's view in at least one paragraph!</a:t>
            </a:r>
          </a:p>
          <a:p>
            <a:pPr marL="0" indent="0">
              <a:buNone/>
            </a:pP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8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Conclusion – good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In conclusion, the key features of Direct Democracy are… </a:t>
            </a:r>
            <a:r>
              <a:rPr lang="en-GB" dirty="0">
                <a:solidFill>
                  <a:srgbClr val="FF33CC"/>
                </a:solidFill>
                <a:latin typeface="Comic Sans MS" panose="030F0702030302020204" pitchFamily="66" charset="0"/>
              </a:rPr>
              <a:t>(list). </a:t>
            </a:r>
            <a:r>
              <a:rPr lang="en-GB" dirty="0">
                <a:latin typeface="Comic Sans MS" panose="030F0702030302020204" pitchFamily="66" charset="0"/>
              </a:rPr>
              <a:t>It is clear that Direct democracy can help … </a:t>
            </a:r>
            <a:r>
              <a:rPr lang="en-GB" dirty="0">
                <a:solidFill>
                  <a:srgbClr val="FF33CC"/>
                </a:solidFill>
                <a:latin typeface="Comic Sans MS" panose="030F0702030302020204" pitchFamily="66" charset="0"/>
              </a:rPr>
              <a:t>(give a brief advantage) </a:t>
            </a:r>
            <a:r>
              <a:rPr lang="en-GB" dirty="0">
                <a:latin typeface="Comic Sans MS" panose="030F0702030302020204" pitchFamily="66" charset="0"/>
              </a:rPr>
              <a:t>however it may be argued that </a:t>
            </a:r>
            <a:r>
              <a:rPr lang="en-GB" dirty="0">
                <a:solidFill>
                  <a:srgbClr val="FF33CC"/>
                </a:solidFill>
                <a:latin typeface="Comic Sans MS" panose="030F0702030302020204" pitchFamily="66" charset="0"/>
              </a:rPr>
              <a:t>(give a brief disadvantage)</a:t>
            </a:r>
          </a:p>
        </p:txBody>
      </p:sp>
    </p:spTree>
    <p:extLst>
      <p:ext uri="{BB962C8B-B14F-4D97-AF65-F5344CB8AC3E}">
        <p14:creationId xmlns:p14="http://schemas.microsoft.com/office/powerpoint/2010/main" val="348361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64096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Analyse </a:t>
            </a: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the key features of Representative Democracy.</a:t>
            </a:r>
          </a:p>
          <a:p>
            <a:pPr marL="0" indent="0">
              <a:buNone/>
            </a:pPr>
            <a:r>
              <a:rPr lang="en-GB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In your answer you should refer to the work of at least one theorist.	</a:t>
            </a: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			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	12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750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132"/>
            <a:ext cx="8697144" cy="1143000"/>
          </a:xfrm>
        </p:spPr>
        <p:txBody>
          <a:bodyPr>
            <a:noAutofit/>
          </a:bodyPr>
          <a:lstStyle/>
          <a:p>
            <a:pPr marL="0" indent="0" algn="l"/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Analyse the key features of Representative Democracy.</a:t>
            </a:r>
            <a:b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GB" sz="20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In your answer you should refer to the work of at least one theorist.	</a:t>
            </a: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						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12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080" y="1327508"/>
            <a:ext cx="3240360" cy="5328592"/>
          </a:xfrm>
          <a:ln w="34925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Short intro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Practicable/ manageable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Creates a division of labour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Uses expertise and experience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Provides stability accountability and compromise</a:t>
            </a:r>
          </a:p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Short conclusion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07904" y="945156"/>
            <a:ext cx="5184576" cy="60932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u="sng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Paragraph Structure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Topic sentence 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‘One key feature of representative democracy is…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Knowledge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– Describe the feature in detail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Example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– use an example that backs this up 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Analyse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– ‘it can be argued that… OR ‘However, it may be argued that…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You must include a Theorist's view in at least one paragraph!</a:t>
            </a:r>
          </a:p>
          <a:p>
            <a:pPr marL="0" indent="0">
              <a:buNone/>
            </a:pP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21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326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Office Theme</vt:lpstr>
      <vt:lpstr>12 mark Question – 2015 Paper</vt:lpstr>
      <vt:lpstr>12 mark Responses Analyse… or Evaluate… or Compare</vt:lpstr>
      <vt:lpstr>Intro</vt:lpstr>
      <vt:lpstr>Paragraphs</vt:lpstr>
      <vt:lpstr>Conclusion – good practice</vt:lpstr>
      <vt:lpstr>PowerPoint Presentation</vt:lpstr>
      <vt:lpstr>Analyse the key features of Representative Democracy. In your answer you should refer to the work of at least one theorist.       12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mark Question</dc:title>
  <dc:creator>StJoAcQuigleyA</dc:creator>
  <cp:lastModifiedBy>StJoAcGibsonR</cp:lastModifiedBy>
  <cp:revision>16</cp:revision>
  <dcterms:created xsi:type="dcterms:W3CDTF">2018-02-07T10:26:54Z</dcterms:created>
  <dcterms:modified xsi:type="dcterms:W3CDTF">2020-01-07T08:13:58Z</dcterms:modified>
</cp:coreProperties>
</file>