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8" r:id="rId2"/>
    <p:sldId id="287" r:id="rId3"/>
    <p:sldId id="302" r:id="rId4"/>
    <p:sldId id="301" r:id="rId5"/>
    <p:sldId id="344" r:id="rId6"/>
    <p:sldId id="262" r:id="rId7"/>
    <p:sldId id="305" r:id="rId8"/>
    <p:sldId id="306" r:id="rId9"/>
    <p:sldId id="303" r:id="rId10"/>
    <p:sldId id="346" r:id="rId11"/>
    <p:sldId id="347" r:id="rId12"/>
    <p:sldId id="304" r:id="rId13"/>
    <p:sldId id="348" r:id="rId14"/>
    <p:sldId id="315" r:id="rId15"/>
    <p:sldId id="349" r:id="rId16"/>
    <p:sldId id="372" r:id="rId17"/>
    <p:sldId id="370" r:id="rId18"/>
    <p:sldId id="319" r:id="rId19"/>
    <p:sldId id="366" r:id="rId20"/>
    <p:sldId id="367" r:id="rId21"/>
    <p:sldId id="368" r:id="rId22"/>
    <p:sldId id="369" r:id="rId23"/>
    <p:sldId id="350" r:id="rId24"/>
    <p:sldId id="351" r:id="rId25"/>
    <p:sldId id="307" r:id="rId26"/>
    <p:sldId id="310" r:id="rId27"/>
    <p:sldId id="358" r:id="rId28"/>
    <p:sldId id="371" r:id="rId29"/>
    <p:sldId id="365" r:id="rId30"/>
    <p:sldId id="318" r:id="rId31"/>
    <p:sldId id="316" r:id="rId32"/>
    <p:sldId id="352" r:id="rId33"/>
    <p:sldId id="353" r:id="rId34"/>
    <p:sldId id="354" r:id="rId35"/>
    <p:sldId id="355" r:id="rId36"/>
    <p:sldId id="356" r:id="rId37"/>
    <p:sldId id="357" r:id="rId38"/>
    <p:sldId id="317" r:id="rId39"/>
    <p:sldId id="320" r:id="rId40"/>
    <p:sldId id="321" r:id="rId41"/>
    <p:sldId id="322" r:id="rId42"/>
    <p:sldId id="323" r:id="rId43"/>
    <p:sldId id="324" r:id="rId44"/>
    <p:sldId id="331" r:id="rId45"/>
    <p:sldId id="327" r:id="rId46"/>
    <p:sldId id="330" r:id="rId47"/>
    <p:sldId id="328" r:id="rId48"/>
    <p:sldId id="329" r:id="rId49"/>
    <p:sldId id="334" r:id="rId50"/>
    <p:sldId id="332" r:id="rId51"/>
    <p:sldId id="333" r:id="rId52"/>
    <p:sldId id="335" r:id="rId53"/>
    <p:sldId id="326" r:id="rId54"/>
    <p:sldId id="325" r:id="rId55"/>
    <p:sldId id="340" r:id="rId56"/>
    <p:sldId id="337" r:id="rId57"/>
    <p:sldId id="341" r:id="rId58"/>
    <p:sldId id="338" r:id="rId59"/>
    <p:sldId id="342" r:id="rId60"/>
    <p:sldId id="343" r:id="rId61"/>
    <p:sldId id="339" r:id="rId62"/>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Walsh" initials="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99CC"/>
    <a:srgbClr val="CC99FF"/>
    <a:srgbClr val="99CCFF"/>
    <a:srgbClr val="FF0066"/>
    <a:srgbClr val="FFFF66"/>
    <a:srgbClr val="33CC33"/>
    <a:srgbClr val="CC0066"/>
    <a:srgbClr val="00FF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0" autoAdjust="0"/>
    <p:restoredTop sz="94660"/>
  </p:normalViewPr>
  <p:slideViewPr>
    <p:cSldViewPr>
      <p:cViewPr varScale="1">
        <p:scale>
          <a:sx n="86" d="100"/>
          <a:sy n="86" d="100"/>
        </p:scale>
        <p:origin x="160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8-27T13:03:25.502" idx="11">
    <p:pos x="5602" y="164"/>
    <p:text>This page is a little "busy", maybe cut down or put over two pages e.g. resources on one, tasks on another.</p:tex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A7B21A-3D6E-4C58-A3C4-8E92DF72E5C2}" type="doc">
      <dgm:prSet loTypeId="urn:microsoft.com/office/officeart/2005/8/layout/pyramid1" loCatId="pyramid" qsTypeId="urn:microsoft.com/office/officeart/2005/8/quickstyle/simple1" qsCatId="simple" csTypeId="urn:microsoft.com/office/officeart/2005/8/colors/accent0_1" csCatId="mainScheme" phldr="1"/>
      <dgm:spPr/>
    </dgm:pt>
    <dgm:pt modelId="{9653E705-143F-4CD6-8EBE-9298625C3D47}">
      <dgm:prSet phldrT="[Text]"/>
      <dgm:spPr/>
      <dgm:t>
        <a:bodyPr/>
        <a:lstStyle/>
        <a:p>
          <a:endParaRPr lang="en-GB" dirty="0">
            <a:latin typeface="Comic Sans MS" panose="030F0702030302020204" pitchFamily="66" charset="0"/>
          </a:endParaRPr>
        </a:p>
      </dgm:t>
    </dgm:pt>
    <dgm:pt modelId="{1D9CD76F-5DD4-4DB2-962C-8A368D72EBC2}" type="parTrans" cxnId="{46D65F41-73FB-494B-86E1-924448220595}">
      <dgm:prSet/>
      <dgm:spPr/>
      <dgm:t>
        <a:bodyPr/>
        <a:lstStyle/>
        <a:p>
          <a:endParaRPr lang="en-GB"/>
        </a:p>
      </dgm:t>
    </dgm:pt>
    <dgm:pt modelId="{6365E88C-55B4-4285-B23E-B573FC83DD34}" type="sibTrans" cxnId="{46D65F41-73FB-494B-86E1-924448220595}">
      <dgm:prSet/>
      <dgm:spPr/>
      <dgm:t>
        <a:bodyPr/>
        <a:lstStyle/>
        <a:p>
          <a:endParaRPr lang="en-GB"/>
        </a:p>
      </dgm:t>
    </dgm:pt>
    <dgm:pt modelId="{9ECB9341-2297-4C27-9DEC-80264F619D65}">
      <dgm:prSet/>
      <dgm:spPr/>
      <dgm:t>
        <a:bodyPr/>
        <a:lstStyle/>
        <a:p>
          <a:endParaRPr lang="en-GB" dirty="0">
            <a:latin typeface="Comic Sans MS" panose="030F0702030302020204" pitchFamily="66" charset="0"/>
          </a:endParaRPr>
        </a:p>
      </dgm:t>
    </dgm:pt>
    <dgm:pt modelId="{140EA65F-9FBA-40B7-9A58-73356D4B3128}" type="parTrans" cxnId="{2713FDC6-AC8D-4B40-A8F2-BF8881F48703}">
      <dgm:prSet/>
      <dgm:spPr/>
      <dgm:t>
        <a:bodyPr/>
        <a:lstStyle/>
        <a:p>
          <a:endParaRPr lang="en-GB"/>
        </a:p>
      </dgm:t>
    </dgm:pt>
    <dgm:pt modelId="{4834A7B1-92D4-4814-BFDC-AF22F1A29C41}" type="sibTrans" cxnId="{2713FDC6-AC8D-4B40-A8F2-BF8881F48703}">
      <dgm:prSet/>
      <dgm:spPr/>
      <dgm:t>
        <a:bodyPr/>
        <a:lstStyle/>
        <a:p>
          <a:endParaRPr lang="en-GB"/>
        </a:p>
      </dgm:t>
    </dgm:pt>
    <dgm:pt modelId="{48ABF902-2E15-4E4A-9752-42BA4DD5ECCF}">
      <dgm:prSet phldrT="[Text]"/>
      <dgm:spPr/>
      <dgm:t>
        <a:bodyPr/>
        <a:lstStyle/>
        <a:p>
          <a:endParaRPr lang="en-GB" dirty="0">
            <a:latin typeface="Comic Sans MS" panose="030F0702030302020204" pitchFamily="66" charset="0"/>
          </a:endParaRPr>
        </a:p>
      </dgm:t>
    </dgm:pt>
    <dgm:pt modelId="{9BD493A2-AF67-407E-9B47-7F44515A7B89}" type="sibTrans" cxnId="{50197C08-B7DE-46D1-9E0D-42F1C624D8F1}">
      <dgm:prSet/>
      <dgm:spPr/>
      <dgm:t>
        <a:bodyPr/>
        <a:lstStyle/>
        <a:p>
          <a:endParaRPr lang="en-GB"/>
        </a:p>
      </dgm:t>
    </dgm:pt>
    <dgm:pt modelId="{51ACF50B-4A41-4898-BFA5-24C9CF7F6E55}" type="parTrans" cxnId="{50197C08-B7DE-46D1-9E0D-42F1C624D8F1}">
      <dgm:prSet/>
      <dgm:spPr/>
      <dgm:t>
        <a:bodyPr/>
        <a:lstStyle/>
        <a:p>
          <a:endParaRPr lang="en-GB"/>
        </a:p>
      </dgm:t>
    </dgm:pt>
    <dgm:pt modelId="{F8E1A859-EE79-4F4F-9FBD-3368032C5B88}" type="pres">
      <dgm:prSet presAssocID="{32A7B21A-3D6E-4C58-A3C4-8E92DF72E5C2}" presName="Name0" presStyleCnt="0">
        <dgm:presLayoutVars>
          <dgm:dir/>
          <dgm:animLvl val="lvl"/>
          <dgm:resizeHandles val="exact"/>
        </dgm:presLayoutVars>
      </dgm:prSet>
      <dgm:spPr/>
    </dgm:pt>
    <dgm:pt modelId="{387CF61A-5598-4B11-8DFC-E63B49C1F140}" type="pres">
      <dgm:prSet presAssocID="{48ABF902-2E15-4E4A-9752-42BA4DD5ECCF}" presName="Name8" presStyleCnt="0"/>
      <dgm:spPr/>
    </dgm:pt>
    <dgm:pt modelId="{745D146E-205D-4F93-B5A6-FC0E9CC96B9C}" type="pres">
      <dgm:prSet presAssocID="{48ABF902-2E15-4E4A-9752-42BA4DD5ECCF}" presName="level" presStyleLbl="node1" presStyleIdx="0" presStyleCnt="3" custLinFactNeighborY="5024">
        <dgm:presLayoutVars>
          <dgm:chMax val="1"/>
          <dgm:bulletEnabled val="1"/>
        </dgm:presLayoutVars>
      </dgm:prSet>
      <dgm:spPr/>
      <dgm:t>
        <a:bodyPr/>
        <a:lstStyle/>
        <a:p>
          <a:endParaRPr lang="en-GB"/>
        </a:p>
      </dgm:t>
    </dgm:pt>
    <dgm:pt modelId="{F02C58CB-5C8E-455B-90BA-1BA836DA08AE}" type="pres">
      <dgm:prSet presAssocID="{48ABF902-2E15-4E4A-9752-42BA4DD5ECCF}" presName="levelTx" presStyleLbl="revTx" presStyleIdx="0" presStyleCnt="0">
        <dgm:presLayoutVars>
          <dgm:chMax val="1"/>
          <dgm:bulletEnabled val="1"/>
        </dgm:presLayoutVars>
      </dgm:prSet>
      <dgm:spPr/>
      <dgm:t>
        <a:bodyPr/>
        <a:lstStyle/>
        <a:p>
          <a:endParaRPr lang="en-GB"/>
        </a:p>
      </dgm:t>
    </dgm:pt>
    <dgm:pt modelId="{4FE60F0A-DA93-49F8-931B-85C401AE1BE9}" type="pres">
      <dgm:prSet presAssocID="{9653E705-143F-4CD6-8EBE-9298625C3D47}" presName="Name8" presStyleCnt="0"/>
      <dgm:spPr/>
    </dgm:pt>
    <dgm:pt modelId="{E370B027-DF56-4573-BA38-398FA01E13FD}" type="pres">
      <dgm:prSet presAssocID="{9653E705-143F-4CD6-8EBE-9298625C3D47}" presName="level" presStyleLbl="node1" presStyleIdx="1" presStyleCnt="3" custLinFactNeighborX="-388" custLinFactNeighborY="4248">
        <dgm:presLayoutVars>
          <dgm:chMax val="1"/>
          <dgm:bulletEnabled val="1"/>
        </dgm:presLayoutVars>
      </dgm:prSet>
      <dgm:spPr/>
      <dgm:t>
        <a:bodyPr/>
        <a:lstStyle/>
        <a:p>
          <a:endParaRPr lang="en-GB"/>
        </a:p>
      </dgm:t>
    </dgm:pt>
    <dgm:pt modelId="{D564C84E-909A-4773-A5F8-AF2E835A3132}" type="pres">
      <dgm:prSet presAssocID="{9653E705-143F-4CD6-8EBE-9298625C3D47}" presName="levelTx" presStyleLbl="revTx" presStyleIdx="0" presStyleCnt="0">
        <dgm:presLayoutVars>
          <dgm:chMax val="1"/>
          <dgm:bulletEnabled val="1"/>
        </dgm:presLayoutVars>
      </dgm:prSet>
      <dgm:spPr/>
      <dgm:t>
        <a:bodyPr/>
        <a:lstStyle/>
        <a:p>
          <a:endParaRPr lang="en-GB"/>
        </a:p>
      </dgm:t>
    </dgm:pt>
    <dgm:pt modelId="{D6F23D57-DA14-4277-ACA2-40FEB86F64D0}" type="pres">
      <dgm:prSet presAssocID="{9ECB9341-2297-4C27-9DEC-80264F619D65}" presName="Name8" presStyleCnt="0"/>
      <dgm:spPr/>
    </dgm:pt>
    <dgm:pt modelId="{1835F345-EC94-4F5B-B43D-2645029B0170}" type="pres">
      <dgm:prSet presAssocID="{9ECB9341-2297-4C27-9DEC-80264F619D65}" presName="level" presStyleLbl="node1" presStyleIdx="2" presStyleCnt="3" custLinFactNeighborX="-118" custLinFactNeighborY="5253">
        <dgm:presLayoutVars>
          <dgm:chMax val="1"/>
          <dgm:bulletEnabled val="1"/>
        </dgm:presLayoutVars>
      </dgm:prSet>
      <dgm:spPr/>
      <dgm:t>
        <a:bodyPr/>
        <a:lstStyle/>
        <a:p>
          <a:endParaRPr lang="en-GB"/>
        </a:p>
      </dgm:t>
    </dgm:pt>
    <dgm:pt modelId="{9428413D-306A-4823-A310-AA417E17B8BD}" type="pres">
      <dgm:prSet presAssocID="{9ECB9341-2297-4C27-9DEC-80264F619D65}" presName="levelTx" presStyleLbl="revTx" presStyleIdx="0" presStyleCnt="0">
        <dgm:presLayoutVars>
          <dgm:chMax val="1"/>
          <dgm:bulletEnabled val="1"/>
        </dgm:presLayoutVars>
      </dgm:prSet>
      <dgm:spPr/>
      <dgm:t>
        <a:bodyPr/>
        <a:lstStyle/>
        <a:p>
          <a:endParaRPr lang="en-GB"/>
        </a:p>
      </dgm:t>
    </dgm:pt>
  </dgm:ptLst>
  <dgm:cxnLst>
    <dgm:cxn modelId="{DCF4E9D4-24A3-4F5E-81F1-BE6C6FBF2314}" type="presOf" srcId="{9653E705-143F-4CD6-8EBE-9298625C3D47}" destId="{D564C84E-909A-4773-A5F8-AF2E835A3132}" srcOrd="1" destOrd="0" presId="urn:microsoft.com/office/officeart/2005/8/layout/pyramid1"/>
    <dgm:cxn modelId="{5CD5AFF2-6098-4845-AC89-0DDBE7C2F944}" type="presOf" srcId="{9653E705-143F-4CD6-8EBE-9298625C3D47}" destId="{E370B027-DF56-4573-BA38-398FA01E13FD}" srcOrd="0" destOrd="0" presId="urn:microsoft.com/office/officeart/2005/8/layout/pyramid1"/>
    <dgm:cxn modelId="{4082E49B-15BC-423F-B50A-10A6B66BDBE4}" type="presOf" srcId="{32A7B21A-3D6E-4C58-A3C4-8E92DF72E5C2}" destId="{F8E1A859-EE79-4F4F-9FBD-3368032C5B88}" srcOrd="0" destOrd="0" presId="urn:microsoft.com/office/officeart/2005/8/layout/pyramid1"/>
    <dgm:cxn modelId="{67AF5DD8-3A28-42AF-BB1F-5E570A4DD561}" type="presOf" srcId="{48ABF902-2E15-4E4A-9752-42BA4DD5ECCF}" destId="{745D146E-205D-4F93-B5A6-FC0E9CC96B9C}" srcOrd="0" destOrd="0" presId="urn:microsoft.com/office/officeart/2005/8/layout/pyramid1"/>
    <dgm:cxn modelId="{50E78743-E415-47C3-BDF1-1F02EFB4AE9F}" type="presOf" srcId="{48ABF902-2E15-4E4A-9752-42BA4DD5ECCF}" destId="{F02C58CB-5C8E-455B-90BA-1BA836DA08AE}" srcOrd="1" destOrd="0" presId="urn:microsoft.com/office/officeart/2005/8/layout/pyramid1"/>
    <dgm:cxn modelId="{D44EE301-E470-4706-9879-E68F4241A445}" type="presOf" srcId="{9ECB9341-2297-4C27-9DEC-80264F619D65}" destId="{1835F345-EC94-4F5B-B43D-2645029B0170}" srcOrd="0" destOrd="0" presId="urn:microsoft.com/office/officeart/2005/8/layout/pyramid1"/>
    <dgm:cxn modelId="{2713FDC6-AC8D-4B40-A8F2-BF8881F48703}" srcId="{32A7B21A-3D6E-4C58-A3C4-8E92DF72E5C2}" destId="{9ECB9341-2297-4C27-9DEC-80264F619D65}" srcOrd="2" destOrd="0" parTransId="{140EA65F-9FBA-40B7-9A58-73356D4B3128}" sibTransId="{4834A7B1-92D4-4814-BFDC-AF22F1A29C41}"/>
    <dgm:cxn modelId="{50197C08-B7DE-46D1-9E0D-42F1C624D8F1}" srcId="{32A7B21A-3D6E-4C58-A3C4-8E92DF72E5C2}" destId="{48ABF902-2E15-4E4A-9752-42BA4DD5ECCF}" srcOrd="0" destOrd="0" parTransId="{51ACF50B-4A41-4898-BFA5-24C9CF7F6E55}" sibTransId="{9BD493A2-AF67-407E-9B47-7F44515A7B89}"/>
    <dgm:cxn modelId="{46D65F41-73FB-494B-86E1-924448220595}" srcId="{32A7B21A-3D6E-4C58-A3C4-8E92DF72E5C2}" destId="{9653E705-143F-4CD6-8EBE-9298625C3D47}" srcOrd="1" destOrd="0" parTransId="{1D9CD76F-5DD4-4DB2-962C-8A368D72EBC2}" sibTransId="{6365E88C-55B4-4285-B23E-B573FC83DD34}"/>
    <dgm:cxn modelId="{F41A489C-6237-4235-9CA6-AA63887959FB}" type="presOf" srcId="{9ECB9341-2297-4C27-9DEC-80264F619D65}" destId="{9428413D-306A-4823-A310-AA417E17B8BD}" srcOrd="1" destOrd="0" presId="urn:microsoft.com/office/officeart/2005/8/layout/pyramid1"/>
    <dgm:cxn modelId="{8392327C-3020-4D45-88A4-D3E905252C3E}" type="presParOf" srcId="{F8E1A859-EE79-4F4F-9FBD-3368032C5B88}" destId="{387CF61A-5598-4B11-8DFC-E63B49C1F140}" srcOrd="0" destOrd="0" presId="urn:microsoft.com/office/officeart/2005/8/layout/pyramid1"/>
    <dgm:cxn modelId="{1F99D519-50C2-4F66-B6D5-A51FD8A47006}" type="presParOf" srcId="{387CF61A-5598-4B11-8DFC-E63B49C1F140}" destId="{745D146E-205D-4F93-B5A6-FC0E9CC96B9C}" srcOrd="0" destOrd="0" presId="urn:microsoft.com/office/officeart/2005/8/layout/pyramid1"/>
    <dgm:cxn modelId="{38797132-EA58-47E8-90C0-8E9C27945D3B}" type="presParOf" srcId="{387CF61A-5598-4B11-8DFC-E63B49C1F140}" destId="{F02C58CB-5C8E-455B-90BA-1BA836DA08AE}" srcOrd="1" destOrd="0" presId="urn:microsoft.com/office/officeart/2005/8/layout/pyramid1"/>
    <dgm:cxn modelId="{1DD57AD7-07DD-47E9-9405-749D8C1D01B8}" type="presParOf" srcId="{F8E1A859-EE79-4F4F-9FBD-3368032C5B88}" destId="{4FE60F0A-DA93-49F8-931B-85C401AE1BE9}" srcOrd="1" destOrd="0" presId="urn:microsoft.com/office/officeart/2005/8/layout/pyramid1"/>
    <dgm:cxn modelId="{D1FEE360-54A8-46C8-9E74-45F14875560E}" type="presParOf" srcId="{4FE60F0A-DA93-49F8-931B-85C401AE1BE9}" destId="{E370B027-DF56-4573-BA38-398FA01E13FD}" srcOrd="0" destOrd="0" presId="urn:microsoft.com/office/officeart/2005/8/layout/pyramid1"/>
    <dgm:cxn modelId="{05A7491F-CD7D-43A0-B468-4680E523F78C}" type="presParOf" srcId="{4FE60F0A-DA93-49F8-931B-85C401AE1BE9}" destId="{D564C84E-909A-4773-A5F8-AF2E835A3132}" srcOrd="1" destOrd="0" presId="urn:microsoft.com/office/officeart/2005/8/layout/pyramid1"/>
    <dgm:cxn modelId="{091334D1-9584-4143-9F5E-E2A72452C19D}" type="presParOf" srcId="{F8E1A859-EE79-4F4F-9FBD-3368032C5B88}" destId="{D6F23D57-DA14-4277-ACA2-40FEB86F64D0}" srcOrd="2" destOrd="0" presId="urn:microsoft.com/office/officeart/2005/8/layout/pyramid1"/>
    <dgm:cxn modelId="{9B06D60B-17BF-4140-833B-4052CDD9F2EF}" type="presParOf" srcId="{D6F23D57-DA14-4277-ACA2-40FEB86F64D0}" destId="{1835F345-EC94-4F5B-B43D-2645029B0170}" srcOrd="0" destOrd="0" presId="urn:microsoft.com/office/officeart/2005/8/layout/pyramid1"/>
    <dgm:cxn modelId="{97B1B63A-4D5A-425E-8963-F4FFACCD732A}" type="presParOf" srcId="{D6F23D57-DA14-4277-ACA2-40FEB86F64D0}" destId="{9428413D-306A-4823-A310-AA417E17B8BD}"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A7B21A-3D6E-4C58-A3C4-8E92DF72E5C2}" type="doc">
      <dgm:prSet loTypeId="urn:microsoft.com/office/officeart/2005/8/layout/pyramid1" loCatId="pyramid" qsTypeId="urn:microsoft.com/office/officeart/2005/8/quickstyle/simple1" qsCatId="simple" csTypeId="urn:microsoft.com/office/officeart/2005/8/colors/accent0_1" csCatId="mainScheme" phldr="1"/>
      <dgm:spPr/>
    </dgm:pt>
    <dgm:pt modelId="{9653E705-143F-4CD6-8EBE-9298625C3D47}">
      <dgm:prSet phldrT="[Text]"/>
      <dgm:spPr/>
      <dgm:t>
        <a:bodyPr/>
        <a:lstStyle/>
        <a:p>
          <a:endParaRPr lang="en-GB" dirty="0">
            <a:latin typeface="Comic Sans MS" panose="030F0702030302020204" pitchFamily="66" charset="0"/>
          </a:endParaRPr>
        </a:p>
      </dgm:t>
    </dgm:pt>
    <dgm:pt modelId="{1D9CD76F-5DD4-4DB2-962C-8A368D72EBC2}" type="parTrans" cxnId="{46D65F41-73FB-494B-86E1-924448220595}">
      <dgm:prSet/>
      <dgm:spPr/>
      <dgm:t>
        <a:bodyPr/>
        <a:lstStyle/>
        <a:p>
          <a:endParaRPr lang="en-GB"/>
        </a:p>
      </dgm:t>
    </dgm:pt>
    <dgm:pt modelId="{6365E88C-55B4-4285-B23E-B573FC83DD34}" type="sibTrans" cxnId="{46D65F41-73FB-494B-86E1-924448220595}">
      <dgm:prSet/>
      <dgm:spPr/>
      <dgm:t>
        <a:bodyPr/>
        <a:lstStyle/>
        <a:p>
          <a:endParaRPr lang="en-GB"/>
        </a:p>
      </dgm:t>
    </dgm:pt>
    <dgm:pt modelId="{4A086B68-3A9B-4678-B3D6-BF145936C033}">
      <dgm:prSet phldrT="[Text]"/>
      <dgm:spPr/>
      <dgm:t>
        <a:bodyPr/>
        <a:lstStyle/>
        <a:p>
          <a:endParaRPr lang="en-GB" dirty="0">
            <a:latin typeface="Comic Sans MS" panose="030F0702030302020204" pitchFamily="66" charset="0"/>
          </a:endParaRPr>
        </a:p>
      </dgm:t>
    </dgm:pt>
    <dgm:pt modelId="{228BBB9E-ECA5-4C1F-B17F-C188D28E9414}" type="parTrans" cxnId="{4FA74F78-248F-4450-B8DD-C0C4EAED5801}">
      <dgm:prSet/>
      <dgm:spPr/>
      <dgm:t>
        <a:bodyPr/>
        <a:lstStyle/>
        <a:p>
          <a:endParaRPr lang="en-GB"/>
        </a:p>
      </dgm:t>
    </dgm:pt>
    <dgm:pt modelId="{CBE2DD46-BF32-4300-BF0A-69E4730DEAD7}" type="sibTrans" cxnId="{4FA74F78-248F-4450-B8DD-C0C4EAED5801}">
      <dgm:prSet/>
      <dgm:spPr/>
      <dgm:t>
        <a:bodyPr/>
        <a:lstStyle/>
        <a:p>
          <a:endParaRPr lang="en-GB"/>
        </a:p>
      </dgm:t>
    </dgm:pt>
    <dgm:pt modelId="{9ECB9341-2297-4C27-9DEC-80264F619D65}">
      <dgm:prSet/>
      <dgm:spPr/>
      <dgm:t>
        <a:bodyPr/>
        <a:lstStyle/>
        <a:p>
          <a:endParaRPr lang="en-GB" dirty="0">
            <a:latin typeface="Comic Sans MS" panose="030F0702030302020204" pitchFamily="66" charset="0"/>
          </a:endParaRPr>
        </a:p>
      </dgm:t>
    </dgm:pt>
    <dgm:pt modelId="{140EA65F-9FBA-40B7-9A58-73356D4B3128}" type="parTrans" cxnId="{2713FDC6-AC8D-4B40-A8F2-BF8881F48703}">
      <dgm:prSet/>
      <dgm:spPr/>
      <dgm:t>
        <a:bodyPr/>
        <a:lstStyle/>
        <a:p>
          <a:endParaRPr lang="en-GB"/>
        </a:p>
      </dgm:t>
    </dgm:pt>
    <dgm:pt modelId="{4834A7B1-92D4-4814-BFDC-AF22F1A29C41}" type="sibTrans" cxnId="{2713FDC6-AC8D-4B40-A8F2-BF8881F48703}">
      <dgm:prSet/>
      <dgm:spPr/>
      <dgm:t>
        <a:bodyPr/>
        <a:lstStyle/>
        <a:p>
          <a:endParaRPr lang="en-GB"/>
        </a:p>
      </dgm:t>
    </dgm:pt>
    <dgm:pt modelId="{48ABF902-2E15-4E4A-9752-42BA4DD5ECCF}">
      <dgm:prSet phldrT="[Text]"/>
      <dgm:spPr/>
      <dgm:t>
        <a:bodyPr/>
        <a:lstStyle/>
        <a:p>
          <a:endParaRPr lang="en-GB" dirty="0">
            <a:latin typeface="Comic Sans MS" panose="030F0702030302020204" pitchFamily="66" charset="0"/>
          </a:endParaRPr>
        </a:p>
      </dgm:t>
    </dgm:pt>
    <dgm:pt modelId="{9BD493A2-AF67-407E-9B47-7F44515A7B89}" type="sibTrans" cxnId="{50197C08-B7DE-46D1-9E0D-42F1C624D8F1}">
      <dgm:prSet/>
      <dgm:spPr/>
      <dgm:t>
        <a:bodyPr/>
        <a:lstStyle/>
        <a:p>
          <a:endParaRPr lang="en-GB"/>
        </a:p>
      </dgm:t>
    </dgm:pt>
    <dgm:pt modelId="{51ACF50B-4A41-4898-BFA5-24C9CF7F6E55}" type="parTrans" cxnId="{50197C08-B7DE-46D1-9E0D-42F1C624D8F1}">
      <dgm:prSet/>
      <dgm:spPr/>
      <dgm:t>
        <a:bodyPr/>
        <a:lstStyle/>
        <a:p>
          <a:endParaRPr lang="en-GB"/>
        </a:p>
      </dgm:t>
    </dgm:pt>
    <dgm:pt modelId="{F8E1A859-EE79-4F4F-9FBD-3368032C5B88}" type="pres">
      <dgm:prSet presAssocID="{32A7B21A-3D6E-4C58-A3C4-8E92DF72E5C2}" presName="Name0" presStyleCnt="0">
        <dgm:presLayoutVars>
          <dgm:dir/>
          <dgm:animLvl val="lvl"/>
          <dgm:resizeHandles val="exact"/>
        </dgm:presLayoutVars>
      </dgm:prSet>
      <dgm:spPr/>
    </dgm:pt>
    <dgm:pt modelId="{387CF61A-5598-4B11-8DFC-E63B49C1F140}" type="pres">
      <dgm:prSet presAssocID="{48ABF902-2E15-4E4A-9752-42BA4DD5ECCF}" presName="Name8" presStyleCnt="0"/>
      <dgm:spPr/>
    </dgm:pt>
    <dgm:pt modelId="{745D146E-205D-4F93-B5A6-FC0E9CC96B9C}" type="pres">
      <dgm:prSet presAssocID="{48ABF902-2E15-4E4A-9752-42BA4DD5ECCF}" presName="level" presStyleLbl="node1" presStyleIdx="0" presStyleCnt="4" custLinFactNeighborY="5024">
        <dgm:presLayoutVars>
          <dgm:chMax val="1"/>
          <dgm:bulletEnabled val="1"/>
        </dgm:presLayoutVars>
      </dgm:prSet>
      <dgm:spPr/>
      <dgm:t>
        <a:bodyPr/>
        <a:lstStyle/>
        <a:p>
          <a:endParaRPr lang="en-GB"/>
        </a:p>
      </dgm:t>
    </dgm:pt>
    <dgm:pt modelId="{F02C58CB-5C8E-455B-90BA-1BA836DA08AE}" type="pres">
      <dgm:prSet presAssocID="{48ABF902-2E15-4E4A-9752-42BA4DD5ECCF}" presName="levelTx" presStyleLbl="revTx" presStyleIdx="0" presStyleCnt="0">
        <dgm:presLayoutVars>
          <dgm:chMax val="1"/>
          <dgm:bulletEnabled val="1"/>
        </dgm:presLayoutVars>
      </dgm:prSet>
      <dgm:spPr/>
      <dgm:t>
        <a:bodyPr/>
        <a:lstStyle/>
        <a:p>
          <a:endParaRPr lang="en-GB"/>
        </a:p>
      </dgm:t>
    </dgm:pt>
    <dgm:pt modelId="{4FE60F0A-DA93-49F8-931B-85C401AE1BE9}" type="pres">
      <dgm:prSet presAssocID="{9653E705-143F-4CD6-8EBE-9298625C3D47}" presName="Name8" presStyleCnt="0"/>
      <dgm:spPr/>
    </dgm:pt>
    <dgm:pt modelId="{E370B027-DF56-4573-BA38-398FA01E13FD}" type="pres">
      <dgm:prSet presAssocID="{9653E705-143F-4CD6-8EBE-9298625C3D47}" presName="level" presStyleLbl="node1" presStyleIdx="1" presStyleCnt="4" custLinFactNeighborX="-388" custLinFactNeighborY="4248">
        <dgm:presLayoutVars>
          <dgm:chMax val="1"/>
          <dgm:bulletEnabled val="1"/>
        </dgm:presLayoutVars>
      </dgm:prSet>
      <dgm:spPr/>
      <dgm:t>
        <a:bodyPr/>
        <a:lstStyle/>
        <a:p>
          <a:endParaRPr lang="en-GB"/>
        </a:p>
      </dgm:t>
    </dgm:pt>
    <dgm:pt modelId="{D564C84E-909A-4773-A5F8-AF2E835A3132}" type="pres">
      <dgm:prSet presAssocID="{9653E705-143F-4CD6-8EBE-9298625C3D47}" presName="levelTx" presStyleLbl="revTx" presStyleIdx="0" presStyleCnt="0">
        <dgm:presLayoutVars>
          <dgm:chMax val="1"/>
          <dgm:bulletEnabled val="1"/>
        </dgm:presLayoutVars>
      </dgm:prSet>
      <dgm:spPr/>
      <dgm:t>
        <a:bodyPr/>
        <a:lstStyle/>
        <a:p>
          <a:endParaRPr lang="en-GB"/>
        </a:p>
      </dgm:t>
    </dgm:pt>
    <dgm:pt modelId="{D6F23D57-DA14-4277-ACA2-40FEB86F64D0}" type="pres">
      <dgm:prSet presAssocID="{9ECB9341-2297-4C27-9DEC-80264F619D65}" presName="Name8" presStyleCnt="0"/>
      <dgm:spPr/>
    </dgm:pt>
    <dgm:pt modelId="{1835F345-EC94-4F5B-B43D-2645029B0170}" type="pres">
      <dgm:prSet presAssocID="{9ECB9341-2297-4C27-9DEC-80264F619D65}" presName="level" presStyleLbl="node1" presStyleIdx="2" presStyleCnt="4" custLinFactNeighborX="-118" custLinFactNeighborY="5253">
        <dgm:presLayoutVars>
          <dgm:chMax val="1"/>
          <dgm:bulletEnabled val="1"/>
        </dgm:presLayoutVars>
      </dgm:prSet>
      <dgm:spPr/>
      <dgm:t>
        <a:bodyPr/>
        <a:lstStyle/>
        <a:p>
          <a:endParaRPr lang="en-GB"/>
        </a:p>
      </dgm:t>
    </dgm:pt>
    <dgm:pt modelId="{9428413D-306A-4823-A310-AA417E17B8BD}" type="pres">
      <dgm:prSet presAssocID="{9ECB9341-2297-4C27-9DEC-80264F619D65}" presName="levelTx" presStyleLbl="revTx" presStyleIdx="0" presStyleCnt="0">
        <dgm:presLayoutVars>
          <dgm:chMax val="1"/>
          <dgm:bulletEnabled val="1"/>
        </dgm:presLayoutVars>
      </dgm:prSet>
      <dgm:spPr/>
      <dgm:t>
        <a:bodyPr/>
        <a:lstStyle/>
        <a:p>
          <a:endParaRPr lang="en-GB"/>
        </a:p>
      </dgm:t>
    </dgm:pt>
    <dgm:pt modelId="{AD479571-974A-4468-B30C-079EAF6DC2F6}" type="pres">
      <dgm:prSet presAssocID="{4A086B68-3A9B-4678-B3D6-BF145936C033}" presName="Name8" presStyleCnt="0"/>
      <dgm:spPr/>
    </dgm:pt>
    <dgm:pt modelId="{D4041C77-7A83-41FC-80DF-011194CC9A6F}" type="pres">
      <dgm:prSet presAssocID="{4A086B68-3A9B-4678-B3D6-BF145936C033}" presName="level" presStyleLbl="node1" presStyleIdx="3" presStyleCnt="4" custLinFactNeighborX="-1181">
        <dgm:presLayoutVars>
          <dgm:chMax val="1"/>
          <dgm:bulletEnabled val="1"/>
        </dgm:presLayoutVars>
      </dgm:prSet>
      <dgm:spPr/>
      <dgm:t>
        <a:bodyPr/>
        <a:lstStyle/>
        <a:p>
          <a:endParaRPr lang="en-GB"/>
        </a:p>
      </dgm:t>
    </dgm:pt>
    <dgm:pt modelId="{11B864F0-E0F1-49AC-8E0B-7DE4D0A0D934}" type="pres">
      <dgm:prSet presAssocID="{4A086B68-3A9B-4678-B3D6-BF145936C033}" presName="levelTx" presStyleLbl="revTx" presStyleIdx="0" presStyleCnt="0">
        <dgm:presLayoutVars>
          <dgm:chMax val="1"/>
          <dgm:bulletEnabled val="1"/>
        </dgm:presLayoutVars>
      </dgm:prSet>
      <dgm:spPr/>
      <dgm:t>
        <a:bodyPr/>
        <a:lstStyle/>
        <a:p>
          <a:endParaRPr lang="en-GB"/>
        </a:p>
      </dgm:t>
    </dgm:pt>
  </dgm:ptLst>
  <dgm:cxnLst>
    <dgm:cxn modelId="{884258BC-42CD-4BBB-BE80-F13C07A29FB2}" type="presOf" srcId="{48ABF902-2E15-4E4A-9752-42BA4DD5ECCF}" destId="{745D146E-205D-4F93-B5A6-FC0E9CC96B9C}" srcOrd="0" destOrd="0" presId="urn:microsoft.com/office/officeart/2005/8/layout/pyramid1"/>
    <dgm:cxn modelId="{4C7C8C63-041E-4280-A648-A33DB4D67438}" type="presOf" srcId="{32A7B21A-3D6E-4C58-A3C4-8E92DF72E5C2}" destId="{F8E1A859-EE79-4F4F-9FBD-3368032C5B88}" srcOrd="0" destOrd="0" presId="urn:microsoft.com/office/officeart/2005/8/layout/pyramid1"/>
    <dgm:cxn modelId="{2713FDC6-AC8D-4B40-A8F2-BF8881F48703}" srcId="{32A7B21A-3D6E-4C58-A3C4-8E92DF72E5C2}" destId="{9ECB9341-2297-4C27-9DEC-80264F619D65}" srcOrd="2" destOrd="0" parTransId="{140EA65F-9FBA-40B7-9A58-73356D4B3128}" sibTransId="{4834A7B1-92D4-4814-BFDC-AF22F1A29C41}"/>
    <dgm:cxn modelId="{80F8361C-44AB-4883-9E03-32BBCD4C6D25}" type="presOf" srcId="{4A086B68-3A9B-4678-B3D6-BF145936C033}" destId="{D4041C77-7A83-41FC-80DF-011194CC9A6F}" srcOrd="0" destOrd="0" presId="urn:microsoft.com/office/officeart/2005/8/layout/pyramid1"/>
    <dgm:cxn modelId="{BF3A0A03-BD94-4580-AF5C-A3AC4D1370D1}" type="presOf" srcId="{9653E705-143F-4CD6-8EBE-9298625C3D47}" destId="{D564C84E-909A-4773-A5F8-AF2E835A3132}" srcOrd="1" destOrd="0" presId="urn:microsoft.com/office/officeart/2005/8/layout/pyramid1"/>
    <dgm:cxn modelId="{725FB50C-3DD3-44CF-9F36-1DA61F124AC7}" type="presOf" srcId="{4A086B68-3A9B-4678-B3D6-BF145936C033}" destId="{11B864F0-E0F1-49AC-8E0B-7DE4D0A0D934}" srcOrd="1" destOrd="0" presId="urn:microsoft.com/office/officeart/2005/8/layout/pyramid1"/>
    <dgm:cxn modelId="{1588E5C2-78A6-4ED0-BD1C-B3C61F8E2CBD}" type="presOf" srcId="{48ABF902-2E15-4E4A-9752-42BA4DD5ECCF}" destId="{F02C58CB-5C8E-455B-90BA-1BA836DA08AE}" srcOrd="1" destOrd="0" presId="urn:microsoft.com/office/officeart/2005/8/layout/pyramid1"/>
    <dgm:cxn modelId="{50197C08-B7DE-46D1-9E0D-42F1C624D8F1}" srcId="{32A7B21A-3D6E-4C58-A3C4-8E92DF72E5C2}" destId="{48ABF902-2E15-4E4A-9752-42BA4DD5ECCF}" srcOrd="0" destOrd="0" parTransId="{51ACF50B-4A41-4898-BFA5-24C9CF7F6E55}" sibTransId="{9BD493A2-AF67-407E-9B47-7F44515A7B89}"/>
    <dgm:cxn modelId="{90470389-62E3-465B-978B-45EB729482CB}" type="presOf" srcId="{9ECB9341-2297-4C27-9DEC-80264F619D65}" destId="{9428413D-306A-4823-A310-AA417E17B8BD}" srcOrd="1" destOrd="0" presId="urn:microsoft.com/office/officeart/2005/8/layout/pyramid1"/>
    <dgm:cxn modelId="{B259FFC8-5E6A-46A1-A27E-E0441CCA7C71}" type="presOf" srcId="{9ECB9341-2297-4C27-9DEC-80264F619D65}" destId="{1835F345-EC94-4F5B-B43D-2645029B0170}" srcOrd="0" destOrd="0" presId="urn:microsoft.com/office/officeart/2005/8/layout/pyramid1"/>
    <dgm:cxn modelId="{4FA74F78-248F-4450-B8DD-C0C4EAED5801}" srcId="{32A7B21A-3D6E-4C58-A3C4-8E92DF72E5C2}" destId="{4A086B68-3A9B-4678-B3D6-BF145936C033}" srcOrd="3" destOrd="0" parTransId="{228BBB9E-ECA5-4C1F-B17F-C188D28E9414}" sibTransId="{CBE2DD46-BF32-4300-BF0A-69E4730DEAD7}"/>
    <dgm:cxn modelId="{F740FBC8-2ED9-4D0A-9F2A-9373A9A79E87}" type="presOf" srcId="{9653E705-143F-4CD6-8EBE-9298625C3D47}" destId="{E370B027-DF56-4573-BA38-398FA01E13FD}" srcOrd="0" destOrd="0" presId="urn:microsoft.com/office/officeart/2005/8/layout/pyramid1"/>
    <dgm:cxn modelId="{46D65F41-73FB-494B-86E1-924448220595}" srcId="{32A7B21A-3D6E-4C58-A3C4-8E92DF72E5C2}" destId="{9653E705-143F-4CD6-8EBE-9298625C3D47}" srcOrd="1" destOrd="0" parTransId="{1D9CD76F-5DD4-4DB2-962C-8A368D72EBC2}" sibTransId="{6365E88C-55B4-4285-B23E-B573FC83DD34}"/>
    <dgm:cxn modelId="{97B9D3BD-FBA5-4170-8765-D4273940EDA5}" type="presParOf" srcId="{F8E1A859-EE79-4F4F-9FBD-3368032C5B88}" destId="{387CF61A-5598-4B11-8DFC-E63B49C1F140}" srcOrd="0" destOrd="0" presId="urn:microsoft.com/office/officeart/2005/8/layout/pyramid1"/>
    <dgm:cxn modelId="{FBF67DD2-6775-42F9-A535-4C32ACE0C109}" type="presParOf" srcId="{387CF61A-5598-4B11-8DFC-E63B49C1F140}" destId="{745D146E-205D-4F93-B5A6-FC0E9CC96B9C}" srcOrd="0" destOrd="0" presId="urn:microsoft.com/office/officeart/2005/8/layout/pyramid1"/>
    <dgm:cxn modelId="{562FE86D-C988-493B-B087-55F009AD5D19}" type="presParOf" srcId="{387CF61A-5598-4B11-8DFC-E63B49C1F140}" destId="{F02C58CB-5C8E-455B-90BA-1BA836DA08AE}" srcOrd="1" destOrd="0" presId="urn:microsoft.com/office/officeart/2005/8/layout/pyramid1"/>
    <dgm:cxn modelId="{A5A2BC8F-0887-4819-845B-7521A4B03AB9}" type="presParOf" srcId="{F8E1A859-EE79-4F4F-9FBD-3368032C5B88}" destId="{4FE60F0A-DA93-49F8-931B-85C401AE1BE9}" srcOrd="1" destOrd="0" presId="urn:microsoft.com/office/officeart/2005/8/layout/pyramid1"/>
    <dgm:cxn modelId="{F5ACB771-C2DA-40AA-8DB1-C95A8A1B5515}" type="presParOf" srcId="{4FE60F0A-DA93-49F8-931B-85C401AE1BE9}" destId="{E370B027-DF56-4573-BA38-398FA01E13FD}" srcOrd="0" destOrd="0" presId="urn:microsoft.com/office/officeart/2005/8/layout/pyramid1"/>
    <dgm:cxn modelId="{7A124A12-B20A-4CA5-A8D0-CCAFBD1EC278}" type="presParOf" srcId="{4FE60F0A-DA93-49F8-931B-85C401AE1BE9}" destId="{D564C84E-909A-4773-A5F8-AF2E835A3132}" srcOrd="1" destOrd="0" presId="urn:microsoft.com/office/officeart/2005/8/layout/pyramid1"/>
    <dgm:cxn modelId="{FE63027C-1FCE-4ED7-820F-873FA94944E1}" type="presParOf" srcId="{F8E1A859-EE79-4F4F-9FBD-3368032C5B88}" destId="{D6F23D57-DA14-4277-ACA2-40FEB86F64D0}" srcOrd="2" destOrd="0" presId="urn:microsoft.com/office/officeart/2005/8/layout/pyramid1"/>
    <dgm:cxn modelId="{A500DDDF-FECC-43FA-ABFD-7D097841521E}" type="presParOf" srcId="{D6F23D57-DA14-4277-ACA2-40FEB86F64D0}" destId="{1835F345-EC94-4F5B-B43D-2645029B0170}" srcOrd="0" destOrd="0" presId="urn:microsoft.com/office/officeart/2005/8/layout/pyramid1"/>
    <dgm:cxn modelId="{E4442541-1DD3-41EC-ADA7-04181109F46C}" type="presParOf" srcId="{D6F23D57-DA14-4277-ACA2-40FEB86F64D0}" destId="{9428413D-306A-4823-A310-AA417E17B8BD}" srcOrd="1" destOrd="0" presId="urn:microsoft.com/office/officeart/2005/8/layout/pyramid1"/>
    <dgm:cxn modelId="{0AA3CAA2-F53A-436C-8B25-D9E42397B9C0}" type="presParOf" srcId="{F8E1A859-EE79-4F4F-9FBD-3368032C5B88}" destId="{AD479571-974A-4468-B30C-079EAF6DC2F6}" srcOrd="3" destOrd="0" presId="urn:microsoft.com/office/officeart/2005/8/layout/pyramid1"/>
    <dgm:cxn modelId="{0AB9B0CE-D72E-40DF-BE68-A78D6B60F804}" type="presParOf" srcId="{AD479571-974A-4468-B30C-079EAF6DC2F6}" destId="{D4041C77-7A83-41FC-80DF-011194CC9A6F}" srcOrd="0" destOrd="0" presId="urn:microsoft.com/office/officeart/2005/8/layout/pyramid1"/>
    <dgm:cxn modelId="{6C6F9B56-C3ED-4630-91A9-B127A25A9D6A}" type="presParOf" srcId="{AD479571-974A-4468-B30C-079EAF6DC2F6}" destId="{11B864F0-E0F1-49AC-8E0B-7DE4D0A0D934}"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D146E-205D-4F93-B5A6-FC0E9CC96B9C}">
      <dsp:nvSpPr>
        <dsp:cNvPr id="0" name=""/>
        <dsp:cNvSpPr/>
      </dsp:nvSpPr>
      <dsp:spPr>
        <a:xfrm>
          <a:off x="2032000" y="68058"/>
          <a:ext cx="2032000" cy="1354666"/>
        </a:xfrm>
        <a:prstGeom prst="trapezoid">
          <a:avLst>
            <a:gd name="adj" fmla="val 7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GB" sz="6500" kern="1200" dirty="0">
            <a:latin typeface="Comic Sans MS" panose="030F0702030302020204" pitchFamily="66" charset="0"/>
          </a:endParaRPr>
        </a:p>
      </dsp:txBody>
      <dsp:txXfrm>
        <a:off x="2032000" y="68058"/>
        <a:ext cx="2032000" cy="1354666"/>
      </dsp:txXfrm>
    </dsp:sp>
    <dsp:sp modelId="{E370B027-DF56-4573-BA38-398FA01E13FD}">
      <dsp:nvSpPr>
        <dsp:cNvPr id="0" name=""/>
        <dsp:cNvSpPr/>
      </dsp:nvSpPr>
      <dsp:spPr>
        <a:xfrm>
          <a:off x="1000231" y="1412212"/>
          <a:ext cx="4064000" cy="1354666"/>
        </a:xfrm>
        <a:prstGeom prst="trapezoid">
          <a:avLst>
            <a:gd name="adj" fmla="val 7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GB" sz="6500" kern="1200" dirty="0">
            <a:latin typeface="Comic Sans MS" panose="030F0702030302020204" pitchFamily="66" charset="0"/>
          </a:endParaRPr>
        </a:p>
      </dsp:txBody>
      <dsp:txXfrm>
        <a:off x="1711431" y="1412212"/>
        <a:ext cx="2641600" cy="1354666"/>
      </dsp:txXfrm>
    </dsp:sp>
    <dsp:sp modelId="{1835F345-EC94-4F5B-B43D-2645029B0170}">
      <dsp:nvSpPr>
        <dsp:cNvPr id="0" name=""/>
        <dsp:cNvSpPr/>
      </dsp:nvSpPr>
      <dsp:spPr>
        <a:xfrm>
          <a:off x="0" y="2709333"/>
          <a:ext cx="6096000" cy="1354666"/>
        </a:xfrm>
        <a:prstGeom prst="trapezoid">
          <a:avLst>
            <a:gd name="adj" fmla="val 7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GB" sz="6500" kern="1200" dirty="0">
            <a:latin typeface="Comic Sans MS" panose="030F0702030302020204" pitchFamily="66" charset="0"/>
          </a:endParaRPr>
        </a:p>
      </dsp:txBody>
      <dsp:txXfrm>
        <a:off x="1066799" y="2709333"/>
        <a:ext cx="3962400" cy="1354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D146E-205D-4F93-B5A6-FC0E9CC96B9C}">
      <dsp:nvSpPr>
        <dsp:cNvPr id="0" name=""/>
        <dsp:cNvSpPr/>
      </dsp:nvSpPr>
      <dsp:spPr>
        <a:xfrm>
          <a:off x="2286000" y="51043"/>
          <a:ext cx="1524000" cy="1016000"/>
        </a:xfrm>
        <a:prstGeom prst="trapezoid">
          <a:avLst>
            <a:gd name="adj" fmla="val 7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n-GB" sz="5500" kern="1200" dirty="0">
            <a:latin typeface="Comic Sans MS" panose="030F0702030302020204" pitchFamily="66" charset="0"/>
          </a:endParaRPr>
        </a:p>
      </dsp:txBody>
      <dsp:txXfrm>
        <a:off x="2286000" y="51043"/>
        <a:ext cx="1524000" cy="1016000"/>
      </dsp:txXfrm>
    </dsp:sp>
    <dsp:sp modelId="{E370B027-DF56-4573-BA38-398FA01E13FD}">
      <dsp:nvSpPr>
        <dsp:cNvPr id="0" name=""/>
        <dsp:cNvSpPr/>
      </dsp:nvSpPr>
      <dsp:spPr>
        <a:xfrm>
          <a:off x="1512173" y="1059159"/>
          <a:ext cx="3048000" cy="1016000"/>
        </a:xfrm>
        <a:prstGeom prst="trapezoid">
          <a:avLst>
            <a:gd name="adj" fmla="val 7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n-GB" sz="5500" kern="1200" dirty="0">
            <a:latin typeface="Comic Sans MS" panose="030F0702030302020204" pitchFamily="66" charset="0"/>
          </a:endParaRPr>
        </a:p>
      </dsp:txBody>
      <dsp:txXfrm>
        <a:off x="2045573" y="1059159"/>
        <a:ext cx="1981200" cy="1016000"/>
      </dsp:txXfrm>
    </dsp:sp>
    <dsp:sp modelId="{1835F345-EC94-4F5B-B43D-2645029B0170}">
      <dsp:nvSpPr>
        <dsp:cNvPr id="0" name=""/>
        <dsp:cNvSpPr/>
      </dsp:nvSpPr>
      <dsp:spPr>
        <a:xfrm>
          <a:off x="756605" y="2085370"/>
          <a:ext cx="4572000" cy="1016000"/>
        </a:xfrm>
        <a:prstGeom prst="trapezoid">
          <a:avLst>
            <a:gd name="adj" fmla="val 7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n-GB" sz="5500" kern="1200" dirty="0">
            <a:latin typeface="Comic Sans MS" panose="030F0702030302020204" pitchFamily="66" charset="0"/>
          </a:endParaRPr>
        </a:p>
      </dsp:txBody>
      <dsp:txXfrm>
        <a:off x="1556705" y="2085370"/>
        <a:ext cx="2971800" cy="1016000"/>
      </dsp:txXfrm>
    </dsp:sp>
    <dsp:sp modelId="{D4041C77-7A83-41FC-80DF-011194CC9A6F}">
      <dsp:nvSpPr>
        <dsp:cNvPr id="0" name=""/>
        <dsp:cNvSpPr/>
      </dsp:nvSpPr>
      <dsp:spPr>
        <a:xfrm>
          <a:off x="0" y="3047999"/>
          <a:ext cx="6096000" cy="1016000"/>
        </a:xfrm>
        <a:prstGeom prst="trapezoid">
          <a:avLst>
            <a:gd name="adj" fmla="val 75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n-GB" sz="5500" kern="1200" dirty="0">
            <a:latin typeface="Comic Sans MS" panose="030F0702030302020204" pitchFamily="66" charset="0"/>
          </a:endParaRPr>
        </a:p>
      </dsp:txBody>
      <dsp:txXfrm>
        <a:off x="1066799" y="3047999"/>
        <a:ext cx="39624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9099" cy="496967"/>
          </a:xfrm>
          <a:prstGeom prst="rect">
            <a:avLst/>
          </a:prstGeom>
        </p:spPr>
        <p:txBody>
          <a:bodyPr vert="horz" lIns="91413" tIns="45706" rIns="91413" bIns="45706" rtlCol="0"/>
          <a:lstStyle>
            <a:lvl1pPr algn="l">
              <a:defRPr sz="1200"/>
            </a:lvl1pPr>
          </a:lstStyle>
          <a:p>
            <a:endParaRPr lang="en-GB"/>
          </a:p>
        </p:txBody>
      </p:sp>
      <p:sp>
        <p:nvSpPr>
          <p:cNvPr id="3" name="Date Placeholder 2"/>
          <p:cNvSpPr>
            <a:spLocks noGrp="1"/>
          </p:cNvSpPr>
          <p:nvPr>
            <p:ph type="dt" sz="quarter" idx="1"/>
          </p:nvPr>
        </p:nvSpPr>
        <p:spPr>
          <a:xfrm>
            <a:off x="3854940" y="1"/>
            <a:ext cx="2949099" cy="496967"/>
          </a:xfrm>
          <a:prstGeom prst="rect">
            <a:avLst/>
          </a:prstGeom>
        </p:spPr>
        <p:txBody>
          <a:bodyPr vert="horz" lIns="91413" tIns="45706" rIns="91413" bIns="45706" rtlCol="0"/>
          <a:lstStyle>
            <a:lvl1pPr algn="r">
              <a:defRPr sz="1200"/>
            </a:lvl1pPr>
          </a:lstStyle>
          <a:p>
            <a:fld id="{5CE429FE-4A15-4547-AA05-868D11EDC2B9}" type="datetimeFigureOut">
              <a:rPr lang="en-GB" smtClean="0"/>
              <a:t>06/11/2019</a:t>
            </a:fld>
            <a:endParaRPr lang="en-GB"/>
          </a:p>
        </p:txBody>
      </p:sp>
      <p:sp>
        <p:nvSpPr>
          <p:cNvPr id="4" name="Footer Placeholder 3"/>
          <p:cNvSpPr>
            <a:spLocks noGrp="1"/>
          </p:cNvSpPr>
          <p:nvPr>
            <p:ph type="ftr" sz="quarter" idx="2"/>
          </p:nvPr>
        </p:nvSpPr>
        <p:spPr>
          <a:xfrm>
            <a:off x="2" y="9440646"/>
            <a:ext cx="2949099" cy="496967"/>
          </a:xfrm>
          <a:prstGeom prst="rect">
            <a:avLst/>
          </a:prstGeom>
        </p:spPr>
        <p:txBody>
          <a:bodyPr vert="horz" lIns="91413" tIns="45706" rIns="91413" bIns="45706" rtlCol="0" anchor="b"/>
          <a:lstStyle>
            <a:lvl1pPr algn="l">
              <a:defRPr sz="1200"/>
            </a:lvl1pPr>
          </a:lstStyle>
          <a:p>
            <a:endParaRPr lang="en-GB"/>
          </a:p>
        </p:txBody>
      </p:sp>
      <p:sp>
        <p:nvSpPr>
          <p:cNvPr id="5" name="Slide Number Placeholder 4"/>
          <p:cNvSpPr>
            <a:spLocks noGrp="1"/>
          </p:cNvSpPr>
          <p:nvPr>
            <p:ph type="sldNum" sz="quarter" idx="3"/>
          </p:nvPr>
        </p:nvSpPr>
        <p:spPr>
          <a:xfrm>
            <a:off x="3854940" y="9440646"/>
            <a:ext cx="2949099" cy="496967"/>
          </a:xfrm>
          <a:prstGeom prst="rect">
            <a:avLst/>
          </a:prstGeom>
        </p:spPr>
        <p:txBody>
          <a:bodyPr vert="horz" lIns="91413" tIns="45706" rIns="91413" bIns="45706" rtlCol="0" anchor="b"/>
          <a:lstStyle>
            <a:lvl1pPr algn="r">
              <a:defRPr sz="1200"/>
            </a:lvl1pPr>
          </a:lstStyle>
          <a:p>
            <a:fld id="{E49B232F-6443-4698-BBCE-9DAACF5EC9E0}" type="slidenum">
              <a:rPr lang="en-GB" smtClean="0"/>
              <a:t>‹#›</a:t>
            </a:fld>
            <a:endParaRPr lang="en-GB"/>
          </a:p>
        </p:txBody>
      </p:sp>
    </p:spTree>
    <p:extLst>
      <p:ext uri="{BB962C8B-B14F-4D97-AF65-F5344CB8AC3E}">
        <p14:creationId xmlns:p14="http://schemas.microsoft.com/office/powerpoint/2010/main" val="419063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9099" cy="496967"/>
          </a:xfrm>
          <a:prstGeom prst="rect">
            <a:avLst/>
          </a:prstGeom>
        </p:spPr>
        <p:txBody>
          <a:bodyPr vert="horz" lIns="91413" tIns="45706" rIns="91413" bIns="45706" rtlCol="0"/>
          <a:lstStyle>
            <a:lvl1pPr algn="l">
              <a:defRPr sz="1200"/>
            </a:lvl1pPr>
          </a:lstStyle>
          <a:p>
            <a:endParaRPr lang="en-GB"/>
          </a:p>
        </p:txBody>
      </p:sp>
      <p:sp>
        <p:nvSpPr>
          <p:cNvPr id="3" name="Date Placeholder 2"/>
          <p:cNvSpPr>
            <a:spLocks noGrp="1"/>
          </p:cNvSpPr>
          <p:nvPr>
            <p:ph type="dt" idx="1"/>
          </p:nvPr>
        </p:nvSpPr>
        <p:spPr>
          <a:xfrm>
            <a:off x="3854940" y="1"/>
            <a:ext cx="2949099" cy="496967"/>
          </a:xfrm>
          <a:prstGeom prst="rect">
            <a:avLst/>
          </a:prstGeom>
        </p:spPr>
        <p:txBody>
          <a:bodyPr vert="horz" lIns="91413" tIns="45706" rIns="91413" bIns="45706" rtlCol="0"/>
          <a:lstStyle>
            <a:lvl1pPr algn="r">
              <a:defRPr sz="1200"/>
            </a:lvl1pPr>
          </a:lstStyle>
          <a:p>
            <a:fld id="{C7148639-5B02-4886-B0D7-DAE929DF61CE}" type="datetimeFigureOut">
              <a:rPr lang="en-GB" smtClean="0"/>
              <a:t>06/11/2019</a:t>
            </a:fld>
            <a:endParaRPr lang="en-GB"/>
          </a:p>
        </p:txBody>
      </p:sp>
      <p:sp>
        <p:nvSpPr>
          <p:cNvPr id="4" name="Slide Image Placeholder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413" tIns="45706" rIns="91413" bIns="45706" rtlCol="0" anchor="ctr"/>
          <a:lstStyle/>
          <a:p>
            <a:endParaRPr lang="en-GB"/>
          </a:p>
        </p:txBody>
      </p:sp>
      <p:sp>
        <p:nvSpPr>
          <p:cNvPr id="5" name="Notes Placeholder 4"/>
          <p:cNvSpPr>
            <a:spLocks noGrp="1"/>
          </p:cNvSpPr>
          <p:nvPr>
            <p:ph type="body" sz="quarter" idx="3"/>
          </p:nvPr>
        </p:nvSpPr>
        <p:spPr>
          <a:xfrm>
            <a:off x="680562" y="4721188"/>
            <a:ext cx="5444490" cy="4472701"/>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40646"/>
            <a:ext cx="2949099" cy="496967"/>
          </a:xfrm>
          <a:prstGeom prst="rect">
            <a:avLst/>
          </a:prstGeom>
        </p:spPr>
        <p:txBody>
          <a:bodyPr vert="horz" lIns="91413" tIns="45706" rIns="91413" bIns="45706" rtlCol="0" anchor="b"/>
          <a:lstStyle>
            <a:lvl1pPr algn="l">
              <a:defRPr sz="1200"/>
            </a:lvl1pPr>
          </a:lstStyle>
          <a:p>
            <a:endParaRPr lang="en-GB"/>
          </a:p>
        </p:txBody>
      </p:sp>
      <p:sp>
        <p:nvSpPr>
          <p:cNvPr id="7" name="Slide Number Placeholder 6"/>
          <p:cNvSpPr>
            <a:spLocks noGrp="1"/>
          </p:cNvSpPr>
          <p:nvPr>
            <p:ph type="sldNum" sz="quarter" idx="5"/>
          </p:nvPr>
        </p:nvSpPr>
        <p:spPr>
          <a:xfrm>
            <a:off x="3854940" y="9440646"/>
            <a:ext cx="2949099" cy="496967"/>
          </a:xfrm>
          <a:prstGeom prst="rect">
            <a:avLst/>
          </a:prstGeom>
        </p:spPr>
        <p:txBody>
          <a:bodyPr vert="horz" lIns="91413" tIns="45706" rIns="91413" bIns="45706" rtlCol="0" anchor="b"/>
          <a:lstStyle>
            <a:lvl1pPr algn="r">
              <a:defRPr sz="1200"/>
            </a:lvl1pPr>
          </a:lstStyle>
          <a:p>
            <a:fld id="{7BEA9551-BF3B-4DB7-A383-C9777F381425}" type="slidenum">
              <a:rPr lang="en-GB" smtClean="0"/>
              <a:t>‹#›</a:t>
            </a:fld>
            <a:endParaRPr lang="en-GB"/>
          </a:p>
        </p:txBody>
      </p:sp>
    </p:spTree>
    <p:extLst>
      <p:ext uri="{BB962C8B-B14F-4D97-AF65-F5344CB8AC3E}">
        <p14:creationId xmlns:p14="http://schemas.microsoft.com/office/powerpoint/2010/main" val="46640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pupils aware that the Electoral</a:t>
            </a:r>
            <a:r>
              <a:rPr lang="en-GB" baseline="0" dirty="0"/>
              <a:t> Commission is an organisation which makes sure elections are carried out properly in the UK. </a:t>
            </a:r>
            <a:endParaRPr lang="en-GB" dirty="0"/>
          </a:p>
        </p:txBody>
      </p:sp>
      <p:sp>
        <p:nvSpPr>
          <p:cNvPr id="4" name="Slide Number Placeholder 3"/>
          <p:cNvSpPr>
            <a:spLocks noGrp="1"/>
          </p:cNvSpPr>
          <p:nvPr>
            <p:ph type="sldNum" sz="quarter" idx="10"/>
          </p:nvPr>
        </p:nvSpPr>
        <p:spPr/>
        <p:txBody>
          <a:bodyPr/>
          <a:lstStyle/>
          <a:p>
            <a:fld id="{7BEA9551-BF3B-4DB7-A383-C9777F381425}" type="slidenum">
              <a:rPr lang="en-GB" smtClean="0"/>
              <a:t>6</a:t>
            </a:fld>
            <a:endParaRPr lang="en-GB"/>
          </a:p>
        </p:txBody>
      </p:sp>
    </p:spTree>
    <p:extLst>
      <p:ext uri="{BB962C8B-B14F-4D97-AF65-F5344CB8AC3E}">
        <p14:creationId xmlns:p14="http://schemas.microsoft.com/office/powerpoint/2010/main" val="2796502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pupils aware that the Electoral</a:t>
            </a:r>
            <a:r>
              <a:rPr lang="en-GB" baseline="0" dirty="0"/>
              <a:t> Commission is an organisation which makes sure elections are carried out properly in the UK. </a:t>
            </a:r>
            <a:endParaRPr lang="en-GB" dirty="0"/>
          </a:p>
        </p:txBody>
      </p:sp>
      <p:sp>
        <p:nvSpPr>
          <p:cNvPr id="4" name="Slide Number Placeholder 3"/>
          <p:cNvSpPr>
            <a:spLocks noGrp="1"/>
          </p:cNvSpPr>
          <p:nvPr>
            <p:ph type="sldNum" sz="quarter" idx="10"/>
          </p:nvPr>
        </p:nvSpPr>
        <p:spPr/>
        <p:txBody>
          <a:bodyPr/>
          <a:lstStyle/>
          <a:p>
            <a:fld id="{7BEA9551-BF3B-4DB7-A383-C9777F381425}" type="slidenum">
              <a:rPr lang="en-GB" smtClean="0"/>
              <a:t>27</a:t>
            </a:fld>
            <a:endParaRPr lang="en-GB"/>
          </a:p>
        </p:txBody>
      </p:sp>
    </p:spTree>
    <p:extLst>
      <p:ext uri="{BB962C8B-B14F-4D97-AF65-F5344CB8AC3E}">
        <p14:creationId xmlns:p14="http://schemas.microsoft.com/office/powerpoint/2010/main" val="163043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pupils aware that the Electoral</a:t>
            </a:r>
            <a:r>
              <a:rPr lang="en-GB" baseline="0" dirty="0"/>
              <a:t> Commission is an organisation which makes sure elections are carried out properly in the UK. </a:t>
            </a:r>
            <a:endParaRPr lang="en-GB" dirty="0"/>
          </a:p>
        </p:txBody>
      </p:sp>
      <p:sp>
        <p:nvSpPr>
          <p:cNvPr id="4" name="Slide Number Placeholder 3"/>
          <p:cNvSpPr>
            <a:spLocks noGrp="1"/>
          </p:cNvSpPr>
          <p:nvPr>
            <p:ph type="sldNum" sz="quarter" idx="10"/>
          </p:nvPr>
        </p:nvSpPr>
        <p:spPr/>
        <p:txBody>
          <a:bodyPr/>
          <a:lstStyle/>
          <a:p>
            <a:fld id="{7BEA9551-BF3B-4DB7-A383-C9777F381425}" type="slidenum">
              <a:rPr lang="en-GB" smtClean="0"/>
              <a:t>32</a:t>
            </a:fld>
            <a:endParaRPr lang="en-GB"/>
          </a:p>
        </p:txBody>
      </p:sp>
    </p:spTree>
    <p:extLst>
      <p:ext uri="{BB962C8B-B14F-4D97-AF65-F5344CB8AC3E}">
        <p14:creationId xmlns:p14="http://schemas.microsoft.com/office/powerpoint/2010/main" val="30739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pupils aware that the Electoral</a:t>
            </a:r>
            <a:r>
              <a:rPr lang="en-GB" baseline="0" dirty="0"/>
              <a:t> Commission is an organisation which makes sure elections are carried out properly in the UK. </a:t>
            </a:r>
            <a:endParaRPr lang="en-GB" dirty="0"/>
          </a:p>
        </p:txBody>
      </p:sp>
      <p:sp>
        <p:nvSpPr>
          <p:cNvPr id="4" name="Slide Number Placeholder 3"/>
          <p:cNvSpPr>
            <a:spLocks noGrp="1"/>
          </p:cNvSpPr>
          <p:nvPr>
            <p:ph type="sldNum" sz="quarter" idx="10"/>
          </p:nvPr>
        </p:nvSpPr>
        <p:spPr/>
        <p:txBody>
          <a:bodyPr/>
          <a:lstStyle/>
          <a:p>
            <a:fld id="{7BEA9551-BF3B-4DB7-A383-C9777F381425}" type="slidenum">
              <a:rPr lang="en-GB" smtClean="0"/>
              <a:t>10</a:t>
            </a:fld>
            <a:endParaRPr lang="en-GB"/>
          </a:p>
        </p:txBody>
      </p:sp>
    </p:spTree>
    <p:extLst>
      <p:ext uri="{BB962C8B-B14F-4D97-AF65-F5344CB8AC3E}">
        <p14:creationId xmlns:p14="http://schemas.microsoft.com/office/powerpoint/2010/main" val="698081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pupils aware that the Electoral</a:t>
            </a:r>
            <a:r>
              <a:rPr lang="en-GB" baseline="0" dirty="0"/>
              <a:t> Commission is an organisation which makes sure elections are carried out properly in the UK. </a:t>
            </a:r>
            <a:endParaRPr lang="en-GB" dirty="0"/>
          </a:p>
        </p:txBody>
      </p:sp>
      <p:sp>
        <p:nvSpPr>
          <p:cNvPr id="4" name="Slide Number Placeholder 3"/>
          <p:cNvSpPr>
            <a:spLocks noGrp="1"/>
          </p:cNvSpPr>
          <p:nvPr>
            <p:ph type="sldNum" sz="quarter" idx="10"/>
          </p:nvPr>
        </p:nvSpPr>
        <p:spPr/>
        <p:txBody>
          <a:bodyPr/>
          <a:lstStyle/>
          <a:p>
            <a:fld id="{7BEA9551-BF3B-4DB7-A383-C9777F381425}" type="slidenum">
              <a:rPr lang="en-GB" smtClean="0"/>
              <a:t>11</a:t>
            </a:fld>
            <a:endParaRPr lang="en-GB"/>
          </a:p>
        </p:txBody>
      </p:sp>
    </p:spTree>
    <p:extLst>
      <p:ext uri="{BB962C8B-B14F-4D97-AF65-F5344CB8AC3E}">
        <p14:creationId xmlns:p14="http://schemas.microsoft.com/office/powerpoint/2010/main" val="2958782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CANTONS-</a:t>
            </a:r>
          </a:p>
          <a:p>
            <a:r>
              <a:rPr lang="en-GB" dirty="0" smtClean="0"/>
              <a:t>https://www.youtube.com/watch?v=y5W45Va0cPE</a:t>
            </a:r>
            <a:endParaRPr lang="en-GB" dirty="0"/>
          </a:p>
        </p:txBody>
      </p:sp>
      <p:sp>
        <p:nvSpPr>
          <p:cNvPr id="4" name="Slide Number Placeholder 3"/>
          <p:cNvSpPr>
            <a:spLocks noGrp="1"/>
          </p:cNvSpPr>
          <p:nvPr>
            <p:ph type="sldNum" sz="quarter" idx="10"/>
          </p:nvPr>
        </p:nvSpPr>
        <p:spPr/>
        <p:txBody>
          <a:bodyPr/>
          <a:lstStyle/>
          <a:p>
            <a:fld id="{7BEA9551-BF3B-4DB7-A383-C9777F381425}" type="slidenum">
              <a:rPr lang="en-GB" smtClean="0"/>
              <a:t>12</a:t>
            </a:fld>
            <a:endParaRPr lang="en-GB"/>
          </a:p>
        </p:txBody>
      </p:sp>
    </p:spTree>
    <p:extLst>
      <p:ext uri="{BB962C8B-B14F-4D97-AF65-F5344CB8AC3E}">
        <p14:creationId xmlns:p14="http://schemas.microsoft.com/office/powerpoint/2010/main" val="126722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LANGS-GE-MINDE</a:t>
            </a:r>
          </a:p>
          <a:p>
            <a:r>
              <a:rPr lang="en-GB" dirty="0" smtClean="0"/>
              <a:t>CANTONS-</a:t>
            </a:r>
          </a:p>
          <a:p>
            <a:r>
              <a:rPr lang="en-GB" dirty="0" smtClean="0"/>
              <a:t>https://www.youtube.com/watch?v=y5W45Va0cPE</a:t>
            </a:r>
          </a:p>
          <a:p>
            <a:endParaRPr lang="en-GB" dirty="0"/>
          </a:p>
        </p:txBody>
      </p:sp>
      <p:sp>
        <p:nvSpPr>
          <p:cNvPr id="4" name="Slide Number Placeholder 3"/>
          <p:cNvSpPr>
            <a:spLocks noGrp="1"/>
          </p:cNvSpPr>
          <p:nvPr>
            <p:ph type="sldNum" sz="quarter" idx="10"/>
          </p:nvPr>
        </p:nvSpPr>
        <p:spPr/>
        <p:txBody>
          <a:bodyPr/>
          <a:lstStyle/>
          <a:p>
            <a:fld id="{7BEA9551-BF3B-4DB7-A383-C9777F381425}" type="slidenum">
              <a:rPr lang="en-GB" smtClean="0"/>
              <a:t>13</a:t>
            </a:fld>
            <a:endParaRPr lang="en-GB"/>
          </a:p>
        </p:txBody>
      </p:sp>
    </p:spTree>
    <p:extLst>
      <p:ext uri="{BB962C8B-B14F-4D97-AF65-F5344CB8AC3E}">
        <p14:creationId xmlns:p14="http://schemas.microsoft.com/office/powerpoint/2010/main" val="39605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pupils aware that the Electoral</a:t>
            </a:r>
            <a:r>
              <a:rPr lang="en-GB" baseline="0" dirty="0"/>
              <a:t> Commission is an organisation which makes sure elections are carried out properly in the UK. </a:t>
            </a:r>
            <a:endParaRPr lang="en-GB" dirty="0"/>
          </a:p>
        </p:txBody>
      </p:sp>
      <p:sp>
        <p:nvSpPr>
          <p:cNvPr id="4" name="Slide Number Placeholder 3"/>
          <p:cNvSpPr>
            <a:spLocks noGrp="1"/>
          </p:cNvSpPr>
          <p:nvPr>
            <p:ph type="sldNum" sz="quarter" idx="10"/>
          </p:nvPr>
        </p:nvSpPr>
        <p:spPr/>
        <p:txBody>
          <a:bodyPr/>
          <a:lstStyle/>
          <a:p>
            <a:fld id="{7BEA9551-BF3B-4DB7-A383-C9777F381425}" type="slidenum">
              <a:rPr lang="en-GB" smtClean="0"/>
              <a:t>15</a:t>
            </a:fld>
            <a:endParaRPr lang="en-GB"/>
          </a:p>
        </p:txBody>
      </p:sp>
    </p:spTree>
    <p:extLst>
      <p:ext uri="{BB962C8B-B14F-4D97-AF65-F5344CB8AC3E}">
        <p14:creationId xmlns:p14="http://schemas.microsoft.com/office/powerpoint/2010/main" val="153536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pupils aware that the Electoral</a:t>
            </a:r>
            <a:r>
              <a:rPr lang="en-GB" baseline="0" dirty="0"/>
              <a:t> Commission is an organisation which makes sure elections are carried out properly in the UK. </a:t>
            </a:r>
            <a:endParaRPr lang="en-GB" dirty="0"/>
          </a:p>
        </p:txBody>
      </p:sp>
      <p:sp>
        <p:nvSpPr>
          <p:cNvPr id="4" name="Slide Number Placeholder 3"/>
          <p:cNvSpPr>
            <a:spLocks noGrp="1"/>
          </p:cNvSpPr>
          <p:nvPr>
            <p:ph type="sldNum" sz="quarter" idx="10"/>
          </p:nvPr>
        </p:nvSpPr>
        <p:spPr/>
        <p:txBody>
          <a:bodyPr/>
          <a:lstStyle/>
          <a:p>
            <a:fld id="{7BEA9551-BF3B-4DB7-A383-C9777F381425}" type="slidenum">
              <a:rPr lang="en-GB" smtClean="0"/>
              <a:t>17</a:t>
            </a:fld>
            <a:endParaRPr lang="en-GB"/>
          </a:p>
        </p:txBody>
      </p:sp>
    </p:spTree>
    <p:extLst>
      <p:ext uri="{BB962C8B-B14F-4D97-AF65-F5344CB8AC3E}">
        <p14:creationId xmlns:p14="http://schemas.microsoft.com/office/powerpoint/2010/main" val="3853032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pupils aware that the Electoral</a:t>
            </a:r>
            <a:r>
              <a:rPr lang="en-GB" baseline="0" dirty="0"/>
              <a:t> Commission is an organisation which makes sure elections are carried out properly in the UK. </a:t>
            </a:r>
            <a:endParaRPr lang="en-GB" dirty="0"/>
          </a:p>
        </p:txBody>
      </p:sp>
      <p:sp>
        <p:nvSpPr>
          <p:cNvPr id="4" name="Slide Number Placeholder 3"/>
          <p:cNvSpPr>
            <a:spLocks noGrp="1"/>
          </p:cNvSpPr>
          <p:nvPr>
            <p:ph type="sldNum" sz="quarter" idx="10"/>
          </p:nvPr>
        </p:nvSpPr>
        <p:spPr/>
        <p:txBody>
          <a:bodyPr/>
          <a:lstStyle/>
          <a:p>
            <a:fld id="{7BEA9551-BF3B-4DB7-A383-C9777F381425}" type="slidenum">
              <a:rPr lang="en-GB" smtClean="0"/>
              <a:t>23</a:t>
            </a:fld>
            <a:endParaRPr lang="en-GB"/>
          </a:p>
        </p:txBody>
      </p:sp>
    </p:spTree>
    <p:extLst>
      <p:ext uri="{BB962C8B-B14F-4D97-AF65-F5344CB8AC3E}">
        <p14:creationId xmlns:p14="http://schemas.microsoft.com/office/powerpoint/2010/main" val="174307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pupils aware that the Electoral</a:t>
            </a:r>
            <a:r>
              <a:rPr lang="en-GB" baseline="0" dirty="0"/>
              <a:t> Commission is an organisation which makes sure elections are carried out properly in the UK. </a:t>
            </a:r>
            <a:endParaRPr lang="en-GB" dirty="0"/>
          </a:p>
        </p:txBody>
      </p:sp>
      <p:sp>
        <p:nvSpPr>
          <p:cNvPr id="4" name="Slide Number Placeholder 3"/>
          <p:cNvSpPr>
            <a:spLocks noGrp="1"/>
          </p:cNvSpPr>
          <p:nvPr>
            <p:ph type="sldNum" sz="quarter" idx="10"/>
          </p:nvPr>
        </p:nvSpPr>
        <p:spPr/>
        <p:txBody>
          <a:bodyPr/>
          <a:lstStyle/>
          <a:p>
            <a:fld id="{7BEA9551-BF3B-4DB7-A383-C9777F381425}" type="slidenum">
              <a:rPr lang="en-GB" smtClean="0"/>
              <a:t>24</a:t>
            </a:fld>
            <a:endParaRPr lang="en-GB"/>
          </a:p>
        </p:txBody>
      </p:sp>
    </p:spTree>
    <p:extLst>
      <p:ext uri="{BB962C8B-B14F-4D97-AF65-F5344CB8AC3E}">
        <p14:creationId xmlns:p14="http://schemas.microsoft.com/office/powerpoint/2010/main" val="2749768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3079E7-6BD4-4820-B609-4815A405D646}"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DF8CB-CF73-4CE2-8C9F-95A8681EC781}" type="slidenum">
              <a:rPr lang="en-GB" smtClean="0"/>
              <a:t>‹#›</a:t>
            </a:fld>
            <a:endParaRPr lang="en-GB"/>
          </a:p>
        </p:txBody>
      </p:sp>
    </p:spTree>
    <p:extLst>
      <p:ext uri="{BB962C8B-B14F-4D97-AF65-F5344CB8AC3E}">
        <p14:creationId xmlns:p14="http://schemas.microsoft.com/office/powerpoint/2010/main" val="255834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3079E7-6BD4-4820-B609-4815A405D646}"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DF8CB-CF73-4CE2-8C9F-95A8681EC781}" type="slidenum">
              <a:rPr lang="en-GB" smtClean="0"/>
              <a:t>‹#›</a:t>
            </a:fld>
            <a:endParaRPr lang="en-GB"/>
          </a:p>
        </p:txBody>
      </p:sp>
    </p:spTree>
    <p:extLst>
      <p:ext uri="{BB962C8B-B14F-4D97-AF65-F5344CB8AC3E}">
        <p14:creationId xmlns:p14="http://schemas.microsoft.com/office/powerpoint/2010/main" val="410061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3079E7-6BD4-4820-B609-4815A405D646}"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DF8CB-CF73-4CE2-8C9F-95A8681EC781}" type="slidenum">
              <a:rPr lang="en-GB" smtClean="0"/>
              <a:t>‹#›</a:t>
            </a:fld>
            <a:endParaRPr lang="en-GB"/>
          </a:p>
        </p:txBody>
      </p:sp>
    </p:spTree>
    <p:extLst>
      <p:ext uri="{BB962C8B-B14F-4D97-AF65-F5344CB8AC3E}">
        <p14:creationId xmlns:p14="http://schemas.microsoft.com/office/powerpoint/2010/main" val="353433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3079E7-6BD4-4820-B609-4815A405D646}"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DF8CB-CF73-4CE2-8C9F-95A8681EC781}" type="slidenum">
              <a:rPr lang="en-GB" smtClean="0"/>
              <a:t>‹#›</a:t>
            </a:fld>
            <a:endParaRPr lang="en-GB"/>
          </a:p>
        </p:txBody>
      </p:sp>
    </p:spTree>
    <p:extLst>
      <p:ext uri="{BB962C8B-B14F-4D97-AF65-F5344CB8AC3E}">
        <p14:creationId xmlns:p14="http://schemas.microsoft.com/office/powerpoint/2010/main" val="293994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3079E7-6BD4-4820-B609-4815A405D646}" type="datetimeFigureOut">
              <a:rPr lang="en-GB" smtClean="0"/>
              <a:t>06/11/2019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FDF8CB-CF73-4CE2-8C9F-95A8681EC781}" type="slidenum">
              <a:rPr lang="en-GB" smtClean="0"/>
              <a:t>‹#›</a:t>
            </a:fld>
            <a:endParaRPr lang="en-GB"/>
          </a:p>
        </p:txBody>
      </p:sp>
    </p:spTree>
    <p:extLst>
      <p:ext uri="{BB962C8B-B14F-4D97-AF65-F5344CB8AC3E}">
        <p14:creationId xmlns:p14="http://schemas.microsoft.com/office/powerpoint/2010/main" val="21948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3079E7-6BD4-4820-B609-4815A405D646}"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FDF8CB-CF73-4CE2-8C9F-95A8681EC781}" type="slidenum">
              <a:rPr lang="en-GB" smtClean="0"/>
              <a:t>‹#›</a:t>
            </a:fld>
            <a:endParaRPr lang="en-GB"/>
          </a:p>
        </p:txBody>
      </p:sp>
    </p:spTree>
    <p:extLst>
      <p:ext uri="{BB962C8B-B14F-4D97-AF65-F5344CB8AC3E}">
        <p14:creationId xmlns:p14="http://schemas.microsoft.com/office/powerpoint/2010/main" val="252190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3079E7-6BD4-4820-B609-4815A405D646}" type="datetimeFigureOut">
              <a:rPr lang="en-GB" smtClean="0"/>
              <a:t>06/11/2019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FDF8CB-CF73-4CE2-8C9F-95A8681EC781}" type="slidenum">
              <a:rPr lang="en-GB" smtClean="0"/>
              <a:t>‹#›</a:t>
            </a:fld>
            <a:endParaRPr lang="en-GB"/>
          </a:p>
        </p:txBody>
      </p:sp>
    </p:spTree>
    <p:extLst>
      <p:ext uri="{BB962C8B-B14F-4D97-AF65-F5344CB8AC3E}">
        <p14:creationId xmlns:p14="http://schemas.microsoft.com/office/powerpoint/2010/main" val="246934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3079E7-6BD4-4820-B609-4815A405D646}" type="datetimeFigureOut">
              <a:rPr lang="en-GB" smtClean="0"/>
              <a:t>06/11/2019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FDF8CB-CF73-4CE2-8C9F-95A8681EC781}" type="slidenum">
              <a:rPr lang="en-GB" smtClean="0"/>
              <a:t>‹#›</a:t>
            </a:fld>
            <a:endParaRPr lang="en-GB"/>
          </a:p>
        </p:txBody>
      </p:sp>
    </p:spTree>
    <p:extLst>
      <p:ext uri="{BB962C8B-B14F-4D97-AF65-F5344CB8AC3E}">
        <p14:creationId xmlns:p14="http://schemas.microsoft.com/office/powerpoint/2010/main" val="1810155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079E7-6BD4-4820-B609-4815A405D646}" type="datetimeFigureOut">
              <a:rPr lang="en-GB" smtClean="0"/>
              <a:t>06/11/2019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FDF8CB-CF73-4CE2-8C9F-95A8681EC781}" type="slidenum">
              <a:rPr lang="en-GB" smtClean="0"/>
              <a:t>‹#›</a:t>
            </a:fld>
            <a:endParaRPr lang="en-GB"/>
          </a:p>
        </p:txBody>
      </p:sp>
    </p:spTree>
    <p:extLst>
      <p:ext uri="{BB962C8B-B14F-4D97-AF65-F5344CB8AC3E}">
        <p14:creationId xmlns:p14="http://schemas.microsoft.com/office/powerpoint/2010/main" val="182290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3079E7-6BD4-4820-B609-4815A405D646}"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FDF8CB-CF73-4CE2-8C9F-95A8681EC781}" type="slidenum">
              <a:rPr lang="en-GB" smtClean="0"/>
              <a:t>‹#›</a:t>
            </a:fld>
            <a:endParaRPr lang="en-GB"/>
          </a:p>
        </p:txBody>
      </p:sp>
    </p:spTree>
    <p:extLst>
      <p:ext uri="{BB962C8B-B14F-4D97-AF65-F5344CB8AC3E}">
        <p14:creationId xmlns:p14="http://schemas.microsoft.com/office/powerpoint/2010/main" val="241625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3079E7-6BD4-4820-B609-4815A405D646}" type="datetimeFigureOut">
              <a:rPr lang="en-GB" smtClean="0"/>
              <a:t>06/11/2019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FDF8CB-CF73-4CE2-8C9F-95A8681EC781}" type="slidenum">
              <a:rPr lang="en-GB" smtClean="0"/>
              <a:t>‹#›</a:t>
            </a:fld>
            <a:endParaRPr lang="en-GB"/>
          </a:p>
        </p:txBody>
      </p:sp>
    </p:spTree>
    <p:extLst>
      <p:ext uri="{BB962C8B-B14F-4D97-AF65-F5344CB8AC3E}">
        <p14:creationId xmlns:p14="http://schemas.microsoft.com/office/powerpoint/2010/main" val="113704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079E7-6BD4-4820-B609-4815A405D646}" type="datetimeFigureOut">
              <a:rPr lang="en-GB" smtClean="0"/>
              <a:t>06/11/2019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DF8CB-CF73-4CE2-8C9F-95A8681EC781}" type="slidenum">
              <a:rPr lang="en-GB" smtClean="0"/>
              <a:t>‹#›</a:t>
            </a:fld>
            <a:endParaRPr lang="en-GB"/>
          </a:p>
        </p:txBody>
      </p:sp>
    </p:spTree>
    <p:extLst>
      <p:ext uri="{BB962C8B-B14F-4D97-AF65-F5344CB8AC3E}">
        <p14:creationId xmlns:p14="http://schemas.microsoft.com/office/powerpoint/2010/main" val="4027226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JieodyPocgCFYJUFAodgDEHdw&amp;url=http://stanfordfreedomproject.com/what-is-freedom-new-essays-fall-2014/1601-2/&amp;psig=AFQjCNFPqKTDdzHlDz5IpO0r_lTI79B41Q&amp;ust=144378372553081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http://us.cdn2.123rf.com/168nwm/milinz/milinz1105/milinz110500001/9481736-cartoon-character-blinky-writing-with-big-blue-pen-vector-illustration.jpg" TargetMode="External"/><Relationship Id="rId7" Type="http://schemas.openxmlformats.org/officeDocument/2006/relationships/diagramQuickStyle" Target="../diagrams/quickStyle1.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wmf"/><Relationship Id="rId9" Type="http://schemas.microsoft.com/office/2007/relationships/diagramDrawing" Target="../diagrams/drawing1.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http://us.cdn2.123rf.com/168nwm/milinz/milinz1105/milinz110500001/9481736-cartoon-character-blinky-writing-with-big-blue-pen-vector-illustration.jpg" TargetMode="External"/><Relationship Id="rId7" Type="http://schemas.openxmlformats.org/officeDocument/2006/relationships/diagramQuickStyle" Target="../diagrams/quickStyle2.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wmf"/><Relationship Id="rId9" Type="http://schemas.microsoft.com/office/2007/relationships/diagramDrawing" Target="../diagrams/drawing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theyworkforyou.com/" TargetMode="External"/><Relationship Id="rId5" Type="http://schemas.openxmlformats.org/officeDocument/2006/relationships/image" Target="../media/image16.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JiiPM0lfdMY" TargetMode="Externa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omments" Target="../comments/comment1.xml"/><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ww.youtube.com/watch?v=Qi-getj3JX8" TargetMode="External"/><Relationship Id="rId4" Type="http://schemas.openxmlformats.org/officeDocument/2006/relationships/hyperlink" Target="https://www.youtube.com/watch?v=u6jgWxkbR7A"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923330"/>
          </a:xfrm>
          <a:prstGeom prst="rect">
            <a:avLst/>
          </a:prstGeom>
          <a:noFill/>
        </p:spPr>
        <p:txBody>
          <a:bodyPr wrap="square" rtlCol="0">
            <a:spAutoFit/>
          </a:bodyPr>
          <a:lstStyle/>
          <a:p>
            <a:pPr algn="ctr"/>
            <a:r>
              <a:rPr lang="en-GB" sz="5400" dirty="0" smtClean="0">
                <a:solidFill>
                  <a:srgbClr val="FF0000"/>
                </a:solidFill>
                <a:effectLst>
                  <a:outerShdw blurRad="38100" dist="38100" dir="2700000" algn="tl">
                    <a:srgbClr val="000000">
                      <a:alpha val="43137"/>
                    </a:srgbClr>
                  </a:outerShdw>
                </a:effectLst>
                <a:latin typeface="Comic Sans MS" panose="030F0702030302020204" pitchFamily="66" charset="0"/>
              </a:rPr>
              <a:t>Democracy</a:t>
            </a:r>
            <a:endParaRPr lang="en-GB" sz="54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7" name="TextBox 6"/>
          <p:cNvSpPr txBox="1"/>
          <p:nvPr/>
        </p:nvSpPr>
        <p:spPr>
          <a:xfrm>
            <a:off x="107504" y="1732071"/>
            <a:ext cx="5688632" cy="2739211"/>
          </a:xfrm>
          <a:prstGeom prst="rect">
            <a:avLst/>
          </a:prstGeom>
          <a:noFill/>
        </p:spPr>
        <p:txBody>
          <a:bodyPr wrap="square" rtlCol="0">
            <a:spAutoFit/>
          </a:bodyPr>
          <a:lstStyle/>
          <a:p>
            <a:pPr marL="514350" indent="-514350">
              <a:buFont typeface="+mj-lt"/>
              <a:buAutoNum type="arabicPeriod"/>
            </a:pPr>
            <a:r>
              <a:rPr lang="en-GB" sz="3600" dirty="0" smtClean="0">
                <a:solidFill>
                  <a:schemeClr val="bg1"/>
                </a:solidFill>
                <a:latin typeface="Comic Sans MS" panose="030F0702030302020204" pitchFamily="66" charset="0"/>
              </a:rPr>
              <a:t>What is democracy?</a:t>
            </a:r>
          </a:p>
          <a:p>
            <a:pPr marL="514350" indent="-514350">
              <a:buFont typeface="+mj-lt"/>
              <a:buAutoNum type="arabicPeriod"/>
            </a:pPr>
            <a:r>
              <a:rPr lang="en-GB" sz="3600" dirty="0" smtClean="0">
                <a:solidFill>
                  <a:schemeClr val="bg1"/>
                </a:solidFill>
                <a:latin typeface="Comic Sans MS" panose="030F0702030302020204" pitchFamily="66" charset="0"/>
              </a:rPr>
              <a:t>Is democracy a good or bad system? </a:t>
            </a:r>
            <a:r>
              <a:rPr lang="en-GB" sz="3600" b="1" dirty="0" smtClean="0">
                <a:solidFill>
                  <a:srgbClr val="FF0000"/>
                </a:solidFill>
                <a:effectLst>
                  <a:outerShdw blurRad="38100" dist="38100" dir="2700000" algn="tl">
                    <a:srgbClr val="000000">
                      <a:alpha val="43137"/>
                    </a:srgbClr>
                  </a:outerShdw>
                </a:effectLst>
                <a:latin typeface="Comic Sans MS" panose="030F0702030302020204" pitchFamily="66" charset="0"/>
              </a:rPr>
              <a:t>Why?</a:t>
            </a:r>
            <a:endParaRPr lang="en-GB" sz="3600" b="1"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algn="ctr"/>
            <a:r>
              <a:rPr lang="en-GB" sz="3600" dirty="0">
                <a:latin typeface="Comic Sans MS" panose="030F0702030302020204" pitchFamily="66" charset="0"/>
              </a:rPr>
              <a:t> </a:t>
            </a:r>
          </a:p>
          <a:p>
            <a:pPr marL="342900" indent="-342900" algn="ctr">
              <a:buFont typeface="Arial" panose="020B0604020202020204" pitchFamily="34" charset="0"/>
              <a:buChar char="•"/>
            </a:pPr>
            <a:endParaRPr lang="en-GB" sz="2800"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284984"/>
            <a:ext cx="3257897" cy="3219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890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18" y="134212"/>
            <a:ext cx="8640960" cy="707886"/>
          </a:xfrm>
          <a:prstGeom prst="rect">
            <a:avLst/>
          </a:prstGeom>
          <a:noFill/>
        </p:spPr>
        <p:txBody>
          <a:bodyPr wrap="square" rtlCol="0">
            <a:spAutoFit/>
          </a:bodyPr>
          <a:lstStyle/>
          <a:p>
            <a:pPr algn="ctr"/>
            <a:r>
              <a:rPr lang="en-GB" sz="4000" u="sng" dirty="0">
                <a:solidFill>
                  <a:srgbClr val="99CCFF"/>
                </a:solidFill>
                <a:effectLst>
                  <a:outerShdw blurRad="38100" dist="38100" dir="2700000" algn="tl">
                    <a:srgbClr val="000000">
                      <a:alpha val="43137"/>
                    </a:srgbClr>
                  </a:outerShdw>
                </a:effectLst>
                <a:latin typeface="Comic Sans MS" panose="030F0702030302020204" pitchFamily="66" charset="0"/>
              </a:rPr>
              <a:t>Direct Democracy </a:t>
            </a:r>
          </a:p>
        </p:txBody>
      </p:sp>
      <p:sp>
        <p:nvSpPr>
          <p:cNvPr id="3" name="TextBox 2"/>
          <p:cNvSpPr txBox="1"/>
          <p:nvPr/>
        </p:nvSpPr>
        <p:spPr>
          <a:xfrm>
            <a:off x="53751" y="1916832"/>
            <a:ext cx="9036498" cy="830997"/>
          </a:xfrm>
          <a:prstGeom prst="rect">
            <a:avLst/>
          </a:prstGeom>
          <a:noFill/>
        </p:spPr>
        <p:txBody>
          <a:bodyPr wrap="square" rtlCol="0">
            <a:spAutoFit/>
          </a:bodyPr>
          <a:lstStyle/>
          <a:p>
            <a:endParaRPr lang="en-GB" sz="2400" dirty="0">
              <a:latin typeface="Comic Sans MS" panose="030F0702030302020204" pitchFamily="66" charset="0"/>
            </a:endParaRPr>
          </a:p>
          <a:p>
            <a:endParaRPr lang="en-GB" sz="2400" dirty="0">
              <a:latin typeface="Comic Sans MS" panose="030F0702030302020204" pitchFamily="66" charset="0"/>
            </a:endParaRPr>
          </a:p>
        </p:txBody>
      </p:sp>
      <p:sp>
        <p:nvSpPr>
          <p:cNvPr id="9" name="TextBox 8"/>
          <p:cNvSpPr txBox="1"/>
          <p:nvPr/>
        </p:nvSpPr>
        <p:spPr>
          <a:xfrm>
            <a:off x="308050" y="1463458"/>
            <a:ext cx="8584428" cy="2308324"/>
          </a:xfrm>
          <a:prstGeom prst="rect">
            <a:avLst/>
          </a:prstGeom>
          <a:noFill/>
        </p:spPr>
        <p:txBody>
          <a:bodyPr wrap="square" rtlCol="0">
            <a:spAutoFit/>
          </a:bodyPr>
          <a:lstStyle/>
          <a:p>
            <a:r>
              <a:rPr lang="en-GB" sz="2400" dirty="0">
                <a:solidFill>
                  <a:srgbClr val="FF0000"/>
                </a:solidFill>
                <a:effectLst>
                  <a:outerShdw blurRad="38100" dist="38100" dir="2700000" algn="tl">
                    <a:srgbClr val="000000">
                      <a:alpha val="43137"/>
                    </a:srgbClr>
                  </a:outerShdw>
                </a:effectLst>
                <a:latin typeface="Comic Sans MS" panose="030F0702030302020204" pitchFamily="66" charset="0"/>
              </a:rPr>
              <a:t>1. The Government by the people </a:t>
            </a:r>
            <a:r>
              <a:rPr lang="en-GB" sz="2400" dirty="0">
                <a:latin typeface="Comic Sans MS" panose="030F0702030302020204" pitchFamily="66" charset="0"/>
              </a:rPr>
              <a:t>is often referred to as </a:t>
            </a:r>
            <a:r>
              <a:rPr lang="en-GB" sz="2400" i="1" dirty="0">
                <a:solidFill>
                  <a:srgbClr val="FF0066"/>
                </a:solidFill>
                <a:effectLst>
                  <a:outerShdw blurRad="38100" dist="38100" dir="2700000" algn="tl">
                    <a:srgbClr val="000000">
                      <a:alpha val="43137"/>
                    </a:srgbClr>
                  </a:outerShdw>
                </a:effectLst>
                <a:latin typeface="Comic Sans MS" panose="030F0702030302020204" pitchFamily="66" charset="0"/>
              </a:rPr>
              <a:t>direct democracy</a:t>
            </a:r>
            <a:r>
              <a:rPr lang="en-GB" sz="2400" i="1" dirty="0">
                <a:solidFill>
                  <a:srgbClr val="FF0066"/>
                </a:solidFill>
                <a:latin typeface="Comic Sans MS" panose="030F0702030302020204" pitchFamily="66" charset="0"/>
              </a:rPr>
              <a:t>: </a:t>
            </a:r>
            <a:r>
              <a:rPr lang="en-GB" sz="2400" dirty="0">
                <a:solidFill>
                  <a:schemeClr val="bg1"/>
                </a:solidFill>
                <a:latin typeface="Comic Sans MS" panose="030F0702030302020204" pitchFamily="66" charset="0"/>
              </a:rPr>
              <a:t>‘a system where everyone is allowed to take part in law and decision-making’ (Cordell).  Therefore, citizens make the decisions and are expected to participate fully in the political process</a:t>
            </a:r>
            <a:r>
              <a:rPr lang="en-GB" sz="2400" dirty="0">
                <a:latin typeface="Comic Sans MS" panose="030F0702030302020204" pitchFamily="66" charset="0"/>
              </a:rPr>
              <a:t>. </a:t>
            </a:r>
          </a:p>
          <a:p>
            <a:pPr algn="just"/>
            <a:r>
              <a:rPr lang="en-GB" sz="2400" dirty="0" smtClean="0">
                <a:solidFill>
                  <a:srgbClr val="FF0000"/>
                </a:solidFill>
                <a:effectLst>
                  <a:outerShdw blurRad="38100" dist="38100" dir="2700000" algn="tl">
                    <a:srgbClr val="000000">
                      <a:alpha val="43137"/>
                    </a:srgbClr>
                  </a:outerShdw>
                </a:effectLst>
                <a:latin typeface="Comic Sans MS" panose="030F0702030302020204" pitchFamily="66" charset="0"/>
              </a:rPr>
              <a:t>						For </a:t>
            </a:r>
            <a:r>
              <a:rPr lang="en-GB" sz="2400" dirty="0">
                <a:solidFill>
                  <a:srgbClr val="FF0000"/>
                </a:solidFill>
                <a:effectLst>
                  <a:outerShdw blurRad="38100" dist="38100" dir="2700000" algn="tl">
                    <a:srgbClr val="000000">
                      <a:alpha val="43137"/>
                    </a:srgbClr>
                  </a:outerShdw>
                </a:effectLst>
                <a:latin typeface="Comic Sans MS" panose="030F0702030302020204" pitchFamily="66" charset="0"/>
              </a:rPr>
              <a:t>example:</a:t>
            </a:r>
            <a:endParaRPr lang="en-GB" sz="20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10" name="Picture 9" descr="https://stanfordfreedomproject.files.wordpress.com/2014/12/greek-assembl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730" y="3933056"/>
            <a:ext cx="3494712" cy="24773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067944" y="3933056"/>
            <a:ext cx="5022305" cy="2831544"/>
          </a:xfrm>
          <a:prstGeom prst="rect">
            <a:avLst/>
          </a:prstGeom>
          <a:noFill/>
        </p:spPr>
        <p:txBody>
          <a:bodyPr wrap="square" rtlCol="0">
            <a:spAutoFit/>
          </a:bodyPr>
          <a:lstStyle/>
          <a:p>
            <a:pPr algn="ctr"/>
            <a:r>
              <a:rPr lang="en-GB" sz="2000" dirty="0">
                <a:solidFill>
                  <a:schemeClr val="bg1"/>
                </a:solidFill>
                <a:latin typeface="Comic Sans MS" panose="030F0702030302020204" pitchFamily="66" charset="0"/>
              </a:rPr>
              <a:t>Athens in ancient Greece about 500 BC, when all free men were entitled to attend forums to approve policies. However, women, children, slaves or those born outside Athens were excluded. Therefore, citizens were only  Athens-born men, of a pure Athenian stock.</a:t>
            </a:r>
          </a:p>
          <a:p>
            <a:endParaRPr lang="en-GB" dirty="0">
              <a:solidFill>
                <a:schemeClr val="bg1"/>
              </a:solidFill>
            </a:endParaRPr>
          </a:p>
        </p:txBody>
      </p:sp>
    </p:spTree>
    <p:extLst>
      <p:ext uri="{BB962C8B-B14F-4D97-AF65-F5344CB8AC3E}">
        <p14:creationId xmlns:p14="http://schemas.microsoft.com/office/powerpoint/2010/main" val="126556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18" y="134212"/>
            <a:ext cx="8640960" cy="646331"/>
          </a:xfrm>
          <a:prstGeom prst="rect">
            <a:avLst/>
          </a:prstGeom>
          <a:noFill/>
        </p:spPr>
        <p:txBody>
          <a:bodyPr wrap="square" rtlCol="0">
            <a:spAutoFit/>
          </a:bodyPr>
          <a:lstStyle/>
          <a:p>
            <a:pPr algn="ctr"/>
            <a:r>
              <a:rPr lang="en-GB" sz="3600" u="sng" dirty="0">
                <a:solidFill>
                  <a:srgbClr val="99CCFF"/>
                </a:solidFill>
                <a:latin typeface="Comic Sans MS" panose="030F0702030302020204" pitchFamily="66" charset="0"/>
              </a:rPr>
              <a:t>Direct Democracy </a:t>
            </a:r>
            <a:r>
              <a:rPr lang="en-GB" sz="3600" u="sng" dirty="0" smtClean="0">
                <a:solidFill>
                  <a:srgbClr val="99CCFF"/>
                </a:solidFill>
                <a:latin typeface="Comic Sans MS" panose="030F0702030302020204" pitchFamily="66" charset="0"/>
              </a:rPr>
              <a:t> key </a:t>
            </a:r>
            <a:r>
              <a:rPr lang="en-GB" sz="3600" u="sng" dirty="0">
                <a:solidFill>
                  <a:srgbClr val="99CCFF"/>
                </a:solidFill>
                <a:latin typeface="Comic Sans MS" panose="030F0702030302020204" pitchFamily="66" charset="0"/>
              </a:rPr>
              <a:t>f</a:t>
            </a:r>
            <a:r>
              <a:rPr lang="en-GB" sz="3600" u="sng" dirty="0" smtClean="0">
                <a:solidFill>
                  <a:srgbClr val="99CCFF"/>
                </a:solidFill>
                <a:latin typeface="Comic Sans MS" panose="030F0702030302020204" pitchFamily="66" charset="0"/>
              </a:rPr>
              <a:t>eatures</a:t>
            </a:r>
            <a:endParaRPr lang="en-GB" sz="3600" u="sng" dirty="0">
              <a:solidFill>
                <a:srgbClr val="99CCFF"/>
              </a:solidFill>
              <a:latin typeface="Comic Sans MS" panose="030F0702030302020204" pitchFamily="66" charset="0"/>
            </a:endParaRPr>
          </a:p>
        </p:txBody>
      </p:sp>
      <p:sp>
        <p:nvSpPr>
          <p:cNvPr id="3" name="TextBox 2"/>
          <p:cNvSpPr txBox="1"/>
          <p:nvPr/>
        </p:nvSpPr>
        <p:spPr>
          <a:xfrm>
            <a:off x="107502" y="1700808"/>
            <a:ext cx="9036498" cy="3539430"/>
          </a:xfrm>
          <a:prstGeom prst="rect">
            <a:avLst/>
          </a:prstGeom>
          <a:noFill/>
        </p:spPr>
        <p:txBody>
          <a:bodyPr wrap="square" rtlCol="0">
            <a:spAutoFit/>
          </a:bodyPr>
          <a:lstStyle/>
          <a:p>
            <a:pPr lvl="0"/>
            <a:r>
              <a:rPr lang="en-GB" sz="2800" dirty="0">
                <a:solidFill>
                  <a:schemeClr val="bg1"/>
                </a:solidFill>
                <a:latin typeface="Comic Sans MS" panose="030F0702030302020204" pitchFamily="66" charset="0"/>
              </a:rPr>
              <a:t>Direct, constant and unhampered involvement of people in political life</a:t>
            </a:r>
          </a:p>
          <a:p>
            <a:pPr lvl="0"/>
            <a:r>
              <a:rPr lang="en-GB" sz="2800" dirty="0">
                <a:solidFill>
                  <a:schemeClr val="bg1"/>
                </a:solidFill>
                <a:latin typeface="Comic Sans MS" panose="030F0702030302020204" pitchFamily="66" charset="0"/>
              </a:rPr>
              <a:t>No formal distinction between the people and the government, they are in practice one and the same. There are no professional politicians</a:t>
            </a:r>
          </a:p>
          <a:p>
            <a:pPr lvl="0"/>
            <a:r>
              <a:rPr lang="en-GB" sz="2800" dirty="0">
                <a:solidFill>
                  <a:schemeClr val="bg1"/>
                </a:solidFill>
                <a:latin typeface="Comic Sans MS" panose="030F0702030302020204" pitchFamily="66" charset="0"/>
              </a:rPr>
              <a:t>It can be described as a system of self-government</a:t>
            </a:r>
          </a:p>
          <a:p>
            <a:pPr lvl="0"/>
            <a:r>
              <a:rPr lang="en-GB" sz="2800" dirty="0">
                <a:solidFill>
                  <a:schemeClr val="bg1"/>
                </a:solidFill>
                <a:latin typeface="Comic Sans MS" panose="030F0702030302020204" pitchFamily="66" charset="0"/>
              </a:rPr>
              <a:t>Politics is constant: permanently consultative and active</a:t>
            </a:r>
          </a:p>
        </p:txBody>
      </p:sp>
    </p:spTree>
    <p:extLst>
      <p:ext uri="{BB962C8B-B14F-4D97-AF65-F5344CB8AC3E}">
        <p14:creationId xmlns:p14="http://schemas.microsoft.com/office/powerpoint/2010/main" val="188907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Direct Democracy</a:t>
            </a:r>
            <a:endParaRPr lang="en-GB" b="1" dirty="0">
              <a:solidFill>
                <a:srgbClr val="00B0F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2645199" y="859404"/>
            <a:ext cx="6552728" cy="5976664"/>
          </a:xfrm>
        </p:spPr>
        <p:txBody>
          <a:bodyPr>
            <a:noAutofit/>
          </a:bodyPr>
          <a:lstStyle/>
          <a:p>
            <a:r>
              <a:rPr lang="en-GB" sz="2000" dirty="0">
                <a:solidFill>
                  <a:schemeClr val="bg1"/>
                </a:solidFill>
                <a:latin typeface="Comic Sans MS" panose="030F0702030302020204" pitchFamily="66" charset="0"/>
              </a:rPr>
              <a:t>In a DIRECT democracy (such as the one which operated in Ancient Athens) citizens </a:t>
            </a:r>
            <a:r>
              <a:rPr lang="en-GB" sz="2000" dirty="0" smtClean="0">
                <a:solidFill>
                  <a:schemeClr val="bg1"/>
                </a:solidFill>
                <a:latin typeface="Comic Sans MS" panose="030F0702030302020204" pitchFamily="66" charset="0"/>
              </a:rPr>
              <a:t>voted </a:t>
            </a:r>
            <a:r>
              <a:rPr lang="en-GB" sz="2000" dirty="0">
                <a:solidFill>
                  <a:schemeClr val="bg1"/>
                </a:solidFill>
                <a:latin typeface="Comic Sans MS" panose="030F0702030302020204" pitchFamily="66" charset="0"/>
              </a:rPr>
              <a:t>on </a:t>
            </a:r>
            <a:r>
              <a:rPr lang="en-GB" sz="2000" b="1" dirty="0">
                <a:solidFill>
                  <a:srgbClr val="00B0F0"/>
                </a:solidFill>
                <a:latin typeface="Comic Sans MS" panose="030F0702030302020204" pitchFamily="66" charset="0"/>
              </a:rPr>
              <a:t>every issue </a:t>
            </a:r>
            <a:r>
              <a:rPr lang="en-GB" sz="2000" dirty="0">
                <a:solidFill>
                  <a:schemeClr val="bg1"/>
                </a:solidFill>
                <a:latin typeface="Comic Sans MS" panose="030F0702030302020204" pitchFamily="66" charset="0"/>
              </a:rPr>
              <a:t>which concerns them</a:t>
            </a:r>
            <a:r>
              <a:rPr lang="en-GB" sz="2000" dirty="0" smtClean="0">
                <a:solidFill>
                  <a:schemeClr val="bg1"/>
                </a:solidFill>
                <a:latin typeface="Comic Sans MS" panose="030F0702030302020204" pitchFamily="66" charset="0"/>
              </a:rPr>
              <a:t>.</a:t>
            </a:r>
            <a:endParaRPr lang="en-GB" sz="2000" dirty="0">
              <a:solidFill>
                <a:schemeClr val="bg1"/>
              </a:solidFill>
              <a:latin typeface="Comic Sans MS" panose="030F0702030302020204" pitchFamily="66" charset="0"/>
            </a:endParaRPr>
          </a:p>
          <a:p>
            <a:r>
              <a:rPr lang="en-GB" sz="2000" dirty="0">
                <a:solidFill>
                  <a:schemeClr val="bg1"/>
                </a:solidFill>
                <a:latin typeface="Comic Sans MS" panose="030F0702030302020204" pitchFamily="66" charset="0"/>
              </a:rPr>
              <a:t>This idea of direct democracy is often considered </a:t>
            </a:r>
            <a:r>
              <a:rPr lang="en-GB" sz="2000" b="1" dirty="0">
                <a:solidFill>
                  <a:srgbClr val="00B0F0"/>
                </a:solidFill>
                <a:latin typeface="Comic Sans MS" panose="030F0702030302020204" pitchFamily="66" charset="0"/>
              </a:rPr>
              <a:t>‘unworkable</a:t>
            </a:r>
            <a:r>
              <a:rPr lang="en-GB" sz="2000" dirty="0">
                <a:solidFill>
                  <a:srgbClr val="00B0F0"/>
                </a:solidFill>
                <a:latin typeface="Comic Sans MS" panose="030F0702030302020204" pitchFamily="66" charset="0"/>
              </a:rPr>
              <a:t>’ </a:t>
            </a:r>
            <a:r>
              <a:rPr lang="en-GB" sz="2000" dirty="0">
                <a:solidFill>
                  <a:schemeClr val="bg1"/>
                </a:solidFill>
                <a:latin typeface="Comic Sans MS" panose="030F0702030302020204" pitchFamily="66" charset="0"/>
              </a:rPr>
              <a:t>in modern states and only really continues to exist in a few places, for example; township meetings in New England or the Cantons of Switzerland. </a:t>
            </a:r>
          </a:p>
          <a:p>
            <a:r>
              <a:rPr lang="en-GB" sz="2000" dirty="0">
                <a:solidFill>
                  <a:schemeClr val="bg1"/>
                </a:solidFill>
                <a:latin typeface="Comic Sans MS" panose="030F0702030302020204" pitchFamily="66" charset="0"/>
              </a:rPr>
              <a:t>However, direct democracy does exist to an extent in the form of </a:t>
            </a:r>
            <a:r>
              <a:rPr lang="en-GB" sz="2000" b="1" dirty="0">
                <a:solidFill>
                  <a:srgbClr val="00B0F0"/>
                </a:solidFill>
                <a:latin typeface="Comic Sans MS" panose="030F0702030302020204" pitchFamily="66" charset="0"/>
              </a:rPr>
              <a:t>referenda</a:t>
            </a:r>
            <a:r>
              <a:rPr lang="en-GB" sz="2000" dirty="0">
                <a:solidFill>
                  <a:schemeClr val="bg1"/>
                </a:solidFill>
                <a:latin typeface="Comic Sans MS" panose="030F0702030302020204" pitchFamily="66" charset="0"/>
              </a:rPr>
              <a:t> (or propositions in the USA</a:t>
            </a:r>
            <a:r>
              <a:rPr lang="en-GB" sz="2000" dirty="0" smtClean="0">
                <a:solidFill>
                  <a:schemeClr val="bg1"/>
                </a:solidFill>
                <a:latin typeface="Comic Sans MS" panose="030F0702030302020204" pitchFamily="66" charset="0"/>
              </a:rPr>
              <a:t>)</a:t>
            </a:r>
          </a:p>
          <a:p>
            <a:pPr marL="0" indent="0">
              <a:buNone/>
            </a:pPr>
            <a:r>
              <a:rPr lang="en-GB" sz="2000" dirty="0" smtClean="0">
                <a:solidFill>
                  <a:srgbClr val="CC99FF"/>
                </a:solidFill>
                <a:effectLst>
                  <a:outerShdw blurRad="38100" dist="38100" dir="2700000" algn="tl">
                    <a:srgbClr val="000000">
                      <a:alpha val="43137"/>
                    </a:srgbClr>
                  </a:outerShdw>
                </a:effectLst>
                <a:latin typeface="Comic Sans MS" panose="030F0702030302020204" pitchFamily="66" charset="0"/>
              </a:rPr>
              <a:t>In 2011</a:t>
            </a:r>
            <a:r>
              <a:rPr lang="en-GB" sz="2000" dirty="0" smtClean="0">
                <a:solidFill>
                  <a:srgbClr val="CC99FF"/>
                </a:solidFill>
                <a:latin typeface="Comic Sans MS" panose="030F0702030302020204" pitchFamily="66" charset="0"/>
              </a:rPr>
              <a:t>, UK voters had a referendum on whether to change the voting system to AV (Alternative Vote)</a:t>
            </a:r>
            <a:endParaRPr lang="en-GB" sz="2000" dirty="0">
              <a:solidFill>
                <a:srgbClr val="CC99FF"/>
              </a:solidFill>
              <a:latin typeface="Comic Sans MS" panose="030F0702030302020204" pitchFamily="66" charset="0"/>
            </a:endParaRPr>
          </a:p>
          <a:p>
            <a:pPr marL="0" indent="0">
              <a:buNone/>
            </a:pPr>
            <a:r>
              <a:rPr lang="en-GB" sz="2000" dirty="0" smtClean="0">
                <a:solidFill>
                  <a:srgbClr val="FF99CC"/>
                </a:solidFill>
                <a:effectLst>
                  <a:outerShdw blurRad="38100" dist="38100" dir="2700000" algn="tl">
                    <a:srgbClr val="000000">
                      <a:alpha val="43137"/>
                    </a:srgbClr>
                  </a:outerShdw>
                </a:effectLst>
                <a:latin typeface="Comic Sans MS" panose="030F0702030302020204" pitchFamily="66" charset="0"/>
              </a:rPr>
              <a:t>In 2014</a:t>
            </a:r>
            <a:r>
              <a:rPr lang="en-GB" sz="2000" dirty="0" smtClean="0">
                <a:solidFill>
                  <a:srgbClr val="FF99CC"/>
                </a:solidFill>
                <a:latin typeface="Comic Sans MS" panose="030F0702030302020204" pitchFamily="66" charset="0"/>
              </a:rPr>
              <a:t>, Scottish voters had a referendum on whether Scotland should be an independent country</a:t>
            </a:r>
            <a:endParaRPr lang="en-GB" sz="2000" dirty="0">
              <a:solidFill>
                <a:srgbClr val="FF99CC"/>
              </a:solidFill>
              <a:latin typeface="Comic Sans MS" panose="030F0702030302020204" pitchFamily="66" charset="0"/>
            </a:endParaRPr>
          </a:p>
          <a:p>
            <a:pPr marL="0" indent="0">
              <a:buNone/>
            </a:pPr>
            <a:r>
              <a:rPr lang="en-GB" sz="2000" dirty="0" smtClean="0">
                <a:solidFill>
                  <a:srgbClr val="66FF66"/>
                </a:solidFill>
                <a:effectLst>
                  <a:outerShdw blurRad="38100" dist="38100" dir="2700000" algn="tl">
                    <a:srgbClr val="000000">
                      <a:alpha val="43137"/>
                    </a:srgbClr>
                  </a:outerShdw>
                </a:effectLst>
                <a:latin typeface="Comic Sans MS" panose="030F0702030302020204" pitchFamily="66" charset="0"/>
              </a:rPr>
              <a:t>In 2016 </a:t>
            </a:r>
            <a:r>
              <a:rPr lang="en-GB" sz="2000" dirty="0" smtClean="0">
                <a:solidFill>
                  <a:srgbClr val="66FF66"/>
                </a:solidFill>
                <a:latin typeface="Comic Sans MS" panose="030F0702030302020204" pitchFamily="66" charset="0"/>
              </a:rPr>
              <a:t>UK voters had a referendum on </a:t>
            </a:r>
            <a:r>
              <a:rPr lang="en-GB" sz="2000" dirty="0" smtClean="0">
                <a:solidFill>
                  <a:srgbClr val="66FF66"/>
                </a:solidFill>
                <a:latin typeface="Comic Sans MS" panose="030F0702030302020204" pitchFamily="66" charset="0"/>
              </a:rPr>
              <a:t>whether the </a:t>
            </a:r>
            <a:r>
              <a:rPr lang="en-GB" sz="2000" dirty="0">
                <a:solidFill>
                  <a:srgbClr val="66FF66"/>
                </a:solidFill>
                <a:latin typeface="Comic Sans MS" panose="030F0702030302020204" pitchFamily="66" charset="0"/>
              </a:rPr>
              <a:t>UK should remain part of the European Union.</a:t>
            </a:r>
          </a:p>
          <a:p>
            <a:endParaRPr lang="en-GB" sz="2000" dirty="0">
              <a:solidFill>
                <a:srgbClr val="66FF66"/>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79" y="971600"/>
            <a:ext cx="2485264" cy="153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92" y="5134025"/>
            <a:ext cx="2672366" cy="1603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92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18" y="-32242"/>
            <a:ext cx="8640960" cy="1323439"/>
          </a:xfrm>
          <a:prstGeom prst="rect">
            <a:avLst/>
          </a:prstGeom>
          <a:noFill/>
        </p:spPr>
        <p:txBody>
          <a:bodyPr wrap="square" rtlCol="0">
            <a:spAutoFit/>
          </a:bodyPr>
          <a:lstStyle/>
          <a:p>
            <a:pPr algn="ctr"/>
            <a:r>
              <a:rPr lang="en-GB" sz="4000" u="sng" dirty="0">
                <a:solidFill>
                  <a:srgbClr val="99CCFF"/>
                </a:solidFill>
                <a:effectLst>
                  <a:outerShdw blurRad="38100" dist="38100" dir="2700000" algn="tl">
                    <a:srgbClr val="000000">
                      <a:alpha val="43137"/>
                    </a:srgbClr>
                  </a:outerShdw>
                </a:effectLst>
                <a:latin typeface="Comic Sans MS" panose="030F0702030302020204" pitchFamily="66" charset="0"/>
              </a:rPr>
              <a:t>Direct Democracy</a:t>
            </a:r>
          </a:p>
          <a:p>
            <a:pPr algn="ctr"/>
            <a:r>
              <a:rPr lang="en-GB" sz="4000" i="1" dirty="0">
                <a:solidFill>
                  <a:srgbClr val="99CCFF"/>
                </a:solidFill>
                <a:latin typeface="Comic Sans MS" panose="030F0702030302020204" pitchFamily="66" charset="0"/>
              </a:rPr>
              <a:t>Current Examples</a:t>
            </a:r>
            <a:r>
              <a:rPr lang="en-GB" sz="4000" u="sng" dirty="0">
                <a:solidFill>
                  <a:srgbClr val="99CCFF"/>
                </a:solidFill>
                <a:effectLst>
                  <a:outerShdw blurRad="38100" dist="38100" dir="2700000" algn="tl">
                    <a:srgbClr val="000000">
                      <a:alpha val="43137"/>
                    </a:srgbClr>
                  </a:outerShdw>
                </a:effectLst>
                <a:latin typeface="Comic Sans MS" panose="030F0702030302020204" pitchFamily="66" charset="0"/>
              </a:rPr>
              <a:t> </a:t>
            </a:r>
          </a:p>
        </p:txBody>
      </p:sp>
      <p:sp>
        <p:nvSpPr>
          <p:cNvPr id="3" name="TextBox 2"/>
          <p:cNvSpPr txBox="1"/>
          <p:nvPr/>
        </p:nvSpPr>
        <p:spPr>
          <a:xfrm>
            <a:off x="89754" y="1628800"/>
            <a:ext cx="8964488" cy="5293757"/>
          </a:xfrm>
          <a:prstGeom prst="rect">
            <a:avLst/>
          </a:prstGeom>
          <a:noFill/>
        </p:spPr>
        <p:txBody>
          <a:bodyPr wrap="square" rtlCol="0">
            <a:spAutoFit/>
          </a:bodyPr>
          <a:lstStyle/>
          <a:p>
            <a:r>
              <a:rPr lang="en-US" sz="2600" dirty="0">
                <a:solidFill>
                  <a:schemeClr val="bg1"/>
                </a:solidFill>
                <a:latin typeface="Comic Sans MS" panose="030F0702030302020204" pitchFamily="66" charset="0"/>
              </a:rPr>
              <a:t>Although </a:t>
            </a:r>
            <a:r>
              <a:rPr lang="en-US" sz="2600" dirty="0">
                <a:solidFill>
                  <a:schemeClr val="bg1"/>
                </a:solidFill>
                <a:effectLst>
                  <a:outerShdw blurRad="38100" dist="38100" dir="2700000" algn="tl">
                    <a:srgbClr val="000000">
                      <a:alpha val="43137"/>
                    </a:srgbClr>
                  </a:outerShdw>
                </a:effectLst>
                <a:latin typeface="Comic Sans MS" panose="030F0702030302020204" pitchFamily="66" charset="0"/>
              </a:rPr>
              <a:t>Switzerland</a:t>
            </a:r>
            <a:r>
              <a:rPr lang="en-US" sz="2600" dirty="0">
                <a:solidFill>
                  <a:schemeClr val="bg1"/>
                </a:solidFill>
                <a:latin typeface="Comic Sans MS" panose="030F0702030302020204" pitchFamily="66" charset="0"/>
              </a:rPr>
              <a:t> is not a true direct democracy, any law that is passed by the national legislative branch can be vetoed by the general public if put to a public vote. </a:t>
            </a:r>
            <a:endParaRPr lang="en-US" sz="2600" dirty="0" smtClean="0">
              <a:solidFill>
                <a:schemeClr val="bg1"/>
              </a:solidFill>
              <a:latin typeface="Comic Sans MS" panose="030F0702030302020204" pitchFamily="66" charset="0"/>
            </a:endParaRPr>
          </a:p>
          <a:p>
            <a:r>
              <a:rPr lang="en-US" sz="2600" dirty="0" smtClean="0">
                <a:solidFill>
                  <a:schemeClr val="bg1"/>
                </a:solidFill>
                <a:latin typeface="Comic Sans MS" panose="030F0702030302020204" pitchFamily="66" charset="0"/>
              </a:rPr>
              <a:t>Additionally</a:t>
            </a:r>
            <a:r>
              <a:rPr lang="en-US" sz="2600" dirty="0">
                <a:solidFill>
                  <a:schemeClr val="bg1"/>
                </a:solidFill>
                <a:latin typeface="Comic Sans MS" panose="030F0702030302020204" pitchFamily="66" charset="0"/>
              </a:rPr>
              <a:t>, citizens can directly petition to change the Constitution through a direct vote on an amendment. </a:t>
            </a:r>
            <a:endParaRPr lang="en-US" sz="2600" dirty="0" smtClean="0">
              <a:solidFill>
                <a:schemeClr val="bg1"/>
              </a:solidFill>
              <a:latin typeface="Comic Sans MS" panose="030F0702030302020204" pitchFamily="66" charset="0"/>
            </a:endParaRPr>
          </a:p>
          <a:p>
            <a:r>
              <a:rPr lang="en-US" sz="2600" dirty="0" smtClean="0">
                <a:solidFill>
                  <a:schemeClr val="bg1"/>
                </a:solidFill>
                <a:latin typeface="Comic Sans MS" panose="030F0702030302020204" pitchFamily="66" charset="0"/>
              </a:rPr>
              <a:t>In </a:t>
            </a:r>
            <a:r>
              <a:rPr lang="en-US" sz="2600" dirty="0">
                <a:solidFill>
                  <a:schemeClr val="bg1"/>
                </a:solidFill>
                <a:latin typeface="Comic Sans MS" panose="030F0702030302020204" pitchFamily="66" charset="0"/>
              </a:rPr>
              <a:t>some districts of Switzerland, they still have </a:t>
            </a:r>
            <a:r>
              <a:rPr lang="en-US" sz="2600" i="1" dirty="0" err="1">
                <a:solidFill>
                  <a:srgbClr val="66FF66"/>
                </a:solidFill>
                <a:effectLst>
                  <a:outerShdw blurRad="38100" dist="38100" dir="2700000" algn="tl">
                    <a:srgbClr val="000000">
                      <a:alpha val="43137"/>
                    </a:srgbClr>
                  </a:outerShdw>
                </a:effectLst>
                <a:latin typeface="Comic Sans MS" panose="030F0702030302020204" pitchFamily="66" charset="0"/>
              </a:rPr>
              <a:t>Landsgemeinde</a:t>
            </a:r>
            <a:r>
              <a:rPr lang="en-US" sz="2600" dirty="0">
                <a:solidFill>
                  <a:schemeClr val="bg1"/>
                </a:solidFill>
                <a:latin typeface="Comic Sans MS" panose="030F0702030302020204" pitchFamily="66" charset="0"/>
              </a:rPr>
              <a:t>, or assemblies, where people assemble in open air on a certain day to decide and vote on the laws of their society. </a:t>
            </a:r>
            <a:endParaRPr lang="en-US" sz="2600" dirty="0" smtClean="0">
              <a:solidFill>
                <a:schemeClr val="bg1"/>
              </a:solidFill>
              <a:latin typeface="Comic Sans MS" panose="030F0702030302020204" pitchFamily="66" charset="0"/>
            </a:endParaRPr>
          </a:p>
          <a:p>
            <a:r>
              <a:rPr lang="en-US" sz="2600" dirty="0" smtClean="0">
                <a:solidFill>
                  <a:schemeClr val="bg1"/>
                </a:solidFill>
                <a:latin typeface="Comic Sans MS" panose="030F0702030302020204" pitchFamily="66" charset="0"/>
              </a:rPr>
              <a:t>This </a:t>
            </a:r>
            <a:r>
              <a:rPr lang="en-US" sz="2600" dirty="0">
                <a:solidFill>
                  <a:schemeClr val="bg1"/>
                </a:solidFill>
                <a:latin typeface="Comic Sans MS" panose="030F0702030302020204" pitchFamily="66" charset="0"/>
              </a:rPr>
              <a:t>makes Switzerland the most prominent modern democracy to use elements of direct democracy.</a:t>
            </a:r>
            <a:endParaRPr lang="en-GB" sz="2600" dirty="0">
              <a:solidFill>
                <a:schemeClr val="bg1"/>
              </a:solidFill>
              <a:latin typeface="Comic Sans MS" panose="030F0702030302020204" pitchFamily="66" charset="0"/>
            </a:endParaRPr>
          </a:p>
          <a:p>
            <a:endParaRPr lang="en-GB" sz="2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01488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372"/>
            <a:ext cx="7403441" cy="672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157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8892478" cy="1323439"/>
          </a:xfrm>
          <a:prstGeom prst="rect">
            <a:avLst/>
          </a:prstGeom>
          <a:noFill/>
        </p:spPr>
        <p:txBody>
          <a:bodyPr wrap="square" rtlCol="0">
            <a:spAutoFit/>
          </a:bodyPr>
          <a:lstStyle/>
          <a:p>
            <a:pPr algn="ctr"/>
            <a:r>
              <a:rPr lang="en-GB" sz="4000" u="sng" dirty="0">
                <a:solidFill>
                  <a:srgbClr val="99CCFF"/>
                </a:solidFill>
                <a:effectLst>
                  <a:outerShdw blurRad="38100" dist="38100" dir="2700000" algn="tl">
                    <a:srgbClr val="000000">
                      <a:alpha val="43137"/>
                    </a:srgbClr>
                  </a:outerShdw>
                </a:effectLst>
                <a:latin typeface="Comic Sans MS" panose="030F0702030302020204" pitchFamily="66" charset="0"/>
              </a:rPr>
              <a:t>Direct Democracy</a:t>
            </a:r>
          </a:p>
          <a:p>
            <a:pPr algn="ctr"/>
            <a:r>
              <a:rPr lang="en-GB" sz="3600" i="1" dirty="0">
                <a:solidFill>
                  <a:srgbClr val="99CCFF"/>
                </a:solidFill>
                <a:latin typeface="Comic Sans MS" panose="030F0702030302020204" pitchFamily="66" charset="0"/>
              </a:rPr>
              <a:t>Who are the People?</a:t>
            </a:r>
            <a:r>
              <a:rPr lang="en-GB" sz="4000" u="sng" dirty="0">
                <a:solidFill>
                  <a:srgbClr val="99CCFF"/>
                </a:solidFill>
                <a:effectLst>
                  <a:outerShdw blurRad="38100" dist="38100" dir="2700000" algn="tl">
                    <a:srgbClr val="000000">
                      <a:alpha val="43137"/>
                    </a:srgbClr>
                  </a:outerShdw>
                </a:effectLst>
                <a:latin typeface="Comic Sans MS" panose="030F0702030302020204" pitchFamily="66" charset="0"/>
              </a:rPr>
              <a:t> </a:t>
            </a:r>
          </a:p>
        </p:txBody>
      </p:sp>
      <p:sp>
        <p:nvSpPr>
          <p:cNvPr id="2" name="TextBox 1"/>
          <p:cNvSpPr txBox="1"/>
          <p:nvPr/>
        </p:nvSpPr>
        <p:spPr>
          <a:xfrm>
            <a:off x="1568724" y="755038"/>
            <a:ext cx="7923403" cy="830997"/>
          </a:xfrm>
          <a:prstGeom prst="rect">
            <a:avLst/>
          </a:prstGeom>
          <a:noFill/>
        </p:spPr>
        <p:txBody>
          <a:bodyPr wrap="square" rtlCol="0">
            <a:spAutoFit/>
          </a:bodyPr>
          <a:lstStyle/>
          <a:p>
            <a:endParaRPr lang="en-GB" sz="2400" i="1" dirty="0">
              <a:solidFill>
                <a:srgbClr val="99CCFF"/>
              </a:solidFill>
              <a:latin typeface="Comic Sans MS" panose="030F0702030302020204" pitchFamily="66" charset="0"/>
            </a:endParaRPr>
          </a:p>
          <a:p>
            <a:pPr marL="342900" indent="-342900">
              <a:buFont typeface="Arial" panose="020B0604020202020204" pitchFamily="34" charset="0"/>
              <a:buChar char="•"/>
            </a:pPr>
            <a:endParaRPr lang="en-GB" sz="2400" i="1" dirty="0">
              <a:solidFill>
                <a:srgbClr val="99CCFF"/>
              </a:solidFill>
              <a:latin typeface="Comic Sans MS" panose="030F0702030302020204" pitchFamily="66" charset="0"/>
            </a:endParaRPr>
          </a:p>
        </p:txBody>
      </p:sp>
      <p:sp>
        <p:nvSpPr>
          <p:cNvPr id="3" name="TextBox 2"/>
          <p:cNvSpPr txBox="1"/>
          <p:nvPr/>
        </p:nvSpPr>
        <p:spPr>
          <a:xfrm>
            <a:off x="53751" y="1916832"/>
            <a:ext cx="9036498" cy="830997"/>
          </a:xfrm>
          <a:prstGeom prst="rect">
            <a:avLst/>
          </a:prstGeom>
          <a:noFill/>
        </p:spPr>
        <p:txBody>
          <a:bodyPr wrap="square" rtlCol="0">
            <a:spAutoFit/>
          </a:bodyPr>
          <a:lstStyle/>
          <a:p>
            <a:endParaRPr lang="en-GB" sz="2400" dirty="0">
              <a:latin typeface="Comic Sans MS" panose="030F0702030302020204" pitchFamily="66" charset="0"/>
            </a:endParaRPr>
          </a:p>
          <a:p>
            <a:endParaRPr lang="en-GB" sz="2400" dirty="0">
              <a:latin typeface="Comic Sans MS" panose="030F0702030302020204" pitchFamily="66" charset="0"/>
            </a:endParaRPr>
          </a:p>
        </p:txBody>
      </p:sp>
      <p:sp>
        <p:nvSpPr>
          <p:cNvPr id="8" name="TextBox 7"/>
          <p:cNvSpPr txBox="1"/>
          <p:nvPr/>
        </p:nvSpPr>
        <p:spPr>
          <a:xfrm>
            <a:off x="53751" y="1700808"/>
            <a:ext cx="9090249" cy="4401205"/>
          </a:xfrm>
          <a:prstGeom prst="rect">
            <a:avLst/>
          </a:prstGeom>
          <a:noFill/>
        </p:spPr>
        <p:txBody>
          <a:bodyPr wrap="square" rtlCol="0">
            <a:spAutoFit/>
          </a:bodyPr>
          <a:lstStyle/>
          <a:p>
            <a:pPr lvl="0" algn="ctr">
              <a:spcBef>
                <a:spcPts val="640"/>
              </a:spcBef>
              <a:buClr>
                <a:schemeClr val="dk1"/>
              </a:buClr>
              <a:buSzPct val="42307"/>
            </a:pPr>
            <a:r>
              <a:rPr lang="en-GB" sz="2800" dirty="0">
                <a:solidFill>
                  <a:schemeClr val="bg1"/>
                </a:solidFill>
                <a:latin typeface="Comic Sans MS" panose="030F0702030302020204" pitchFamily="66" charset="0"/>
                <a:ea typeface="Calibri"/>
                <a:cs typeface="Calibri"/>
                <a:sym typeface="Calibri"/>
              </a:rPr>
              <a:t>The ‘people’ is now accepted as meaning almost all adult citizens, who can be viewed as one body with a </a:t>
            </a:r>
            <a:r>
              <a:rPr lang="en-GB" sz="2800" dirty="0">
                <a:solidFill>
                  <a:schemeClr val="bg1"/>
                </a:solidFill>
                <a:effectLst>
                  <a:outerShdw blurRad="38100" dist="38100" dir="2700000" algn="tl">
                    <a:srgbClr val="000000">
                      <a:alpha val="43137"/>
                    </a:srgbClr>
                  </a:outerShdw>
                </a:effectLst>
                <a:latin typeface="Comic Sans MS" panose="030F0702030302020204" pitchFamily="66" charset="0"/>
                <a:ea typeface="Calibri"/>
                <a:cs typeface="Calibri"/>
                <a:sym typeface="Calibri"/>
              </a:rPr>
              <a:t>common or collective interest</a:t>
            </a:r>
            <a:r>
              <a:rPr lang="en-GB" sz="2800" dirty="0">
                <a:solidFill>
                  <a:schemeClr val="bg1"/>
                </a:solidFill>
                <a:latin typeface="Comic Sans MS" panose="030F0702030302020204" pitchFamily="66" charset="0"/>
                <a:ea typeface="Calibri"/>
                <a:cs typeface="Calibri"/>
                <a:sym typeface="Calibri"/>
              </a:rPr>
              <a:t>. This is close to Rousseau’s ideas of a ‘general will’.</a:t>
            </a:r>
          </a:p>
          <a:p>
            <a:pPr lvl="0" algn="ctr">
              <a:spcBef>
                <a:spcPts val="640"/>
              </a:spcBef>
              <a:buClr>
                <a:schemeClr val="dk1"/>
              </a:buClr>
              <a:buSzPct val="42307"/>
            </a:pPr>
            <a:r>
              <a:rPr lang="en-GB" sz="2800" dirty="0">
                <a:solidFill>
                  <a:schemeClr val="bg1"/>
                </a:solidFill>
                <a:latin typeface="Comic Sans MS" panose="030F0702030302020204" pitchFamily="66" charset="0"/>
                <a:ea typeface="Calibri"/>
                <a:cs typeface="Calibri"/>
                <a:sym typeface="Calibri"/>
              </a:rPr>
              <a:t>But divisions and disagreements exist in all communities, so ‘the people’ can also mean ‘the majority’. </a:t>
            </a:r>
          </a:p>
          <a:p>
            <a:pPr lvl="0" algn="ctr">
              <a:spcBef>
                <a:spcPts val="640"/>
              </a:spcBef>
              <a:buClr>
                <a:schemeClr val="dk1"/>
              </a:buClr>
              <a:buSzPct val="42307"/>
            </a:pPr>
            <a:r>
              <a:rPr lang="en-GB" sz="2800" dirty="0">
                <a:solidFill>
                  <a:schemeClr val="bg1"/>
                </a:solidFill>
                <a:latin typeface="Comic Sans MS" panose="030F0702030302020204" pitchFamily="66" charset="0"/>
                <a:ea typeface="Calibri"/>
                <a:cs typeface="Calibri"/>
                <a:sym typeface="Calibri"/>
              </a:rPr>
              <a:t>Democracy can come close to being ‘majority rule’ reflecting the ‘tyranny of the majority’.</a:t>
            </a:r>
          </a:p>
          <a:p>
            <a:pPr algn="ctr"/>
            <a:endParaRPr lang="en-GB" dirty="0">
              <a:solidFill>
                <a:schemeClr val="bg1"/>
              </a:solidFill>
            </a:endParaRPr>
          </a:p>
        </p:txBody>
      </p:sp>
    </p:spTree>
    <p:extLst>
      <p:ext uri="{BB962C8B-B14F-4D97-AF65-F5344CB8AC3E}">
        <p14:creationId xmlns:p14="http://schemas.microsoft.com/office/powerpoint/2010/main" val="387270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Direct Democracy</a:t>
            </a:r>
            <a:endParaRPr lang="en-GB" b="1" dirty="0">
              <a:solidFill>
                <a:srgbClr val="00B0F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ln>
            <a:solidFill>
              <a:srgbClr val="00FF99"/>
            </a:solidFill>
          </a:ln>
        </p:spPr>
        <p:txBody>
          <a:bodyPr>
            <a:normAutofit fontScale="92500" lnSpcReduction="10000"/>
          </a:bodyPr>
          <a:lstStyle/>
          <a:p>
            <a:pPr marL="0" indent="0" algn="ctr">
              <a:buNone/>
            </a:pPr>
            <a:r>
              <a:rPr lang="en-GB" b="1" dirty="0" smtClean="0">
                <a:solidFill>
                  <a:srgbClr val="FF99CC"/>
                </a:solidFill>
                <a:effectLst>
                  <a:outerShdw blurRad="38100" dist="38100" dir="2700000" algn="tl">
                    <a:srgbClr val="000000">
                      <a:alpha val="43137"/>
                    </a:srgbClr>
                  </a:outerShdw>
                </a:effectLst>
                <a:latin typeface="Comic Sans MS" panose="030F0702030302020204" pitchFamily="66" charset="0"/>
              </a:rPr>
              <a:t>Summary Box</a:t>
            </a:r>
          </a:p>
          <a:p>
            <a:pPr marL="0" indent="0" algn="ctr">
              <a:buNone/>
            </a:pPr>
            <a:r>
              <a:rPr lang="en-GB" dirty="0">
                <a:solidFill>
                  <a:schemeClr val="bg1"/>
                </a:solidFill>
                <a:latin typeface="Comic Sans MS" panose="030F0702030302020204" pitchFamily="66" charset="0"/>
              </a:rPr>
              <a:t>Direct Democracy is based on the direct, unmediated and continuous participation of citizens in the tasks of government. </a:t>
            </a:r>
            <a:endParaRPr lang="en-GB" dirty="0" smtClean="0">
              <a:solidFill>
                <a:schemeClr val="bg1"/>
              </a:solidFill>
              <a:latin typeface="Comic Sans MS" panose="030F0702030302020204" pitchFamily="66" charset="0"/>
            </a:endParaRPr>
          </a:p>
          <a:p>
            <a:pPr marL="0" indent="0" algn="ctr">
              <a:buNone/>
            </a:pPr>
            <a:r>
              <a:rPr lang="en-GB" dirty="0" smtClean="0">
                <a:solidFill>
                  <a:schemeClr val="bg1"/>
                </a:solidFill>
                <a:latin typeface="Comic Sans MS" panose="030F0702030302020204" pitchFamily="66" charset="0"/>
              </a:rPr>
              <a:t>Direct </a:t>
            </a:r>
            <a:r>
              <a:rPr lang="en-GB" dirty="0">
                <a:solidFill>
                  <a:schemeClr val="bg1"/>
                </a:solidFill>
                <a:latin typeface="Comic Sans MS" panose="030F0702030302020204" pitchFamily="66" charset="0"/>
              </a:rPr>
              <a:t>Democracy therefore removes the distinction between government and the governed. </a:t>
            </a:r>
            <a:endParaRPr lang="en-GB" dirty="0" smtClean="0">
              <a:solidFill>
                <a:schemeClr val="bg1"/>
              </a:solidFill>
              <a:latin typeface="Comic Sans MS" panose="030F0702030302020204" pitchFamily="66" charset="0"/>
            </a:endParaRPr>
          </a:p>
          <a:p>
            <a:pPr marL="0" indent="0" algn="ctr">
              <a:buNone/>
            </a:pPr>
            <a:r>
              <a:rPr lang="en-GB" dirty="0" smtClean="0">
                <a:solidFill>
                  <a:schemeClr val="bg1"/>
                </a:solidFill>
                <a:latin typeface="Comic Sans MS" panose="030F0702030302020204" pitchFamily="66" charset="0"/>
              </a:rPr>
              <a:t>It </a:t>
            </a:r>
            <a:r>
              <a:rPr lang="en-GB" dirty="0">
                <a:solidFill>
                  <a:schemeClr val="bg1"/>
                </a:solidFill>
                <a:latin typeface="Comic Sans MS" panose="030F0702030302020204" pitchFamily="66" charset="0"/>
              </a:rPr>
              <a:t>is seen as a system of popular self-government and was achieved in Ancient Athens through a form of Mass Meeting.</a:t>
            </a:r>
          </a:p>
          <a:p>
            <a:pPr marL="0" indent="0" algn="ctr">
              <a:buNone/>
            </a:pPr>
            <a:endParaRPr lang="en-GB"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64239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18" y="134212"/>
            <a:ext cx="8640960" cy="1323439"/>
          </a:xfrm>
          <a:prstGeom prst="rect">
            <a:avLst/>
          </a:prstGeom>
          <a:noFill/>
        </p:spPr>
        <p:txBody>
          <a:bodyPr wrap="square" rtlCol="0">
            <a:spAutoFit/>
          </a:bodyPr>
          <a:lstStyle/>
          <a:p>
            <a:pPr algn="ctr"/>
            <a:r>
              <a:rPr lang="en-GB" sz="4000" dirty="0" smtClean="0">
                <a:solidFill>
                  <a:srgbClr val="66FF66"/>
                </a:solidFill>
                <a:effectLst>
                  <a:outerShdw blurRad="38100" dist="38100" dir="2700000" algn="tl">
                    <a:srgbClr val="000000">
                      <a:alpha val="43137"/>
                    </a:srgbClr>
                  </a:outerShdw>
                </a:effectLst>
                <a:latin typeface="Comic Sans MS" panose="030F0702030302020204" pitchFamily="66" charset="0"/>
              </a:rPr>
              <a:t>Advantages</a:t>
            </a:r>
            <a:r>
              <a:rPr lang="en-GB" sz="4000" dirty="0" smtClean="0">
                <a:solidFill>
                  <a:schemeClr val="bg1"/>
                </a:solidFill>
                <a:effectLst>
                  <a:outerShdw blurRad="38100" dist="38100" dir="2700000" algn="tl">
                    <a:srgbClr val="000000">
                      <a:alpha val="43137"/>
                    </a:srgbClr>
                  </a:outerShdw>
                </a:effectLst>
                <a:latin typeface="Comic Sans MS" panose="030F0702030302020204" pitchFamily="66" charset="0"/>
              </a:rPr>
              <a:t> and </a:t>
            </a:r>
            <a:r>
              <a:rPr lang="en-GB" sz="4000" dirty="0" smtClean="0">
                <a:solidFill>
                  <a:srgbClr val="FF0000"/>
                </a:solidFill>
                <a:effectLst>
                  <a:outerShdw blurRad="38100" dist="38100" dir="2700000" algn="tl">
                    <a:srgbClr val="000000">
                      <a:alpha val="43137"/>
                    </a:srgbClr>
                  </a:outerShdw>
                </a:effectLst>
                <a:latin typeface="Comic Sans MS" panose="030F0702030302020204" pitchFamily="66" charset="0"/>
              </a:rPr>
              <a:t>Disadvantages </a:t>
            </a:r>
          </a:p>
          <a:p>
            <a:pPr algn="ctr"/>
            <a:r>
              <a:rPr lang="en-GB" sz="4000" u="sng" dirty="0" smtClean="0">
                <a:solidFill>
                  <a:schemeClr val="bg1"/>
                </a:solidFill>
                <a:effectLst>
                  <a:outerShdw blurRad="38100" dist="38100" dir="2700000" algn="tl">
                    <a:srgbClr val="000000">
                      <a:alpha val="43137"/>
                    </a:srgbClr>
                  </a:outerShdw>
                </a:effectLst>
                <a:latin typeface="Comic Sans MS" panose="030F0702030302020204" pitchFamily="66" charset="0"/>
              </a:rPr>
              <a:t>Task</a:t>
            </a:r>
            <a:endParaRPr lang="en-GB" sz="4000" u="sng"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3" name="TextBox 2"/>
          <p:cNvSpPr txBox="1"/>
          <p:nvPr/>
        </p:nvSpPr>
        <p:spPr>
          <a:xfrm>
            <a:off x="53751" y="1916832"/>
            <a:ext cx="9036498" cy="830997"/>
          </a:xfrm>
          <a:prstGeom prst="rect">
            <a:avLst/>
          </a:prstGeom>
          <a:noFill/>
        </p:spPr>
        <p:txBody>
          <a:bodyPr wrap="square" rtlCol="0">
            <a:spAutoFit/>
          </a:bodyPr>
          <a:lstStyle/>
          <a:p>
            <a:endParaRPr lang="en-GB" sz="2400" dirty="0">
              <a:latin typeface="Comic Sans MS" panose="030F0702030302020204" pitchFamily="66" charset="0"/>
            </a:endParaRPr>
          </a:p>
          <a:p>
            <a:endParaRPr lang="en-GB" sz="2400" dirty="0">
              <a:latin typeface="Comic Sans MS" panose="030F0702030302020204" pitchFamily="66" charset="0"/>
            </a:endParaRPr>
          </a:p>
        </p:txBody>
      </p:sp>
      <p:sp>
        <p:nvSpPr>
          <p:cNvPr id="9" name="TextBox 8"/>
          <p:cNvSpPr txBox="1"/>
          <p:nvPr/>
        </p:nvSpPr>
        <p:spPr>
          <a:xfrm>
            <a:off x="455325" y="1358149"/>
            <a:ext cx="8604954" cy="1815882"/>
          </a:xfrm>
          <a:prstGeom prst="rect">
            <a:avLst/>
          </a:prstGeom>
          <a:noFill/>
        </p:spPr>
        <p:txBody>
          <a:bodyPr wrap="square" rtlCol="0">
            <a:spAutoFit/>
          </a:bodyPr>
          <a:lstStyle/>
          <a:p>
            <a:pPr algn="ctr"/>
            <a:r>
              <a:rPr lang="en-GB" sz="2800" dirty="0">
                <a:solidFill>
                  <a:schemeClr val="bg1"/>
                </a:solidFill>
                <a:latin typeface="Comic Sans MS" panose="030F0702030302020204" pitchFamily="66" charset="0"/>
              </a:rPr>
              <a:t>Consider the following questions: </a:t>
            </a:r>
          </a:p>
          <a:p>
            <a:pPr algn="ctr"/>
            <a:endParaRPr lang="en-GB" sz="2800" dirty="0">
              <a:solidFill>
                <a:schemeClr val="bg1"/>
              </a:solidFill>
              <a:latin typeface="Comic Sans MS" panose="030F0702030302020204" pitchFamily="66" charset="0"/>
            </a:endParaRPr>
          </a:p>
          <a:p>
            <a:pPr algn="ctr"/>
            <a:r>
              <a:rPr lang="en-GB" sz="2800" i="1" dirty="0">
                <a:solidFill>
                  <a:srgbClr val="66FF66"/>
                </a:solidFill>
                <a:effectLst>
                  <a:outerShdw blurRad="38100" dist="38100" dir="2700000" algn="tl">
                    <a:srgbClr val="000000">
                      <a:alpha val="43137"/>
                    </a:srgbClr>
                  </a:outerShdw>
                </a:effectLst>
                <a:latin typeface="Comic Sans MS" panose="030F0702030302020204" pitchFamily="66" charset="0"/>
              </a:rPr>
              <a:t>What are the benefits of direct democracy?</a:t>
            </a:r>
          </a:p>
          <a:p>
            <a:pPr algn="ctr"/>
            <a:r>
              <a:rPr lang="en-GB" sz="2800" i="1" dirty="0">
                <a:solidFill>
                  <a:srgbClr val="66FF66"/>
                </a:solidFill>
                <a:effectLst>
                  <a:outerShdw blurRad="38100" dist="38100" dir="2700000" algn="tl">
                    <a:srgbClr val="000000">
                      <a:alpha val="43137"/>
                    </a:srgbClr>
                  </a:outerShdw>
                </a:effectLst>
                <a:latin typeface="Comic Sans MS" panose="030F0702030302020204" pitchFamily="66" charset="0"/>
              </a:rPr>
              <a:t>What are the pitfalls? </a:t>
            </a:r>
          </a:p>
        </p:txBody>
      </p:sp>
      <p:sp>
        <p:nvSpPr>
          <p:cNvPr id="10" name="Cloud 9"/>
          <p:cNvSpPr/>
          <p:nvPr/>
        </p:nvSpPr>
        <p:spPr>
          <a:xfrm>
            <a:off x="220905" y="3466662"/>
            <a:ext cx="4395890" cy="2985919"/>
          </a:xfrm>
          <a:prstGeom prst="cloud">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719570" y="3590259"/>
            <a:ext cx="3420382" cy="2862322"/>
          </a:xfrm>
          <a:prstGeom prst="rect">
            <a:avLst/>
          </a:prstGeom>
          <a:noFill/>
        </p:spPr>
        <p:txBody>
          <a:bodyPr wrap="square" rtlCol="0">
            <a:spAutoFit/>
          </a:bodyPr>
          <a:lstStyle/>
          <a:p>
            <a:pPr algn="ctr"/>
            <a:endParaRPr lang="en-GB" i="1" dirty="0">
              <a:latin typeface="Comic Sans MS" panose="030F0702030302020204" pitchFamily="66" charset="0"/>
            </a:endParaRPr>
          </a:p>
          <a:p>
            <a:pPr algn="ctr"/>
            <a:r>
              <a:rPr lang="en-GB" sz="2400" dirty="0">
                <a:latin typeface="Comic Sans MS" panose="030F0702030302020204" pitchFamily="66" charset="0"/>
              </a:rPr>
              <a:t>You have 5 mins, on your own, to note down as many </a:t>
            </a:r>
            <a:r>
              <a:rPr lang="en-GB" sz="2400" dirty="0" smtClean="0">
                <a:latin typeface="Comic Sans MS" panose="030F0702030302020204" pitchFamily="66" charset="0"/>
              </a:rPr>
              <a:t>advantages and disadvantages </a:t>
            </a:r>
            <a:r>
              <a:rPr lang="en-GB" sz="2400" dirty="0">
                <a:latin typeface="Comic Sans MS" panose="030F0702030302020204" pitchFamily="66" charset="0"/>
              </a:rPr>
              <a:t>as you can. </a:t>
            </a:r>
          </a:p>
          <a:p>
            <a:endParaRPr lang="en-GB" dirty="0"/>
          </a:p>
        </p:txBody>
      </p:sp>
      <p:sp>
        <p:nvSpPr>
          <p:cNvPr id="14" name="Cloud 13"/>
          <p:cNvSpPr/>
          <p:nvPr/>
        </p:nvSpPr>
        <p:spPr>
          <a:xfrm>
            <a:off x="4769769" y="3894293"/>
            <a:ext cx="4320480" cy="2708920"/>
          </a:xfrm>
          <a:prstGeom prst="cloud">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5552078" y="4186924"/>
            <a:ext cx="2755862" cy="2123658"/>
          </a:xfrm>
          <a:prstGeom prst="rect">
            <a:avLst/>
          </a:prstGeom>
          <a:noFill/>
        </p:spPr>
        <p:txBody>
          <a:bodyPr wrap="square" rtlCol="0">
            <a:spAutoFit/>
          </a:bodyPr>
          <a:lstStyle/>
          <a:p>
            <a:pPr algn="ctr"/>
            <a:endParaRPr lang="en-GB" i="1" dirty="0">
              <a:latin typeface="Comic Sans MS" panose="030F0702030302020204" pitchFamily="66" charset="0"/>
            </a:endParaRPr>
          </a:p>
          <a:p>
            <a:pPr algn="ctr"/>
            <a:r>
              <a:rPr lang="en-GB" sz="2400" dirty="0">
                <a:latin typeface="Comic Sans MS" panose="030F0702030302020204" pitchFamily="66" charset="0"/>
              </a:rPr>
              <a:t>Now share with your partner, then share as a four</a:t>
            </a:r>
            <a:r>
              <a:rPr lang="en-GB" sz="2000" dirty="0">
                <a:latin typeface="Comic Sans MS" panose="030F0702030302020204" pitchFamily="66" charset="0"/>
              </a:rPr>
              <a:t>.</a:t>
            </a:r>
          </a:p>
          <a:p>
            <a:endParaRPr lang="en-GB" dirty="0"/>
          </a:p>
        </p:txBody>
      </p:sp>
    </p:spTree>
    <p:extLst>
      <p:ext uri="{BB962C8B-B14F-4D97-AF65-F5344CB8AC3E}">
        <p14:creationId xmlns:p14="http://schemas.microsoft.com/office/powerpoint/2010/main" val="150611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0"/>
            <a:ext cx="8229600" cy="4525963"/>
          </a:xfrm>
        </p:spPr>
        <p:txBody>
          <a:bodyPr>
            <a:normAutofit/>
          </a:bodyPr>
          <a:lstStyle/>
          <a:p>
            <a:pPr marL="0" indent="0" algn="ctr">
              <a:buNone/>
            </a:pPr>
            <a:r>
              <a:rPr lang="en-GB" sz="5400" b="1" dirty="0" smtClean="0">
                <a:solidFill>
                  <a:srgbClr val="FF0066"/>
                </a:solidFill>
                <a:effectLst>
                  <a:outerShdw blurRad="38100" dist="38100" dir="2700000" algn="tl">
                    <a:srgbClr val="000000">
                      <a:alpha val="43137"/>
                    </a:srgbClr>
                  </a:outerShdw>
                </a:effectLst>
                <a:latin typeface="Comic Sans MS" panose="030F0702030302020204" pitchFamily="66" charset="0"/>
              </a:rPr>
              <a:t>Advantages of Direct Democracy </a:t>
            </a:r>
          </a:p>
          <a:p>
            <a:pPr marL="0" indent="0" algn="ctr">
              <a:buNone/>
            </a:pPr>
            <a:r>
              <a:rPr lang="en-GB" sz="5400" b="1" dirty="0" smtClean="0">
                <a:solidFill>
                  <a:srgbClr val="FF0066"/>
                </a:solidFill>
                <a:effectLst>
                  <a:outerShdw blurRad="38100" dist="38100" dir="2700000" algn="tl">
                    <a:srgbClr val="000000">
                      <a:alpha val="43137"/>
                    </a:srgbClr>
                  </a:outerShdw>
                </a:effectLst>
                <a:latin typeface="Comic Sans MS" panose="030F0702030302020204" pitchFamily="66" charset="0"/>
              </a:rPr>
              <a:t>(also known as ‘Features’)</a:t>
            </a:r>
            <a:endParaRPr lang="en-GB" sz="5400" b="1" dirty="0">
              <a:solidFill>
                <a:srgbClr val="FF0066"/>
              </a:solidFill>
              <a:effectLst>
                <a:outerShdw blurRad="38100" dist="38100" dir="2700000" algn="tl">
                  <a:srgbClr val="000000">
                    <a:alpha val="43137"/>
                  </a:srgbClr>
                </a:outerShdw>
              </a:effectLst>
              <a:latin typeface="Comic Sans MS" panose="030F0702030302020204" pitchFamily="66" charset="0"/>
            </a:endParaRPr>
          </a:p>
        </p:txBody>
      </p:sp>
      <p:sp>
        <p:nvSpPr>
          <p:cNvPr id="2" name="TextBox 1"/>
          <p:cNvSpPr txBox="1"/>
          <p:nvPr/>
        </p:nvSpPr>
        <p:spPr>
          <a:xfrm>
            <a:off x="755576" y="4005064"/>
            <a:ext cx="8208912" cy="2677656"/>
          </a:xfrm>
          <a:prstGeom prst="rect">
            <a:avLst/>
          </a:prstGeom>
          <a:noFill/>
        </p:spPr>
        <p:txBody>
          <a:bodyPr wrap="square" rtlCol="0">
            <a:spAutoFit/>
          </a:bodyPr>
          <a:lstStyle/>
          <a:p>
            <a:pPr algn="ctr"/>
            <a:r>
              <a:rPr lang="en-GB" sz="2800" dirty="0" smtClean="0">
                <a:solidFill>
                  <a:schemeClr val="bg1"/>
                </a:solidFill>
                <a:latin typeface="Comic Sans MS" panose="030F0702030302020204" pitchFamily="66" charset="0"/>
              </a:rPr>
              <a:t>You will be given a sheet with features of direct democracy as well as a list of political theorists who advocate for and against the two types for Direct or Representative democracy. </a:t>
            </a:r>
          </a:p>
          <a:p>
            <a:pPr algn="ctr"/>
            <a:r>
              <a:rPr lang="en-GB" sz="2800" dirty="0" smtClean="0">
                <a:solidFill>
                  <a:schemeClr val="bg1"/>
                </a:solidFill>
                <a:latin typeface="Comic Sans MS" panose="030F0702030302020204" pitchFamily="66" charset="0"/>
              </a:rPr>
              <a:t>We will discuss these as a class. </a:t>
            </a:r>
          </a:p>
          <a:p>
            <a:pPr algn="ctr"/>
            <a:r>
              <a:rPr lang="en-GB" sz="2800" dirty="0" smtClean="0">
                <a:solidFill>
                  <a:schemeClr val="bg1"/>
                </a:solidFill>
                <a:latin typeface="Comic Sans MS" panose="030F0702030302020204" pitchFamily="66" charset="0"/>
              </a:rPr>
              <a:t>This will help you with your essay.</a:t>
            </a:r>
            <a:endParaRPr lang="en-GB"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73047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97" y="548680"/>
            <a:ext cx="8229600" cy="1143000"/>
          </a:xfrm>
        </p:spPr>
        <p:txBody>
          <a:bodyPr>
            <a:normAutofit fontScale="90000"/>
          </a:bodyPr>
          <a:lstStyle/>
          <a:p>
            <a:r>
              <a:rPr lang="en-GB" sz="4000" dirty="0" smtClean="0">
                <a:solidFill>
                  <a:schemeClr val="bg1"/>
                </a:solidFill>
                <a:latin typeface="Comic Sans MS" panose="030F0702030302020204" pitchFamily="66" charset="0"/>
              </a:rPr>
              <a:t>Advantage of Direct Democracy 1:</a:t>
            </a:r>
            <a:br>
              <a:rPr lang="en-GB" sz="4000" dirty="0" smtClean="0">
                <a:solidFill>
                  <a:schemeClr val="bg1"/>
                </a:solidFill>
                <a:latin typeface="Comic Sans MS" panose="030F0702030302020204" pitchFamily="66" charset="0"/>
              </a:rPr>
            </a:br>
            <a:r>
              <a:rPr lang="en-GB" sz="4000" b="1" dirty="0" smtClean="0">
                <a:solidFill>
                  <a:srgbClr val="66FF66"/>
                </a:solidFill>
                <a:effectLst>
                  <a:outerShdw blurRad="38100" dist="38100" dir="2700000" algn="tl">
                    <a:srgbClr val="000000">
                      <a:alpha val="43137"/>
                    </a:srgbClr>
                  </a:outerShdw>
                </a:effectLst>
                <a:latin typeface="Comic Sans MS" panose="030F0702030302020204" pitchFamily="66" charset="0"/>
              </a:rPr>
              <a:t>Heightens Control</a:t>
            </a:r>
            <a:r>
              <a:rPr lang="en-GB" dirty="0" smtClean="0">
                <a:solidFill>
                  <a:schemeClr val="bg1"/>
                </a:solidFill>
              </a:rPr>
              <a:t/>
            </a:r>
            <a:br>
              <a:rPr lang="en-GB" dirty="0" smtClean="0">
                <a:solidFill>
                  <a:schemeClr val="bg1"/>
                </a:solidFill>
              </a:rPr>
            </a:br>
            <a:endParaRPr lang="en-GB" dirty="0">
              <a:solidFill>
                <a:schemeClr val="bg1"/>
              </a:solidFill>
            </a:endParaRPr>
          </a:p>
        </p:txBody>
      </p:sp>
      <p:sp>
        <p:nvSpPr>
          <p:cNvPr id="3" name="Content Placeholder 2"/>
          <p:cNvSpPr>
            <a:spLocks noGrp="1"/>
          </p:cNvSpPr>
          <p:nvPr>
            <p:ph idx="1"/>
          </p:nvPr>
        </p:nvSpPr>
        <p:spPr>
          <a:xfrm>
            <a:off x="179512" y="1628800"/>
            <a:ext cx="8686800" cy="5040560"/>
          </a:xfrm>
        </p:spPr>
        <p:txBody>
          <a:bodyPr>
            <a:normAutofit lnSpcReduction="10000"/>
          </a:bodyPr>
          <a:lstStyle/>
          <a:p>
            <a:pPr marL="0" indent="0">
              <a:buNone/>
            </a:pPr>
            <a:r>
              <a:rPr lang="en-GB" dirty="0" smtClean="0">
                <a:solidFill>
                  <a:schemeClr val="bg1"/>
                </a:solidFill>
                <a:latin typeface="Comic Sans MS" panose="030F0702030302020204" pitchFamily="66" charset="0"/>
              </a:rPr>
              <a:t>One benefit of direct democracy is that…</a:t>
            </a:r>
          </a:p>
          <a:p>
            <a:pPr marL="0" indent="0">
              <a:buNone/>
            </a:pPr>
            <a:r>
              <a:rPr lang="en-GB" dirty="0" smtClean="0">
                <a:solidFill>
                  <a:schemeClr val="bg1"/>
                </a:solidFill>
                <a:latin typeface="Comic Sans MS" panose="030F0702030302020204" pitchFamily="66" charset="0"/>
              </a:rPr>
              <a:t>This means that…</a:t>
            </a:r>
          </a:p>
          <a:p>
            <a:pPr marL="0" indent="0">
              <a:buNone/>
            </a:pPr>
            <a:r>
              <a:rPr lang="en-GB" dirty="0" smtClean="0">
                <a:solidFill>
                  <a:schemeClr val="bg1"/>
                </a:solidFill>
                <a:latin typeface="Comic Sans MS" panose="030F0702030302020204" pitchFamily="66" charset="0"/>
              </a:rPr>
              <a:t>An example of this is….</a:t>
            </a:r>
          </a:p>
          <a:p>
            <a:pPr marL="0" indent="0">
              <a:buNone/>
            </a:pPr>
            <a:endParaRPr lang="en-GB" dirty="0" smtClean="0">
              <a:latin typeface="Comic Sans MS" panose="030F0702030302020204" pitchFamily="66" charset="0"/>
            </a:endParaRPr>
          </a:p>
          <a:p>
            <a:pPr marL="0" indent="0">
              <a:buNone/>
            </a:pPr>
            <a:r>
              <a:rPr lang="en-GB" dirty="0" smtClean="0">
                <a:solidFill>
                  <a:srgbClr val="FF0066"/>
                </a:solidFill>
                <a:latin typeface="Comic Sans MS" panose="030F0702030302020204" pitchFamily="66" charset="0"/>
              </a:rPr>
              <a:t>However…</a:t>
            </a:r>
          </a:p>
          <a:p>
            <a:pPr marL="0" indent="0">
              <a:buNone/>
            </a:pPr>
            <a:endParaRPr lang="en-GB" dirty="0">
              <a:solidFill>
                <a:schemeClr val="bg1"/>
              </a:solidFill>
              <a:latin typeface="Comic Sans MS" panose="030F0702030302020204" pitchFamily="66" charset="0"/>
            </a:endParaRPr>
          </a:p>
          <a:p>
            <a:pPr marL="0" indent="0">
              <a:buNone/>
            </a:pPr>
            <a:endParaRPr lang="en-GB" dirty="0" smtClean="0">
              <a:solidFill>
                <a:srgbClr val="FF0066"/>
              </a:solidFill>
              <a:latin typeface="Comic Sans MS" panose="030F0702030302020204" pitchFamily="66" charset="0"/>
            </a:endParaRPr>
          </a:p>
          <a:p>
            <a:pPr marL="0" indent="0">
              <a:buNone/>
            </a:pPr>
            <a:r>
              <a:rPr lang="en-GB" dirty="0" smtClean="0">
                <a:solidFill>
                  <a:srgbClr val="66FF66"/>
                </a:solidFill>
                <a:effectLst>
                  <a:outerShdw blurRad="38100" dist="38100" dir="2700000" algn="tl">
                    <a:srgbClr val="000000">
                      <a:alpha val="43137"/>
                    </a:srgbClr>
                  </a:outerShdw>
                </a:effectLst>
                <a:latin typeface="Comic Sans MS" panose="030F0702030302020204" pitchFamily="66" charset="0"/>
              </a:rPr>
              <a:t>Mini Conclusion </a:t>
            </a:r>
          </a:p>
          <a:p>
            <a:pPr marL="0" indent="0">
              <a:buNone/>
            </a:pPr>
            <a:r>
              <a:rPr lang="en-GB" dirty="0" smtClean="0">
                <a:solidFill>
                  <a:srgbClr val="FF0066"/>
                </a:solidFill>
                <a:latin typeface="Comic Sans MS" panose="030F0702030302020204" pitchFamily="66" charset="0"/>
              </a:rPr>
              <a:t>Therefore… </a:t>
            </a:r>
            <a:endParaRPr lang="en-GB"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343300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503236"/>
            <a:ext cx="3566160" cy="1087569"/>
          </a:xfrm>
        </p:spPr>
        <p:txBody>
          <a:bodyPr/>
          <a:lstStyle/>
          <a:p>
            <a:r>
              <a:rPr lang="en-GB" sz="3000" dirty="0" smtClean="0">
                <a:solidFill>
                  <a:schemeClr val="bg1"/>
                </a:solidFill>
                <a:latin typeface="Comic Sans MS" pitchFamily="66" charset="0"/>
              </a:rPr>
              <a:t>What you will learn…</a:t>
            </a:r>
            <a:endParaRPr lang="en-GB" dirty="0">
              <a:solidFill>
                <a:schemeClr val="bg1"/>
              </a:solidFill>
              <a:latin typeface="Comic Sans MS" pitchFamily="66" charset="0"/>
            </a:endParaRPr>
          </a:p>
        </p:txBody>
      </p:sp>
      <p:sp>
        <p:nvSpPr>
          <p:cNvPr id="10" name="Text Placeholder 9"/>
          <p:cNvSpPr>
            <a:spLocks noGrp="1"/>
          </p:cNvSpPr>
          <p:nvPr>
            <p:ph type="body" sz="quarter" idx="3"/>
          </p:nvPr>
        </p:nvSpPr>
        <p:spPr>
          <a:xfrm>
            <a:off x="4595806" y="503236"/>
            <a:ext cx="3981391" cy="1012413"/>
          </a:xfrm>
        </p:spPr>
        <p:txBody>
          <a:bodyPr>
            <a:noAutofit/>
          </a:bodyPr>
          <a:lstStyle/>
          <a:p>
            <a:r>
              <a:rPr lang="en-GB" sz="3000" dirty="0" smtClean="0">
                <a:solidFill>
                  <a:schemeClr val="bg1"/>
                </a:solidFill>
                <a:latin typeface="Comic Sans MS" pitchFamily="66" charset="0"/>
              </a:rPr>
              <a:t>Success Criteria – I can…</a:t>
            </a:r>
            <a:endParaRPr lang="en-GB" sz="3000" dirty="0">
              <a:solidFill>
                <a:schemeClr val="bg1"/>
              </a:solidFill>
              <a:latin typeface="Comic Sans MS" pitchFamily="66" charset="0"/>
            </a:endParaRPr>
          </a:p>
        </p:txBody>
      </p:sp>
      <p:pic>
        <p:nvPicPr>
          <p:cNvPr id="6" name="Picture 5" descr="MC9003835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01" y="5150638"/>
            <a:ext cx="926648" cy="166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66909">
            <a:off x="8161987" y="5381192"/>
            <a:ext cx="968170" cy="146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half" idx="2"/>
          </p:nvPr>
        </p:nvSpPr>
        <p:spPr/>
        <p:txBody>
          <a:bodyPr>
            <a:normAutofit/>
          </a:bodyPr>
          <a:lstStyle/>
          <a:p>
            <a:pPr>
              <a:defRPr/>
            </a:pPr>
            <a:r>
              <a:rPr lang="en-GB" sz="2800" dirty="0" smtClean="0">
                <a:solidFill>
                  <a:srgbClr val="FF0066"/>
                </a:solidFill>
                <a:effectLst>
                  <a:outerShdw blurRad="38100" dist="38100" dir="2700000" algn="tl">
                    <a:srgbClr val="000000">
                      <a:alpha val="43137"/>
                    </a:srgbClr>
                  </a:outerShdw>
                </a:effectLst>
                <a:latin typeface="Comic Sans MS" panose="030F0702030302020204" pitchFamily="66" charset="0"/>
              </a:rPr>
              <a:t>Define</a:t>
            </a:r>
            <a:r>
              <a:rPr lang="en-GB" sz="2800" dirty="0" smtClean="0">
                <a:solidFill>
                  <a:srgbClr val="7030A0"/>
                </a:solidFill>
                <a:latin typeface="Comic Sans MS" panose="030F0702030302020204" pitchFamily="66" charset="0"/>
              </a:rPr>
              <a:t> </a:t>
            </a:r>
            <a:r>
              <a:rPr lang="en-GB" sz="2800" dirty="0">
                <a:solidFill>
                  <a:schemeClr val="bg1"/>
                </a:solidFill>
                <a:latin typeface="Comic Sans MS" panose="030F0702030302020204" pitchFamily="66" charset="0"/>
              </a:rPr>
              <a:t>the concept of </a:t>
            </a:r>
            <a:r>
              <a:rPr lang="en-GB" sz="2800" dirty="0" smtClean="0">
                <a:solidFill>
                  <a:schemeClr val="bg1"/>
                </a:solidFill>
                <a:latin typeface="Comic Sans MS" panose="030F0702030302020204" pitchFamily="66" charset="0"/>
              </a:rPr>
              <a:t>democracy </a:t>
            </a:r>
          </a:p>
          <a:p>
            <a:pPr>
              <a:defRPr/>
            </a:pPr>
            <a:r>
              <a:rPr lang="en-GB" sz="2800" dirty="0" smtClean="0">
                <a:solidFill>
                  <a:srgbClr val="FF0000"/>
                </a:solidFill>
                <a:effectLst>
                  <a:outerShdw blurRad="38100" dist="38100" dir="2700000" algn="tl">
                    <a:srgbClr val="000000">
                      <a:alpha val="43137"/>
                    </a:srgbClr>
                  </a:outerShdw>
                </a:effectLst>
                <a:latin typeface="Comic Sans MS" panose="030F0702030302020204" pitchFamily="66" charset="0"/>
              </a:rPr>
              <a:t>Describe </a:t>
            </a:r>
            <a:r>
              <a:rPr lang="en-GB" sz="2800" dirty="0" smtClean="0">
                <a:solidFill>
                  <a:schemeClr val="bg1"/>
                </a:solidFill>
                <a:effectLst>
                  <a:outerShdw blurRad="38100" dist="38100" dir="2700000" algn="tl">
                    <a:srgbClr val="000000">
                      <a:alpha val="43137"/>
                    </a:srgbClr>
                  </a:outerShdw>
                </a:effectLst>
                <a:latin typeface="Comic Sans MS" panose="030F0702030302020204" pitchFamily="66" charset="0"/>
              </a:rPr>
              <a:t>the different types of democracy</a:t>
            </a:r>
            <a:endParaRPr lang="en-GB" sz="2800" dirty="0" smtClean="0">
              <a:solidFill>
                <a:schemeClr val="bg1"/>
              </a:solidFill>
              <a:latin typeface="Comic Sans MS" panose="030F0702030302020204" pitchFamily="66" charset="0"/>
            </a:endParaRPr>
          </a:p>
          <a:p>
            <a:pPr>
              <a:defRPr/>
            </a:pPr>
            <a:endParaRPr lang="en-GB" sz="2800" dirty="0">
              <a:latin typeface="Comic Sans MS" panose="030F0702030302020204" pitchFamily="66" charset="0"/>
            </a:endParaRPr>
          </a:p>
        </p:txBody>
      </p:sp>
      <p:sp>
        <p:nvSpPr>
          <p:cNvPr id="3" name="Content Placeholder 2"/>
          <p:cNvSpPr>
            <a:spLocks noGrp="1"/>
          </p:cNvSpPr>
          <p:nvPr>
            <p:ph sz="quarter" idx="4"/>
          </p:nvPr>
        </p:nvSpPr>
        <p:spPr/>
        <p:txBody>
          <a:bodyPr>
            <a:normAutofit/>
          </a:bodyPr>
          <a:lstStyle/>
          <a:p>
            <a:r>
              <a:rPr lang="en-GB" sz="2800" dirty="0" smtClean="0">
                <a:solidFill>
                  <a:srgbClr val="FF0000"/>
                </a:solidFill>
                <a:effectLst>
                  <a:outerShdw blurRad="38100" dist="38100" dir="2700000" algn="tl">
                    <a:srgbClr val="000000">
                      <a:alpha val="43137"/>
                    </a:srgbClr>
                  </a:outerShdw>
                </a:effectLst>
                <a:latin typeface="Comic Sans MS" panose="030F0702030302020204" pitchFamily="66" charset="0"/>
              </a:rPr>
              <a:t>Summarise </a:t>
            </a:r>
            <a:r>
              <a:rPr lang="en-GB" sz="2800" dirty="0" smtClean="0">
                <a:solidFill>
                  <a:schemeClr val="bg1"/>
                </a:solidFill>
                <a:latin typeface="Comic Sans MS" panose="030F0702030302020204" pitchFamily="66" charset="0"/>
              </a:rPr>
              <a:t>Democracy’s key ideas in an essay</a:t>
            </a:r>
            <a:endParaRPr lang="en-GB"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62112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en-GB" sz="4000" dirty="0" smtClean="0">
                <a:solidFill>
                  <a:schemeClr val="bg1"/>
                </a:solidFill>
                <a:latin typeface="Comic Sans MS" panose="030F0702030302020204" pitchFamily="66" charset="0"/>
              </a:rPr>
              <a:t>Advantage of Direct Democracy 2:</a:t>
            </a:r>
            <a:br>
              <a:rPr lang="en-GB" sz="4000" dirty="0" smtClean="0">
                <a:solidFill>
                  <a:schemeClr val="bg1"/>
                </a:solidFill>
                <a:latin typeface="Comic Sans MS" panose="030F0702030302020204" pitchFamily="66" charset="0"/>
              </a:rPr>
            </a:br>
            <a:r>
              <a:rPr lang="en-GB" sz="4000" b="1" dirty="0" smtClean="0">
                <a:solidFill>
                  <a:srgbClr val="00B0F0"/>
                </a:solidFill>
                <a:effectLst>
                  <a:outerShdw blurRad="38100" dist="38100" dir="2700000" algn="tl">
                    <a:srgbClr val="000000">
                      <a:alpha val="43137"/>
                    </a:srgbClr>
                  </a:outerShdw>
                </a:effectLst>
                <a:latin typeface="Comic Sans MS" panose="030F0702030302020204" pitchFamily="66" charset="0"/>
              </a:rPr>
              <a:t>Politicises citizens</a:t>
            </a:r>
            <a:r>
              <a:rPr lang="en-GB" dirty="0" smtClean="0"/>
              <a:t/>
            </a:r>
            <a:br>
              <a:rPr lang="en-GB" dirty="0" smtClean="0"/>
            </a:br>
            <a:endParaRPr lang="en-GB"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schemeClr val="bg1"/>
                </a:solidFill>
                <a:latin typeface="Comic Sans MS" panose="030F0702030302020204" pitchFamily="66" charset="0"/>
              </a:rPr>
              <a:t>One benefit of direct democracy is that…</a:t>
            </a:r>
          </a:p>
          <a:p>
            <a:pPr marL="0" indent="0">
              <a:buFont typeface="Arial" panose="020B0604020202020204" pitchFamily="34" charset="0"/>
              <a:buNone/>
            </a:pPr>
            <a:r>
              <a:rPr lang="en-GB" dirty="0" smtClean="0">
                <a:solidFill>
                  <a:schemeClr val="bg1"/>
                </a:solidFill>
                <a:latin typeface="Comic Sans MS" panose="030F0702030302020204" pitchFamily="66" charset="0"/>
              </a:rPr>
              <a:t>This means that…</a:t>
            </a:r>
          </a:p>
          <a:p>
            <a:pPr marL="0" indent="0">
              <a:buFont typeface="Arial" panose="020B0604020202020204" pitchFamily="34" charset="0"/>
              <a:buNone/>
            </a:pPr>
            <a:r>
              <a:rPr lang="en-GB" dirty="0" smtClean="0">
                <a:solidFill>
                  <a:schemeClr val="bg1"/>
                </a:solidFill>
                <a:latin typeface="Comic Sans MS" panose="030F0702030302020204" pitchFamily="66" charset="0"/>
              </a:rPr>
              <a:t>For example….</a:t>
            </a:r>
          </a:p>
          <a:p>
            <a:pPr marL="0" indent="0">
              <a:buFont typeface="Arial" panose="020B0604020202020204" pitchFamily="34" charset="0"/>
              <a:buNone/>
            </a:pPr>
            <a:endParaRPr lang="en-GB" dirty="0" smtClean="0">
              <a:latin typeface="Comic Sans MS" panose="030F0702030302020204" pitchFamily="66" charset="0"/>
            </a:endParaRPr>
          </a:p>
          <a:p>
            <a:pPr marL="0" indent="0">
              <a:buFont typeface="Arial" panose="020B0604020202020204" pitchFamily="34" charset="0"/>
              <a:buNone/>
            </a:pPr>
            <a:r>
              <a:rPr lang="en-GB" dirty="0" smtClean="0">
                <a:solidFill>
                  <a:srgbClr val="FF0066"/>
                </a:solidFill>
                <a:latin typeface="Comic Sans MS" panose="030F0702030302020204" pitchFamily="66" charset="0"/>
              </a:rPr>
              <a:t>However…</a:t>
            </a:r>
          </a:p>
          <a:p>
            <a:pPr marL="0" indent="0">
              <a:buFont typeface="Arial" panose="020B0604020202020204" pitchFamily="34" charset="0"/>
              <a:buNone/>
            </a:pPr>
            <a:endParaRPr lang="en-GB" dirty="0">
              <a:solidFill>
                <a:srgbClr val="FF0066"/>
              </a:solidFill>
              <a:latin typeface="Comic Sans MS" panose="030F0702030302020204" pitchFamily="66" charset="0"/>
            </a:endParaRPr>
          </a:p>
          <a:p>
            <a:pPr marL="0" indent="0">
              <a:buNone/>
            </a:pPr>
            <a:r>
              <a:rPr lang="en-GB" dirty="0">
                <a:solidFill>
                  <a:srgbClr val="66FF66"/>
                </a:solidFill>
                <a:effectLst>
                  <a:outerShdw blurRad="38100" dist="38100" dir="2700000" algn="tl">
                    <a:srgbClr val="000000">
                      <a:alpha val="43137"/>
                    </a:srgbClr>
                  </a:outerShdw>
                </a:effectLst>
                <a:latin typeface="Comic Sans MS" panose="030F0702030302020204" pitchFamily="66" charset="0"/>
              </a:rPr>
              <a:t>Mini Conclusion </a:t>
            </a:r>
          </a:p>
          <a:p>
            <a:pPr marL="0" indent="0">
              <a:buNone/>
            </a:pPr>
            <a:r>
              <a:rPr lang="en-GB" dirty="0">
                <a:solidFill>
                  <a:srgbClr val="FF0066"/>
                </a:solidFill>
                <a:latin typeface="Comic Sans MS" panose="030F0702030302020204" pitchFamily="66" charset="0"/>
              </a:rPr>
              <a:t>Therefore… </a:t>
            </a:r>
          </a:p>
          <a:p>
            <a:pPr marL="0" indent="0">
              <a:buFont typeface="Arial" panose="020B0604020202020204" pitchFamily="34" charset="0"/>
              <a:buNone/>
            </a:pPr>
            <a:endParaRPr lang="en-GB"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1557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98" y="260648"/>
            <a:ext cx="8229600" cy="1143000"/>
          </a:xfrm>
        </p:spPr>
        <p:txBody>
          <a:bodyPr>
            <a:normAutofit fontScale="90000"/>
          </a:bodyPr>
          <a:lstStyle/>
          <a:p>
            <a:r>
              <a:rPr lang="en-GB" sz="4000" dirty="0" smtClean="0">
                <a:solidFill>
                  <a:schemeClr val="bg1"/>
                </a:solidFill>
                <a:latin typeface="Comic Sans MS" panose="030F0702030302020204" pitchFamily="66" charset="0"/>
              </a:rPr>
              <a:t>Advantage of Direct Democracy 3:</a:t>
            </a:r>
            <a:r>
              <a:rPr lang="en-GB" sz="4000" dirty="0" smtClean="0">
                <a:latin typeface="Comic Sans MS" panose="030F0702030302020204" pitchFamily="66" charset="0"/>
              </a:rPr>
              <a:t/>
            </a:r>
            <a:br>
              <a:rPr lang="en-GB" sz="4000" dirty="0" smtClean="0">
                <a:latin typeface="Comic Sans MS" panose="030F0702030302020204" pitchFamily="66" charset="0"/>
              </a:rPr>
            </a:br>
            <a:r>
              <a:rPr lang="en-GB" sz="4000" b="1" dirty="0" smtClean="0">
                <a:solidFill>
                  <a:srgbClr val="FF0066"/>
                </a:solidFill>
                <a:effectLst>
                  <a:outerShdw blurRad="38100" dist="38100" dir="2700000" algn="tl">
                    <a:srgbClr val="000000">
                      <a:alpha val="43137"/>
                    </a:srgbClr>
                  </a:outerShdw>
                </a:effectLst>
                <a:latin typeface="Comic Sans MS" panose="030F0702030302020204" pitchFamily="66" charset="0"/>
              </a:rPr>
              <a:t>Public don’t have to rely on self-serving politicians</a:t>
            </a:r>
            <a:endParaRPr lang="en-GB" dirty="0">
              <a:solidFill>
                <a:srgbClr val="FF0066"/>
              </a:solidFill>
            </a:endParaRPr>
          </a:p>
        </p:txBody>
      </p:sp>
      <p:sp>
        <p:nvSpPr>
          <p:cNvPr id="4" name="Content Placeholder 2"/>
          <p:cNvSpPr>
            <a:spLocks noGrp="1"/>
          </p:cNvSpPr>
          <p:nvPr>
            <p:ph idx="1"/>
          </p:nvPr>
        </p:nvSpPr>
        <p:spPr>
          <a:xfrm>
            <a:off x="486398" y="1772816"/>
            <a:ext cx="8229600" cy="4853136"/>
          </a:xfrm>
        </p:spPr>
        <p:txBody>
          <a:bodyPr>
            <a:normAutofit/>
          </a:bodyPr>
          <a:lstStyle/>
          <a:p>
            <a:pPr marL="0" indent="0">
              <a:buNone/>
            </a:pPr>
            <a:r>
              <a:rPr lang="en-GB" dirty="0" smtClean="0">
                <a:solidFill>
                  <a:schemeClr val="bg1"/>
                </a:solidFill>
                <a:latin typeface="Comic Sans MS" panose="030F0702030302020204" pitchFamily="66" charset="0"/>
              </a:rPr>
              <a:t>One benefit of direct democracy is that…</a:t>
            </a:r>
          </a:p>
          <a:p>
            <a:pPr marL="0" indent="0">
              <a:buNone/>
            </a:pPr>
            <a:r>
              <a:rPr lang="en-GB" dirty="0" smtClean="0">
                <a:solidFill>
                  <a:schemeClr val="bg1"/>
                </a:solidFill>
                <a:latin typeface="Comic Sans MS" panose="030F0702030302020204" pitchFamily="66" charset="0"/>
              </a:rPr>
              <a:t>This means that…</a:t>
            </a:r>
          </a:p>
          <a:p>
            <a:pPr marL="0" indent="0">
              <a:buNone/>
            </a:pPr>
            <a:r>
              <a:rPr lang="en-GB" dirty="0" smtClean="0">
                <a:solidFill>
                  <a:schemeClr val="bg1"/>
                </a:solidFill>
                <a:latin typeface="Comic Sans MS" panose="030F0702030302020204" pitchFamily="66" charset="0"/>
              </a:rPr>
              <a:t>For example….</a:t>
            </a:r>
          </a:p>
          <a:p>
            <a:pPr marL="0" indent="0">
              <a:buNone/>
            </a:pPr>
            <a:endParaRPr lang="en-GB" dirty="0" smtClean="0">
              <a:latin typeface="Comic Sans MS" panose="030F0702030302020204" pitchFamily="66" charset="0"/>
            </a:endParaRPr>
          </a:p>
          <a:p>
            <a:pPr marL="0" indent="0">
              <a:buNone/>
            </a:pPr>
            <a:r>
              <a:rPr lang="en-GB" dirty="0" smtClean="0">
                <a:solidFill>
                  <a:srgbClr val="FF0066"/>
                </a:solidFill>
                <a:latin typeface="Comic Sans MS" panose="030F0702030302020204" pitchFamily="66" charset="0"/>
              </a:rPr>
              <a:t>However…</a:t>
            </a:r>
          </a:p>
          <a:p>
            <a:pPr marL="0" indent="0">
              <a:buNone/>
            </a:pPr>
            <a:endParaRPr lang="en-GB" dirty="0">
              <a:solidFill>
                <a:srgbClr val="FF0066"/>
              </a:solidFill>
              <a:latin typeface="Comic Sans MS" panose="030F0702030302020204" pitchFamily="66" charset="0"/>
            </a:endParaRPr>
          </a:p>
          <a:p>
            <a:pPr marL="0" indent="0">
              <a:buNone/>
            </a:pPr>
            <a:r>
              <a:rPr lang="en-GB" dirty="0">
                <a:solidFill>
                  <a:srgbClr val="66FF66"/>
                </a:solidFill>
                <a:effectLst>
                  <a:outerShdw blurRad="38100" dist="38100" dir="2700000" algn="tl">
                    <a:srgbClr val="000000">
                      <a:alpha val="43137"/>
                    </a:srgbClr>
                  </a:outerShdw>
                </a:effectLst>
                <a:latin typeface="Comic Sans MS" panose="030F0702030302020204" pitchFamily="66" charset="0"/>
              </a:rPr>
              <a:t>Mini Conclusion </a:t>
            </a:r>
          </a:p>
          <a:p>
            <a:pPr marL="0" indent="0">
              <a:buNone/>
            </a:pPr>
            <a:r>
              <a:rPr lang="en-GB" dirty="0">
                <a:solidFill>
                  <a:srgbClr val="FF0066"/>
                </a:solidFill>
                <a:latin typeface="Comic Sans MS" panose="030F0702030302020204" pitchFamily="66" charset="0"/>
              </a:rPr>
              <a:t>Therefore… </a:t>
            </a:r>
          </a:p>
          <a:p>
            <a:pPr marL="0" indent="0">
              <a:buNone/>
            </a:pPr>
            <a:endParaRPr lang="en-GB"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330285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r>
              <a:rPr lang="en-GB" sz="4000" dirty="0" smtClean="0">
                <a:solidFill>
                  <a:schemeClr val="bg1"/>
                </a:solidFill>
                <a:latin typeface="Comic Sans MS" panose="030F0702030302020204" pitchFamily="66" charset="0"/>
              </a:rPr>
              <a:t>Advantage of Direct Democracy 4:</a:t>
            </a:r>
            <a:br>
              <a:rPr lang="en-GB" sz="4000" dirty="0" smtClean="0">
                <a:solidFill>
                  <a:schemeClr val="bg1"/>
                </a:solidFill>
                <a:latin typeface="Comic Sans MS" panose="030F0702030302020204" pitchFamily="66" charset="0"/>
              </a:rPr>
            </a:br>
            <a:r>
              <a:rPr lang="en-GB" sz="4000" b="1" dirty="0" smtClean="0">
                <a:solidFill>
                  <a:srgbClr val="CC99FF"/>
                </a:solidFill>
                <a:effectLst>
                  <a:outerShdw blurRad="38100" dist="38100" dir="2700000" algn="tl">
                    <a:srgbClr val="000000">
                      <a:alpha val="43137"/>
                    </a:srgbClr>
                  </a:outerShdw>
                </a:effectLst>
                <a:latin typeface="Comic Sans MS" panose="030F0702030302020204" pitchFamily="66" charset="0"/>
              </a:rPr>
              <a:t>Legitimacy</a:t>
            </a:r>
            <a:r>
              <a:rPr lang="en-GB" dirty="0" smtClean="0"/>
              <a:t/>
            </a:r>
            <a:br>
              <a:rPr lang="en-GB" dirty="0" smtClean="0"/>
            </a:br>
            <a:endParaRPr lang="en-GB" dirty="0"/>
          </a:p>
        </p:txBody>
      </p:sp>
      <p:sp>
        <p:nvSpPr>
          <p:cNvPr id="4" name="Content Placeholder 2"/>
          <p:cNvSpPr>
            <a:spLocks noGrp="1"/>
          </p:cNvSpPr>
          <p:nvPr>
            <p:ph idx="1"/>
          </p:nvPr>
        </p:nvSpPr>
        <p:spPr>
          <a:xfrm>
            <a:off x="457200" y="1600200"/>
            <a:ext cx="8229600" cy="4925144"/>
          </a:xfrm>
        </p:spPr>
        <p:txBody>
          <a:bodyPr>
            <a:normAutofit/>
          </a:bodyPr>
          <a:lstStyle/>
          <a:p>
            <a:pPr marL="0" indent="0">
              <a:buNone/>
            </a:pPr>
            <a:r>
              <a:rPr lang="en-GB" dirty="0" smtClean="0">
                <a:solidFill>
                  <a:schemeClr val="bg1"/>
                </a:solidFill>
                <a:latin typeface="Comic Sans MS" panose="030F0702030302020204" pitchFamily="66" charset="0"/>
              </a:rPr>
              <a:t>One benefit of direct democracy is that…</a:t>
            </a:r>
          </a:p>
          <a:p>
            <a:pPr marL="0" indent="0">
              <a:buNone/>
            </a:pPr>
            <a:r>
              <a:rPr lang="en-GB" dirty="0" smtClean="0">
                <a:solidFill>
                  <a:schemeClr val="bg1"/>
                </a:solidFill>
                <a:latin typeface="Comic Sans MS" panose="030F0702030302020204" pitchFamily="66" charset="0"/>
              </a:rPr>
              <a:t>This means that…</a:t>
            </a:r>
          </a:p>
          <a:p>
            <a:pPr marL="0" indent="0">
              <a:buNone/>
            </a:pPr>
            <a:r>
              <a:rPr lang="en-GB" dirty="0" smtClean="0">
                <a:solidFill>
                  <a:schemeClr val="bg1"/>
                </a:solidFill>
                <a:latin typeface="Comic Sans MS" panose="030F0702030302020204" pitchFamily="66" charset="0"/>
              </a:rPr>
              <a:t>For example….</a:t>
            </a:r>
          </a:p>
          <a:p>
            <a:pPr marL="0" indent="0">
              <a:buNone/>
            </a:pPr>
            <a:endParaRPr lang="en-GB" dirty="0" smtClean="0">
              <a:latin typeface="Comic Sans MS" panose="030F0702030302020204" pitchFamily="66" charset="0"/>
            </a:endParaRPr>
          </a:p>
          <a:p>
            <a:pPr marL="0" indent="0">
              <a:buNone/>
            </a:pPr>
            <a:r>
              <a:rPr lang="en-GB" dirty="0" smtClean="0">
                <a:solidFill>
                  <a:srgbClr val="FF0066"/>
                </a:solidFill>
                <a:latin typeface="Comic Sans MS" panose="030F0702030302020204" pitchFamily="66" charset="0"/>
              </a:rPr>
              <a:t>However…</a:t>
            </a:r>
          </a:p>
          <a:p>
            <a:pPr marL="0" indent="0">
              <a:buNone/>
            </a:pPr>
            <a:endParaRPr lang="en-GB" dirty="0">
              <a:solidFill>
                <a:srgbClr val="FF0066"/>
              </a:solidFill>
              <a:latin typeface="Comic Sans MS" panose="030F0702030302020204" pitchFamily="66" charset="0"/>
            </a:endParaRPr>
          </a:p>
          <a:p>
            <a:pPr marL="0" indent="0">
              <a:buNone/>
            </a:pPr>
            <a:r>
              <a:rPr lang="en-GB" dirty="0">
                <a:solidFill>
                  <a:srgbClr val="66FF66"/>
                </a:solidFill>
                <a:effectLst>
                  <a:outerShdw blurRad="38100" dist="38100" dir="2700000" algn="tl">
                    <a:srgbClr val="000000">
                      <a:alpha val="43137"/>
                    </a:srgbClr>
                  </a:outerShdw>
                </a:effectLst>
                <a:latin typeface="Comic Sans MS" panose="030F0702030302020204" pitchFamily="66" charset="0"/>
              </a:rPr>
              <a:t>Mini Conclusion </a:t>
            </a:r>
          </a:p>
          <a:p>
            <a:pPr marL="0" indent="0">
              <a:buNone/>
            </a:pPr>
            <a:r>
              <a:rPr lang="en-GB" dirty="0">
                <a:solidFill>
                  <a:srgbClr val="FF0066"/>
                </a:solidFill>
                <a:latin typeface="Comic Sans MS" panose="030F0702030302020204" pitchFamily="66" charset="0"/>
              </a:rPr>
              <a:t>Therefore… </a:t>
            </a:r>
          </a:p>
          <a:p>
            <a:pPr marL="0" indent="0">
              <a:buNone/>
            </a:pPr>
            <a:endParaRPr lang="en-GB"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381383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26" y="124375"/>
            <a:ext cx="8640960" cy="707886"/>
          </a:xfrm>
          <a:prstGeom prst="rect">
            <a:avLst/>
          </a:prstGeom>
          <a:noFill/>
        </p:spPr>
        <p:txBody>
          <a:bodyPr wrap="square" rtlCol="0">
            <a:spAutoFit/>
          </a:bodyPr>
          <a:lstStyle/>
          <a:p>
            <a:pPr algn="ctr"/>
            <a:r>
              <a:rPr lang="en-GB" sz="4000" u="sng" dirty="0">
                <a:solidFill>
                  <a:srgbClr val="FF0000"/>
                </a:solidFill>
                <a:effectLst>
                  <a:outerShdw blurRad="38100" dist="38100" dir="2700000" algn="tl">
                    <a:srgbClr val="000000">
                      <a:alpha val="43137"/>
                    </a:srgbClr>
                  </a:outerShdw>
                </a:effectLst>
                <a:latin typeface="Comic Sans MS" panose="030F0702030302020204" pitchFamily="66" charset="0"/>
              </a:rPr>
              <a:t>Problems with Direct Democracy</a:t>
            </a:r>
          </a:p>
        </p:txBody>
      </p:sp>
      <p:sp>
        <p:nvSpPr>
          <p:cNvPr id="3" name="TextBox 2"/>
          <p:cNvSpPr txBox="1"/>
          <p:nvPr/>
        </p:nvSpPr>
        <p:spPr>
          <a:xfrm>
            <a:off x="53751" y="1916832"/>
            <a:ext cx="9036498" cy="830997"/>
          </a:xfrm>
          <a:prstGeom prst="rect">
            <a:avLst/>
          </a:prstGeom>
          <a:noFill/>
        </p:spPr>
        <p:txBody>
          <a:bodyPr wrap="square" rtlCol="0">
            <a:spAutoFit/>
          </a:bodyPr>
          <a:lstStyle/>
          <a:p>
            <a:endParaRPr lang="en-GB" sz="2400" dirty="0">
              <a:latin typeface="Comic Sans MS" panose="030F0702030302020204" pitchFamily="66" charset="0"/>
            </a:endParaRPr>
          </a:p>
          <a:p>
            <a:endParaRPr lang="en-GB" sz="2400" dirty="0">
              <a:latin typeface="Comic Sans MS" panose="030F0702030302020204" pitchFamily="66" charset="0"/>
            </a:endParaRPr>
          </a:p>
        </p:txBody>
      </p:sp>
      <p:sp>
        <p:nvSpPr>
          <p:cNvPr id="8" name="TextBox 7"/>
          <p:cNvSpPr txBox="1"/>
          <p:nvPr/>
        </p:nvSpPr>
        <p:spPr>
          <a:xfrm>
            <a:off x="-7075" y="1660063"/>
            <a:ext cx="9090249" cy="369332"/>
          </a:xfrm>
          <a:prstGeom prst="rect">
            <a:avLst/>
          </a:prstGeom>
          <a:noFill/>
        </p:spPr>
        <p:txBody>
          <a:bodyPr wrap="square" rtlCol="0">
            <a:spAutoFit/>
          </a:bodyPr>
          <a:lstStyle/>
          <a:p>
            <a:endParaRPr lang="en-GB" dirty="0"/>
          </a:p>
        </p:txBody>
      </p:sp>
      <p:sp>
        <p:nvSpPr>
          <p:cNvPr id="2" name="TextBox 1"/>
          <p:cNvSpPr txBox="1"/>
          <p:nvPr/>
        </p:nvSpPr>
        <p:spPr>
          <a:xfrm>
            <a:off x="67924" y="1196752"/>
            <a:ext cx="9076076" cy="4678204"/>
          </a:xfrm>
          <a:prstGeom prst="rect">
            <a:avLst/>
          </a:prstGeom>
          <a:noFill/>
        </p:spPr>
        <p:txBody>
          <a:bodyPr wrap="square" rtlCol="0">
            <a:spAutoFit/>
          </a:bodyPr>
          <a:lstStyle/>
          <a:p>
            <a:r>
              <a:rPr lang="en-GB" sz="2800" dirty="0">
                <a:solidFill>
                  <a:schemeClr val="bg1"/>
                </a:solidFill>
                <a:latin typeface="Comic Sans MS" panose="030F0702030302020204" pitchFamily="66" charset="0"/>
              </a:rPr>
              <a:t>The most influential critic of direct democracy was the philosopher </a:t>
            </a:r>
            <a:r>
              <a:rPr lang="en-GB" sz="2800" dirty="0">
                <a:solidFill>
                  <a:schemeClr val="bg1"/>
                </a:solidFill>
                <a:effectLst>
                  <a:outerShdw blurRad="38100" dist="38100" dir="2700000" algn="tl">
                    <a:srgbClr val="000000">
                      <a:alpha val="43137"/>
                    </a:srgbClr>
                  </a:outerShdw>
                </a:effectLst>
                <a:latin typeface="Comic Sans MS" panose="030F0702030302020204" pitchFamily="66" charset="0"/>
              </a:rPr>
              <a:t>Plato</a:t>
            </a:r>
            <a:r>
              <a:rPr lang="en-GB" sz="2800" dirty="0">
                <a:solidFill>
                  <a:schemeClr val="bg1"/>
                </a:solidFill>
                <a:latin typeface="Comic Sans MS" panose="030F0702030302020204" pitchFamily="66" charset="0"/>
              </a:rPr>
              <a:t>. </a:t>
            </a:r>
          </a:p>
          <a:p>
            <a:r>
              <a:rPr lang="en-GB" sz="2800" dirty="0">
                <a:solidFill>
                  <a:schemeClr val="bg1"/>
                </a:solidFill>
                <a:effectLst>
                  <a:outerShdw blurRad="38100" dist="38100" dir="2700000" algn="tl">
                    <a:srgbClr val="000000">
                      <a:alpha val="43137"/>
                    </a:srgbClr>
                  </a:outerShdw>
                </a:effectLst>
                <a:latin typeface="Comic Sans MS" panose="030F0702030302020204" pitchFamily="66" charset="0"/>
              </a:rPr>
              <a:t>Plato</a:t>
            </a:r>
            <a:r>
              <a:rPr lang="en-GB" sz="2800" dirty="0">
                <a:solidFill>
                  <a:schemeClr val="bg1"/>
                </a:solidFill>
                <a:latin typeface="Comic Sans MS" panose="030F0702030302020204" pitchFamily="66" charset="0"/>
              </a:rPr>
              <a:t> attacked the principle of political equality on the grounds that the mass of people possess neither the wisdom nor experience to rule wisely on their own behalf. </a:t>
            </a:r>
            <a:r>
              <a:rPr lang="en-GB" sz="2800" dirty="0">
                <a:solidFill>
                  <a:schemeClr val="bg1"/>
                </a:solidFill>
                <a:effectLst>
                  <a:outerShdw blurRad="38100" dist="38100" dir="2700000" algn="tl">
                    <a:srgbClr val="000000">
                      <a:alpha val="43137"/>
                    </a:srgbClr>
                  </a:outerShdw>
                </a:effectLst>
                <a:latin typeface="Comic Sans MS" panose="030F0702030302020204" pitchFamily="66" charset="0"/>
              </a:rPr>
              <a:t>Plato</a:t>
            </a:r>
            <a:r>
              <a:rPr lang="en-GB" sz="2800" dirty="0">
                <a:solidFill>
                  <a:schemeClr val="bg1"/>
                </a:solidFill>
                <a:latin typeface="Comic Sans MS" panose="030F0702030302020204" pitchFamily="66" charset="0"/>
              </a:rPr>
              <a:t> was essentially arguing that the ‘masses’ don’t know what is best for them.</a:t>
            </a:r>
          </a:p>
          <a:p>
            <a:r>
              <a:rPr lang="en-GB" sz="2800" dirty="0">
                <a:solidFill>
                  <a:schemeClr val="bg1"/>
                </a:solidFill>
                <a:latin typeface="Comic Sans MS" panose="030F0702030302020204" pitchFamily="66" charset="0"/>
              </a:rPr>
              <a:t>The principle drawback of Athenian </a:t>
            </a:r>
            <a:r>
              <a:rPr lang="en-GB" sz="2800" dirty="0">
                <a:solidFill>
                  <a:schemeClr val="bg1"/>
                </a:solidFill>
                <a:effectLst>
                  <a:outerShdw blurRad="38100" dist="38100" dir="2700000" algn="tl">
                    <a:srgbClr val="000000">
                      <a:alpha val="43137"/>
                    </a:srgbClr>
                  </a:outerShdw>
                </a:effectLst>
                <a:latin typeface="Comic Sans MS" panose="030F0702030302020204" pitchFamily="66" charset="0"/>
              </a:rPr>
              <a:t>democracy</a:t>
            </a:r>
            <a:r>
              <a:rPr lang="en-GB" sz="2800" dirty="0">
                <a:solidFill>
                  <a:schemeClr val="bg1"/>
                </a:solidFill>
                <a:latin typeface="Comic Sans MS" panose="030F0702030302020204" pitchFamily="66" charset="0"/>
              </a:rPr>
              <a:t> was that it could operate only by excluding the mass of the population from political activity. </a:t>
            </a:r>
          </a:p>
          <a:p>
            <a:endParaRPr lang="en-GB" dirty="0">
              <a:solidFill>
                <a:schemeClr val="bg1"/>
              </a:solidFill>
            </a:endParaRPr>
          </a:p>
        </p:txBody>
      </p:sp>
    </p:spTree>
    <p:extLst>
      <p:ext uri="{BB962C8B-B14F-4D97-AF65-F5344CB8AC3E}">
        <p14:creationId xmlns:p14="http://schemas.microsoft.com/office/powerpoint/2010/main" val="175032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18" y="134212"/>
            <a:ext cx="8640960" cy="707886"/>
          </a:xfrm>
          <a:prstGeom prst="rect">
            <a:avLst/>
          </a:prstGeom>
          <a:noFill/>
        </p:spPr>
        <p:txBody>
          <a:bodyPr wrap="square" rtlCol="0">
            <a:spAutoFit/>
          </a:bodyPr>
          <a:lstStyle/>
          <a:p>
            <a:pPr algn="ctr"/>
            <a:r>
              <a:rPr lang="en-GB" sz="4000" u="sng" dirty="0">
                <a:solidFill>
                  <a:srgbClr val="FF0000"/>
                </a:solidFill>
                <a:effectLst>
                  <a:outerShdw blurRad="38100" dist="38100" dir="2700000" algn="tl">
                    <a:srgbClr val="000000">
                      <a:alpha val="43137"/>
                    </a:srgbClr>
                  </a:outerShdw>
                </a:effectLst>
                <a:latin typeface="Comic Sans MS" panose="030F0702030302020204" pitchFamily="66" charset="0"/>
              </a:rPr>
              <a:t>Problems with Direct Democracy</a:t>
            </a:r>
          </a:p>
        </p:txBody>
      </p:sp>
      <p:sp>
        <p:nvSpPr>
          <p:cNvPr id="3" name="TextBox 2"/>
          <p:cNvSpPr txBox="1"/>
          <p:nvPr/>
        </p:nvSpPr>
        <p:spPr>
          <a:xfrm>
            <a:off x="53751" y="1916832"/>
            <a:ext cx="9036498" cy="830997"/>
          </a:xfrm>
          <a:prstGeom prst="rect">
            <a:avLst/>
          </a:prstGeom>
          <a:noFill/>
        </p:spPr>
        <p:txBody>
          <a:bodyPr wrap="square" rtlCol="0">
            <a:spAutoFit/>
          </a:bodyPr>
          <a:lstStyle/>
          <a:p>
            <a:endParaRPr lang="en-GB" sz="2400" dirty="0">
              <a:latin typeface="Comic Sans MS" panose="030F0702030302020204" pitchFamily="66" charset="0"/>
            </a:endParaRPr>
          </a:p>
          <a:p>
            <a:endParaRPr lang="en-GB" sz="2400" dirty="0">
              <a:latin typeface="Comic Sans MS" panose="030F0702030302020204" pitchFamily="66" charset="0"/>
            </a:endParaRPr>
          </a:p>
        </p:txBody>
      </p:sp>
      <p:sp>
        <p:nvSpPr>
          <p:cNvPr id="8" name="TextBox 7"/>
          <p:cNvSpPr txBox="1"/>
          <p:nvPr/>
        </p:nvSpPr>
        <p:spPr>
          <a:xfrm>
            <a:off x="-7075" y="1660063"/>
            <a:ext cx="9090249" cy="369332"/>
          </a:xfrm>
          <a:prstGeom prst="rect">
            <a:avLst/>
          </a:prstGeom>
          <a:noFill/>
        </p:spPr>
        <p:txBody>
          <a:bodyPr wrap="square" rtlCol="0">
            <a:spAutoFit/>
          </a:bodyPr>
          <a:lstStyle/>
          <a:p>
            <a:endParaRPr lang="en-GB" dirty="0"/>
          </a:p>
        </p:txBody>
      </p:sp>
      <p:sp>
        <p:nvSpPr>
          <p:cNvPr id="2" name="TextBox 1"/>
          <p:cNvSpPr txBox="1"/>
          <p:nvPr/>
        </p:nvSpPr>
        <p:spPr>
          <a:xfrm>
            <a:off x="-14150" y="1412776"/>
            <a:ext cx="9104399" cy="4678204"/>
          </a:xfrm>
          <a:prstGeom prst="rect">
            <a:avLst/>
          </a:prstGeom>
          <a:noFill/>
        </p:spPr>
        <p:txBody>
          <a:bodyPr wrap="square" rtlCol="0">
            <a:spAutoFit/>
          </a:bodyPr>
          <a:lstStyle/>
          <a:p>
            <a:r>
              <a:rPr lang="en-GB" sz="2800" dirty="0">
                <a:solidFill>
                  <a:schemeClr val="bg1"/>
                </a:solidFill>
                <a:latin typeface="Comic Sans MS" panose="030F0702030302020204" pitchFamily="66" charset="0"/>
              </a:rPr>
              <a:t>Participation was restricted to Athenian-born males who were over 20 years old. Slaves (the majority of the population), women and foreigners had no political rights whatsoever.</a:t>
            </a:r>
          </a:p>
          <a:p>
            <a:r>
              <a:rPr lang="en-GB" sz="2800" dirty="0">
                <a:solidFill>
                  <a:schemeClr val="bg1"/>
                </a:solidFill>
                <a:latin typeface="Comic Sans MS" panose="030F0702030302020204" pitchFamily="66" charset="0"/>
              </a:rPr>
              <a:t>Indeed, Athenian citizens were only able to devote so much of their lives to politics because slavery freed them of the need to engage in arduous labour. Women were also confined to the home.</a:t>
            </a:r>
          </a:p>
          <a:p>
            <a:r>
              <a:rPr lang="en-GB" sz="2800" dirty="0">
                <a:solidFill>
                  <a:schemeClr val="bg1"/>
                </a:solidFill>
                <a:latin typeface="Comic Sans MS" panose="030F0702030302020204" pitchFamily="66" charset="0"/>
              </a:rPr>
              <a:t>Therefore, the Athenian Polis could be seen as the </a:t>
            </a:r>
            <a:r>
              <a:rPr lang="en-GB" sz="2800" dirty="0">
                <a:solidFill>
                  <a:schemeClr val="bg1"/>
                </a:solidFill>
                <a:effectLst>
                  <a:outerShdw blurRad="38100" dist="38100" dir="2700000" algn="tl">
                    <a:srgbClr val="000000">
                      <a:alpha val="43137"/>
                    </a:srgbClr>
                  </a:outerShdw>
                </a:effectLst>
                <a:latin typeface="Comic Sans MS" panose="030F0702030302020204" pitchFamily="66" charset="0"/>
              </a:rPr>
              <a:t>antithesis</a:t>
            </a:r>
            <a:r>
              <a:rPr lang="en-GB" sz="2800" dirty="0">
                <a:solidFill>
                  <a:schemeClr val="bg1"/>
                </a:solidFill>
                <a:latin typeface="Comic Sans MS" panose="030F0702030302020204" pitchFamily="66" charset="0"/>
              </a:rPr>
              <a:t> of the democratic ideal.</a:t>
            </a:r>
          </a:p>
          <a:p>
            <a:endParaRPr lang="en-GB" dirty="0">
              <a:solidFill>
                <a:schemeClr val="bg1"/>
              </a:solidFill>
            </a:endParaRPr>
          </a:p>
        </p:txBody>
      </p:sp>
    </p:spTree>
    <p:extLst>
      <p:ext uri="{BB962C8B-B14F-4D97-AF65-F5344CB8AC3E}">
        <p14:creationId xmlns:p14="http://schemas.microsoft.com/office/powerpoint/2010/main" val="365925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effectLst>
                  <a:outerShdw blurRad="38100" dist="38100" dir="2700000" algn="tl">
                    <a:srgbClr val="000000">
                      <a:alpha val="43137"/>
                    </a:srgbClr>
                  </a:outerShdw>
                </a:effectLst>
                <a:latin typeface="Comic Sans MS" panose="030F0702030302020204" pitchFamily="66" charset="0"/>
              </a:rPr>
              <a:t>What have you learned?</a:t>
            </a:r>
            <a:endParaRPr lang="en-GB"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0" y="1772816"/>
            <a:ext cx="9144000" cy="4713387"/>
          </a:xfrm>
        </p:spPr>
        <p:txBody>
          <a:bodyPr>
            <a:normAutofit/>
          </a:bodyPr>
          <a:lstStyle/>
          <a:p>
            <a:pPr marL="514350" indent="-514350">
              <a:buAutoNum type="arabicPeriod"/>
            </a:pPr>
            <a:r>
              <a:rPr lang="en-GB" b="1" dirty="0" smtClean="0">
                <a:solidFill>
                  <a:srgbClr val="FFFF00"/>
                </a:solidFill>
                <a:latin typeface="Comic Sans MS" panose="030F0702030302020204" pitchFamily="66" charset="0"/>
              </a:rPr>
              <a:t>What is the difference between Direct and Representative Democracy?</a:t>
            </a:r>
          </a:p>
          <a:p>
            <a:pPr marL="514350" indent="-514350">
              <a:buAutoNum type="arabicPeriod"/>
            </a:pPr>
            <a:r>
              <a:rPr lang="en-GB" b="1" dirty="0" smtClean="0">
                <a:solidFill>
                  <a:srgbClr val="FF0066"/>
                </a:solidFill>
                <a:latin typeface="Comic Sans MS" panose="030F0702030302020204" pitchFamily="66" charset="0"/>
              </a:rPr>
              <a:t>What type of democracy do we have in the UK? How does it work?</a:t>
            </a:r>
          </a:p>
          <a:p>
            <a:pPr marL="514350" indent="-514350">
              <a:buAutoNum type="arabicPeriod"/>
            </a:pPr>
            <a:r>
              <a:rPr lang="en-GB" b="1" dirty="0" smtClean="0">
                <a:solidFill>
                  <a:srgbClr val="00B0F0"/>
                </a:solidFill>
                <a:latin typeface="Comic Sans MS" panose="030F0702030302020204" pitchFamily="66" charset="0"/>
              </a:rPr>
              <a:t>Give an example of Direct Democracy in the UK in the last 10 years</a:t>
            </a:r>
            <a:r>
              <a:rPr lang="en-GB" dirty="0" smtClean="0">
                <a:latin typeface="Comic Sans MS" panose="030F0702030302020204" pitchFamily="66" charset="0"/>
              </a:rPr>
              <a:t>.</a:t>
            </a:r>
          </a:p>
          <a:p>
            <a:pPr marL="514350" indent="-514350">
              <a:buAutoNum type="arabicPeriod"/>
            </a:pPr>
            <a:r>
              <a:rPr lang="en-GB" b="1" dirty="0" smtClean="0">
                <a:solidFill>
                  <a:srgbClr val="33CC33"/>
                </a:solidFill>
                <a:latin typeface="Comic Sans MS" panose="030F0702030302020204" pitchFamily="66" charset="0"/>
              </a:rPr>
              <a:t>Why do some people say Direct Democracy is ‘unworkable’?</a:t>
            </a:r>
            <a:endParaRPr lang="en-GB" b="1" dirty="0">
              <a:solidFill>
                <a:srgbClr val="33CC33"/>
              </a:solidFill>
              <a:latin typeface="Comic Sans MS" panose="030F0702030302020204" pitchFamily="66" charset="0"/>
            </a:endParaRPr>
          </a:p>
        </p:txBody>
      </p:sp>
    </p:spTree>
    <p:extLst>
      <p:ext uri="{BB962C8B-B14F-4D97-AF65-F5344CB8AC3E}">
        <p14:creationId xmlns:p14="http://schemas.microsoft.com/office/powerpoint/2010/main" val="94732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66"/>
                </a:solidFill>
                <a:effectLst>
                  <a:outerShdw blurRad="38100" dist="38100" dir="2700000" algn="tl">
                    <a:srgbClr val="000000">
                      <a:alpha val="43137"/>
                    </a:srgbClr>
                  </a:outerShdw>
                </a:effectLst>
                <a:latin typeface="Comic Sans MS" panose="030F0702030302020204" pitchFamily="66" charset="0"/>
              </a:rPr>
              <a:t>Direct Democracy Examples</a:t>
            </a:r>
            <a:endParaRPr lang="en-GB" b="1" dirty="0">
              <a:solidFill>
                <a:srgbClr val="FF0066"/>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457200" y="1600200"/>
            <a:ext cx="8229600" cy="4925144"/>
          </a:xfrm>
          <a:ln>
            <a:noFill/>
          </a:ln>
        </p:spPr>
        <p:txBody>
          <a:bodyPr>
            <a:normAutofit fontScale="85000" lnSpcReduction="10000"/>
          </a:bodyPr>
          <a:lstStyle/>
          <a:p>
            <a:pPr marL="514350" indent="-514350">
              <a:buFont typeface="+mj-lt"/>
              <a:buAutoNum type="arabicPeriod"/>
            </a:pPr>
            <a:r>
              <a:rPr lang="en-GB" dirty="0" smtClean="0">
                <a:solidFill>
                  <a:srgbClr val="FF99CC"/>
                </a:solidFill>
                <a:latin typeface="Comic Sans MS" panose="030F0702030302020204" pitchFamily="66" charset="0"/>
              </a:rPr>
              <a:t>In </a:t>
            </a:r>
            <a:r>
              <a:rPr lang="en-GB" b="1" dirty="0" smtClean="0">
                <a:solidFill>
                  <a:srgbClr val="FF99CC"/>
                </a:solidFill>
                <a:effectLst>
                  <a:outerShdw blurRad="38100" dist="38100" dir="2700000" algn="tl">
                    <a:srgbClr val="000000">
                      <a:alpha val="43137"/>
                    </a:srgbClr>
                  </a:outerShdw>
                </a:effectLst>
                <a:latin typeface="Comic Sans MS" panose="030F0702030302020204" pitchFamily="66" charset="0"/>
              </a:rPr>
              <a:t>Ancient Athens</a:t>
            </a:r>
            <a:r>
              <a:rPr lang="en-GB" dirty="0" smtClean="0">
                <a:solidFill>
                  <a:srgbClr val="FF99CC"/>
                </a:solidFill>
                <a:latin typeface="Comic Sans MS" panose="030F0702030302020204" pitchFamily="66" charset="0"/>
              </a:rPr>
              <a:t>, direct democracy was used. All male Athenian citizens would meet regularly and vote on issues which concerned them, including laws.</a:t>
            </a:r>
          </a:p>
          <a:p>
            <a:pPr marL="514350" indent="-514350">
              <a:buFont typeface="+mj-lt"/>
              <a:buAutoNum type="arabicPeriod"/>
            </a:pPr>
            <a:r>
              <a:rPr lang="en-GB" dirty="0" smtClean="0">
                <a:solidFill>
                  <a:srgbClr val="FF0066"/>
                </a:solidFill>
                <a:latin typeface="Comic Sans MS" panose="030F0702030302020204" pitchFamily="66" charset="0"/>
              </a:rPr>
              <a:t>In small </a:t>
            </a:r>
            <a:r>
              <a:rPr lang="en-GB" b="1" dirty="0" smtClean="0">
                <a:solidFill>
                  <a:srgbClr val="FF0066"/>
                </a:solidFill>
                <a:latin typeface="Comic Sans MS" panose="030F0702030302020204" pitchFamily="66" charset="0"/>
              </a:rPr>
              <a:t>cantons of Switzerland</a:t>
            </a:r>
            <a:r>
              <a:rPr lang="en-GB" dirty="0" smtClean="0">
                <a:solidFill>
                  <a:srgbClr val="FF0066"/>
                </a:solidFill>
                <a:latin typeface="Comic Sans MS" panose="030F0702030302020204" pitchFamily="66" charset="0"/>
              </a:rPr>
              <a:t>, citizens have been allowed to take part in direct democracy</a:t>
            </a:r>
          </a:p>
          <a:p>
            <a:pPr marL="514350" indent="-514350">
              <a:buFont typeface="+mj-lt"/>
              <a:buAutoNum type="arabicPeriod"/>
            </a:pPr>
            <a:r>
              <a:rPr lang="en-GB" dirty="0" smtClean="0">
                <a:solidFill>
                  <a:srgbClr val="92D050"/>
                </a:solidFill>
                <a:latin typeface="Comic Sans MS" panose="030F0702030302020204" pitchFamily="66" charset="0"/>
              </a:rPr>
              <a:t>In </a:t>
            </a:r>
            <a:r>
              <a:rPr lang="en-GB" b="1" dirty="0" smtClean="0">
                <a:solidFill>
                  <a:srgbClr val="92D050"/>
                </a:solidFill>
                <a:latin typeface="Comic Sans MS" panose="030F0702030302020204" pitchFamily="66" charset="0"/>
              </a:rPr>
              <a:t>New England in the USA</a:t>
            </a:r>
            <a:r>
              <a:rPr lang="en-GB" dirty="0" smtClean="0">
                <a:solidFill>
                  <a:srgbClr val="92D050"/>
                </a:solidFill>
                <a:latin typeface="Comic Sans MS" panose="030F0702030302020204" pitchFamily="66" charset="0"/>
              </a:rPr>
              <a:t>, small townships use direct democracy to make decisions </a:t>
            </a:r>
          </a:p>
          <a:p>
            <a:pPr marL="514350" indent="-514350">
              <a:buFont typeface="+mj-lt"/>
              <a:buAutoNum type="arabicPeriod"/>
            </a:pPr>
            <a:r>
              <a:rPr lang="en-GB" dirty="0" smtClean="0">
                <a:solidFill>
                  <a:srgbClr val="00B0F0"/>
                </a:solidFill>
                <a:latin typeface="Comic Sans MS" panose="030F0702030302020204" pitchFamily="66" charset="0"/>
              </a:rPr>
              <a:t>In the </a:t>
            </a:r>
            <a:r>
              <a:rPr lang="en-GB" b="1" dirty="0" smtClean="0">
                <a:solidFill>
                  <a:srgbClr val="00B0F0"/>
                </a:solidFill>
                <a:latin typeface="Comic Sans MS" panose="030F0702030302020204" pitchFamily="66" charset="0"/>
              </a:rPr>
              <a:t>UK, Referenda </a:t>
            </a:r>
            <a:r>
              <a:rPr lang="en-GB" dirty="0" smtClean="0">
                <a:solidFill>
                  <a:srgbClr val="00B0F0"/>
                </a:solidFill>
                <a:latin typeface="Comic Sans MS" panose="030F0702030302020204" pitchFamily="66" charset="0"/>
              </a:rPr>
              <a:t>have been used in 2011, 2014, 2016 to decide on important issues such as Scottish Independence</a:t>
            </a:r>
            <a:endParaRPr lang="en-GB"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153933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18" y="134212"/>
            <a:ext cx="8640960" cy="707886"/>
          </a:xfrm>
          <a:prstGeom prst="rect">
            <a:avLst/>
          </a:prstGeom>
          <a:noFill/>
        </p:spPr>
        <p:txBody>
          <a:bodyPr wrap="square" rtlCol="0">
            <a:spAutoFit/>
          </a:bodyPr>
          <a:lstStyle/>
          <a:p>
            <a:pPr algn="ctr"/>
            <a:r>
              <a:rPr lang="en-GB" sz="4000" u="sng" dirty="0">
                <a:solidFill>
                  <a:srgbClr val="FF0000"/>
                </a:solidFill>
                <a:effectLst>
                  <a:outerShdw blurRad="38100" dist="38100" dir="2700000" algn="tl">
                    <a:srgbClr val="000000">
                      <a:alpha val="43137"/>
                    </a:srgbClr>
                  </a:outerShdw>
                </a:effectLst>
                <a:latin typeface="Comic Sans MS" panose="030F0702030302020204" pitchFamily="66" charset="0"/>
              </a:rPr>
              <a:t>Task </a:t>
            </a:r>
          </a:p>
        </p:txBody>
      </p:sp>
      <p:sp>
        <p:nvSpPr>
          <p:cNvPr id="3" name="TextBox 2"/>
          <p:cNvSpPr txBox="1"/>
          <p:nvPr/>
        </p:nvSpPr>
        <p:spPr>
          <a:xfrm>
            <a:off x="53751" y="1916832"/>
            <a:ext cx="9036498" cy="830997"/>
          </a:xfrm>
          <a:prstGeom prst="rect">
            <a:avLst/>
          </a:prstGeom>
          <a:noFill/>
        </p:spPr>
        <p:txBody>
          <a:bodyPr wrap="square" rtlCol="0">
            <a:spAutoFit/>
          </a:bodyPr>
          <a:lstStyle/>
          <a:p>
            <a:endParaRPr lang="en-GB" sz="2400" dirty="0">
              <a:latin typeface="Comic Sans MS" panose="030F0702030302020204" pitchFamily="66" charset="0"/>
            </a:endParaRPr>
          </a:p>
          <a:p>
            <a:endParaRPr lang="en-GB" sz="2400" dirty="0">
              <a:latin typeface="Comic Sans MS" panose="030F0702030302020204" pitchFamily="66" charset="0"/>
            </a:endParaRPr>
          </a:p>
        </p:txBody>
      </p:sp>
      <p:sp>
        <p:nvSpPr>
          <p:cNvPr id="7" name="TextBox 6"/>
          <p:cNvSpPr txBox="1"/>
          <p:nvPr/>
        </p:nvSpPr>
        <p:spPr>
          <a:xfrm>
            <a:off x="225404" y="1103808"/>
            <a:ext cx="8693188" cy="6093976"/>
          </a:xfrm>
          <a:prstGeom prst="rect">
            <a:avLst/>
          </a:prstGeom>
          <a:noFill/>
        </p:spPr>
        <p:txBody>
          <a:bodyPr wrap="square" rtlCol="0">
            <a:spAutoFit/>
          </a:bodyPr>
          <a:lstStyle/>
          <a:p>
            <a:r>
              <a:rPr lang="en-GB" sz="2600" dirty="0">
                <a:solidFill>
                  <a:schemeClr val="bg1"/>
                </a:solidFill>
                <a:latin typeface="Comic Sans MS" panose="030F0702030302020204" pitchFamily="66" charset="0"/>
              </a:rPr>
              <a:t>Take the sub-heading </a:t>
            </a:r>
            <a:r>
              <a:rPr lang="en-GB" sz="2600" dirty="0">
                <a:solidFill>
                  <a:schemeClr val="bg1"/>
                </a:solidFill>
                <a:effectLst>
                  <a:outerShdw blurRad="38100" dist="38100" dir="2700000" algn="tl">
                    <a:srgbClr val="000000">
                      <a:alpha val="43137"/>
                    </a:srgbClr>
                  </a:outerShdw>
                </a:effectLst>
                <a:latin typeface="Comic Sans MS" panose="030F0702030302020204" pitchFamily="66" charset="0"/>
              </a:rPr>
              <a:t>‘Direct Democracy’ </a:t>
            </a:r>
            <a:r>
              <a:rPr lang="en-GB" sz="2600" dirty="0">
                <a:solidFill>
                  <a:schemeClr val="bg1"/>
                </a:solidFill>
                <a:latin typeface="Comic Sans MS" panose="030F0702030302020204" pitchFamily="66" charset="0"/>
              </a:rPr>
              <a:t>– </a:t>
            </a:r>
            <a:r>
              <a:rPr lang="en-GB" sz="2600" dirty="0">
                <a:solidFill>
                  <a:schemeClr val="bg1"/>
                </a:solidFill>
                <a:effectLst>
                  <a:outerShdw blurRad="38100" dist="38100" dir="2700000" algn="tl">
                    <a:srgbClr val="000000">
                      <a:alpha val="43137"/>
                    </a:srgbClr>
                  </a:outerShdw>
                </a:effectLst>
                <a:latin typeface="Comic Sans MS" panose="030F0702030302020204" pitchFamily="66" charset="0"/>
              </a:rPr>
              <a:t>Describe</a:t>
            </a:r>
            <a:r>
              <a:rPr lang="en-GB" sz="2600" dirty="0">
                <a:solidFill>
                  <a:schemeClr val="bg1"/>
                </a:solidFill>
                <a:latin typeface="Comic Sans MS" panose="030F0702030302020204" pitchFamily="66" charset="0"/>
              </a:rPr>
              <a:t> in detail what is meant by direct democracy, provide examples of current direct democracies</a:t>
            </a:r>
          </a:p>
          <a:p>
            <a:r>
              <a:rPr lang="en-GB" sz="2600" dirty="0">
                <a:solidFill>
                  <a:schemeClr val="bg1"/>
                </a:solidFill>
                <a:latin typeface="Comic Sans MS" panose="030F0702030302020204" pitchFamily="66" charset="0"/>
              </a:rPr>
              <a:t>Write a K.A.C paragraph plan on each of the </a:t>
            </a:r>
            <a:r>
              <a:rPr lang="en-GB" sz="2600" dirty="0">
                <a:solidFill>
                  <a:schemeClr val="bg1"/>
                </a:solidFill>
                <a:effectLst>
                  <a:outerShdw blurRad="38100" dist="38100" dir="2700000" algn="tl">
                    <a:srgbClr val="000000">
                      <a:alpha val="43137"/>
                    </a:srgbClr>
                  </a:outerShdw>
                </a:effectLst>
                <a:latin typeface="Comic Sans MS" panose="030F0702030302020204" pitchFamily="66" charset="0"/>
              </a:rPr>
              <a:t>FOUR</a:t>
            </a:r>
            <a:r>
              <a:rPr lang="en-GB" sz="2600" dirty="0">
                <a:solidFill>
                  <a:schemeClr val="bg1"/>
                </a:solidFill>
                <a:latin typeface="Comic Sans MS" panose="030F0702030302020204" pitchFamily="66" charset="0"/>
              </a:rPr>
              <a:t> main advantages of Direct Democracy – </a:t>
            </a:r>
            <a:r>
              <a:rPr lang="en-GB" sz="2600" dirty="0">
                <a:solidFill>
                  <a:schemeClr val="bg1"/>
                </a:solidFill>
                <a:effectLst>
                  <a:outerShdw blurRad="38100" dist="38100" dir="2700000" algn="tl">
                    <a:srgbClr val="000000">
                      <a:alpha val="43137"/>
                    </a:srgbClr>
                  </a:outerShdw>
                </a:effectLst>
                <a:latin typeface="Comic Sans MS" panose="030F0702030302020204" pitchFamily="66" charset="0"/>
              </a:rPr>
              <a:t>Analyse</a:t>
            </a:r>
            <a:r>
              <a:rPr lang="en-GB" sz="2600" dirty="0">
                <a:solidFill>
                  <a:schemeClr val="bg1"/>
                </a:solidFill>
                <a:latin typeface="Comic Sans MS" panose="030F0702030302020204" pitchFamily="66" charset="0"/>
              </a:rPr>
              <a:t> EACH of the four arguments.</a:t>
            </a:r>
          </a:p>
          <a:p>
            <a:pPr marL="285750" indent="-285750">
              <a:buFont typeface="Arial" panose="020B0604020202020204" pitchFamily="34" charset="0"/>
              <a:buChar char="•"/>
            </a:pPr>
            <a:endParaRPr lang="en-GB" sz="2600" dirty="0">
              <a:solidFill>
                <a:schemeClr val="bg1"/>
              </a:solidFill>
              <a:latin typeface="Comic Sans MS" panose="030F0702030302020204" pitchFamily="66" charset="0"/>
            </a:endParaRPr>
          </a:p>
          <a:p>
            <a:r>
              <a:rPr lang="en-GB" sz="2600" dirty="0">
                <a:solidFill>
                  <a:schemeClr val="bg1"/>
                </a:solidFill>
                <a:effectLst>
                  <a:outerShdw blurRad="38100" dist="38100" dir="2700000" algn="tl">
                    <a:srgbClr val="000000">
                      <a:alpha val="43137"/>
                    </a:srgbClr>
                  </a:outerShdw>
                </a:effectLst>
                <a:latin typeface="Comic Sans MS" panose="030F0702030302020204" pitchFamily="66" charset="0"/>
              </a:rPr>
              <a:t>ESSAY:</a:t>
            </a:r>
            <a:r>
              <a:rPr lang="en-GB" sz="2600" dirty="0">
                <a:solidFill>
                  <a:schemeClr val="bg1"/>
                </a:solidFill>
                <a:latin typeface="Comic Sans MS" panose="030F0702030302020204" pitchFamily="66" charset="0"/>
              </a:rPr>
              <a:t> </a:t>
            </a:r>
          </a:p>
          <a:p>
            <a:pPr algn="ctr"/>
            <a:r>
              <a:rPr lang="en-GB" sz="2600" b="1" dirty="0">
                <a:solidFill>
                  <a:schemeClr val="bg1"/>
                </a:solidFill>
                <a:latin typeface="Comic Sans MS" panose="030F0702030302020204" pitchFamily="66" charset="0"/>
              </a:rPr>
              <a:t>Analyse the key features of direct democracy (12).</a:t>
            </a:r>
            <a:endParaRPr lang="en-GB" sz="2600" dirty="0">
              <a:solidFill>
                <a:schemeClr val="bg1"/>
              </a:solidFill>
              <a:latin typeface="Comic Sans MS" panose="030F0702030302020204" pitchFamily="66" charset="0"/>
            </a:endParaRPr>
          </a:p>
          <a:p>
            <a:pPr algn="ctr"/>
            <a:r>
              <a:rPr lang="en-GB" sz="2600" b="1" i="1" dirty="0">
                <a:solidFill>
                  <a:schemeClr val="bg1"/>
                </a:solidFill>
                <a:latin typeface="Comic Sans MS" panose="030F0702030302020204" pitchFamily="66" charset="0"/>
              </a:rPr>
              <a:t>In your answer you should refer to the ideas of a relevant theorist</a:t>
            </a:r>
          </a:p>
          <a:p>
            <a:pPr algn="ctr"/>
            <a:r>
              <a:rPr lang="en-GB" sz="2600" b="1" dirty="0">
                <a:solidFill>
                  <a:schemeClr val="bg1"/>
                </a:solidFill>
                <a:latin typeface="Comic Sans MS" panose="030F0702030302020204" pitchFamily="66" charset="0"/>
              </a:rPr>
              <a:t>12 marks</a:t>
            </a:r>
            <a:endParaRPr lang="en-GB" sz="2600" dirty="0">
              <a:solidFill>
                <a:schemeClr val="bg1"/>
              </a:solidFill>
              <a:latin typeface="Comic Sans MS" panose="030F0702030302020204" pitchFamily="66" charset="0"/>
            </a:endParaRPr>
          </a:p>
          <a:p>
            <a:r>
              <a:rPr lang="en-GB" sz="2600" dirty="0">
                <a:solidFill>
                  <a:schemeClr val="bg1"/>
                </a:solidFill>
              </a:rPr>
              <a:t> </a:t>
            </a:r>
          </a:p>
          <a:p>
            <a:endParaRPr lang="en-GB" sz="2600" dirty="0">
              <a:solidFill>
                <a:schemeClr val="bg1"/>
              </a:solidFill>
              <a:latin typeface="Comic Sans MS" panose="030F0702030302020204" pitchFamily="66" charset="0"/>
            </a:endParaRPr>
          </a:p>
          <a:p>
            <a:endParaRPr lang="en-GB" sz="2600" dirty="0">
              <a:solidFill>
                <a:schemeClr val="bg1"/>
              </a:solidFill>
            </a:endParaRPr>
          </a:p>
        </p:txBody>
      </p:sp>
    </p:spTree>
    <p:extLst>
      <p:ext uri="{BB962C8B-B14F-4D97-AF65-F5344CB8AC3E}">
        <p14:creationId xmlns:p14="http://schemas.microsoft.com/office/powerpoint/2010/main" val="3550984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il_fi" descr="http://us.cdn2.123rf.com/168nwm/milinz/milinz1105/milinz110500001/9481736-cartoon-character-blinky-writing-with-big-blue-pen-vector-illustratio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081464" y="260648"/>
            <a:ext cx="956174" cy="9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5"/>
          <p:cNvSpPr txBox="1">
            <a:spLocks noChangeArrowheads="1"/>
          </p:cNvSpPr>
          <p:nvPr/>
        </p:nvSpPr>
        <p:spPr bwMode="auto">
          <a:xfrm>
            <a:off x="180975" y="3141663"/>
            <a:ext cx="8856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endParaRPr lang="en-GB"/>
          </a:p>
          <a:p>
            <a:pPr eaLnBrk="1" hangingPunct="1"/>
            <a:endParaRPr lang="en-GB"/>
          </a:p>
          <a:p>
            <a:pPr eaLnBrk="1" hangingPunct="1"/>
            <a:r>
              <a:rPr lang="en-GB"/>
              <a:t> </a:t>
            </a:r>
          </a:p>
        </p:txBody>
      </p:sp>
      <p:pic>
        <p:nvPicPr>
          <p:cNvPr id="2048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689908">
            <a:off x="122237" y="5292726"/>
            <a:ext cx="1420813"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p:cNvGraphicFramePr/>
          <p:nvPr>
            <p:extLst/>
          </p:nvPr>
        </p:nvGraphicFramePr>
        <p:xfrm>
          <a:off x="1653533" y="2204864"/>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126479" y="104924"/>
            <a:ext cx="7632848" cy="1077218"/>
          </a:xfrm>
          <a:prstGeom prst="rect">
            <a:avLst/>
          </a:prstGeom>
          <a:noFill/>
        </p:spPr>
        <p:txBody>
          <a:bodyPr wrap="square" rtlCol="0">
            <a:spAutoFit/>
          </a:bodyPr>
          <a:lstStyle/>
          <a:p>
            <a:pPr algn="ctr"/>
            <a:r>
              <a:rPr lang="en-GB" sz="3200" dirty="0" smtClean="0">
                <a:solidFill>
                  <a:srgbClr val="CC99FF"/>
                </a:solidFill>
                <a:effectLst>
                  <a:outerShdw blurRad="38100" dist="38100" dir="2700000" algn="tl">
                    <a:srgbClr val="000000">
                      <a:alpha val="43137"/>
                    </a:srgbClr>
                  </a:outerShdw>
                </a:effectLst>
                <a:latin typeface="Comic Sans MS" panose="030F0702030302020204" pitchFamily="66" charset="0"/>
              </a:rPr>
              <a:t>What are the most important reasons for Democracy? </a:t>
            </a:r>
            <a:endParaRPr lang="en-GB" sz="3200" dirty="0">
              <a:solidFill>
                <a:srgbClr val="CC99FF"/>
              </a:solidFill>
              <a:effectLst>
                <a:outerShdw blurRad="38100" dist="38100" dir="2700000" algn="tl">
                  <a:srgbClr val="000000">
                    <a:alpha val="43137"/>
                  </a:srgbClr>
                </a:outerShdw>
              </a:effectLst>
              <a:latin typeface="Comic Sans MS" panose="030F0702030302020204" pitchFamily="66" charset="0"/>
            </a:endParaRPr>
          </a:p>
        </p:txBody>
      </p:sp>
      <p:sp>
        <p:nvSpPr>
          <p:cNvPr id="6" name="Up-Down Arrow 5"/>
          <p:cNvSpPr/>
          <p:nvPr/>
        </p:nvSpPr>
        <p:spPr>
          <a:xfrm>
            <a:off x="8477000" y="1700808"/>
            <a:ext cx="667000" cy="4320480"/>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TextBox 6"/>
          <p:cNvSpPr txBox="1"/>
          <p:nvPr/>
        </p:nvSpPr>
        <p:spPr>
          <a:xfrm>
            <a:off x="5508104" y="2132856"/>
            <a:ext cx="1944216" cy="369332"/>
          </a:xfrm>
          <a:prstGeom prst="rect">
            <a:avLst/>
          </a:prstGeom>
          <a:noFill/>
        </p:spPr>
        <p:txBody>
          <a:bodyPr wrap="square" rtlCol="0">
            <a:spAutoFit/>
          </a:bodyPr>
          <a:lstStyle/>
          <a:p>
            <a:pPr algn="ctr"/>
            <a:r>
              <a:rPr lang="en-GB" dirty="0" smtClean="0">
                <a:solidFill>
                  <a:srgbClr val="FF0000"/>
                </a:solidFill>
                <a:effectLst>
                  <a:outerShdw blurRad="38100" dist="38100" dir="2700000" algn="tl">
                    <a:srgbClr val="000000">
                      <a:alpha val="43137"/>
                    </a:srgbClr>
                  </a:outerShdw>
                </a:effectLst>
                <a:latin typeface="Comic Sans MS" panose="030F0702030302020204" pitchFamily="66" charset="0"/>
              </a:rPr>
              <a:t>Most Important</a:t>
            </a:r>
            <a:endParaRPr lang="en-GB"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3" name="TextBox 12"/>
          <p:cNvSpPr txBox="1"/>
          <p:nvPr/>
        </p:nvSpPr>
        <p:spPr>
          <a:xfrm>
            <a:off x="6732240" y="4725144"/>
            <a:ext cx="1944216" cy="646331"/>
          </a:xfrm>
          <a:prstGeom prst="rect">
            <a:avLst/>
          </a:prstGeom>
          <a:noFill/>
        </p:spPr>
        <p:txBody>
          <a:bodyPr wrap="square" rtlCol="0">
            <a:spAutoFit/>
          </a:bodyPr>
          <a:lstStyle/>
          <a:p>
            <a:pPr algn="ctr"/>
            <a:r>
              <a:rPr lang="en-GB" dirty="0" smtClean="0">
                <a:solidFill>
                  <a:srgbClr val="FF0000"/>
                </a:solidFill>
                <a:effectLst>
                  <a:outerShdw blurRad="38100" dist="38100" dir="2700000" algn="tl">
                    <a:srgbClr val="000000">
                      <a:alpha val="43137"/>
                    </a:srgbClr>
                  </a:outerShdw>
                </a:effectLst>
                <a:latin typeface="Comic Sans MS" panose="030F0702030302020204" pitchFamily="66" charset="0"/>
              </a:rPr>
              <a:t>Least Important </a:t>
            </a:r>
            <a:endParaRPr lang="en-GB"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9" name="TextBox 8"/>
          <p:cNvSpPr txBox="1"/>
          <p:nvPr/>
        </p:nvSpPr>
        <p:spPr>
          <a:xfrm>
            <a:off x="395536" y="2123867"/>
            <a:ext cx="3168352" cy="1938992"/>
          </a:xfrm>
          <a:prstGeom prst="rect">
            <a:avLst/>
          </a:prstGeom>
          <a:noFill/>
        </p:spPr>
        <p:txBody>
          <a:bodyPr wrap="square" rtlCol="0">
            <a:spAutoFit/>
          </a:bodyPr>
          <a:lstStyle/>
          <a:p>
            <a:pPr algn="ctr"/>
            <a:r>
              <a:rPr lang="en-GB" sz="2400" dirty="0" smtClean="0">
                <a:solidFill>
                  <a:srgbClr val="FF0000"/>
                </a:solidFill>
                <a:effectLst>
                  <a:outerShdw blurRad="38100" dist="38100" dir="2700000" algn="tl">
                    <a:srgbClr val="000000">
                      <a:alpha val="43137"/>
                    </a:srgbClr>
                  </a:outerShdw>
                </a:effectLst>
                <a:latin typeface="Comic Sans MS" panose="030F0702030302020204" pitchFamily="66" charset="0"/>
              </a:rPr>
              <a:t>Add reasons on why you think that this type of pressure group is powerful or not. </a:t>
            </a:r>
            <a:endParaRPr lang="en-GB" sz="24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5186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il_fi" descr="http://us.cdn2.123rf.com/168nwm/milinz/milinz1105/milinz110500001/9481736-cartoon-character-blinky-writing-with-big-blue-pen-vector-illustratio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081464" y="260648"/>
            <a:ext cx="956174" cy="9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5"/>
          <p:cNvSpPr txBox="1">
            <a:spLocks noChangeArrowheads="1"/>
          </p:cNvSpPr>
          <p:nvPr/>
        </p:nvSpPr>
        <p:spPr bwMode="auto">
          <a:xfrm>
            <a:off x="180975" y="3141663"/>
            <a:ext cx="8856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endParaRPr lang="en-GB"/>
          </a:p>
          <a:p>
            <a:pPr eaLnBrk="1" hangingPunct="1"/>
            <a:endParaRPr lang="en-GB"/>
          </a:p>
          <a:p>
            <a:pPr eaLnBrk="1" hangingPunct="1"/>
            <a:r>
              <a:rPr lang="en-GB"/>
              <a:t> </a:t>
            </a:r>
          </a:p>
        </p:txBody>
      </p:sp>
      <p:pic>
        <p:nvPicPr>
          <p:cNvPr id="2048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689908">
            <a:off x="122237" y="5292726"/>
            <a:ext cx="1420813"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p:cNvGraphicFramePr/>
          <p:nvPr>
            <p:extLst/>
          </p:nvPr>
        </p:nvGraphicFramePr>
        <p:xfrm>
          <a:off x="1653533" y="2204864"/>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126479" y="104924"/>
            <a:ext cx="7632848" cy="1077218"/>
          </a:xfrm>
          <a:prstGeom prst="rect">
            <a:avLst/>
          </a:prstGeom>
          <a:noFill/>
        </p:spPr>
        <p:txBody>
          <a:bodyPr wrap="square" rtlCol="0">
            <a:spAutoFit/>
          </a:bodyPr>
          <a:lstStyle/>
          <a:p>
            <a:pPr algn="ctr"/>
            <a:r>
              <a:rPr lang="en-GB" sz="3200" dirty="0" smtClean="0">
                <a:solidFill>
                  <a:srgbClr val="CC99FF"/>
                </a:solidFill>
                <a:effectLst>
                  <a:outerShdw blurRad="38100" dist="38100" dir="2700000" algn="tl">
                    <a:srgbClr val="000000">
                      <a:alpha val="43137"/>
                    </a:srgbClr>
                  </a:outerShdw>
                </a:effectLst>
                <a:latin typeface="Comic Sans MS" panose="030F0702030302020204" pitchFamily="66" charset="0"/>
              </a:rPr>
              <a:t>What are the most important reasons against Democracy? </a:t>
            </a:r>
            <a:endParaRPr lang="en-GB" sz="3200" dirty="0">
              <a:solidFill>
                <a:srgbClr val="CC99FF"/>
              </a:solidFill>
              <a:effectLst>
                <a:outerShdw blurRad="38100" dist="38100" dir="2700000" algn="tl">
                  <a:srgbClr val="000000">
                    <a:alpha val="43137"/>
                  </a:srgbClr>
                </a:outerShdw>
              </a:effectLst>
              <a:latin typeface="Comic Sans MS" panose="030F0702030302020204" pitchFamily="66" charset="0"/>
            </a:endParaRPr>
          </a:p>
        </p:txBody>
      </p:sp>
      <p:sp>
        <p:nvSpPr>
          <p:cNvPr id="6" name="Up-Down Arrow 5"/>
          <p:cNvSpPr/>
          <p:nvPr/>
        </p:nvSpPr>
        <p:spPr>
          <a:xfrm>
            <a:off x="8477000" y="1700808"/>
            <a:ext cx="667000" cy="4320480"/>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TextBox 6"/>
          <p:cNvSpPr txBox="1"/>
          <p:nvPr/>
        </p:nvSpPr>
        <p:spPr>
          <a:xfrm>
            <a:off x="5508104" y="2132856"/>
            <a:ext cx="1944216" cy="369332"/>
          </a:xfrm>
          <a:prstGeom prst="rect">
            <a:avLst/>
          </a:prstGeom>
          <a:noFill/>
        </p:spPr>
        <p:txBody>
          <a:bodyPr wrap="square" rtlCol="0">
            <a:spAutoFit/>
          </a:bodyPr>
          <a:lstStyle/>
          <a:p>
            <a:pPr algn="ctr"/>
            <a:r>
              <a:rPr lang="en-GB" dirty="0" smtClean="0">
                <a:solidFill>
                  <a:srgbClr val="FF0000"/>
                </a:solidFill>
                <a:effectLst>
                  <a:outerShdw blurRad="38100" dist="38100" dir="2700000" algn="tl">
                    <a:srgbClr val="000000">
                      <a:alpha val="43137"/>
                    </a:srgbClr>
                  </a:outerShdw>
                </a:effectLst>
                <a:latin typeface="Comic Sans MS" panose="030F0702030302020204" pitchFamily="66" charset="0"/>
              </a:rPr>
              <a:t>Most Important</a:t>
            </a:r>
            <a:endParaRPr lang="en-GB"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13" name="TextBox 12"/>
          <p:cNvSpPr txBox="1"/>
          <p:nvPr/>
        </p:nvSpPr>
        <p:spPr>
          <a:xfrm>
            <a:off x="6732240" y="4725144"/>
            <a:ext cx="1944216" cy="646331"/>
          </a:xfrm>
          <a:prstGeom prst="rect">
            <a:avLst/>
          </a:prstGeom>
          <a:noFill/>
        </p:spPr>
        <p:txBody>
          <a:bodyPr wrap="square" rtlCol="0">
            <a:spAutoFit/>
          </a:bodyPr>
          <a:lstStyle/>
          <a:p>
            <a:pPr algn="ctr"/>
            <a:r>
              <a:rPr lang="en-GB" dirty="0" smtClean="0">
                <a:solidFill>
                  <a:srgbClr val="FF0000"/>
                </a:solidFill>
                <a:effectLst>
                  <a:outerShdw blurRad="38100" dist="38100" dir="2700000" algn="tl">
                    <a:srgbClr val="000000">
                      <a:alpha val="43137"/>
                    </a:srgbClr>
                  </a:outerShdw>
                </a:effectLst>
                <a:latin typeface="Comic Sans MS" panose="030F0702030302020204" pitchFamily="66" charset="0"/>
              </a:rPr>
              <a:t>Least Important </a:t>
            </a:r>
            <a:endParaRPr lang="en-GB"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9" name="TextBox 8"/>
          <p:cNvSpPr txBox="1"/>
          <p:nvPr/>
        </p:nvSpPr>
        <p:spPr>
          <a:xfrm>
            <a:off x="395536" y="2123867"/>
            <a:ext cx="3168352" cy="1938992"/>
          </a:xfrm>
          <a:prstGeom prst="rect">
            <a:avLst/>
          </a:prstGeom>
          <a:noFill/>
        </p:spPr>
        <p:txBody>
          <a:bodyPr wrap="square" rtlCol="0">
            <a:spAutoFit/>
          </a:bodyPr>
          <a:lstStyle/>
          <a:p>
            <a:pPr algn="ctr"/>
            <a:r>
              <a:rPr lang="en-GB" sz="2400" dirty="0" smtClean="0">
                <a:solidFill>
                  <a:srgbClr val="FF0000"/>
                </a:solidFill>
                <a:effectLst>
                  <a:outerShdw blurRad="38100" dist="38100" dir="2700000" algn="tl">
                    <a:srgbClr val="000000">
                      <a:alpha val="43137"/>
                    </a:srgbClr>
                  </a:outerShdw>
                </a:effectLst>
                <a:latin typeface="Comic Sans MS" panose="030F0702030302020204" pitchFamily="66" charset="0"/>
              </a:rPr>
              <a:t>Add reasons on why you think that this type of pressure group is powerful or not. </a:t>
            </a:r>
            <a:endParaRPr lang="en-GB" sz="24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16937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i="1" dirty="0" smtClean="0">
                <a:solidFill>
                  <a:schemeClr val="bg1"/>
                </a:solidFill>
                <a:effectLst>
                  <a:outerShdw blurRad="38100" dist="38100" dir="2700000" algn="tl">
                    <a:srgbClr val="000000">
                      <a:alpha val="43137"/>
                    </a:srgbClr>
                  </a:outerShdw>
                </a:effectLst>
                <a:latin typeface="Comic Sans MS" panose="030F0702030302020204" pitchFamily="66" charset="0"/>
              </a:rPr>
              <a:t>“</a:t>
            </a:r>
            <a:r>
              <a:rPr lang="en-GB" i="1" dirty="0">
                <a:solidFill>
                  <a:schemeClr val="bg1"/>
                </a:solidFill>
                <a:effectLst>
                  <a:outerShdw blurRad="38100" dist="38100" dir="2700000" algn="tl">
                    <a:srgbClr val="000000">
                      <a:alpha val="43137"/>
                    </a:srgbClr>
                  </a:outerShdw>
                </a:effectLst>
                <a:latin typeface="Comic Sans MS" panose="030F0702030302020204" pitchFamily="66" charset="0"/>
              </a:rPr>
              <a:t>government </a:t>
            </a:r>
            <a:r>
              <a:rPr lang="en-GB" i="1" dirty="0">
                <a:solidFill>
                  <a:srgbClr val="00B050"/>
                </a:solidFill>
                <a:effectLst>
                  <a:outerShdw blurRad="38100" dist="38100" dir="2700000" algn="tl">
                    <a:srgbClr val="000000">
                      <a:alpha val="43137"/>
                    </a:srgbClr>
                  </a:outerShdw>
                </a:effectLst>
                <a:latin typeface="Comic Sans MS" panose="030F0702030302020204" pitchFamily="66" charset="0"/>
              </a:rPr>
              <a:t>of</a:t>
            </a:r>
            <a:r>
              <a:rPr lang="en-GB" i="1" dirty="0">
                <a:effectLst>
                  <a:outerShdw blurRad="38100" dist="38100" dir="2700000" algn="tl">
                    <a:srgbClr val="000000">
                      <a:alpha val="43137"/>
                    </a:srgbClr>
                  </a:outerShdw>
                </a:effectLst>
                <a:latin typeface="Comic Sans MS" panose="030F0702030302020204" pitchFamily="66" charset="0"/>
              </a:rPr>
              <a:t> </a:t>
            </a:r>
            <a:r>
              <a:rPr lang="en-GB" i="1" dirty="0">
                <a:solidFill>
                  <a:schemeClr val="bg1"/>
                </a:solidFill>
                <a:effectLst>
                  <a:outerShdw blurRad="38100" dist="38100" dir="2700000" algn="tl">
                    <a:srgbClr val="000000">
                      <a:alpha val="43137"/>
                    </a:srgbClr>
                  </a:outerShdw>
                </a:effectLst>
                <a:latin typeface="Comic Sans MS" panose="030F0702030302020204" pitchFamily="66" charset="0"/>
              </a:rPr>
              <a:t>the people, </a:t>
            </a:r>
            <a:r>
              <a:rPr lang="en-GB" i="1" dirty="0">
                <a:solidFill>
                  <a:srgbClr val="FF0066"/>
                </a:solidFill>
                <a:effectLst>
                  <a:outerShdw blurRad="38100" dist="38100" dir="2700000" algn="tl">
                    <a:srgbClr val="000000">
                      <a:alpha val="43137"/>
                    </a:srgbClr>
                  </a:outerShdw>
                </a:effectLst>
                <a:latin typeface="Comic Sans MS" panose="030F0702030302020204" pitchFamily="66" charset="0"/>
              </a:rPr>
              <a:t>by</a:t>
            </a:r>
            <a:r>
              <a:rPr lang="en-GB" i="1" dirty="0">
                <a:effectLst>
                  <a:outerShdw blurRad="38100" dist="38100" dir="2700000" algn="tl">
                    <a:srgbClr val="000000">
                      <a:alpha val="43137"/>
                    </a:srgbClr>
                  </a:outerShdw>
                </a:effectLst>
                <a:latin typeface="Comic Sans MS" panose="030F0702030302020204" pitchFamily="66" charset="0"/>
              </a:rPr>
              <a:t> </a:t>
            </a:r>
            <a:r>
              <a:rPr lang="en-GB" i="1" dirty="0">
                <a:solidFill>
                  <a:schemeClr val="bg1"/>
                </a:solidFill>
                <a:effectLst>
                  <a:outerShdw blurRad="38100" dist="38100" dir="2700000" algn="tl">
                    <a:srgbClr val="000000">
                      <a:alpha val="43137"/>
                    </a:srgbClr>
                  </a:outerShdw>
                </a:effectLst>
                <a:latin typeface="Comic Sans MS" panose="030F0702030302020204" pitchFamily="66" charset="0"/>
              </a:rPr>
              <a:t>the people, </a:t>
            </a:r>
            <a:r>
              <a:rPr lang="en-GB" i="1" dirty="0">
                <a:solidFill>
                  <a:srgbClr val="FF99CC"/>
                </a:solidFill>
                <a:effectLst>
                  <a:outerShdw blurRad="38100" dist="38100" dir="2700000" algn="tl">
                    <a:srgbClr val="000000">
                      <a:alpha val="43137"/>
                    </a:srgbClr>
                  </a:outerShdw>
                </a:effectLst>
                <a:latin typeface="Comic Sans MS" panose="030F0702030302020204" pitchFamily="66" charset="0"/>
              </a:rPr>
              <a:t>for</a:t>
            </a:r>
            <a:r>
              <a:rPr lang="en-GB" i="1" dirty="0">
                <a:solidFill>
                  <a:schemeClr val="bg1"/>
                </a:solidFill>
                <a:effectLst>
                  <a:outerShdw blurRad="38100" dist="38100" dir="2700000" algn="tl">
                    <a:srgbClr val="000000">
                      <a:alpha val="43137"/>
                    </a:srgbClr>
                  </a:outerShdw>
                </a:effectLst>
                <a:latin typeface="Comic Sans MS" panose="030F0702030302020204" pitchFamily="66" charset="0"/>
              </a:rPr>
              <a:t> the people”</a:t>
            </a:r>
            <a:r>
              <a:rPr lang="en-GB" dirty="0">
                <a:solidFill>
                  <a:schemeClr val="bg1"/>
                </a:solidFill>
                <a:effectLst>
                  <a:outerShdw blurRad="38100" dist="38100" dir="2700000" algn="tl">
                    <a:srgbClr val="000000">
                      <a:alpha val="43137"/>
                    </a:srgbClr>
                  </a:outerShdw>
                </a:effectLst>
                <a:latin typeface="Comic Sans MS" panose="030F0702030302020204" pitchFamily="66" charset="0"/>
              </a:rPr>
              <a:t> </a:t>
            </a:r>
          </a:p>
          <a:p>
            <a:pPr marL="0" indent="0" algn="ctr">
              <a:buNone/>
            </a:pPr>
            <a:r>
              <a:rPr lang="en-GB" dirty="0">
                <a:solidFill>
                  <a:srgbClr val="00B0F0"/>
                </a:solidFill>
                <a:effectLst>
                  <a:outerShdw blurRad="38100" dist="38100" dir="2700000" algn="tl">
                    <a:srgbClr val="000000">
                      <a:alpha val="43137"/>
                    </a:srgbClr>
                  </a:outerShdw>
                </a:effectLst>
                <a:latin typeface="Comic Sans MS" panose="030F0702030302020204" pitchFamily="66" charset="0"/>
              </a:rPr>
              <a:t>(Abraham Lincoln 1863)</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05064"/>
            <a:ext cx="2590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71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b="1" dirty="0" smtClean="0">
                <a:solidFill>
                  <a:srgbClr val="FF0066"/>
                </a:solidFill>
                <a:effectLst>
                  <a:outerShdw blurRad="38100" dist="38100" dir="2700000" algn="tl">
                    <a:srgbClr val="000000">
                      <a:alpha val="43137"/>
                    </a:srgbClr>
                  </a:outerShdw>
                </a:effectLst>
                <a:latin typeface="Comic Sans MS" panose="030F0702030302020204" pitchFamily="66" charset="0"/>
              </a:rPr>
              <a:t>Representative Democracy</a:t>
            </a:r>
            <a:endParaRPr lang="en-GB" b="1" dirty="0">
              <a:solidFill>
                <a:srgbClr val="FF0066"/>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b="1" dirty="0" smtClean="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Starter:</a:t>
            </a:r>
            <a:endParaRPr lang="en-GB"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marL="0" indent="0">
              <a:buNone/>
            </a:pPr>
            <a:endParaRPr lang="en-GB" dirty="0">
              <a:solidFill>
                <a:schemeClr val="bg1"/>
              </a:solidFill>
              <a:latin typeface="Comic Sans MS" panose="030F0702030302020204" pitchFamily="66" charset="0"/>
            </a:endParaRPr>
          </a:p>
          <a:p>
            <a:pPr marL="0" indent="0">
              <a:buNone/>
            </a:pPr>
            <a:r>
              <a:rPr lang="en-GB" dirty="0" smtClean="0">
                <a:solidFill>
                  <a:schemeClr val="bg1"/>
                </a:solidFill>
                <a:latin typeface="Comic Sans MS" panose="030F0702030302020204" pitchFamily="66" charset="0"/>
              </a:rPr>
              <a:t>Draw a spider diagram which outlines the four key features/ advantages of </a:t>
            </a:r>
            <a:r>
              <a:rPr lang="en-GB" dirty="0" smtClean="0">
                <a:solidFill>
                  <a:srgbClr val="FF0000"/>
                </a:solidFill>
                <a:latin typeface="Comic Sans MS" panose="030F0702030302020204" pitchFamily="66" charset="0"/>
              </a:rPr>
              <a:t>Direct Democracy.</a:t>
            </a: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98738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Representative Democracy</a:t>
            </a:r>
            <a:endParaRPr lang="en-GB" b="1" dirty="0">
              <a:solidFill>
                <a:srgbClr val="00B0F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457200" y="1340768"/>
            <a:ext cx="8291264" cy="5184576"/>
          </a:xfrm>
          <a:ln>
            <a:solidFill>
              <a:srgbClr val="00FF99"/>
            </a:solidFill>
          </a:ln>
        </p:spPr>
        <p:txBody>
          <a:bodyPr>
            <a:normAutofit fontScale="85000" lnSpcReduction="10000"/>
          </a:bodyPr>
          <a:lstStyle/>
          <a:p>
            <a:pPr marL="0" indent="0" algn="ctr">
              <a:buNone/>
            </a:pPr>
            <a:r>
              <a:rPr lang="en-GB" b="1" dirty="0" smtClean="0">
                <a:solidFill>
                  <a:srgbClr val="FF99CC"/>
                </a:solidFill>
                <a:effectLst>
                  <a:outerShdw blurRad="38100" dist="38100" dir="2700000" algn="tl">
                    <a:srgbClr val="000000">
                      <a:alpha val="43137"/>
                    </a:srgbClr>
                  </a:outerShdw>
                </a:effectLst>
                <a:latin typeface="Comic Sans MS" panose="030F0702030302020204" pitchFamily="66" charset="0"/>
              </a:rPr>
              <a:t>Summary Box</a:t>
            </a:r>
          </a:p>
          <a:p>
            <a:pPr marL="0" indent="0">
              <a:buNone/>
            </a:pPr>
            <a:r>
              <a:rPr lang="en-GB" dirty="0">
                <a:latin typeface="Comic Sans MS" panose="030F0702030302020204" pitchFamily="66" charset="0"/>
              </a:rPr>
              <a:t>Representative Democracy is a more limited and </a:t>
            </a:r>
            <a:r>
              <a:rPr lang="en-GB" b="1" dirty="0">
                <a:solidFill>
                  <a:srgbClr val="FF0066"/>
                </a:solidFill>
                <a:effectLst>
                  <a:outerShdw blurRad="38100" dist="38100" dir="2700000" algn="tl">
                    <a:srgbClr val="000000">
                      <a:alpha val="43137"/>
                    </a:srgbClr>
                  </a:outerShdw>
                </a:effectLst>
                <a:latin typeface="Comic Sans MS" panose="030F0702030302020204" pitchFamily="66" charset="0"/>
              </a:rPr>
              <a:t>indirect</a:t>
            </a:r>
            <a:r>
              <a:rPr lang="en-GB" dirty="0">
                <a:latin typeface="Comic Sans MS" panose="030F0702030302020204" pitchFamily="66" charset="0"/>
              </a:rPr>
              <a:t> </a:t>
            </a:r>
            <a:r>
              <a:rPr lang="en-GB" dirty="0">
                <a:solidFill>
                  <a:schemeClr val="bg1"/>
                </a:solidFill>
                <a:latin typeface="Comic Sans MS" panose="030F0702030302020204" pitchFamily="66" charset="0"/>
              </a:rPr>
              <a:t>form of democracy. </a:t>
            </a:r>
            <a:endParaRPr lang="en-GB" dirty="0" smtClean="0">
              <a:solidFill>
                <a:schemeClr val="bg1"/>
              </a:solidFill>
              <a:latin typeface="Comic Sans MS" panose="030F0702030302020204" pitchFamily="66" charset="0"/>
            </a:endParaRPr>
          </a:p>
          <a:p>
            <a:pPr marL="0" indent="0">
              <a:buNone/>
            </a:pPr>
            <a:r>
              <a:rPr lang="en-GB" dirty="0" smtClean="0">
                <a:solidFill>
                  <a:schemeClr val="bg1"/>
                </a:solidFill>
                <a:latin typeface="Comic Sans MS" panose="030F0702030302020204" pitchFamily="66" charset="0"/>
              </a:rPr>
              <a:t>Participation </a:t>
            </a:r>
            <a:r>
              <a:rPr lang="en-GB" dirty="0">
                <a:solidFill>
                  <a:schemeClr val="bg1"/>
                </a:solidFill>
                <a:latin typeface="Comic Sans MS" panose="030F0702030302020204" pitchFamily="66" charset="0"/>
              </a:rPr>
              <a:t>in government is </a:t>
            </a:r>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infrequent and brief</a:t>
            </a:r>
            <a:r>
              <a:rPr lang="en-GB" dirty="0">
                <a:solidFill>
                  <a:schemeClr val="bg1"/>
                </a:solidFill>
                <a:latin typeface="Comic Sans MS" panose="030F0702030302020204" pitchFamily="66" charset="0"/>
              </a:rPr>
              <a:t>, e.g. through voting in elections, the most important feature of representation.</a:t>
            </a:r>
          </a:p>
          <a:p>
            <a:pPr marL="0" indent="0">
              <a:buNone/>
            </a:pPr>
            <a:r>
              <a:rPr lang="en-GB" dirty="0">
                <a:solidFill>
                  <a:schemeClr val="bg1"/>
                </a:solidFill>
                <a:latin typeface="Comic Sans MS" panose="030F0702030302020204" pitchFamily="66" charset="0"/>
              </a:rPr>
              <a:t>In a representative democracy the ‘public’ do not exercise power themselves, they select (</a:t>
            </a:r>
            <a:r>
              <a:rPr lang="en-GB" dirty="0">
                <a:solidFill>
                  <a:srgbClr val="FF0066"/>
                </a:solidFill>
                <a:effectLst>
                  <a:outerShdw blurRad="38100" dist="38100" dir="2700000" algn="tl">
                    <a:srgbClr val="000000">
                      <a:alpha val="43137"/>
                    </a:srgbClr>
                  </a:outerShdw>
                </a:effectLst>
                <a:latin typeface="Comic Sans MS" panose="030F0702030302020204" pitchFamily="66" charset="0"/>
              </a:rPr>
              <a:t>elect</a:t>
            </a:r>
            <a:r>
              <a:rPr lang="en-GB" dirty="0">
                <a:latin typeface="Comic Sans MS" panose="030F0702030302020204" pitchFamily="66" charset="0"/>
              </a:rPr>
              <a:t>) </a:t>
            </a:r>
            <a:r>
              <a:rPr lang="en-GB" dirty="0">
                <a:solidFill>
                  <a:schemeClr val="bg1"/>
                </a:solidFill>
                <a:latin typeface="Comic Sans MS" panose="030F0702030302020204" pitchFamily="66" charset="0"/>
              </a:rPr>
              <a:t>those who will rule on their behalf.</a:t>
            </a:r>
          </a:p>
          <a:p>
            <a:pPr marL="0" indent="0">
              <a:buNone/>
            </a:pPr>
            <a:r>
              <a:rPr lang="en-GB" dirty="0">
                <a:solidFill>
                  <a:schemeClr val="bg1"/>
                </a:solidFill>
                <a:latin typeface="Comic Sans MS" panose="030F0702030302020204" pitchFamily="66" charset="0"/>
              </a:rPr>
              <a:t>This form of rule is only democratic </a:t>
            </a:r>
            <a:r>
              <a:rPr lang="en-GB" dirty="0" smtClean="0">
                <a:solidFill>
                  <a:schemeClr val="bg1"/>
                </a:solidFill>
                <a:latin typeface="Comic Sans MS" panose="030F0702030302020204" pitchFamily="66" charset="0"/>
              </a:rPr>
              <a:t>because choosing a representative forms an effective </a:t>
            </a:r>
            <a:r>
              <a:rPr lang="en-GB" b="1" dirty="0">
                <a:solidFill>
                  <a:srgbClr val="00B0F0"/>
                </a:solidFill>
                <a:effectLst>
                  <a:outerShdw blurRad="38100" dist="38100" dir="2700000" algn="tl">
                    <a:srgbClr val="000000">
                      <a:alpha val="43137"/>
                    </a:srgbClr>
                  </a:outerShdw>
                </a:effectLst>
                <a:latin typeface="Comic Sans MS" panose="030F0702030302020204" pitchFamily="66" charset="0"/>
              </a:rPr>
              <a:t>link </a:t>
            </a:r>
            <a:r>
              <a:rPr lang="en-GB" dirty="0">
                <a:solidFill>
                  <a:schemeClr val="bg1"/>
                </a:solidFill>
                <a:latin typeface="Comic Sans MS" panose="030F0702030302020204" pitchFamily="66" charset="0"/>
              </a:rPr>
              <a:t>between the government and the governed. </a:t>
            </a:r>
            <a:endParaRPr lang="en-GB"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a:p>
            <a:pPr marL="0" indent="0" algn="ctr">
              <a:buNone/>
            </a:pPr>
            <a:endParaRPr lang="en-GB" dirty="0">
              <a:latin typeface="Comic Sans MS" panose="030F0702030302020204" pitchFamily="66" charset="0"/>
            </a:endParaRPr>
          </a:p>
          <a:p>
            <a:pPr marL="0" indent="0" algn="ctr">
              <a:buNone/>
            </a:pPr>
            <a:endParaRPr lang="en-GB" b="1" dirty="0">
              <a:solidFill>
                <a:srgbClr val="CC0066"/>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02175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18" y="134212"/>
            <a:ext cx="8640960" cy="707886"/>
          </a:xfrm>
          <a:prstGeom prst="rect">
            <a:avLst/>
          </a:prstGeom>
          <a:noFill/>
        </p:spPr>
        <p:txBody>
          <a:bodyPr wrap="square" rtlCol="0">
            <a:spAutoFit/>
          </a:bodyPr>
          <a:lstStyle/>
          <a:p>
            <a:pPr algn="ctr"/>
            <a:r>
              <a:rPr lang="en-GB" sz="4000" u="sng" dirty="0" smtClean="0">
                <a:solidFill>
                  <a:srgbClr val="FF0000"/>
                </a:solidFill>
                <a:effectLst>
                  <a:outerShdw blurRad="38100" dist="38100" dir="2700000" algn="tl">
                    <a:srgbClr val="000000">
                      <a:alpha val="43137"/>
                    </a:srgbClr>
                  </a:outerShdw>
                </a:effectLst>
                <a:latin typeface="Comic Sans MS" panose="030F0702030302020204" pitchFamily="66" charset="0"/>
              </a:rPr>
              <a:t>Representative Democracy</a:t>
            </a:r>
            <a:endParaRPr lang="en-GB" sz="4000" u="sng"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66909">
            <a:off x="7685389" y="94497"/>
            <a:ext cx="1582128" cy="134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fs2642c\AppData\Local\Microsoft\Windows\Temporary Internet Files\Content.IE5\C0ACH1P7\MC90043265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51" y="116632"/>
            <a:ext cx="1296144" cy="12961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68724" y="755038"/>
            <a:ext cx="7923403" cy="830997"/>
          </a:xfrm>
          <a:prstGeom prst="rect">
            <a:avLst/>
          </a:prstGeom>
          <a:noFill/>
        </p:spPr>
        <p:txBody>
          <a:bodyPr wrap="square" rtlCol="0">
            <a:spAutoFit/>
          </a:bodyPr>
          <a:lstStyle/>
          <a:p>
            <a:endParaRPr lang="en-GB" sz="2400" i="1" dirty="0">
              <a:latin typeface="Comic Sans MS" panose="030F0702030302020204" pitchFamily="66" charset="0"/>
            </a:endParaRPr>
          </a:p>
          <a:p>
            <a:pPr marL="342900" indent="-342900">
              <a:buFont typeface="Arial" panose="020B0604020202020204" pitchFamily="34" charset="0"/>
              <a:buChar char="•"/>
            </a:pPr>
            <a:endParaRPr lang="en-GB" sz="2400" i="1" dirty="0">
              <a:latin typeface="Comic Sans MS" panose="030F0702030302020204" pitchFamily="66" charset="0"/>
            </a:endParaRPr>
          </a:p>
        </p:txBody>
      </p:sp>
      <p:sp>
        <p:nvSpPr>
          <p:cNvPr id="3" name="TextBox 2"/>
          <p:cNvSpPr txBox="1"/>
          <p:nvPr/>
        </p:nvSpPr>
        <p:spPr>
          <a:xfrm>
            <a:off x="53751" y="1916832"/>
            <a:ext cx="9036498" cy="830997"/>
          </a:xfrm>
          <a:prstGeom prst="rect">
            <a:avLst/>
          </a:prstGeom>
          <a:noFill/>
        </p:spPr>
        <p:txBody>
          <a:bodyPr wrap="square" rtlCol="0">
            <a:spAutoFit/>
          </a:bodyPr>
          <a:lstStyle/>
          <a:p>
            <a:endParaRPr lang="en-GB" sz="2400" dirty="0">
              <a:latin typeface="Comic Sans MS" panose="030F0702030302020204" pitchFamily="66" charset="0"/>
            </a:endParaRPr>
          </a:p>
          <a:p>
            <a:endParaRPr lang="en-GB" sz="2400" dirty="0">
              <a:latin typeface="Comic Sans MS" panose="030F0702030302020204" pitchFamily="66" charset="0"/>
            </a:endParaRPr>
          </a:p>
        </p:txBody>
      </p:sp>
      <p:sp>
        <p:nvSpPr>
          <p:cNvPr id="8" name="TextBox 7"/>
          <p:cNvSpPr txBox="1"/>
          <p:nvPr/>
        </p:nvSpPr>
        <p:spPr>
          <a:xfrm>
            <a:off x="-14445" y="1396439"/>
            <a:ext cx="9090249" cy="2246769"/>
          </a:xfrm>
          <a:prstGeom prst="rect">
            <a:avLst/>
          </a:prstGeom>
          <a:noFill/>
        </p:spPr>
        <p:txBody>
          <a:bodyPr wrap="square" rtlCol="0">
            <a:spAutoFit/>
          </a:bodyPr>
          <a:lstStyle/>
          <a:p>
            <a:r>
              <a:rPr lang="en-GB" sz="2800" dirty="0">
                <a:solidFill>
                  <a:schemeClr val="bg1"/>
                </a:solidFill>
                <a:latin typeface="Comic Sans MS" panose="030F0702030302020204" pitchFamily="66" charset="0"/>
              </a:rPr>
              <a:t>In the UK and most democracies, we have representative democracy; we elect people to make decisions on our behalf</a:t>
            </a:r>
            <a:r>
              <a:rPr lang="en-GB" sz="2800" dirty="0" smtClean="0">
                <a:solidFill>
                  <a:schemeClr val="bg1"/>
                </a:solidFill>
                <a:latin typeface="Comic Sans MS" panose="030F0702030302020204" pitchFamily="66" charset="0"/>
              </a:rPr>
              <a:t>.</a:t>
            </a:r>
            <a:endParaRPr lang="en-GB" sz="2800" dirty="0">
              <a:solidFill>
                <a:schemeClr val="bg1"/>
              </a:solidFill>
              <a:latin typeface="Comic Sans MS" panose="030F0702030302020204" pitchFamily="66" charset="0"/>
            </a:endParaRPr>
          </a:p>
          <a:p>
            <a:r>
              <a:rPr lang="en-GB" sz="2800" dirty="0">
                <a:solidFill>
                  <a:schemeClr val="bg1"/>
                </a:solidFill>
                <a:latin typeface="Comic Sans MS" panose="030F0702030302020204" pitchFamily="66" charset="0"/>
              </a:rPr>
              <a:t>In the UK we do not elect everyone who makes decisions – the USA elects a lot more than we do.</a:t>
            </a: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3925" y="3846183"/>
            <a:ext cx="3442528" cy="257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12845" y="4221088"/>
            <a:ext cx="3744416" cy="738664"/>
          </a:xfrm>
          <a:prstGeom prst="rect">
            <a:avLst/>
          </a:prstGeom>
          <a:noFill/>
        </p:spPr>
        <p:txBody>
          <a:bodyPr wrap="square" rtlCol="0">
            <a:spAutoFit/>
          </a:bodyPr>
          <a:lstStyle/>
          <a:p>
            <a:pPr algn="ctr"/>
            <a:r>
              <a:rPr lang="en-GB" sz="2400" dirty="0">
                <a:solidFill>
                  <a:srgbClr val="FF0066"/>
                </a:solidFill>
                <a:latin typeface="Comic Sans MS" panose="030F0702030302020204" pitchFamily="66" charset="0"/>
                <a:hlinkClick r:id="rId6"/>
              </a:rPr>
              <a:t>They Work for You</a:t>
            </a:r>
            <a:endParaRPr lang="en-GB" sz="2400" dirty="0">
              <a:solidFill>
                <a:srgbClr val="FF0066"/>
              </a:solidFill>
              <a:latin typeface="Comic Sans MS" panose="030F0702030302020204" pitchFamily="66" charset="0"/>
            </a:endParaRPr>
          </a:p>
          <a:p>
            <a:endParaRPr lang="en-GB" dirty="0"/>
          </a:p>
        </p:txBody>
      </p:sp>
      <p:pic>
        <p:nvPicPr>
          <p:cNvPr id="11" name="Picture 10" descr="Original file ‎ (SVG file, nominally 285 × 299 pixels, file size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569" y="4797153"/>
            <a:ext cx="1372652" cy="1440160"/>
          </a:xfrm>
          <a:prstGeom prst="rect">
            <a:avLst/>
          </a:prstGeom>
        </p:spPr>
      </p:pic>
    </p:spTree>
    <p:extLst>
      <p:ext uri="{BB962C8B-B14F-4D97-AF65-F5344CB8AC3E}">
        <p14:creationId xmlns:p14="http://schemas.microsoft.com/office/powerpoint/2010/main" val="1536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496"/>
            <a:ext cx="8229600" cy="1143000"/>
          </a:xfrm>
        </p:spPr>
        <p:txBody>
          <a:bodyPr>
            <a:normAutofit/>
          </a:bodyPr>
          <a:lstStyle/>
          <a:p>
            <a:r>
              <a:rPr lang="en-GB" sz="4800" dirty="0" smtClean="0">
                <a:solidFill>
                  <a:srgbClr val="FF0000"/>
                </a:solidFill>
                <a:effectLst>
                  <a:outerShdw blurRad="38100" dist="38100" dir="2700000" algn="tl">
                    <a:srgbClr val="000000">
                      <a:alpha val="43137"/>
                    </a:srgbClr>
                  </a:outerShdw>
                </a:effectLst>
                <a:latin typeface="Comic Sans MS" panose="030F0702030302020204" pitchFamily="66" charset="0"/>
              </a:rPr>
              <a:t>Or do they?</a:t>
            </a:r>
            <a:endParaRPr lang="en-GB" sz="48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373891" y="1772951"/>
            <a:ext cx="8229600" cy="4525963"/>
          </a:xfrm>
        </p:spPr>
        <p:txBody>
          <a:bodyPr>
            <a:normAutofit/>
          </a:bodyPr>
          <a:lstStyle/>
          <a:p>
            <a:pPr marL="0" indent="0">
              <a:buNone/>
            </a:pPr>
            <a:endParaRPr lang="en-GB" sz="3600" dirty="0" smtClean="0">
              <a:solidFill>
                <a:schemeClr val="bg1"/>
              </a:solidFill>
              <a:latin typeface="Comic Sans MS" panose="030F0702030302020204" pitchFamily="66" charset="0"/>
            </a:endParaRPr>
          </a:p>
          <a:p>
            <a:r>
              <a:rPr lang="en-GB" sz="3600" dirty="0" smtClean="0">
                <a:solidFill>
                  <a:schemeClr val="bg1"/>
                </a:solidFill>
                <a:latin typeface="Comic Sans MS" panose="030F0702030302020204" pitchFamily="66" charset="0"/>
              </a:rPr>
              <a:t>Party whips</a:t>
            </a:r>
          </a:p>
          <a:p>
            <a:r>
              <a:rPr lang="en-GB" sz="3600" dirty="0" smtClean="0">
                <a:solidFill>
                  <a:schemeClr val="bg1"/>
                </a:solidFill>
                <a:latin typeface="Comic Sans MS" panose="030F0702030302020204" pitchFamily="66" charset="0"/>
              </a:rPr>
              <a:t>Outside interests</a:t>
            </a:r>
          </a:p>
          <a:p>
            <a:r>
              <a:rPr lang="en-GB" sz="3600" dirty="0" smtClean="0">
                <a:solidFill>
                  <a:schemeClr val="bg1"/>
                </a:solidFill>
                <a:latin typeface="Comic Sans MS" panose="030F0702030302020204" pitchFamily="66" charset="0"/>
              </a:rPr>
              <a:t>Themselves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772816"/>
            <a:ext cx="3383217" cy="315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07524" y="5229200"/>
            <a:ext cx="2808312" cy="1015663"/>
          </a:xfrm>
          <a:prstGeom prst="rect">
            <a:avLst/>
          </a:prstGeom>
          <a:noFill/>
        </p:spPr>
        <p:txBody>
          <a:bodyPr wrap="square" rtlCol="0">
            <a:spAutoFit/>
          </a:bodyPr>
          <a:lstStyle/>
          <a:p>
            <a:pPr algn="ctr"/>
            <a:r>
              <a:rPr lang="en-GB" sz="2000" dirty="0" smtClean="0">
                <a:solidFill>
                  <a:srgbClr val="FF0066"/>
                </a:solidFill>
                <a:effectLst>
                  <a:outerShdw blurRad="38100" dist="38100" dir="2700000" algn="tl">
                    <a:srgbClr val="000000">
                      <a:alpha val="43137"/>
                    </a:srgbClr>
                  </a:outerShdw>
                </a:effectLst>
                <a:latin typeface="Comic Sans MS" panose="030F0702030302020204" pitchFamily="66" charset="0"/>
              </a:rPr>
              <a:t>Mark Harper MP, Government Chief Whip</a:t>
            </a:r>
            <a:endParaRPr lang="en-GB" sz="2000" dirty="0">
              <a:solidFill>
                <a:srgbClr val="FF0066"/>
              </a:solidFill>
              <a:effectLst>
                <a:outerShdw blurRad="38100" dist="38100" dir="2700000" algn="tl">
                  <a:srgbClr val="000000">
                    <a:alpha val="43137"/>
                  </a:srgbClr>
                </a:outerShdw>
              </a:effectLst>
              <a:latin typeface="Comic Sans MS" panose="030F0702030302020204" pitchFamily="66" charset="0"/>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66909">
            <a:off x="7812744" y="182634"/>
            <a:ext cx="1283366" cy="108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fs2642c\AppData\Local\Microsoft\Windows\Temporary Internet Files\Content.IE5\C0ACH1P7\MC90043265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51" y="116632"/>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340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6699"/>
            <a:ext cx="8229600" cy="1143000"/>
          </a:xfrm>
        </p:spPr>
        <p:txBody>
          <a:bodyPr/>
          <a:lstStyle/>
          <a:p>
            <a:r>
              <a:rPr lang="en-GB" dirty="0" smtClean="0">
                <a:solidFill>
                  <a:srgbClr val="FF0000"/>
                </a:solidFill>
                <a:effectLst>
                  <a:outerShdw blurRad="38100" dist="38100" dir="2700000" algn="tl">
                    <a:srgbClr val="000000">
                      <a:alpha val="43137"/>
                    </a:srgbClr>
                  </a:outerShdw>
                </a:effectLst>
                <a:latin typeface="Comic Sans MS" panose="030F0702030302020204" pitchFamily="66" charset="0"/>
              </a:rPr>
              <a:t>Party whips</a:t>
            </a:r>
            <a:endParaRPr lang="en-GB"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179512" y="1405406"/>
            <a:ext cx="8784976" cy="5257800"/>
          </a:xfrm>
        </p:spPr>
        <p:txBody>
          <a:bodyPr>
            <a:normAutofit fontScale="92500" lnSpcReduction="10000"/>
          </a:bodyPr>
          <a:lstStyle/>
          <a:p>
            <a:r>
              <a:rPr lang="en-GB" dirty="0">
                <a:solidFill>
                  <a:schemeClr val="bg1"/>
                </a:solidFill>
                <a:latin typeface="Comic Sans MS" panose="030F0702030302020204" pitchFamily="66" charset="0"/>
              </a:rPr>
              <a:t>The Chief Whip is responsible for administering the whipping system that ensures that members of the party attend and vote in Parliament as the party leadership desires.</a:t>
            </a:r>
          </a:p>
          <a:p>
            <a:r>
              <a:rPr lang="en-GB" dirty="0">
                <a:solidFill>
                  <a:schemeClr val="bg1"/>
                </a:solidFill>
                <a:latin typeface="Comic Sans MS" panose="030F0702030302020204" pitchFamily="66" charset="0"/>
              </a:rPr>
              <a:t>Whips are MPs or Lords appointed by each party in Parliament to help organise their party’s contribution to parliamentary business. </a:t>
            </a:r>
            <a:endParaRPr lang="en-GB" dirty="0" smtClean="0">
              <a:solidFill>
                <a:schemeClr val="bg1"/>
              </a:solidFill>
              <a:latin typeface="Comic Sans MS" panose="030F0702030302020204" pitchFamily="66" charset="0"/>
            </a:endParaRPr>
          </a:p>
          <a:p>
            <a:r>
              <a:rPr lang="en-GB" dirty="0" smtClean="0">
                <a:solidFill>
                  <a:schemeClr val="bg1"/>
                </a:solidFill>
                <a:latin typeface="Comic Sans MS" panose="030F0702030302020204" pitchFamily="66" charset="0"/>
              </a:rPr>
              <a:t>One </a:t>
            </a:r>
            <a:r>
              <a:rPr lang="en-GB" dirty="0">
                <a:solidFill>
                  <a:schemeClr val="bg1"/>
                </a:solidFill>
                <a:latin typeface="Comic Sans MS" panose="030F0702030302020204" pitchFamily="66" charset="0"/>
              </a:rPr>
              <a:t>of their responsibilities is making sure the maximum number of their party members vote, and vote the way their party wants.</a:t>
            </a:r>
          </a:p>
          <a:p>
            <a:pPr marL="0" indent="0">
              <a:buNone/>
            </a:pPr>
            <a:endParaRPr lang="en-GB" dirty="0">
              <a:solidFill>
                <a:schemeClr val="bg1"/>
              </a:solidFill>
            </a:endParaRPr>
          </a:p>
        </p:txBody>
      </p:sp>
      <p:pic>
        <p:nvPicPr>
          <p:cNvPr id="4" name="Picture 2" descr="C:\Users\fs2642c\AppData\Local\Microsoft\Windows\Temporary Internet Files\Content.IE5\C0ACH1P7\MC90043265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873"/>
            <a:ext cx="12961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66909">
            <a:off x="7820859" y="299267"/>
            <a:ext cx="1283366" cy="108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86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572"/>
            <a:ext cx="8229600" cy="719394"/>
          </a:xfrm>
        </p:spPr>
        <p:txBody>
          <a:bodyPr>
            <a:normAutofit fontScale="90000"/>
          </a:bodyPr>
          <a:lstStyle/>
          <a:p>
            <a:r>
              <a:rPr lang="en-GB" dirty="0">
                <a:solidFill>
                  <a:srgbClr val="FF0000"/>
                </a:solidFill>
                <a:effectLst>
                  <a:outerShdw blurRad="38100" dist="38100" dir="2700000" algn="tl">
                    <a:srgbClr val="000000">
                      <a:alpha val="43137"/>
                    </a:srgbClr>
                  </a:outerShdw>
                </a:effectLst>
                <a:latin typeface="Comic Sans MS" panose="030F0702030302020204" pitchFamily="66" charset="0"/>
              </a:rPr>
              <a:t>Party whips</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6144" y="795967"/>
            <a:ext cx="6444208" cy="257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512" y="3375933"/>
            <a:ext cx="8712968" cy="3477875"/>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bg1"/>
                </a:solidFill>
                <a:latin typeface="Comic Sans MS" panose="030F0702030302020204" pitchFamily="66" charset="0"/>
              </a:rPr>
              <a:t>‘</a:t>
            </a:r>
            <a:r>
              <a:rPr lang="en-GB" sz="2000" dirty="0">
                <a:solidFill>
                  <a:schemeClr val="bg1"/>
                </a:solidFill>
                <a:latin typeface="Comic Sans MS" panose="030F0702030302020204" pitchFamily="66" charset="0"/>
              </a:rPr>
              <a:t>The Whip’ </a:t>
            </a:r>
            <a:r>
              <a:rPr lang="en-GB" sz="2000" dirty="0" smtClean="0">
                <a:solidFill>
                  <a:schemeClr val="bg1"/>
                </a:solidFill>
                <a:latin typeface="Comic Sans MS" panose="030F0702030302020204" pitchFamily="66" charset="0"/>
              </a:rPr>
              <a:t>refers </a:t>
            </a:r>
            <a:r>
              <a:rPr lang="en-GB" sz="2000" dirty="0">
                <a:solidFill>
                  <a:schemeClr val="bg1"/>
                </a:solidFill>
                <a:latin typeface="Comic Sans MS" panose="030F0702030302020204" pitchFamily="66" charset="0"/>
              </a:rPr>
              <a:t>to a document sent out weekly to MPs detailing the forthcoming business of the House. </a:t>
            </a:r>
            <a:endParaRPr lang="en-GB" sz="2000" dirty="0" smtClean="0">
              <a:solidFill>
                <a:schemeClr val="bg1"/>
              </a:solidFill>
              <a:latin typeface="Comic Sans MS" panose="030F0702030302020204" pitchFamily="66" charset="0"/>
            </a:endParaRPr>
          </a:p>
          <a:p>
            <a:pPr marL="285750" indent="-285750">
              <a:buFont typeface="Arial" panose="020B0604020202020204" pitchFamily="34" charset="0"/>
              <a:buChar char="•"/>
            </a:pPr>
            <a:r>
              <a:rPr lang="en-GB" sz="2000" dirty="0" smtClean="0">
                <a:solidFill>
                  <a:schemeClr val="bg1"/>
                </a:solidFill>
                <a:latin typeface="Comic Sans MS" panose="030F0702030302020204" pitchFamily="66" charset="0"/>
              </a:rPr>
              <a:t>Items </a:t>
            </a:r>
            <a:r>
              <a:rPr lang="en-GB" sz="2000" dirty="0">
                <a:solidFill>
                  <a:schemeClr val="bg1"/>
                </a:solidFill>
                <a:latin typeface="Comic Sans MS" panose="030F0702030302020204" pitchFamily="66" charset="0"/>
              </a:rPr>
              <a:t>are underlined once, twice or three times to indicate their importance to the party leadership. </a:t>
            </a:r>
            <a:endParaRPr lang="en-GB" sz="2000" dirty="0" smtClean="0">
              <a:solidFill>
                <a:schemeClr val="bg1"/>
              </a:solidFill>
              <a:latin typeface="Comic Sans MS" panose="030F0702030302020204" pitchFamily="66" charset="0"/>
            </a:endParaRPr>
          </a:p>
          <a:p>
            <a:pPr marL="285750" indent="-285750">
              <a:buFont typeface="Arial" panose="020B0604020202020204" pitchFamily="34" charset="0"/>
              <a:buChar char="•"/>
            </a:pPr>
            <a:r>
              <a:rPr lang="en-GB" sz="2000" dirty="0" smtClean="0">
                <a:solidFill>
                  <a:schemeClr val="bg1"/>
                </a:solidFill>
                <a:latin typeface="Comic Sans MS" panose="030F0702030302020204" pitchFamily="66" charset="0"/>
              </a:rPr>
              <a:t>When </a:t>
            </a:r>
            <a:r>
              <a:rPr lang="en-GB" sz="2000" dirty="0">
                <a:solidFill>
                  <a:schemeClr val="bg1"/>
                </a:solidFill>
                <a:latin typeface="Comic Sans MS" panose="030F0702030302020204" pitchFamily="66" charset="0"/>
              </a:rPr>
              <a:t>a ‘three-line’ whip is issued, the leadership is letting MPs know that it expects them to turn up and vote on the matter under discussion</a:t>
            </a:r>
            <a:r>
              <a:rPr lang="en-GB" sz="2000" dirty="0" smtClean="0">
                <a:solidFill>
                  <a:schemeClr val="bg1"/>
                </a:solidFill>
                <a:latin typeface="Comic Sans MS" panose="030F0702030302020204" pitchFamily="66" charset="0"/>
              </a:rPr>
              <a:t>! </a:t>
            </a:r>
          </a:p>
          <a:p>
            <a:pPr marL="285750" indent="-285750">
              <a:buFont typeface="Arial" panose="020B0604020202020204" pitchFamily="34" charset="0"/>
              <a:buChar char="•"/>
            </a:pPr>
            <a:r>
              <a:rPr lang="en-GB" sz="2000" dirty="0" smtClean="0">
                <a:solidFill>
                  <a:schemeClr val="bg1"/>
                </a:solidFill>
                <a:latin typeface="Comic Sans MS" panose="030F0702030302020204" pitchFamily="66" charset="0"/>
              </a:rPr>
              <a:t>An MP who ignores or disobeys the party whip will have his/her promotion chances diminished and ultimately runs the risk of being suspended from the parliamentary party and being de-selected as a future parliamentary candidate.</a:t>
            </a:r>
            <a:endParaRPr lang="en-GB" sz="2000" dirty="0">
              <a:solidFill>
                <a:schemeClr val="bg1"/>
              </a:solidFill>
              <a:latin typeface="Comic Sans MS" panose="030F0702030302020204" pitchFamily="66" charset="0"/>
            </a:endParaRPr>
          </a:p>
        </p:txBody>
      </p:sp>
      <p:pic>
        <p:nvPicPr>
          <p:cNvPr id="5" name="Picture 2" descr="C:\Users\fs2642c\AppData\Local\Microsoft\Windows\Temporary Internet Files\Content.IE5\C0ACH1P7\MC90043265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961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66909">
            <a:off x="7558326" y="125759"/>
            <a:ext cx="1582128" cy="134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18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34082"/>
          </a:xfrm>
        </p:spPr>
        <p:txBody>
          <a:bodyPr>
            <a:noAutofit/>
          </a:bodyPr>
          <a:lstStyle/>
          <a:p>
            <a:r>
              <a:rPr lang="en-GB" dirty="0">
                <a:solidFill>
                  <a:srgbClr val="FF0000"/>
                </a:solidFill>
                <a:effectLst>
                  <a:outerShdw blurRad="38100" dist="38100" dir="2700000" algn="tl">
                    <a:srgbClr val="000000">
                      <a:alpha val="43137"/>
                    </a:srgbClr>
                  </a:outerShdw>
                </a:effectLst>
                <a:latin typeface="Comic Sans MS" panose="030F0702030302020204" pitchFamily="66" charset="0"/>
              </a:rPr>
              <a:t>Outside interests?</a:t>
            </a:r>
            <a:br>
              <a:rPr lang="en-GB" dirty="0">
                <a:solidFill>
                  <a:srgbClr val="FF0000"/>
                </a:solidFill>
                <a:effectLst>
                  <a:outerShdw blurRad="38100" dist="38100" dir="2700000" algn="tl">
                    <a:srgbClr val="000000">
                      <a:alpha val="43137"/>
                    </a:srgbClr>
                  </a:outerShdw>
                </a:effectLst>
                <a:latin typeface="Comic Sans MS" panose="030F0702030302020204" pitchFamily="66" charset="0"/>
              </a:rPr>
            </a:br>
            <a:endParaRPr lang="en-GB"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251520" y="1412776"/>
            <a:ext cx="8352928" cy="4680520"/>
          </a:xfrm>
        </p:spPr>
        <p:txBody>
          <a:bodyPr>
            <a:noAutofit/>
          </a:bodyPr>
          <a:lstStyle/>
          <a:p>
            <a:r>
              <a:rPr lang="en-GB" sz="2000" dirty="0">
                <a:solidFill>
                  <a:schemeClr val="bg1"/>
                </a:solidFill>
                <a:latin typeface="Comic Sans MS" panose="030F0702030302020204" pitchFamily="66" charset="0"/>
              </a:rPr>
              <a:t>MPs and members of the House of Lords are required to declare certain financial interests. These are recorded in the Register of Members' Financial Interests and the Register of Lords' Interests respectively.</a:t>
            </a:r>
            <a:endParaRPr lang="en-GB" sz="2000" dirty="0" smtClean="0">
              <a:solidFill>
                <a:schemeClr val="bg1"/>
              </a:solidFill>
              <a:latin typeface="Comic Sans MS" panose="030F0702030302020204" pitchFamily="66" charset="0"/>
            </a:endParaRPr>
          </a:p>
          <a:p>
            <a:pPr marL="0" indent="0">
              <a:buNone/>
            </a:pPr>
            <a:endParaRPr lang="en-GB" sz="2000" dirty="0">
              <a:solidFill>
                <a:schemeClr val="bg1"/>
              </a:solidFill>
              <a:latin typeface="Comic Sans MS" panose="030F0702030302020204" pitchFamily="66" charset="0"/>
            </a:endParaRPr>
          </a:p>
          <a:p>
            <a:r>
              <a:rPr lang="en-GB" sz="2000" dirty="0" smtClean="0">
                <a:solidFill>
                  <a:schemeClr val="bg1"/>
                </a:solidFill>
                <a:latin typeface="Comic Sans MS" panose="030F0702030302020204" pitchFamily="66" charset="0"/>
              </a:rPr>
              <a:t>In 2015 an investigation by the Daily Telegraph newspaper discovered that </a:t>
            </a:r>
            <a:r>
              <a:rPr lang="en-GB" sz="2000" dirty="0">
                <a:solidFill>
                  <a:schemeClr val="bg1"/>
                </a:solidFill>
                <a:latin typeface="Comic Sans MS" panose="030F0702030302020204" pitchFamily="66" charset="0"/>
              </a:rPr>
              <a:t>MPs declared earnings of more than £7.4 million from outside work and second </a:t>
            </a:r>
            <a:r>
              <a:rPr lang="en-GB" sz="2000" dirty="0" smtClean="0">
                <a:solidFill>
                  <a:schemeClr val="bg1"/>
                </a:solidFill>
                <a:latin typeface="Comic Sans MS" panose="030F0702030302020204" pitchFamily="66" charset="0"/>
              </a:rPr>
              <a:t>jobs, </a:t>
            </a:r>
            <a:r>
              <a:rPr lang="en-GB" sz="2000" dirty="0">
                <a:solidFill>
                  <a:schemeClr val="bg1"/>
                </a:solidFill>
                <a:latin typeface="Comic Sans MS" panose="030F0702030302020204" pitchFamily="66" charset="0"/>
              </a:rPr>
              <a:t>with some making more than £1,600 per hour. Gordon Brown, the former prime minister, declared additional income of close to £1 million, followed by Geoffrey Cox, the Conservative MP, who declared earnings of £820,000 — 12 times the annual MP wage</a:t>
            </a:r>
            <a:r>
              <a:rPr lang="en-GB" sz="2000" dirty="0" smtClean="0">
                <a:solidFill>
                  <a:schemeClr val="bg1"/>
                </a:solidFill>
                <a:latin typeface="Comic Sans MS" panose="030F0702030302020204" pitchFamily="66" charset="0"/>
              </a:rPr>
              <a:t>.</a:t>
            </a:r>
          </a:p>
          <a:p>
            <a:pPr marL="0" indent="0">
              <a:buNone/>
            </a:pPr>
            <a:endParaRPr lang="en-GB" sz="2000" dirty="0">
              <a:solidFill>
                <a:schemeClr val="bg1"/>
              </a:solidFill>
              <a:latin typeface="Comic Sans MS" panose="030F0702030302020204" pitchFamily="66" charset="0"/>
            </a:endParaRPr>
          </a:p>
          <a:p>
            <a:r>
              <a:rPr lang="en-GB" sz="2000" dirty="0" smtClean="0">
                <a:solidFill>
                  <a:schemeClr val="bg1"/>
                </a:solidFill>
                <a:latin typeface="Comic Sans MS" panose="030F0702030302020204" pitchFamily="66" charset="0"/>
              </a:rPr>
              <a:t>Do these ‘outside interests’ influence how MPs behave as MPs?</a:t>
            </a:r>
          </a:p>
          <a:p>
            <a:pPr marL="0" indent="0">
              <a:buNone/>
            </a:pPr>
            <a:endParaRPr lang="en-GB" sz="2000" dirty="0">
              <a:solidFill>
                <a:schemeClr val="bg1"/>
              </a:solidFill>
              <a:latin typeface="Comic Sans MS" panose="030F0702030302020204" pitchFamily="66" charset="0"/>
            </a:endParaRPr>
          </a:p>
          <a:p>
            <a:pPr marL="0" indent="0">
              <a:buNone/>
            </a:pPr>
            <a:r>
              <a:rPr lang="en-GB" sz="2000" dirty="0" smtClean="0">
                <a:solidFill>
                  <a:schemeClr val="bg1"/>
                </a:solidFill>
                <a:latin typeface="Comic Sans MS" panose="030F0702030302020204" pitchFamily="66" charset="0"/>
                <a:hlinkClick r:id="rId2"/>
              </a:rPr>
              <a:t>Cash for Access?</a:t>
            </a:r>
            <a:endParaRPr lang="en-GB" sz="2000" dirty="0">
              <a:solidFill>
                <a:schemeClr val="bg1"/>
              </a:solidFill>
              <a:latin typeface="Comic Sans MS" panose="030F0702030302020204" pitchFamily="66" charset="0"/>
            </a:endParaRPr>
          </a:p>
        </p:txBody>
      </p:sp>
      <p:pic>
        <p:nvPicPr>
          <p:cNvPr id="4" name="Picture 2" descr="C:\Users\fs2642c\AppData\Local\Microsoft\Windows\Temporary Internet Files\Content.IE5\C0ACH1P7\MC90043265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873"/>
            <a:ext cx="12961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66909">
            <a:off x="7558326" y="125759"/>
            <a:ext cx="1582128" cy="134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051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effectLst>
                  <a:outerShdw blurRad="38100" dist="38100" dir="2700000" algn="tl">
                    <a:srgbClr val="000000">
                      <a:alpha val="43137"/>
                    </a:srgbClr>
                  </a:outerShdw>
                </a:effectLst>
                <a:latin typeface="Comic Sans MS" panose="030F0702030302020204" pitchFamily="66" charset="0"/>
              </a:rPr>
              <a:t>Themselves?</a:t>
            </a:r>
            <a:r>
              <a:rPr lang="en-GB" dirty="0">
                <a:solidFill>
                  <a:srgbClr val="FF0000"/>
                </a:solidFill>
                <a:effectLst>
                  <a:outerShdw blurRad="38100" dist="38100" dir="2700000" algn="tl">
                    <a:srgbClr val="000000">
                      <a:alpha val="43137"/>
                    </a:srgbClr>
                  </a:outerShdw>
                </a:effectLst>
                <a:latin typeface="Comic Sans MS" panose="030F0702030302020204" pitchFamily="66" charset="0"/>
              </a:rPr>
              <a:t/>
            </a:r>
            <a:br>
              <a:rPr lang="en-GB" dirty="0">
                <a:solidFill>
                  <a:srgbClr val="FF0000"/>
                </a:solidFill>
                <a:effectLst>
                  <a:outerShdw blurRad="38100" dist="38100" dir="2700000" algn="tl">
                    <a:srgbClr val="000000">
                      <a:alpha val="43137"/>
                    </a:srgbClr>
                  </a:outerShdw>
                </a:effectLst>
                <a:latin typeface="Comic Sans MS" panose="030F0702030302020204" pitchFamily="66" charset="0"/>
              </a:rPr>
            </a:br>
            <a:endParaRPr lang="en-GB"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341130" y="4797152"/>
            <a:ext cx="8352928" cy="1512168"/>
          </a:xfrm>
        </p:spPr>
        <p:txBody>
          <a:bodyPr>
            <a:noAutofit/>
          </a:bodyPr>
          <a:lstStyle/>
          <a:p>
            <a:pPr marL="0" indent="0">
              <a:buNone/>
            </a:pPr>
            <a:r>
              <a:rPr lang="en-GB" sz="2000" dirty="0">
                <a:latin typeface="Comic Sans MS" panose="030F0702030302020204" pitchFamily="66" charset="0"/>
              </a:rPr>
              <a:t>A </a:t>
            </a:r>
            <a:r>
              <a:rPr lang="en-GB" sz="2000" dirty="0">
                <a:solidFill>
                  <a:srgbClr val="FF0066"/>
                </a:solidFill>
                <a:effectLst>
                  <a:outerShdw blurRad="38100" dist="38100" dir="2700000" algn="tl">
                    <a:srgbClr val="000000">
                      <a:alpha val="43137"/>
                    </a:srgbClr>
                  </a:outerShdw>
                </a:effectLst>
                <a:latin typeface="Comic Sans MS" panose="030F0702030302020204" pitchFamily="66" charset="0"/>
              </a:rPr>
              <a:t>conscience vote</a:t>
            </a:r>
            <a:r>
              <a:rPr lang="en-GB" sz="2000" dirty="0">
                <a:latin typeface="Comic Sans MS" panose="030F0702030302020204" pitchFamily="66" charset="0"/>
              </a:rPr>
              <a:t> or </a:t>
            </a:r>
            <a:r>
              <a:rPr lang="en-GB" sz="2000" dirty="0">
                <a:solidFill>
                  <a:srgbClr val="99CCFF"/>
                </a:solidFill>
                <a:effectLst>
                  <a:outerShdw blurRad="38100" dist="38100" dir="2700000" algn="tl">
                    <a:srgbClr val="000000">
                      <a:alpha val="43137"/>
                    </a:srgbClr>
                  </a:outerShdw>
                </a:effectLst>
                <a:latin typeface="Comic Sans MS" panose="030F0702030302020204" pitchFamily="66" charset="0"/>
              </a:rPr>
              <a:t>free vote</a:t>
            </a:r>
            <a:r>
              <a:rPr lang="en-GB" sz="2000" dirty="0">
                <a:latin typeface="Comic Sans MS" panose="030F0702030302020204" pitchFamily="66" charset="0"/>
              </a:rPr>
              <a:t> is a type of vote </a:t>
            </a:r>
            <a:r>
              <a:rPr lang="en-GB" sz="2000" dirty="0" smtClean="0">
                <a:latin typeface="Comic Sans MS" panose="030F0702030302020204" pitchFamily="66" charset="0"/>
              </a:rPr>
              <a:t>where MPs </a:t>
            </a:r>
            <a:r>
              <a:rPr lang="en-GB" sz="2000" dirty="0">
                <a:latin typeface="Comic Sans MS" panose="030F0702030302020204" pitchFamily="66" charset="0"/>
              </a:rPr>
              <a:t>are allowed to vote according to their own personal conscience rather than according to an official line set down by </a:t>
            </a:r>
            <a:r>
              <a:rPr lang="en-GB" sz="2000" dirty="0" smtClean="0">
                <a:latin typeface="Comic Sans MS" panose="030F0702030302020204" pitchFamily="66" charset="0"/>
              </a:rPr>
              <a:t>the </a:t>
            </a:r>
            <a:r>
              <a:rPr lang="en-GB" sz="2000" dirty="0">
                <a:latin typeface="Comic Sans MS" panose="030F0702030302020204" pitchFamily="66" charset="0"/>
              </a:rPr>
              <a:t>party Whip. Free votes have traditionally been allowed on ethical issues that are seen as a matter of conscience. </a:t>
            </a:r>
            <a:r>
              <a:rPr lang="en-GB" sz="2000" dirty="0" smtClean="0">
                <a:latin typeface="Comic Sans MS" panose="030F0702030302020204" pitchFamily="66" charset="0"/>
              </a:rPr>
              <a:t>In 2015 Labour leader Jeremy </a:t>
            </a:r>
            <a:r>
              <a:rPr lang="en-GB" sz="2000" dirty="0" err="1">
                <a:latin typeface="Comic Sans MS" panose="030F0702030302020204" pitchFamily="66" charset="0"/>
              </a:rPr>
              <a:t>Corbyn</a:t>
            </a:r>
            <a:r>
              <a:rPr lang="en-GB" sz="2000" dirty="0">
                <a:latin typeface="Comic Sans MS" panose="030F0702030302020204" pitchFamily="66" charset="0"/>
              </a:rPr>
              <a:t> </a:t>
            </a:r>
            <a:r>
              <a:rPr lang="en-GB" sz="2000" dirty="0" smtClean="0">
                <a:latin typeface="Comic Sans MS" panose="030F0702030302020204" pitchFamily="66" charset="0"/>
              </a:rPr>
              <a:t>granted </a:t>
            </a:r>
            <a:r>
              <a:rPr lang="en-GB" sz="2000" dirty="0">
                <a:latin typeface="Comic Sans MS" panose="030F0702030302020204" pitchFamily="66" charset="0"/>
              </a:rPr>
              <a:t>Labour MPs a free vote on UK air strikes in </a:t>
            </a:r>
            <a:r>
              <a:rPr lang="en-GB" sz="2000" dirty="0" smtClean="0">
                <a:latin typeface="Comic Sans MS" panose="030F0702030302020204" pitchFamily="66" charset="0"/>
              </a:rPr>
              <a:t>Syria.</a:t>
            </a:r>
            <a:endParaRPr lang="en-GB" sz="2000" dirty="0">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524036" cy="361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fs2642c\AppData\Local\Microsoft\Windows\Temporary Internet Files\Content.IE5\C0ACH1P7\MC90043265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0"/>
            <a:ext cx="1115616" cy="11156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66909">
            <a:off x="7916118" y="-3513"/>
            <a:ext cx="1190654" cy="100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307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66"/>
                </a:solidFill>
                <a:effectLst>
                  <a:outerShdw blurRad="38100" dist="38100" dir="2700000" algn="tl">
                    <a:srgbClr val="000000">
                      <a:alpha val="43137"/>
                    </a:srgbClr>
                  </a:outerShdw>
                </a:effectLst>
                <a:latin typeface="Comic Sans MS" panose="030F0702030302020204" pitchFamily="66" charset="0"/>
              </a:rPr>
              <a:t>Representative Democracy Examples</a:t>
            </a:r>
            <a:endParaRPr lang="en-GB" b="1" dirty="0">
              <a:solidFill>
                <a:srgbClr val="FF0066"/>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457200" y="1600200"/>
            <a:ext cx="8229600" cy="4925144"/>
          </a:xfrm>
          <a:ln>
            <a:noFill/>
          </a:ln>
        </p:spPr>
        <p:txBody>
          <a:bodyPr>
            <a:normAutofit fontScale="92500" lnSpcReduction="10000"/>
          </a:bodyPr>
          <a:lstStyle/>
          <a:p>
            <a:pPr marL="514350" indent="-514350">
              <a:buFont typeface="+mj-lt"/>
              <a:buAutoNum type="arabicPeriod"/>
            </a:pPr>
            <a:r>
              <a:rPr lang="en-GB" dirty="0" smtClean="0">
                <a:solidFill>
                  <a:schemeClr val="bg1"/>
                </a:solidFill>
                <a:latin typeface="Comic Sans MS" panose="030F0702030302020204" pitchFamily="66" charset="0"/>
              </a:rPr>
              <a:t>In </a:t>
            </a:r>
            <a:r>
              <a:rPr lang="en-GB" b="1" dirty="0" smtClean="0">
                <a:solidFill>
                  <a:srgbClr val="FF0066"/>
                </a:solidFill>
                <a:effectLst>
                  <a:outerShdw blurRad="38100" dist="38100" dir="2700000" algn="tl">
                    <a:srgbClr val="000000">
                      <a:alpha val="43137"/>
                    </a:srgbClr>
                  </a:outerShdw>
                </a:effectLst>
                <a:latin typeface="Comic Sans MS" panose="030F0702030302020204" pitchFamily="66" charset="0"/>
              </a:rPr>
              <a:t>Britain</a:t>
            </a:r>
            <a:r>
              <a:rPr lang="en-GB" dirty="0" smtClean="0">
                <a:solidFill>
                  <a:schemeClr val="bg1"/>
                </a:solidFill>
                <a:latin typeface="Comic Sans MS" panose="030F0702030302020204" pitchFamily="66" charset="0"/>
              </a:rPr>
              <a:t>, every 5 years a General Election takes place. The public elect </a:t>
            </a:r>
            <a:r>
              <a:rPr lang="en-GB" b="1" dirty="0" smtClean="0">
                <a:solidFill>
                  <a:srgbClr val="FF0066"/>
                </a:solidFill>
                <a:effectLst>
                  <a:outerShdw blurRad="38100" dist="38100" dir="2700000" algn="tl">
                    <a:srgbClr val="000000">
                      <a:alpha val="43137"/>
                    </a:srgbClr>
                  </a:outerShdw>
                </a:effectLst>
                <a:latin typeface="Comic Sans MS" panose="030F0702030302020204" pitchFamily="66" charset="0"/>
              </a:rPr>
              <a:t>representatives known as MPs </a:t>
            </a:r>
            <a:r>
              <a:rPr lang="en-GB" dirty="0" smtClean="0">
                <a:latin typeface="Comic Sans MS" panose="030F0702030302020204" pitchFamily="66" charset="0"/>
              </a:rPr>
              <a:t>to make </a:t>
            </a:r>
            <a:r>
              <a:rPr lang="en-GB" dirty="0" smtClean="0">
                <a:solidFill>
                  <a:schemeClr val="bg1"/>
                </a:solidFill>
                <a:latin typeface="Comic Sans MS" panose="030F0702030302020204" pitchFamily="66" charset="0"/>
              </a:rPr>
              <a:t>decisions on their behalf in the UK Parliament.</a:t>
            </a:r>
          </a:p>
          <a:p>
            <a:pPr marL="514350" indent="-514350">
              <a:buFont typeface="+mj-lt"/>
              <a:buAutoNum type="arabicPeriod"/>
            </a:pPr>
            <a:r>
              <a:rPr lang="en-GB" dirty="0" smtClean="0">
                <a:solidFill>
                  <a:schemeClr val="bg1"/>
                </a:solidFill>
                <a:latin typeface="Comic Sans MS" panose="030F0702030302020204" pitchFamily="66" charset="0"/>
              </a:rPr>
              <a:t>In </a:t>
            </a:r>
            <a:r>
              <a:rPr lang="en-GB" b="1" dirty="0" smtClean="0">
                <a:solidFill>
                  <a:srgbClr val="0066FF"/>
                </a:solidFill>
                <a:effectLst>
                  <a:outerShdw blurRad="38100" dist="38100" dir="2700000" algn="tl">
                    <a:srgbClr val="000000">
                      <a:alpha val="43137"/>
                    </a:srgbClr>
                  </a:outerShdw>
                </a:effectLst>
                <a:latin typeface="Comic Sans MS" panose="030F0702030302020204" pitchFamily="66" charset="0"/>
              </a:rPr>
              <a:t>Scotland</a:t>
            </a:r>
            <a:r>
              <a:rPr lang="en-GB" dirty="0" smtClean="0">
                <a:solidFill>
                  <a:schemeClr val="bg1"/>
                </a:solidFill>
                <a:latin typeface="Comic Sans MS" panose="030F0702030302020204" pitchFamily="66" charset="0"/>
              </a:rPr>
              <a:t>, every 5 years a Scottish Parliament Election takes place. The public elect</a:t>
            </a:r>
            <a:r>
              <a:rPr lang="en-GB" dirty="0" smtClean="0">
                <a:latin typeface="Comic Sans MS" panose="030F0702030302020204" pitchFamily="66" charset="0"/>
              </a:rPr>
              <a:t> </a:t>
            </a:r>
            <a:r>
              <a:rPr lang="en-GB" b="1" dirty="0" smtClean="0">
                <a:solidFill>
                  <a:srgbClr val="0066FF"/>
                </a:solidFill>
                <a:effectLst>
                  <a:outerShdw blurRad="38100" dist="38100" dir="2700000" algn="tl">
                    <a:srgbClr val="000000">
                      <a:alpha val="43137"/>
                    </a:srgbClr>
                  </a:outerShdw>
                </a:effectLst>
                <a:latin typeface="Comic Sans MS" panose="030F0702030302020204" pitchFamily="66" charset="0"/>
              </a:rPr>
              <a:t>representatives known as MSPs</a:t>
            </a:r>
            <a:r>
              <a:rPr lang="en-GB" dirty="0" smtClean="0">
                <a:latin typeface="Comic Sans MS" panose="030F0702030302020204" pitchFamily="66" charset="0"/>
              </a:rPr>
              <a:t> </a:t>
            </a:r>
            <a:r>
              <a:rPr lang="en-GB" dirty="0" smtClean="0">
                <a:solidFill>
                  <a:schemeClr val="bg1"/>
                </a:solidFill>
                <a:latin typeface="Comic Sans MS" panose="030F0702030302020204" pitchFamily="66" charset="0"/>
              </a:rPr>
              <a:t>to make decisions on devolved matters in the Scottish Parliament, Holyrood.</a:t>
            </a:r>
            <a:endParaRPr lang="en-GB"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3720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579" y="476672"/>
            <a:ext cx="8229600" cy="4525963"/>
          </a:xfrm>
        </p:spPr>
        <p:txBody>
          <a:bodyPr>
            <a:normAutofit/>
          </a:bodyPr>
          <a:lstStyle/>
          <a:p>
            <a:pPr marL="0" indent="0" algn="ctr">
              <a:buNone/>
            </a:pPr>
            <a:r>
              <a:rPr lang="en-GB" sz="5400" b="1" dirty="0" smtClean="0">
                <a:solidFill>
                  <a:srgbClr val="0066FF"/>
                </a:solidFill>
                <a:effectLst>
                  <a:outerShdw blurRad="38100" dist="38100" dir="2700000" algn="tl">
                    <a:srgbClr val="000000">
                      <a:alpha val="43137"/>
                    </a:srgbClr>
                  </a:outerShdw>
                </a:effectLst>
                <a:latin typeface="Comic Sans MS" panose="030F0702030302020204" pitchFamily="66" charset="0"/>
              </a:rPr>
              <a:t>Advantages of Representative Democracy </a:t>
            </a:r>
          </a:p>
          <a:p>
            <a:pPr marL="0" indent="0" algn="ctr">
              <a:buNone/>
            </a:pPr>
            <a:r>
              <a:rPr lang="en-GB" sz="5400" b="1" dirty="0" smtClean="0">
                <a:solidFill>
                  <a:srgbClr val="0066FF"/>
                </a:solidFill>
                <a:effectLst>
                  <a:outerShdw blurRad="38100" dist="38100" dir="2700000" algn="tl">
                    <a:srgbClr val="000000">
                      <a:alpha val="43137"/>
                    </a:srgbClr>
                  </a:outerShdw>
                </a:effectLst>
                <a:latin typeface="Comic Sans MS" panose="030F0702030302020204" pitchFamily="66" charset="0"/>
              </a:rPr>
              <a:t>(also known as ‘Features’)</a:t>
            </a:r>
            <a:endParaRPr lang="en-GB" sz="5400" b="1" dirty="0">
              <a:solidFill>
                <a:srgbClr val="0066FF"/>
              </a:solidFill>
              <a:effectLst>
                <a:outerShdw blurRad="38100" dist="38100" dir="2700000" algn="tl">
                  <a:srgbClr val="000000">
                    <a:alpha val="43137"/>
                  </a:srgbClr>
                </a:outerShdw>
              </a:effectLst>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5157192"/>
            <a:ext cx="2493963"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221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24744"/>
            <a:ext cx="3262659" cy="355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79512" y="1349815"/>
            <a:ext cx="4572000" cy="3108543"/>
          </a:xfrm>
          <a:prstGeom prst="rect">
            <a:avLst/>
          </a:prstGeom>
        </p:spPr>
        <p:txBody>
          <a:bodyPr>
            <a:spAutoFit/>
          </a:bodyPr>
          <a:lstStyle/>
          <a:p>
            <a:r>
              <a:rPr lang="en-GB" sz="2800" b="1" i="1" dirty="0">
                <a:solidFill>
                  <a:srgbClr val="33CC33"/>
                </a:solidFill>
                <a:latin typeface="Comic Sans MS" panose="030F0702030302020204" pitchFamily="66" charset="0"/>
              </a:rPr>
              <a:t>‘Democracy is the worst form of government, except all the other forms that have been tried from time to time”</a:t>
            </a:r>
            <a:endParaRPr lang="en-GB" sz="2800" dirty="0">
              <a:solidFill>
                <a:srgbClr val="33CC33"/>
              </a:solidFill>
              <a:latin typeface="Comic Sans MS" panose="030F0702030302020204" pitchFamily="66" charset="0"/>
            </a:endParaRPr>
          </a:p>
          <a:p>
            <a:r>
              <a:rPr lang="en-GB" sz="2800" dirty="0">
                <a:solidFill>
                  <a:srgbClr val="33CC33"/>
                </a:solidFill>
                <a:latin typeface="Comic Sans MS" panose="030F0702030302020204" pitchFamily="66" charset="0"/>
              </a:rPr>
              <a:t>WINSTON CHURCHILL, 1947</a:t>
            </a:r>
          </a:p>
        </p:txBody>
      </p:sp>
    </p:spTree>
    <p:extLst>
      <p:ext uri="{BB962C8B-B14F-4D97-AF65-F5344CB8AC3E}">
        <p14:creationId xmlns:p14="http://schemas.microsoft.com/office/powerpoint/2010/main" val="4076953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sz="4000" dirty="0" smtClean="0">
                <a:solidFill>
                  <a:schemeClr val="bg1"/>
                </a:solidFill>
                <a:latin typeface="Comic Sans MS" panose="030F0702030302020204" pitchFamily="66" charset="0"/>
              </a:rPr>
              <a:t>Advantage of Representative  Democracy 1:</a:t>
            </a:r>
            <a:br>
              <a:rPr lang="en-GB" sz="4000" dirty="0" smtClean="0">
                <a:solidFill>
                  <a:schemeClr val="bg1"/>
                </a:solidFill>
                <a:latin typeface="Comic Sans MS" panose="030F0702030302020204" pitchFamily="66" charset="0"/>
              </a:rPr>
            </a:br>
            <a:r>
              <a:rPr lang="en-GB" sz="4000" b="1" dirty="0" smtClean="0">
                <a:solidFill>
                  <a:srgbClr val="0066FF"/>
                </a:solidFill>
                <a:effectLst>
                  <a:outerShdw blurRad="38100" dist="38100" dir="2700000" algn="tl">
                    <a:srgbClr val="000000">
                      <a:alpha val="43137"/>
                    </a:srgbClr>
                  </a:outerShdw>
                </a:effectLst>
                <a:latin typeface="Comic Sans MS" panose="030F0702030302020204" pitchFamily="66" charset="0"/>
              </a:rPr>
              <a:t>It is Practicable (manageable)</a:t>
            </a:r>
            <a:endParaRPr lang="en-GB" dirty="0">
              <a:solidFill>
                <a:srgbClr val="0066FF"/>
              </a:solidFill>
            </a:endParaRPr>
          </a:p>
        </p:txBody>
      </p:sp>
      <p:sp>
        <p:nvSpPr>
          <p:cNvPr id="3" name="Content Placeholder 2"/>
          <p:cNvSpPr>
            <a:spLocks noGrp="1"/>
          </p:cNvSpPr>
          <p:nvPr>
            <p:ph idx="1"/>
          </p:nvPr>
        </p:nvSpPr>
        <p:spPr>
          <a:xfrm>
            <a:off x="457200" y="2060848"/>
            <a:ext cx="8229600" cy="4608512"/>
          </a:xfrm>
        </p:spPr>
        <p:txBody>
          <a:bodyPr>
            <a:normAutofit fontScale="92500" lnSpcReduction="20000"/>
          </a:bodyPr>
          <a:lstStyle/>
          <a:p>
            <a:pPr marL="0" indent="0">
              <a:buNone/>
            </a:pPr>
            <a:r>
              <a:rPr lang="en-GB" dirty="0" smtClean="0">
                <a:solidFill>
                  <a:schemeClr val="bg1"/>
                </a:solidFill>
                <a:latin typeface="Comic Sans MS" panose="030F0702030302020204" pitchFamily="66" charset="0"/>
              </a:rPr>
              <a:t>One benefit of representative democracy is that…</a:t>
            </a:r>
          </a:p>
          <a:p>
            <a:pPr marL="0" indent="0">
              <a:buNone/>
            </a:pPr>
            <a:r>
              <a:rPr lang="en-GB" dirty="0" smtClean="0">
                <a:solidFill>
                  <a:schemeClr val="bg1"/>
                </a:solidFill>
                <a:latin typeface="Comic Sans MS" panose="030F0702030302020204" pitchFamily="66" charset="0"/>
              </a:rPr>
              <a:t>This means that…</a:t>
            </a:r>
          </a:p>
          <a:p>
            <a:pPr marL="0" indent="0">
              <a:buNone/>
            </a:pPr>
            <a:r>
              <a:rPr lang="en-GB" dirty="0" smtClean="0">
                <a:solidFill>
                  <a:schemeClr val="bg1"/>
                </a:solidFill>
                <a:latin typeface="Comic Sans MS" panose="030F0702030302020204" pitchFamily="66" charset="0"/>
              </a:rPr>
              <a:t>An example of this is….</a:t>
            </a:r>
          </a:p>
          <a:p>
            <a:pPr marL="0" indent="0">
              <a:buNone/>
            </a:pPr>
            <a:endParaRPr lang="en-GB" dirty="0" smtClean="0">
              <a:latin typeface="Comic Sans MS" panose="030F0702030302020204" pitchFamily="66" charset="0"/>
            </a:endParaRPr>
          </a:p>
          <a:p>
            <a:pPr marL="0" indent="0">
              <a:buNone/>
            </a:pPr>
            <a:r>
              <a:rPr lang="en-GB" dirty="0" smtClean="0">
                <a:solidFill>
                  <a:srgbClr val="FF0066"/>
                </a:solidFill>
                <a:latin typeface="Comic Sans MS" panose="030F0702030302020204" pitchFamily="66" charset="0"/>
              </a:rPr>
              <a:t>However…</a:t>
            </a:r>
          </a:p>
          <a:p>
            <a:pPr marL="0" indent="0">
              <a:buNone/>
            </a:pPr>
            <a:endParaRPr lang="en-GB" dirty="0">
              <a:solidFill>
                <a:srgbClr val="FF0066"/>
              </a:solidFill>
              <a:latin typeface="Comic Sans MS" panose="030F0702030302020204" pitchFamily="66" charset="0"/>
            </a:endParaRPr>
          </a:p>
          <a:p>
            <a:pPr marL="0" indent="0">
              <a:buNone/>
            </a:pPr>
            <a:endParaRPr lang="en-GB" dirty="0" smtClean="0">
              <a:solidFill>
                <a:srgbClr val="FF0066"/>
              </a:solidFill>
              <a:latin typeface="Comic Sans MS" panose="030F0702030302020204" pitchFamily="66" charset="0"/>
            </a:endParaRPr>
          </a:p>
          <a:p>
            <a:pPr marL="0" indent="0">
              <a:buNone/>
            </a:pPr>
            <a:r>
              <a:rPr lang="en-GB" dirty="0" smtClean="0">
                <a:solidFill>
                  <a:srgbClr val="66FF66"/>
                </a:solidFill>
                <a:effectLst>
                  <a:outerShdw blurRad="38100" dist="38100" dir="2700000" algn="tl">
                    <a:srgbClr val="000000">
                      <a:alpha val="43137"/>
                    </a:srgbClr>
                  </a:outerShdw>
                </a:effectLst>
                <a:latin typeface="Comic Sans MS" panose="030F0702030302020204" pitchFamily="66" charset="0"/>
              </a:rPr>
              <a:t>Mini Conclusion </a:t>
            </a:r>
          </a:p>
          <a:p>
            <a:pPr marL="0" indent="0">
              <a:buNone/>
            </a:pPr>
            <a:r>
              <a:rPr lang="en-GB" dirty="0" smtClean="0">
                <a:solidFill>
                  <a:srgbClr val="FF0066"/>
                </a:solidFill>
                <a:latin typeface="Comic Sans MS" panose="030F0702030302020204" pitchFamily="66" charset="0"/>
              </a:rPr>
              <a:t>Therefore… </a:t>
            </a:r>
            <a:endParaRPr lang="en-GB"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17182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sz="4000" dirty="0" smtClean="0">
                <a:solidFill>
                  <a:schemeClr val="bg1"/>
                </a:solidFill>
                <a:latin typeface="Comic Sans MS" panose="030F0702030302020204" pitchFamily="66" charset="0"/>
              </a:rPr>
              <a:t>Advantage of Representative  Democracy 2:</a:t>
            </a:r>
            <a:r>
              <a:rPr lang="en-GB" sz="4000" dirty="0" smtClean="0">
                <a:latin typeface="Comic Sans MS" panose="030F0702030302020204" pitchFamily="66" charset="0"/>
              </a:rPr>
              <a:t/>
            </a:r>
            <a:br>
              <a:rPr lang="en-GB" sz="4000" dirty="0" smtClean="0">
                <a:latin typeface="Comic Sans MS" panose="030F0702030302020204" pitchFamily="66" charset="0"/>
              </a:rPr>
            </a:br>
            <a:r>
              <a:rPr lang="en-GB" sz="4000" b="1" dirty="0" smtClean="0">
                <a:solidFill>
                  <a:srgbClr val="CC0066"/>
                </a:solidFill>
                <a:effectLst>
                  <a:outerShdw blurRad="38100" dist="38100" dir="2700000" algn="tl">
                    <a:srgbClr val="000000">
                      <a:alpha val="43137"/>
                    </a:srgbClr>
                  </a:outerShdw>
                </a:effectLst>
                <a:latin typeface="Comic Sans MS" panose="030F0702030302020204" pitchFamily="66" charset="0"/>
              </a:rPr>
              <a:t>It creates a Division of Labour</a:t>
            </a:r>
            <a:endParaRPr lang="en-GB" dirty="0">
              <a:solidFill>
                <a:srgbClr val="CC0066"/>
              </a:solidFill>
            </a:endParaRPr>
          </a:p>
        </p:txBody>
      </p:sp>
      <p:sp>
        <p:nvSpPr>
          <p:cNvPr id="3" name="Content Placeholder 2"/>
          <p:cNvSpPr>
            <a:spLocks noGrp="1"/>
          </p:cNvSpPr>
          <p:nvPr>
            <p:ph idx="1"/>
          </p:nvPr>
        </p:nvSpPr>
        <p:spPr>
          <a:xfrm>
            <a:off x="457200" y="2060848"/>
            <a:ext cx="8229600" cy="4608512"/>
          </a:xfrm>
        </p:spPr>
        <p:txBody>
          <a:bodyPr>
            <a:normAutofit fontScale="92500" lnSpcReduction="20000"/>
          </a:bodyPr>
          <a:lstStyle/>
          <a:p>
            <a:pPr marL="0" indent="0">
              <a:buNone/>
            </a:pPr>
            <a:r>
              <a:rPr lang="en-GB" dirty="0" smtClean="0">
                <a:solidFill>
                  <a:schemeClr val="bg1"/>
                </a:solidFill>
                <a:latin typeface="Comic Sans MS" panose="030F0702030302020204" pitchFamily="66" charset="0"/>
              </a:rPr>
              <a:t>One benefit of representative democracy is that…</a:t>
            </a:r>
          </a:p>
          <a:p>
            <a:pPr marL="0" indent="0">
              <a:buNone/>
            </a:pPr>
            <a:r>
              <a:rPr lang="en-GB" dirty="0" smtClean="0">
                <a:solidFill>
                  <a:schemeClr val="bg1"/>
                </a:solidFill>
                <a:latin typeface="Comic Sans MS" panose="030F0702030302020204" pitchFamily="66" charset="0"/>
              </a:rPr>
              <a:t>This means that…</a:t>
            </a:r>
          </a:p>
          <a:p>
            <a:pPr marL="0" indent="0">
              <a:buNone/>
            </a:pPr>
            <a:r>
              <a:rPr lang="en-GB" dirty="0" smtClean="0">
                <a:solidFill>
                  <a:schemeClr val="bg1"/>
                </a:solidFill>
                <a:latin typeface="Comic Sans MS" panose="030F0702030302020204" pitchFamily="66" charset="0"/>
              </a:rPr>
              <a:t>An example of this is….</a:t>
            </a:r>
          </a:p>
          <a:p>
            <a:pPr marL="0" indent="0">
              <a:buNone/>
            </a:pPr>
            <a:endParaRPr lang="en-GB" dirty="0" smtClean="0">
              <a:latin typeface="Comic Sans MS" panose="030F0702030302020204" pitchFamily="66" charset="0"/>
            </a:endParaRPr>
          </a:p>
          <a:p>
            <a:pPr marL="0" indent="0">
              <a:buNone/>
            </a:pPr>
            <a:r>
              <a:rPr lang="en-GB" dirty="0" smtClean="0">
                <a:solidFill>
                  <a:srgbClr val="FF0066"/>
                </a:solidFill>
                <a:latin typeface="Comic Sans MS" panose="030F0702030302020204" pitchFamily="66" charset="0"/>
              </a:rPr>
              <a:t>However…</a:t>
            </a:r>
          </a:p>
          <a:p>
            <a:pPr marL="0" indent="0">
              <a:buNone/>
            </a:pPr>
            <a:endParaRPr lang="en-GB" dirty="0">
              <a:solidFill>
                <a:srgbClr val="FF0066"/>
              </a:solidFill>
              <a:latin typeface="Comic Sans MS" panose="030F0702030302020204" pitchFamily="66" charset="0"/>
            </a:endParaRPr>
          </a:p>
          <a:p>
            <a:pPr marL="0" indent="0">
              <a:buNone/>
            </a:pPr>
            <a:endParaRPr lang="en-GB" dirty="0" smtClean="0">
              <a:solidFill>
                <a:srgbClr val="FF0066"/>
              </a:solidFill>
              <a:latin typeface="Comic Sans MS" panose="030F0702030302020204" pitchFamily="66" charset="0"/>
            </a:endParaRPr>
          </a:p>
          <a:p>
            <a:pPr marL="0" indent="0">
              <a:buNone/>
            </a:pPr>
            <a:r>
              <a:rPr lang="en-GB" dirty="0" smtClean="0">
                <a:solidFill>
                  <a:srgbClr val="66FF66"/>
                </a:solidFill>
                <a:effectLst>
                  <a:outerShdw blurRad="38100" dist="38100" dir="2700000" algn="tl">
                    <a:srgbClr val="000000">
                      <a:alpha val="43137"/>
                    </a:srgbClr>
                  </a:outerShdw>
                </a:effectLst>
                <a:latin typeface="Comic Sans MS" panose="030F0702030302020204" pitchFamily="66" charset="0"/>
              </a:rPr>
              <a:t>Mini Conclusion </a:t>
            </a:r>
          </a:p>
          <a:p>
            <a:pPr marL="0" indent="0">
              <a:buNone/>
            </a:pPr>
            <a:r>
              <a:rPr lang="en-GB" dirty="0" smtClean="0">
                <a:solidFill>
                  <a:srgbClr val="FF0066"/>
                </a:solidFill>
                <a:latin typeface="Comic Sans MS" panose="030F0702030302020204" pitchFamily="66" charset="0"/>
              </a:rPr>
              <a:t>Therefore… </a:t>
            </a:r>
            <a:endParaRPr lang="en-GB"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38220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sz="4000" dirty="0" smtClean="0">
                <a:solidFill>
                  <a:schemeClr val="bg1"/>
                </a:solidFill>
                <a:latin typeface="Comic Sans MS" panose="030F0702030302020204" pitchFamily="66" charset="0"/>
              </a:rPr>
              <a:t>Advantage of Representative  Democracy 3:</a:t>
            </a:r>
            <a:r>
              <a:rPr lang="en-GB" sz="4000" dirty="0" smtClean="0">
                <a:latin typeface="Comic Sans MS" panose="030F0702030302020204" pitchFamily="66" charset="0"/>
              </a:rPr>
              <a:t/>
            </a:r>
            <a:br>
              <a:rPr lang="en-GB" sz="4000" dirty="0" smtClean="0">
                <a:latin typeface="Comic Sans MS" panose="030F0702030302020204" pitchFamily="66" charset="0"/>
              </a:rPr>
            </a:br>
            <a:r>
              <a:rPr lang="en-GB" sz="4000" b="1" dirty="0" smtClean="0">
                <a:solidFill>
                  <a:srgbClr val="FF0066"/>
                </a:solidFill>
                <a:effectLst>
                  <a:outerShdw blurRad="38100" dist="38100" dir="2700000" algn="tl">
                    <a:srgbClr val="000000">
                      <a:alpha val="43137"/>
                    </a:srgbClr>
                  </a:outerShdw>
                </a:effectLst>
                <a:latin typeface="Comic Sans MS" panose="030F0702030302020204" pitchFamily="66" charset="0"/>
              </a:rPr>
              <a:t>It uses Expertise &amp; Experience</a:t>
            </a:r>
            <a:endParaRPr lang="en-GB" dirty="0">
              <a:solidFill>
                <a:srgbClr val="FF0066"/>
              </a:solidFill>
            </a:endParaRPr>
          </a:p>
        </p:txBody>
      </p:sp>
      <p:sp>
        <p:nvSpPr>
          <p:cNvPr id="3" name="Content Placeholder 2"/>
          <p:cNvSpPr>
            <a:spLocks noGrp="1"/>
          </p:cNvSpPr>
          <p:nvPr>
            <p:ph idx="1"/>
          </p:nvPr>
        </p:nvSpPr>
        <p:spPr>
          <a:xfrm>
            <a:off x="457200" y="2060848"/>
            <a:ext cx="8229600" cy="4608512"/>
          </a:xfrm>
        </p:spPr>
        <p:txBody>
          <a:bodyPr>
            <a:normAutofit fontScale="92500" lnSpcReduction="20000"/>
          </a:bodyPr>
          <a:lstStyle/>
          <a:p>
            <a:pPr marL="0" indent="0">
              <a:buNone/>
            </a:pPr>
            <a:r>
              <a:rPr lang="en-GB" dirty="0" smtClean="0">
                <a:solidFill>
                  <a:schemeClr val="bg1"/>
                </a:solidFill>
                <a:latin typeface="Comic Sans MS" panose="030F0702030302020204" pitchFamily="66" charset="0"/>
              </a:rPr>
              <a:t>One benefit of representative democracy is that…</a:t>
            </a:r>
          </a:p>
          <a:p>
            <a:pPr marL="0" indent="0">
              <a:buNone/>
            </a:pPr>
            <a:r>
              <a:rPr lang="en-GB" dirty="0" smtClean="0">
                <a:solidFill>
                  <a:schemeClr val="bg1"/>
                </a:solidFill>
                <a:latin typeface="Comic Sans MS" panose="030F0702030302020204" pitchFamily="66" charset="0"/>
              </a:rPr>
              <a:t>This means that…</a:t>
            </a:r>
          </a:p>
          <a:p>
            <a:pPr marL="0" indent="0">
              <a:buNone/>
            </a:pPr>
            <a:r>
              <a:rPr lang="en-GB" dirty="0" smtClean="0">
                <a:solidFill>
                  <a:schemeClr val="bg1"/>
                </a:solidFill>
                <a:latin typeface="Comic Sans MS" panose="030F0702030302020204" pitchFamily="66" charset="0"/>
              </a:rPr>
              <a:t>An example of this is….</a:t>
            </a:r>
          </a:p>
          <a:p>
            <a:pPr marL="0" indent="0">
              <a:buNone/>
            </a:pPr>
            <a:endParaRPr lang="en-GB" dirty="0" smtClean="0">
              <a:latin typeface="Comic Sans MS" panose="030F0702030302020204" pitchFamily="66" charset="0"/>
            </a:endParaRPr>
          </a:p>
          <a:p>
            <a:pPr marL="0" indent="0">
              <a:buNone/>
            </a:pPr>
            <a:r>
              <a:rPr lang="en-GB" dirty="0" smtClean="0">
                <a:solidFill>
                  <a:srgbClr val="FF0066"/>
                </a:solidFill>
                <a:latin typeface="Comic Sans MS" panose="030F0702030302020204" pitchFamily="66" charset="0"/>
              </a:rPr>
              <a:t>However…</a:t>
            </a:r>
          </a:p>
          <a:p>
            <a:pPr marL="0" indent="0">
              <a:buNone/>
            </a:pPr>
            <a:endParaRPr lang="en-GB" dirty="0">
              <a:solidFill>
                <a:srgbClr val="FF0066"/>
              </a:solidFill>
              <a:latin typeface="Comic Sans MS" panose="030F0702030302020204" pitchFamily="66" charset="0"/>
            </a:endParaRPr>
          </a:p>
          <a:p>
            <a:pPr marL="0" indent="0">
              <a:buNone/>
            </a:pPr>
            <a:endParaRPr lang="en-GB" dirty="0" smtClean="0">
              <a:solidFill>
                <a:srgbClr val="FF0066"/>
              </a:solidFill>
              <a:latin typeface="Comic Sans MS" panose="030F0702030302020204" pitchFamily="66" charset="0"/>
            </a:endParaRPr>
          </a:p>
          <a:p>
            <a:pPr marL="0" indent="0">
              <a:buNone/>
            </a:pPr>
            <a:r>
              <a:rPr lang="en-GB" dirty="0" smtClean="0">
                <a:solidFill>
                  <a:srgbClr val="66FF66"/>
                </a:solidFill>
                <a:effectLst>
                  <a:outerShdw blurRad="38100" dist="38100" dir="2700000" algn="tl">
                    <a:srgbClr val="000000">
                      <a:alpha val="43137"/>
                    </a:srgbClr>
                  </a:outerShdw>
                </a:effectLst>
                <a:latin typeface="Comic Sans MS" panose="030F0702030302020204" pitchFamily="66" charset="0"/>
              </a:rPr>
              <a:t>Mini Conclusion </a:t>
            </a:r>
          </a:p>
          <a:p>
            <a:pPr marL="0" indent="0">
              <a:buNone/>
            </a:pPr>
            <a:r>
              <a:rPr lang="en-GB" dirty="0" smtClean="0">
                <a:solidFill>
                  <a:srgbClr val="FF0066"/>
                </a:solidFill>
                <a:latin typeface="Comic Sans MS" panose="030F0702030302020204" pitchFamily="66" charset="0"/>
              </a:rPr>
              <a:t>Therefore… </a:t>
            </a:r>
            <a:endParaRPr lang="en-GB"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357132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287016"/>
          </a:xfrm>
        </p:spPr>
        <p:txBody>
          <a:bodyPr>
            <a:normAutofit fontScale="90000"/>
          </a:bodyPr>
          <a:lstStyle/>
          <a:p>
            <a:r>
              <a:rPr lang="en-GB" sz="4000" dirty="0" smtClean="0">
                <a:solidFill>
                  <a:schemeClr val="bg1"/>
                </a:solidFill>
                <a:latin typeface="Comic Sans MS" panose="030F0702030302020204" pitchFamily="66" charset="0"/>
              </a:rPr>
              <a:t>Advantage of Representative  Democracy 4:</a:t>
            </a:r>
            <a:r>
              <a:rPr lang="en-GB" sz="4000" dirty="0" smtClean="0">
                <a:latin typeface="Comic Sans MS" panose="030F0702030302020204" pitchFamily="66" charset="0"/>
              </a:rPr>
              <a:t/>
            </a:r>
            <a:br>
              <a:rPr lang="en-GB" sz="4000" dirty="0" smtClean="0">
                <a:latin typeface="Comic Sans MS" panose="030F0702030302020204" pitchFamily="66" charset="0"/>
              </a:rPr>
            </a:br>
            <a:r>
              <a:rPr lang="en-GB" sz="4000" b="1" dirty="0" smtClean="0">
                <a:solidFill>
                  <a:srgbClr val="00B0F0"/>
                </a:solidFill>
                <a:effectLst>
                  <a:outerShdw blurRad="38100" dist="38100" dir="2700000" algn="tl">
                    <a:srgbClr val="000000">
                      <a:alpha val="43137"/>
                    </a:srgbClr>
                  </a:outerShdw>
                </a:effectLst>
                <a:latin typeface="Comic Sans MS" panose="030F0702030302020204" pitchFamily="66" charset="0"/>
              </a:rPr>
              <a:t>It provides Stability, Compromise &amp; Accountability</a:t>
            </a:r>
            <a:endParaRPr lang="en-GB" dirty="0">
              <a:solidFill>
                <a:srgbClr val="00B0F0"/>
              </a:solidFill>
            </a:endParaRPr>
          </a:p>
        </p:txBody>
      </p:sp>
      <p:sp>
        <p:nvSpPr>
          <p:cNvPr id="3" name="Content Placeholder 2"/>
          <p:cNvSpPr>
            <a:spLocks noGrp="1"/>
          </p:cNvSpPr>
          <p:nvPr>
            <p:ph idx="1"/>
          </p:nvPr>
        </p:nvSpPr>
        <p:spPr>
          <a:xfrm>
            <a:off x="7598" y="2236209"/>
            <a:ext cx="8956889" cy="4608512"/>
          </a:xfrm>
        </p:spPr>
        <p:txBody>
          <a:bodyPr>
            <a:normAutofit fontScale="92500" lnSpcReduction="20000"/>
          </a:bodyPr>
          <a:lstStyle/>
          <a:p>
            <a:pPr marL="0" indent="0">
              <a:buNone/>
            </a:pPr>
            <a:r>
              <a:rPr lang="en-GB" dirty="0" smtClean="0">
                <a:solidFill>
                  <a:schemeClr val="bg1"/>
                </a:solidFill>
                <a:latin typeface="Comic Sans MS" panose="030F0702030302020204" pitchFamily="66" charset="0"/>
              </a:rPr>
              <a:t>One benefit of representative democracy is that…</a:t>
            </a:r>
          </a:p>
          <a:p>
            <a:pPr marL="0" indent="0">
              <a:buNone/>
            </a:pPr>
            <a:r>
              <a:rPr lang="en-GB" dirty="0" smtClean="0">
                <a:solidFill>
                  <a:schemeClr val="bg1"/>
                </a:solidFill>
                <a:latin typeface="Comic Sans MS" panose="030F0702030302020204" pitchFamily="66" charset="0"/>
              </a:rPr>
              <a:t>This means that…</a:t>
            </a:r>
          </a:p>
          <a:p>
            <a:pPr marL="0" indent="0">
              <a:buNone/>
            </a:pPr>
            <a:r>
              <a:rPr lang="en-GB" dirty="0" smtClean="0">
                <a:solidFill>
                  <a:schemeClr val="bg1"/>
                </a:solidFill>
                <a:latin typeface="Comic Sans MS" panose="030F0702030302020204" pitchFamily="66" charset="0"/>
              </a:rPr>
              <a:t>An example of this is….</a:t>
            </a:r>
          </a:p>
          <a:p>
            <a:pPr marL="0" indent="0">
              <a:buNone/>
            </a:pPr>
            <a:endParaRPr lang="en-GB" dirty="0" smtClean="0">
              <a:latin typeface="Comic Sans MS" panose="030F0702030302020204" pitchFamily="66" charset="0"/>
            </a:endParaRPr>
          </a:p>
          <a:p>
            <a:pPr marL="0" indent="0">
              <a:buNone/>
            </a:pPr>
            <a:r>
              <a:rPr lang="en-GB" dirty="0" smtClean="0">
                <a:solidFill>
                  <a:srgbClr val="FF0066"/>
                </a:solidFill>
                <a:latin typeface="Comic Sans MS" panose="030F0702030302020204" pitchFamily="66" charset="0"/>
              </a:rPr>
              <a:t>However…</a:t>
            </a:r>
          </a:p>
          <a:p>
            <a:pPr marL="0" indent="0">
              <a:buNone/>
            </a:pPr>
            <a:endParaRPr lang="en-GB" dirty="0">
              <a:solidFill>
                <a:srgbClr val="FF0066"/>
              </a:solidFill>
              <a:latin typeface="Comic Sans MS" panose="030F0702030302020204" pitchFamily="66" charset="0"/>
            </a:endParaRPr>
          </a:p>
          <a:p>
            <a:pPr marL="0" indent="0">
              <a:buNone/>
            </a:pPr>
            <a:endParaRPr lang="en-GB" dirty="0" smtClean="0">
              <a:solidFill>
                <a:srgbClr val="FF0066"/>
              </a:solidFill>
              <a:latin typeface="Comic Sans MS" panose="030F0702030302020204" pitchFamily="66" charset="0"/>
            </a:endParaRPr>
          </a:p>
          <a:p>
            <a:pPr marL="0" indent="0">
              <a:buNone/>
            </a:pPr>
            <a:r>
              <a:rPr lang="en-GB" dirty="0" smtClean="0">
                <a:solidFill>
                  <a:srgbClr val="66FF66"/>
                </a:solidFill>
                <a:effectLst>
                  <a:outerShdw blurRad="38100" dist="38100" dir="2700000" algn="tl">
                    <a:srgbClr val="000000">
                      <a:alpha val="43137"/>
                    </a:srgbClr>
                  </a:outerShdw>
                </a:effectLst>
                <a:latin typeface="Comic Sans MS" panose="030F0702030302020204" pitchFamily="66" charset="0"/>
              </a:rPr>
              <a:t>Mini Conclusion </a:t>
            </a:r>
          </a:p>
          <a:p>
            <a:pPr marL="0" indent="0">
              <a:buNone/>
            </a:pPr>
            <a:r>
              <a:rPr lang="en-GB" dirty="0" smtClean="0">
                <a:solidFill>
                  <a:srgbClr val="FF0066"/>
                </a:solidFill>
                <a:latin typeface="Comic Sans MS" panose="030F0702030302020204" pitchFamily="66" charset="0"/>
              </a:rPr>
              <a:t>Therefore… </a:t>
            </a:r>
            <a:endParaRPr lang="en-GB"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194444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66"/>
                </a:solidFill>
                <a:effectLst>
                  <a:outerShdw blurRad="38100" dist="38100" dir="2700000" algn="tl">
                    <a:srgbClr val="000000">
                      <a:alpha val="43137"/>
                    </a:srgbClr>
                  </a:outerShdw>
                </a:effectLst>
                <a:latin typeface="Comic Sans MS" panose="030F0702030302020204" pitchFamily="66" charset="0"/>
              </a:rPr>
              <a:t>Lesson starter</a:t>
            </a: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solidFill>
                  <a:schemeClr val="bg1"/>
                </a:solidFill>
                <a:latin typeface="Comic Sans MS" panose="030F0702030302020204" pitchFamily="66" charset="0"/>
              </a:rPr>
              <a:t>write down what these famous quotes mean </a:t>
            </a:r>
            <a:r>
              <a:rPr lang="en-GB" u="sng" dirty="0" smtClean="0">
                <a:solidFill>
                  <a:schemeClr val="bg1"/>
                </a:solidFill>
                <a:latin typeface="Comic Sans MS" panose="030F0702030302020204" pitchFamily="66" charset="0"/>
              </a:rPr>
              <a:t>in your </a:t>
            </a:r>
            <a:r>
              <a:rPr lang="en-GB" u="sng" dirty="0" smtClean="0">
                <a:latin typeface="Comic Sans MS" panose="030F0702030302020204" pitchFamily="66" charset="0"/>
              </a:rPr>
              <a:t>own words</a:t>
            </a:r>
            <a:endParaRPr lang="en-GB" u="sng" dirty="0">
              <a:latin typeface="Comic Sans MS" panose="030F0702030302020204" pitchFamily="66" charset="0"/>
            </a:endParaRPr>
          </a:p>
        </p:txBody>
      </p:sp>
      <p:sp>
        <p:nvSpPr>
          <p:cNvPr id="3" name="Content Placeholder 2"/>
          <p:cNvSpPr>
            <a:spLocks noGrp="1"/>
          </p:cNvSpPr>
          <p:nvPr>
            <p:ph idx="1"/>
          </p:nvPr>
        </p:nvSpPr>
        <p:spPr>
          <a:xfrm>
            <a:off x="457200" y="2060848"/>
            <a:ext cx="8229600" cy="4065315"/>
          </a:xfrm>
        </p:spPr>
        <p:txBody>
          <a:bodyPr/>
          <a:lstStyle/>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16832"/>
            <a:ext cx="432088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916832"/>
            <a:ext cx="3265537" cy="326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176646"/>
            <a:ext cx="4128120" cy="309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72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b="1" dirty="0" smtClean="0">
                <a:solidFill>
                  <a:srgbClr val="FF0066"/>
                </a:solidFill>
                <a:effectLst>
                  <a:outerShdw blurRad="38100" dist="38100" dir="2700000" algn="tl">
                    <a:srgbClr val="000000">
                      <a:alpha val="43137"/>
                    </a:srgbClr>
                  </a:outerShdw>
                </a:effectLst>
                <a:latin typeface="Comic Sans MS" panose="030F0702030302020204" pitchFamily="66" charset="0"/>
              </a:rPr>
              <a:t>Democracy Theorists </a:t>
            </a:r>
            <a:endParaRPr lang="en-GB" b="1" dirty="0">
              <a:solidFill>
                <a:srgbClr val="FF0066"/>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323528" y="1412776"/>
            <a:ext cx="8229600" cy="2481139"/>
          </a:xfrm>
        </p:spPr>
        <p:txBody>
          <a:bodyPr>
            <a:noAutofit/>
          </a:bodyPr>
          <a:lstStyle/>
          <a:p>
            <a:pPr marL="0" indent="0">
              <a:buNone/>
            </a:pPr>
            <a:r>
              <a:rPr lang="en-GB" dirty="0" smtClean="0">
                <a:solidFill>
                  <a:schemeClr val="bg1"/>
                </a:solidFill>
                <a:latin typeface="Comic Sans MS" panose="030F0702030302020204" pitchFamily="66" charset="0"/>
              </a:rPr>
              <a:t>For a 12 or 20 mark essay in the democracy topic, you are expected to refer to the ideas of political theorists</a:t>
            </a:r>
          </a:p>
          <a:p>
            <a:pPr marL="0" indent="0">
              <a:buNone/>
            </a:pPr>
            <a:r>
              <a:rPr lang="en-GB" dirty="0" smtClean="0">
                <a:solidFill>
                  <a:schemeClr val="bg1"/>
                </a:solidFill>
                <a:latin typeface="Comic Sans MS" panose="030F0702030302020204" pitchFamily="66" charset="0"/>
              </a:rPr>
              <a:t>You should understand </a:t>
            </a:r>
            <a:r>
              <a:rPr lang="en-GB" dirty="0" smtClean="0">
                <a:solidFill>
                  <a:schemeClr val="bg1"/>
                </a:solidFill>
                <a:effectLst>
                  <a:outerShdw blurRad="38100" dist="38100" dir="2700000" algn="tl">
                    <a:srgbClr val="000000">
                      <a:alpha val="43137"/>
                    </a:srgbClr>
                  </a:outerShdw>
                </a:effectLst>
                <a:latin typeface="Comic Sans MS" panose="030F0702030302020204" pitchFamily="66" charset="0"/>
              </a:rPr>
              <a:t>what these theorists have said</a:t>
            </a:r>
            <a:r>
              <a:rPr lang="en-GB" dirty="0" smtClean="0">
                <a:solidFill>
                  <a:schemeClr val="bg1"/>
                </a:solidFill>
                <a:latin typeface="Comic Sans MS" panose="030F0702030302020204" pitchFamily="66" charset="0"/>
              </a:rPr>
              <a:t> about democracy, and the extent to which they </a:t>
            </a:r>
            <a:r>
              <a:rPr lang="en-GB" b="1" dirty="0" smtClean="0">
                <a:solidFill>
                  <a:srgbClr val="00FF99"/>
                </a:solidFill>
                <a:effectLst>
                  <a:outerShdw blurRad="38100" dist="38100" dir="2700000" algn="tl">
                    <a:srgbClr val="000000">
                      <a:alpha val="43137"/>
                    </a:srgbClr>
                  </a:outerShdw>
                </a:effectLst>
                <a:latin typeface="Comic Sans MS" panose="030F0702030302020204" pitchFamily="66" charset="0"/>
              </a:rPr>
              <a:t>support </a:t>
            </a:r>
            <a:r>
              <a:rPr lang="en-GB" dirty="0" smtClean="0">
                <a:latin typeface="Comic Sans MS" panose="030F0702030302020204" pitchFamily="66" charset="0"/>
              </a:rPr>
              <a:t>democracy </a:t>
            </a:r>
            <a:endParaRPr lang="en-GB" dirty="0">
              <a:latin typeface="Comic Sans MS" panose="030F0702030302020204" pitchFamily="66" charset="0"/>
            </a:endParaRPr>
          </a:p>
        </p:txBody>
      </p:sp>
      <p:sp>
        <p:nvSpPr>
          <p:cNvPr id="6" name="Cloud Callout 5"/>
          <p:cNvSpPr/>
          <p:nvPr/>
        </p:nvSpPr>
        <p:spPr>
          <a:xfrm>
            <a:off x="6660232" y="4437112"/>
            <a:ext cx="2483768" cy="1872208"/>
          </a:xfrm>
          <a:prstGeom prst="cloudCallou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Callout 6"/>
          <p:cNvSpPr/>
          <p:nvPr/>
        </p:nvSpPr>
        <p:spPr>
          <a:xfrm>
            <a:off x="4067944" y="4985792"/>
            <a:ext cx="2483768" cy="1872208"/>
          </a:xfrm>
          <a:prstGeom prst="cloudCallou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135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endParaRPr lang="en-GB"/>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721" t="25198" r="15476" b="18453"/>
          <a:stretch/>
        </p:blipFill>
        <p:spPr bwMode="auto">
          <a:xfrm>
            <a:off x="395535" y="116632"/>
            <a:ext cx="5990103"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079" y="3426789"/>
            <a:ext cx="3861409" cy="334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38394" y="4238689"/>
            <a:ext cx="2406014" cy="1477328"/>
          </a:xfrm>
          <a:prstGeom prst="rect">
            <a:avLst/>
          </a:prstGeom>
          <a:noFill/>
        </p:spPr>
        <p:txBody>
          <a:bodyPr wrap="square" rtlCol="0">
            <a:spAutoFit/>
          </a:bodyPr>
          <a:lstStyle/>
          <a:p>
            <a:r>
              <a:rPr lang="en-GB" dirty="0" smtClean="0">
                <a:latin typeface="Lucida Calligraphy" panose="03010101010101010101" pitchFamily="66" charset="0"/>
              </a:rPr>
              <a:t>Churchill is saying democracy is far better than any other form of government </a:t>
            </a:r>
            <a:endParaRPr lang="en-GB" dirty="0">
              <a:latin typeface="Lucida Calligraphy" panose="03010101010101010101" pitchFamily="66" charset="0"/>
            </a:endParaRPr>
          </a:p>
        </p:txBody>
      </p:sp>
    </p:spTree>
    <p:extLst>
      <p:ext uri="{BB962C8B-B14F-4D97-AF65-F5344CB8AC3E}">
        <p14:creationId xmlns:p14="http://schemas.microsoft.com/office/powerpoint/2010/main" val="164167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66"/>
                </a:solidFill>
                <a:latin typeface="Comic Sans MS" panose="030F0702030302020204" pitchFamily="66" charset="0"/>
              </a:rPr>
              <a:t>Task One – what do they mean?</a:t>
            </a:r>
            <a:endParaRPr lang="en-GB" b="1" dirty="0">
              <a:solidFill>
                <a:srgbClr val="FF0066"/>
              </a:solidFill>
              <a:latin typeface="Comic Sans MS" panose="030F0702030302020204" pitchFamily="66"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solidFill>
                  <a:schemeClr val="bg1"/>
                </a:solidFill>
                <a:latin typeface="Comic Sans MS" panose="030F0702030302020204" pitchFamily="66" charset="0"/>
              </a:rPr>
              <a:t>Read through the Theorists’ views on democracy, </a:t>
            </a:r>
            <a:r>
              <a:rPr lang="en-GB" dirty="0" smtClean="0">
                <a:solidFill>
                  <a:srgbClr val="00B0F0"/>
                </a:solidFill>
                <a:effectLst>
                  <a:outerShdw blurRad="38100" dist="38100" dir="2700000" algn="tl">
                    <a:srgbClr val="000000">
                      <a:alpha val="43137"/>
                    </a:srgbClr>
                  </a:outerShdw>
                </a:effectLst>
                <a:latin typeface="Comic Sans MS" panose="030F0702030302020204" pitchFamily="66" charset="0"/>
              </a:rPr>
              <a:t>highlighting</a:t>
            </a:r>
            <a:r>
              <a:rPr lang="en-GB" dirty="0" smtClean="0">
                <a:latin typeface="Comic Sans MS" panose="030F0702030302020204" pitchFamily="66" charset="0"/>
              </a:rPr>
              <a:t> </a:t>
            </a:r>
            <a:r>
              <a:rPr lang="en-GB" dirty="0" smtClean="0">
                <a:solidFill>
                  <a:schemeClr val="bg1"/>
                </a:solidFill>
                <a:latin typeface="Comic Sans MS" panose="030F0702030302020204" pitchFamily="66" charset="0"/>
              </a:rPr>
              <a:t>Key Points</a:t>
            </a:r>
          </a:p>
          <a:p>
            <a:pPr marL="514350" indent="-514350">
              <a:buFont typeface="+mj-lt"/>
              <a:buAutoNum type="arabicPeriod"/>
            </a:pPr>
            <a:r>
              <a:rPr lang="en-GB" dirty="0" smtClean="0">
                <a:solidFill>
                  <a:schemeClr val="bg1"/>
                </a:solidFill>
                <a:latin typeface="Comic Sans MS" panose="030F0702030302020204" pitchFamily="66" charset="0"/>
              </a:rPr>
              <a:t>Then copy and Complete the table on the next slide, using your </a:t>
            </a:r>
            <a:r>
              <a:rPr lang="en-GB" dirty="0" smtClean="0">
                <a:solidFill>
                  <a:srgbClr val="66FF66"/>
                </a:solidFill>
                <a:effectLst>
                  <a:outerShdw blurRad="38100" dist="38100" dir="2700000" algn="tl">
                    <a:srgbClr val="000000">
                      <a:alpha val="43137"/>
                    </a:srgbClr>
                  </a:outerShdw>
                </a:effectLst>
                <a:latin typeface="Comic Sans MS" panose="030F0702030302020204" pitchFamily="66" charset="0"/>
              </a:rPr>
              <a:t>own words as much as possible</a:t>
            </a:r>
            <a:r>
              <a:rPr lang="en-GB" dirty="0" smtClean="0">
                <a:latin typeface="Comic Sans MS" panose="030F0702030302020204" pitchFamily="66" charset="0"/>
              </a:rPr>
              <a:t> </a:t>
            </a:r>
            <a:r>
              <a:rPr lang="en-GB" dirty="0" smtClean="0">
                <a:solidFill>
                  <a:schemeClr val="bg1"/>
                </a:solidFill>
                <a:latin typeface="Comic Sans MS" panose="030F0702030302020204" pitchFamily="66" charset="0"/>
              </a:rPr>
              <a:t>to summarise their arguments/ thoughts on democracy</a:t>
            </a:r>
            <a:endParaRPr lang="en-GB"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35667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3617511"/>
              </p:ext>
            </p:extLst>
          </p:nvPr>
        </p:nvGraphicFramePr>
        <p:xfrm>
          <a:off x="0" y="-45"/>
          <a:ext cx="9144000" cy="7393794"/>
        </p:xfrm>
        <a:graphic>
          <a:graphicData uri="http://schemas.openxmlformats.org/drawingml/2006/table">
            <a:tbl>
              <a:tblPr firstRow="1" bandRow="1">
                <a:tableStyleId>{00A15C55-8517-42AA-B614-E9B94910E393}</a:tableStyleId>
              </a:tblPr>
              <a:tblGrid>
                <a:gridCol w="2915816">
                  <a:extLst>
                    <a:ext uri="{9D8B030D-6E8A-4147-A177-3AD203B41FA5}">
                      <a16:colId xmlns:a16="http://schemas.microsoft.com/office/drawing/2014/main" val="20000"/>
                    </a:ext>
                  </a:extLst>
                </a:gridCol>
                <a:gridCol w="6228184">
                  <a:extLst>
                    <a:ext uri="{9D8B030D-6E8A-4147-A177-3AD203B41FA5}">
                      <a16:colId xmlns:a16="http://schemas.microsoft.com/office/drawing/2014/main" val="20001"/>
                    </a:ext>
                  </a:extLst>
                </a:gridCol>
              </a:tblGrid>
              <a:tr h="963059">
                <a:tc>
                  <a:txBody>
                    <a:bodyPr/>
                    <a:lstStyle/>
                    <a:p>
                      <a:r>
                        <a:rPr lang="en-GB" sz="3200" dirty="0" smtClean="0">
                          <a:latin typeface="Comic Sans MS" panose="030F0702030302020204" pitchFamily="66" charset="0"/>
                        </a:rPr>
                        <a:t>Theorist</a:t>
                      </a:r>
                      <a:endParaRPr lang="en-GB" sz="3200" dirty="0">
                        <a:latin typeface="Comic Sans MS" panose="030F0702030302020204" pitchFamily="66" charset="0"/>
                      </a:endParaRPr>
                    </a:p>
                  </a:txBody>
                  <a:tcPr/>
                </a:tc>
                <a:tc>
                  <a:txBody>
                    <a:bodyPr/>
                    <a:lstStyle/>
                    <a:p>
                      <a:r>
                        <a:rPr lang="en-GB" sz="3200" dirty="0" smtClean="0">
                          <a:latin typeface="Comic Sans MS" panose="030F0702030302020204" pitchFamily="66" charset="0"/>
                        </a:rPr>
                        <a:t>Views</a:t>
                      </a:r>
                      <a:r>
                        <a:rPr lang="en-GB" sz="3200" baseline="0" dirty="0" smtClean="0">
                          <a:latin typeface="Comic Sans MS" panose="030F0702030302020204" pitchFamily="66" charset="0"/>
                        </a:rPr>
                        <a:t> on Democracy</a:t>
                      </a:r>
                      <a:endParaRPr lang="en-GB" sz="3200" dirty="0">
                        <a:latin typeface="Comic Sans MS" panose="030F0702030302020204" pitchFamily="66" charset="0"/>
                      </a:endParaRPr>
                    </a:p>
                  </a:txBody>
                  <a:tcPr/>
                </a:tc>
                <a:extLst>
                  <a:ext uri="{0D108BD9-81ED-4DB2-BD59-A6C34878D82A}">
                    <a16:rowId xmlns:a16="http://schemas.microsoft.com/office/drawing/2014/main" val="10000"/>
                  </a:ext>
                </a:extLst>
              </a:tr>
              <a:tr h="963059">
                <a:tc>
                  <a:txBody>
                    <a:bodyPr/>
                    <a:lstStyle/>
                    <a:p>
                      <a:r>
                        <a:rPr lang="en-GB" sz="2800" b="1" dirty="0" smtClean="0">
                          <a:solidFill>
                            <a:srgbClr val="FF0066"/>
                          </a:solidFill>
                          <a:effectLst>
                            <a:outerShdw blurRad="38100" dist="38100" dir="2700000" algn="tl">
                              <a:srgbClr val="000000">
                                <a:alpha val="43137"/>
                              </a:srgbClr>
                            </a:outerShdw>
                          </a:effectLst>
                          <a:latin typeface="Comic Sans MS" panose="030F0702030302020204" pitchFamily="66" charset="0"/>
                        </a:rPr>
                        <a:t>Plato</a:t>
                      </a:r>
                      <a:endParaRPr lang="en-GB" sz="2800" b="1" dirty="0">
                        <a:solidFill>
                          <a:srgbClr val="FF0066"/>
                        </a:solidFill>
                        <a:effectLst>
                          <a:outerShdw blurRad="38100" dist="38100" dir="2700000" algn="tl">
                            <a:srgbClr val="000000">
                              <a:alpha val="43137"/>
                            </a:srgbClr>
                          </a:outerShdw>
                        </a:effectLst>
                        <a:latin typeface="Comic Sans MS" panose="030F0702030302020204" pitchFamily="66" charset="0"/>
                      </a:endParaRPr>
                    </a:p>
                  </a:txBody>
                  <a:tcPr/>
                </a:tc>
                <a:tc>
                  <a:txBody>
                    <a:bodyPr/>
                    <a:lstStyle/>
                    <a:p>
                      <a:r>
                        <a:rPr lang="en-GB" sz="2000" dirty="0" smtClean="0">
                          <a:latin typeface="Comic Sans MS" panose="030F0702030302020204" pitchFamily="66" charset="0"/>
                        </a:rPr>
                        <a:t>Ancient Greek</a:t>
                      </a:r>
                      <a:r>
                        <a:rPr lang="en-GB" sz="2000" baseline="0" dirty="0" smtClean="0">
                          <a:latin typeface="Comic Sans MS" panose="030F0702030302020204" pitchFamily="66" charset="0"/>
                        </a:rPr>
                        <a:t> philosopher – said the </a:t>
                      </a:r>
                      <a:r>
                        <a:rPr lang="en-GB" sz="2000" b="1" baseline="0" dirty="0" smtClean="0">
                          <a:solidFill>
                            <a:srgbClr val="FF0000"/>
                          </a:solidFill>
                          <a:latin typeface="Comic Sans MS" panose="030F0702030302020204" pitchFamily="66" charset="0"/>
                        </a:rPr>
                        <a:t>State was a ship and we need experts to steer it</a:t>
                      </a:r>
                    </a:p>
                    <a:p>
                      <a:r>
                        <a:rPr lang="en-GB" sz="2000" baseline="0" dirty="0" smtClean="0">
                          <a:latin typeface="Comic Sans MS" panose="030F0702030302020204" pitchFamily="66" charset="0"/>
                        </a:rPr>
                        <a:t>Believed true democracy was </a:t>
                      </a:r>
                      <a:r>
                        <a:rPr lang="en-GB" sz="2000" baseline="0" dirty="0" smtClean="0">
                          <a:solidFill>
                            <a:srgbClr val="FF0000"/>
                          </a:solidFill>
                          <a:effectLst>
                            <a:outerShdw blurRad="38100" dist="38100" dir="2700000" algn="tl">
                              <a:srgbClr val="000000">
                                <a:alpha val="43137"/>
                              </a:srgbClr>
                            </a:outerShdw>
                          </a:effectLst>
                          <a:latin typeface="Comic Sans MS" panose="030F0702030302020204" pitchFamily="66" charset="0"/>
                        </a:rPr>
                        <a:t>dangerous</a:t>
                      </a:r>
                      <a:r>
                        <a:rPr lang="en-GB" sz="2000" baseline="0" dirty="0" smtClean="0">
                          <a:latin typeface="Comic Sans MS" panose="030F0702030302020204" pitchFamily="66" charset="0"/>
                        </a:rPr>
                        <a:t> as it put inexperienced people in control – </a:t>
                      </a:r>
                      <a:r>
                        <a:rPr lang="en-GB" sz="2000" i="1" baseline="0" dirty="0" smtClean="0">
                          <a:latin typeface="Comic Sans MS" panose="030F0702030302020204" pitchFamily="66" charset="0"/>
                        </a:rPr>
                        <a:t>‘in a democracy fathers and sons change places’</a:t>
                      </a:r>
                      <a:endParaRPr lang="en-GB" sz="2000" i="1" dirty="0">
                        <a:latin typeface="Comic Sans MS" panose="030F0702030302020204" pitchFamily="66" charset="0"/>
                      </a:endParaRPr>
                    </a:p>
                  </a:txBody>
                  <a:tcPr/>
                </a:tc>
                <a:extLst>
                  <a:ext uri="{0D108BD9-81ED-4DB2-BD59-A6C34878D82A}">
                    <a16:rowId xmlns:a16="http://schemas.microsoft.com/office/drawing/2014/main" val="10001"/>
                  </a:ext>
                </a:extLst>
              </a:tr>
              <a:tr h="963059">
                <a:tc>
                  <a:txBody>
                    <a:bodyPr/>
                    <a:lstStyle/>
                    <a:p>
                      <a:r>
                        <a:rPr lang="en-GB" sz="2400" b="1" dirty="0" err="1" smtClean="0">
                          <a:solidFill>
                            <a:srgbClr val="FF0066"/>
                          </a:solidFill>
                          <a:effectLst>
                            <a:outerShdw blurRad="38100" dist="38100" dir="2700000" algn="tl">
                              <a:srgbClr val="000000">
                                <a:alpha val="43137"/>
                              </a:srgbClr>
                            </a:outerShdw>
                          </a:effectLst>
                          <a:latin typeface="Comic Sans MS" panose="030F0702030302020204" pitchFamily="66" charset="0"/>
                        </a:rPr>
                        <a:t>Macchiavelli</a:t>
                      </a:r>
                      <a:endParaRPr lang="en-GB" sz="2400" b="1" dirty="0">
                        <a:solidFill>
                          <a:srgbClr val="FF0066"/>
                        </a:solidFill>
                        <a:effectLst>
                          <a:outerShdw blurRad="38100" dist="38100" dir="2700000" algn="tl">
                            <a:srgbClr val="000000">
                              <a:alpha val="43137"/>
                            </a:srgbClr>
                          </a:outerShdw>
                        </a:effectLst>
                        <a:latin typeface="Comic Sans MS" panose="030F0702030302020204" pitchFamily="66" charset="0"/>
                      </a:endParaRPr>
                    </a:p>
                  </a:txBody>
                  <a:tcPr/>
                </a:tc>
                <a:tc>
                  <a:txBody>
                    <a:bodyPr/>
                    <a:lstStyle/>
                    <a:p>
                      <a:endParaRPr lang="en-GB" sz="3200" dirty="0">
                        <a:latin typeface="Comic Sans MS" panose="030F0702030302020204" pitchFamily="66" charset="0"/>
                      </a:endParaRPr>
                    </a:p>
                  </a:txBody>
                  <a:tcPr/>
                </a:tc>
                <a:extLst>
                  <a:ext uri="{0D108BD9-81ED-4DB2-BD59-A6C34878D82A}">
                    <a16:rowId xmlns:a16="http://schemas.microsoft.com/office/drawing/2014/main" val="10002"/>
                  </a:ext>
                </a:extLst>
              </a:tr>
              <a:tr h="963059">
                <a:tc>
                  <a:txBody>
                    <a:bodyPr/>
                    <a:lstStyle/>
                    <a:p>
                      <a:r>
                        <a:rPr lang="en-GB" sz="2800" b="1" dirty="0" smtClean="0">
                          <a:solidFill>
                            <a:srgbClr val="FF0066"/>
                          </a:solidFill>
                          <a:effectLst>
                            <a:outerShdw blurRad="38100" dist="38100" dir="2700000" algn="tl">
                              <a:srgbClr val="000000">
                                <a:alpha val="43137"/>
                              </a:srgbClr>
                            </a:outerShdw>
                          </a:effectLst>
                          <a:latin typeface="Comic Sans MS" panose="030F0702030302020204" pitchFamily="66" charset="0"/>
                        </a:rPr>
                        <a:t>Thomas Hobbes</a:t>
                      </a:r>
                      <a:endParaRPr lang="en-GB" sz="2800" b="1" dirty="0">
                        <a:solidFill>
                          <a:srgbClr val="FF0066"/>
                        </a:solidFill>
                        <a:effectLst>
                          <a:outerShdw blurRad="38100" dist="38100" dir="2700000" algn="tl">
                            <a:srgbClr val="000000">
                              <a:alpha val="43137"/>
                            </a:srgbClr>
                          </a:outerShdw>
                        </a:effectLst>
                        <a:latin typeface="Comic Sans MS" panose="030F0702030302020204" pitchFamily="66" charset="0"/>
                      </a:endParaRPr>
                    </a:p>
                  </a:txBody>
                  <a:tcPr/>
                </a:tc>
                <a:tc>
                  <a:txBody>
                    <a:bodyPr/>
                    <a:lstStyle/>
                    <a:p>
                      <a:endParaRPr lang="en-GB" sz="3200" dirty="0">
                        <a:latin typeface="Comic Sans MS" panose="030F0702030302020204" pitchFamily="66" charset="0"/>
                      </a:endParaRPr>
                    </a:p>
                  </a:txBody>
                  <a:tcPr/>
                </a:tc>
                <a:extLst>
                  <a:ext uri="{0D108BD9-81ED-4DB2-BD59-A6C34878D82A}">
                    <a16:rowId xmlns:a16="http://schemas.microsoft.com/office/drawing/2014/main" val="10003"/>
                  </a:ext>
                </a:extLst>
              </a:tr>
              <a:tr h="963059">
                <a:tc>
                  <a:txBody>
                    <a:bodyPr/>
                    <a:lstStyle/>
                    <a:p>
                      <a:r>
                        <a:rPr lang="en-GB" sz="2800" b="1" dirty="0" smtClean="0">
                          <a:solidFill>
                            <a:srgbClr val="FF0066"/>
                          </a:solidFill>
                          <a:effectLst>
                            <a:outerShdw blurRad="38100" dist="38100" dir="2700000" algn="tl">
                              <a:srgbClr val="000000">
                                <a:alpha val="43137"/>
                              </a:srgbClr>
                            </a:outerShdw>
                          </a:effectLst>
                          <a:latin typeface="Comic Sans MS" panose="030F0702030302020204" pitchFamily="66" charset="0"/>
                        </a:rPr>
                        <a:t>John Locke</a:t>
                      </a:r>
                      <a:endParaRPr lang="en-GB" sz="2800" b="1" dirty="0">
                        <a:solidFill>
                          <a:srgbClr val="FF0066"/>
                        </a:solidFill>
                        <a:effectLst>
                          <a:outerShdw blurRad="38100" dist="38100" dir="2700000" algn="tl">
                            <a:srgbClr val="000000">
                              <a:alpha val="43137"/>
                            </a:srgbClr>
                          </a:outerShdw>
                        </a:effectLst>
                        <a:latin typeface="Comic Sans MS" panose="030F0702030302020204" pitchFamily="66" charset="0"/>
                      </a:endParaRPr>
                    </a:p>
                  </a:txBody>
                  <a:tcPr/>
                </a:tc>
                <a:tc>
                  <a:txBody>
                    <a:bodyPr/>
                    <a:lstStyle/>
                    <a:p>
                      <a:endParaRPr lang="en-GB" sz="3200" dirty="0">
                        <a:latin typeface="Comic Sans MS" panose="030F0702030302020204" pitchFamily="66" charset="0"/>
                      </a:endParaRPr>
                    </a:p>
                  </a:txBody>
                  <a:tcPr/>
                </a:tc>
                <a:extLst>
                  <a:ext uri="{0D108BD9-81ED-4DB2-BD59-A6C34878D82A}">
                    <a16:rowId xmlns:a16="http://schemas.microsoft.com/office/drawing/2014/main" val="10004"/>
                  </a:ext>
                </a:extLst>
              </a:tr>
              <a:tr h="963059">
                <a:tc>
                  <a:txBody>
                    <a:bodyPr/>
                    <a:lstStyle/>
                    <a:p>
                      <a:r>
                        <a:rPr lang="en-GB" sz="2400" b="1" dirty="0" smtClean="0">
                          <a:solidFill>
                            <a:srgbClr val="FF0066"/>
                          </a:solidFill>
                          <a:effectLst>
                            <a:outerShdw blurRad="38100" dist="38100" dir="2700000" algn="tl">
                              <a:srgbClr val="000000">
                                <a:alpha val="43137"/>
                              </a:srgbClr>
                            </a:outerShdw>
                          </a:effectLst>
                          <a:latin typeface="Comic Sans MS" panose="030F0702030302020204" pitchFamily="66" charset="0"/>
                        </a:rPr>
                        <a:t>Jean Jacques</a:t>
                      </a:r>
                      <a:r>
                        <a:rPr lang="en-GB" sz="2400" b="1" baseline="0" dirty="0" smtClean="0">
                          <a:solidFill>
                            <a:srgbClr val="FF0066"/>
                          </a:solidFill>
                          <a:effectLst>
                            <a:outerShdw blurRad="38100" dist="38100" dir="2700000" algn="tl">
                              <a:srgbClr val="000000">
                                <a:alpha val="43137"/>
                              </a:srgbClr>
                            </a:outerShdw>
                          </a:effectLst>
                          <a:latin typeface="Comic Sans MS" panose="030F0702030302020204" pitchFamily="66" charset="0"/>
                        </a:rPr>
                        <a:t> Rousseau</a:t>
                      </a:r>
                      <a:endParaRPr lang="en-GB" sz="2400" b="1" dirty="0">
                        <a:solidFill>
                          <a:srgbClr val="FF0066"/>
                        </a:solidFill>
                        <a:effectLst>
                          <a:outerShdw blurRad="38100" dist="38100" dir="2700000" algn="tl">
                            <a:srgbClr val="000000">
                              <a:alpha val="43137"/>
                            </a:srgbClr>
                          </a:outerShdw>
                        </a:effectLst>
                        <a:latin typeface="Comic Sans MS" panose="030F0702030302020204" pitchFamily="66" charset="0"/>
                      </a:endParaRPr>
                    </a:p>
                  </a:txBody>
                  <a:tcPr/>
                </a:tc>
                <a:tc>
                  <a:txBody>
                    <a:bodyPr/>
                    <a:lstStyle/>
                    <a:p>
                      <a:endParaRPr lang="en-GB" sz="3200" dirty="0">
                        <a:latin typeface="Comic Sans MS" panose="030F0702030302020204" pitchFamily="66" charset="0"/>
                      </a:endParaRPr>
                    </a:p>
                  </a:txBody>
                  <a:tcPr/>
                </a:tc>
                <a:extLst>
                  <a:ext uri="{0D108BD9-81ED-4DB2-BD59-A6C34878D82A}">
                    <a16:rowId xmlns:a16="http://schemas.microsoft.com/office/drawing/2014/main" val="10005"/>
                  </a:ext>
                </a:extLst>
              </a:tr>
              <a:tr h="963059">
                <a:tc>
                  <a:txBody>
                    <a:bodyPr/>
                    <a:lstStyle/>
                    <a:p>
                      <a:r>
                        <a:rPr lang="en-GB" sz="2800" b="1" dirty="0" smtClean="0">
                          <a:solidFill>
                            <a:srgbClr val="FF0066"/>
                          </a:solidFill>
                          <a:effectLst>
                            <a:outerShdw blurRad="38100" dist="38100" dir="2700000" algn="tl">
                              <a:srgbClr val="000000">
                                <a:alpha val="43137"/>
                              </a:srgbClr>
                            </a:outerShdw>
                          </a:effectLst>
                          <a:latin typeface="Comic Sans MS" panose="030F0702030302020204" pitchFamily="66" charset="0"/>
                        </a:rPr>
                        <a:t>John Stuart Mill</a:t>
                      </a:r>
                      <a:endParaRPr lang="en-GB" sz="2800" b="1" dirty="0">
                        <a:solidFill>
                          <a:srgbClr val="FF0066"/>
                        </a:solidFill>
                        <a:effectLst>
                          <a:outerShdw blurRad="38100" dist="38100" dir="2700000" algn="tl">
                            <a:srgbClr val="000000">
                              <a:alpha val="43137"/>
                            </a:srgbClr>
                          </a:outerShdw>
                        </a:effectLst>
                        <a:latin typeface="Comic Sans MS" panose="030F0702030302020204" pitchFamily="66" charset="0"/>
                      </a:endParaRPr>
                    </a:p>
                  </a:txBody>
                  <a:tcPr/>
                </a:tc>
                <a:tc>
                  <a:txBody>
                    <a:bodyPr/>
                    <a:lstStyle/>
                    <a:p>
                      <a:endParaRPr lang="en-GB" sz="3200" dirty="0">
                        <a:latin typeface="Comic Sans MS" panose="030F0702030302020204" pitchFamily="66"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437513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8731018"/>
              </p:ext>
            </p:extLst>
          </p:nvPr>
        </p:nvGraphicFramePr>
        <p:xfrm>
          <a:off x="0" y="-99392"/>
          <a:ext cx="9144000" cy="7393794"/>
        </p:xfrm>
        <a:graphic>
          <a:graphicData uri="http://schemas.openxmlformats.org/drawingml/2006/table">
            <a:tbl>
              <a:tblPr firstRow="1" bandRow="1">
                <a:tableStyleId>{00A15C55-8517-42AA-B614-E9B94910E393}</a:tableStyleId>
              </a:tblPr>
              <a:tblGrid>
                <a:gridCol w="2555776">
                  <a:extLst>
                    <a:ext uri="{9D8B030D-6E8A-4147-A177-3AD203B41FA5}">
                      <a16:colId xmlns:a16="http://schemas.microsoft.com/office/drawing/2014/main" val="20000"/>
                    </a:ext>
                  </a:extLst>
                </a:gridCol>
                <a:gridCol w="6588224">
                  <a:extLst>
                    <a:ext uri="{9D8B030D-6E8A-4147-A177-3AD203B41FA5}">
                      <a16:colId xmlns:a16="http://schemas.microsoft.com/office/drawing/2014/main" val="20001"/>
                    </a:ext>
                  </a:extLst>
                </a:gridCol>
              </a:tblGrid>
              <a:tr h="963059">
                <a:tc>
                  <a:txBody>
                    <a:bodyPr/>
                    <a:lstStyle/>
                    <a:p>
                      <a:r>
                        <a:rPr lang="en-GB" sz="3200" dirty="0" smtClean="0">
                          <a:latin typeface="Comic Sans MS" panose="030F0702030302020204" pitchFamily="66" charset="0"/>
                        </a:rPr>
                        <a:t>Theorist</a:t>
                      </a:r>
                      <a:endParaRPr lang="en-GB" sz="3200" dirty="0">
                        <a:latin typeface="Comic Sans MS" panose="030F0702030302020204" pitchFamily="66" charset="0"/>
                      </a:endParaRPr>
                    </a:p>
                  </a:txBody>
                  <a:tcPr/>
                </a:tc>
                <a:tc>
                  <a:txBody>
                    <a:bodyPr/>
                    <a:lstStyle/>
                    <a:p>
                      <a:r>
                        <a:rPr lang="en-GB" sz="3200" dirty="0" smtClean="0">
                          <a:latin typeface="Comic Sans MS" panose="030F0702030302020204" pitchFamily="66" charset="0"/>
                        </a:rPr>
                        <a:t>Views</a:t>
                      </a:r>
                      <a:r>
                        <a:rPr lang="en-GB" sz="3200" baseline="0" dirty="0" smtClean="0">
                          <a:latin typeface="Comic Sans MS" panose="030F0702030302020204" pitchFamily="66" charset="0"/>
                        </a:rPr>
                        <a:t> on Democracy</a:t>
                      </a:r>
                      <a:endParaRPr lang="en-GB" sz="3200" dirty="0">
                        <a:latin typeface="Comic Sans MS" panose="030F0702030302020204" pitchFamily="66" charset="0"/>
                      </a:endParaRPr>
                    </a:p>
                  </a:txBody>
                  <a:tcPr/>
                </a:tc>
                <a:extLst>
                  <a:ext uri="{0D108BD9-81ED-4DB2-BD59-A6C34878D82A}">
                    <a16:rowId xmlns:a16="http://schemas.microsoft.com/office/drawing/2014/main" val="10000"/>
                  </a:ext>
                </a:extLst>
              </a:tr>
              <a:tr h="963059">
                <a:tc>
                  <a:txBody>
                    <a:bodyPr/>
                    <a:lstStyle/>
                    <a:p>
                      <a:r>
                        <a:rPr lang="en-GB" sz="2800" b="1" dirty="0" smtClean="0">
                          <a:solidFill>
                            <a:srgbClr val="FF0066"/>
                          </a:solidFill>
                          <a:effectLst>
                            <a:outerShdw blurRad="38100" dist="38100" dir="2700000" algn="tl">
                              <a:srgbClr val="000000">
                                <a:alpha val="43137"/>
                              </a:srgbClr>
                            </a:outerShdw>
                          </a:effectLst>
                          <a:latin typeface="Comic Sans MS" panose="030F0702030302020204" pitchFamily="66" charset="0"/>
                        </a:rPr>
                        <a:t>Plato</a:t>
                      </a:r>
                      <a:endParaRPr lang="en-GB" sz="2800" b="1" dirty="0">
                        <a:solidFill>
                          <a:srgbClr val="FF0066"/>
                        </a:solidFill>
                        <a:effectLst>
                          <a:outerShdw blurRad="38100" dist="38100" dir="2700000" algn="tl">
                            <a:srgbClr val="000000">
                              <a:alpha val="43137"/>
                            </a:srgbClr>
                          </a:outerShdw>
                        </a:effectLst>
                        <a:latin typeface="Comic Sans MS" panose="030F0702030302020204" pitchFamily="66" charset="0"/>
                      </a:endParaRPr>
                    </a:p>
                  </a:txBody>
                  <a:tcPr/>
                </a:tc>
                <a:tc>
                  <a:txBody>
                    <a:bodyPr/>
                    <a:lstStyle/>
                    <a:p>
                      <a:r>
                        <a:rPr lang="en-GB" sz="2000" dirty="0" smtClean="0">
                          <a:latin typeface="Comic Sans MS" panose="030F0702030302020204" pitchFamily="66" charset="0"/>
                        </a:rPr>
                        <a:t>Ancient Greek</a:t>
                      </a:r>
                      <a:r>
                        <a:rPr lang="en-GB" sz="2000" baseline="0" dirty="0" smtClean="0">
                          <a:latin typeface="Comic Sans MS" panose="030F0702030302020204" pitchFamily="66" charset="0"/>
                        </a:rPr>
                        <a:t> philosopher – said the </a:t>
                      </a:r>
                      <a:r>
                        <a:rPr lang="en-GB" sz="2000" b="1" baseline="0" dirty="0" smtClean="0">
                          <a:solidFill>
                            <a:srgbClr val="FF0000"/>
                          </a:solidFill>
                          <a:latin typeface="Comic Sans MS" panose="030F0702030302020204" pitchFamily="66" charset="0"/>
                        </a:rPr>
                        <a:t>State was a ship and we need experts to steer it</a:t>
                      </a:r>
                    </a:p>
                    <a:p>
                      <a:r>
                        <a:rPr lang="en-GB" sz="2000" baseline="0" dirty="0" smtClean="0">
                          <a:latin typeface="Comic Sans MS" panose="030F0702030302020204" pitchFamily="66" charset="0"/>
                        </a:rPr>
                        <a:t>Believed true democracy was </a:t>
                      </a:r>
                      <a:r>
                        <a:rPr lang="en-GB" sz="2000" baseline="0" dirty="0" smtClean="0">
                          <a:solidFill>
                            <a:srgbClr val="FF0000"/>
                          </a:solidFill>
                          <a:effectLst>
                            <a:outerShdw blurRad="38100" dist="38100" dir="2700000" algn="tl">
                              <a:srgbClr val="000000">
                                <a:alpha val="43137"/>
                              </a:srgbClr>
                            </a:outerShdw>
                          </a:effectLst>
                          <a:latin typeface="Comic Sans MS" panose="030F0702030302020204" pitchFamily="66" charset="0"/>
                        </a:rPr>
                        <a:t>dangerous</a:t>
                      </a:r>
                      <a:r>
                        <a:rPr lang="en-GB" sz="2000" baseline="0" dirty="0" smtClean="0">
                          <a:latin typeface="Comic Sans MS" panose="030F0702030302020204" pitchFamily="66" charset="0"/>
                        </a:rPr>
                        <a:t> as it put inexperienced people in control – </a:t>
                      </a:r>
                      <a:r>
                        <a:rPr lang="en-GB" sz="2000" i="1" baseline="0" dirty="0" smtClean="0">
                          <a:latin typeface="Comic Sans MS" panose="030F0702030302020204" pitchFamily="66" charset="0"/>
                        </a:rPr>
                        <a:t>‘in a democracy fathers and sons change places’</a:t>
                      </a:r>
                      <a:endParaRPr lang="en-GB" sz="2000" i="1" dirty="0">
                        <a:latin typeface="Comic Sans MS" panose="030F0702030302020204" pitchFamily="66" charset="0"/>
                      </a:endParaRPr>
                    </a:p>
                  </a:txBody>
                  <a:tcPr/>
                </a:tc>
                <a:extLst>
                  <a:ext uri="{0D108BD9-81ED-4DB2-BD59-A6C34878D82A}">
                    <a16:rowId xmlns:a16="http://schemas.microsoft.com/office/drawing/2014/main" val="10001"/>
                  </a:ext>
                </a:extLst>
              </a:tr>
              <a:tr h="963059">
                <a:tc>
                  <a:txBody>
                    <a:bodyPr/>
                    <a:lstStyle/>
                    <a:p>
                      <a:r>
                        <a:rPr lang="en-GB" sz="2800" b="1" dirty="0" err="1" smtClean="0">
                          <a:solidFill>
                            <a:srgbClr val="FF0066"/>
                          </a:solidFill>
                          <a:effectLst>
                            <a:outerShdw blurRad="38100" dist="38100" dir="2700000" algn="tl">
                              <a:srgbClr val="000000">
                                <a:alpha val="43137"/>
                              </a:srgbClr>
                            </a:outerShdw>
                          </a:effectLst>
                          <a:latin typeface="Comic Sans MS" panose="030F0702030302020204" pitchFamily="66" charset="0"/>
                        </a:rPr>
                        <a:t>Macchiavelli</a:t>
                      </a:r>
                      <a:endParaRPr lang="en-GB" sz="2800" b="1" dirty="0">
                        <a:solidFill>
                          <a:srgbClr val="FF0066"/>
                        </a:solidFill>
                        <a:effectLst>
                          <a:outerShdw blurRad="38100" dist="38100" dir="2700000" algn="tl">
                            <a:srgbClr val="000000">
                              <a:alpha val="43137"/>
                            </a:srgbClr>
                          </a:outerShdw>
                        </a:effectLst>
                        <a:latin typeface="Comic Sans MS" panose="030F0702030302020204" pitchFamily="66" charset="0"/>
                      </a:endParaRPr>
                    </a:p>
                  </a:txBody>
                  <a:tcPr/>
                </a:tc>
                <a:tc>
                  <a:txBody>
                    <a:bodyPr/>
                    <a:lstStyle/>
                    <a:p>
                      <a:endParaRPr lang="en-GB" sz="3200" dirty="0">
                        <a:latin typeface="Comic Sans MS" panose="030F0702030302020204" pitchFamily="66" charset="0"/>
                      </a:endParaRPr>
                    </a:p>
                  </a:txBody>
                  <a:tcPr/>
                </a:tc>
                <a:extLst>
                  <a:ext uri="{0D108BD9-81ED-4DB2-BD59-A6C34878D82A}">
                    <a16:rowId xmlns:a16="http://schemas.microsoft.com/office/drawing/2014/main" val="10002"/>
                  </a:ext>
                </a:extLst>
              </a:tr>
              <a:tr h="963059">
                <a:tc>
                  <a:txBody>
                    <a:bodyPr/>
                    <a:lstStyle/>
                    <a:p>
                      <a:r>
                        <a:rPr lang="en-GB" sz="2800" b="1" dirty="0" smtClean="0">
                          <a:solidFill>
                            <a:srgbClr val="FF0066"/>
                          </a:solidFill>
                          <a:effectLst>
                            <a:outerShdw blurRad="38100" dist="38100" dir="2700000" algn="tl">
                              <a:srgbClr val="000000">
                                <a:alpha val="43137"/>
                              </a:srgbClr>
                            </a:outerShdw>
                          </a:effectLst>
                          <a:latin typeface="Comic Sans MS" panose="030F0702030302020204" pitchFamily="66" charset="0"/>
                        </a:rPr>
                        <a:t>Thomas Hobbes</a:t>
                      </a:r>
                      <a:endParaRPr lang="en-GB" sz="2800" b="1" dirty="0">
                        <a:solidFill>
                          <a:srgbClr val="FF0066"/>
                        </a:solidFill>
                        <a:effectLst>
                          <a:outerShdw blurRad="38100" dist="38100" dir="2700000" algn="tl">
                            <a:srgbClr val="000000">
                              <a:alpha val="43137"/>
                            </a:srgbClr>
                          </a:outerShdw>
                        </a:effectLst>
                        <a:latin typeface="Comic Sans MS" panose="030F0702030302020204" pitchFamily="66" charset="0"/>
                      </a:endParaRPr>
                    </a:p>
                  </a:txBody>
                  <a:tcPr/>
                </a:tc>
                <a:tc>
                  <a:txBody>
                    <a:bodyPr/>
                    <a:lstStyle/>
                    <a:p>
                      <a:endParaRPr lang="en-GB" sz="3200" dirty="0">
                        <a:latin typeface="Comic Sans MS" panose="030F0702030302020204" pitchFamily="66" charset="0"/>
                      </a:endParaRPr>
                    </a:p>
                  </a:txBody>
                  <a:tcPr/>
                </a:tc>
                <a:extLst>
                  <a:ext uri="{0D108BD9-81ED-4DB2-BD59-A6C34878D82A}">
                    <a16:rowId xmlns:a16="http://schemas.microsoft.com/office/drawing/2014/main" val="10003"/>
                  </a:ext>
                </a:extLst>
              </a:tr>
              <a:tr h="963059">
                <a:tc>
                  <a:txBody>
                    <a:bodyPr/>
                    <a:lstStyle/>
                    <a:p>
                      <a:r>
                        <a:rPr lang="en-GB" sz="2800" b="1" dirty="0" smtClean="0">
                          <a:solidFill>
                            <a:srgbClr val="FF0066"/>
                          </a:solidFill>
                          <a:effectLst>
                            <a:outerShdw blurRad="38100" dist="38100" dir="2700000" algn="tl">
                              <a:srgbClr val="000000">
                                <a:alpha val="43137"/>
                              </a:srgbClr>
                            </a:outerShdw>
                          </a:effectLst>
                          <a:latin typeface="Comic Sans MS" panose="030F0702030302020204" pitchFamily="66" charset="0"/>
                        </a:rPr>
                        <a:t>John Locke</a:t>
                      </a:r>
                      <a:endParaRPr lang="en-GB" sz="2800" b="1" dirty="0">
                        <a:solidFill>
                          <a:srgbClr val="FF0066"/>
                        </a:solidFill>
                        <a:effectLst>
                          <a:outerShdw blurRad="38100" dist="38100" dir="2700000" algn="tl">
                            <a:srgbClr val="000000">
                              <a:alpha val="43137"/>
                            </a:srgbClr>
                          </a:outerShdw>
                        </a:effectLst>
                        <a:latin typeface="Comic Sans MS" panose="030F0702030302020204" pitchFamily="66" charset="0"/>
                      </a:endParaRPr>
                    </a:p>
                  </a:txBody>
                  <a:tcPr/>
                </a:tc>
                <a:tc>
                  <a:txBody>
                    <a:bodyPr/>
                    <a:lstStyle/>
                    <a:p>
                      <a:endParaRPr lang="en-GB" sz="3200" dirty="0">
                        <a:latin typeface="Comic Sans MS" panose="030F0702030302020204" pitchFamily="66" charset="0"/>
                      </a:endParaRPr>
                    </a:p>
                  </a:txBody>
                  <a:tcPr/>
                </a:tc>
                <a:extLst>
                  <a:ext uri="{0D108BD9-81ED-4DB2-BD59-A6C34878D82A}">
                    <a16:rowId xmlns:a16="http://schemas.microsoft.com/office/drawing/2014/main" val="10004"/>
                  </a:ext>
                </a:extLst>
              </a:tr>
              <a:tr h="963059">
                <a:tc>
                  <a:txBody>
                    <a:bodyPr/>
                    <a:lstStyle/>
                    <a:p>
                      <a:r>
                        <a:rPr lang="en-GB" sz="2800" b="1" dirty="0" smtClean="0">
                          <a:solidFill>
                            <a:srgbClr val="FF0066"/>
                          </a:solidFill>
                          <a:effectLst>
                            <a:outerShdw blurRad="38100" dist="38100" dir="2700000" algn="tl">
                              <a:srgbClr val="000000">
                                <a:alpha val="43137"/>
                              </a:srgbClr>
                            </a:outerShdw>
                          </a:effectLst>
                          <a:latin typeface="Comic Sans MS" panose="030F0702030302020204" pitchFamily="66" charset="0"/>
                        </a:rPr>
                        <a:t>Jean Jacques</a:t>
                      </a:r>
                      <a:r>
                        <a:rPr lang="en-GB" sz="2800" b="1" baseline="0" dirty="0" smtClean="0">
                          <a:solidFill>
                            <a:srgbClr val="FF0066"/>
                          </a:solidFill>
                          <a:effectLst>
                            <a:outerShdw blurRad="38100" dist="38100" dir="2700000" algn="tl">
                              <a:srgbClr val="000000">
                                <a:alpha val="43137"/>
                              </a:srgbClr>
                            </a:outerShdw>
                          </a:effectLst>
                          <a:latin typeface="Comic Sans MS" panose="030F0702030302020204" pitchFamily="66" charset="0"/>
                        </a:rPr>
                        <a:t> Rousseau</a:t>
                      </a:r>
                      <a:endParaRPr lang="en-GB" sz="2800" b="1" dirty="0">
                        <a:solidFill>
                          <a:srgbClr val="FF0066"/>
                        </a:solidFill>
                        <a:effectLst>
                          <a:outerShdw blurRad="38100" dist="38100" dir="2700000" algn="tl">
                            <a:srgbClr val="000000">
                              <a:alpha val="43137"/>
                            </a:srgbClr>
                          </a:outerShdw>
                        </a:effectLst>
                        <a:latin typeface="Comic Sans MS" panose="030F0702030302020204" pitchFamily="66" charset="0"/>
                      </a:endParaRPr>
                    </a:p>
                  </a:txBody>
                  <a:tcPr/>
                </a:tc>
                <a:tc>
                  <a:txBody>
                    <a:bodyPr/>
                    <a:lstStyle/>
                    <a:p>
                      <a:endParaRPr lang="en-GB" sz="3200" dirty="0">
                        <a:latin typeface="Comic Sans MS" panose="030F0702030302020204" pitchFamily="66" charset="0"/>
                      </a:endParaRPr>
                    </a:p>
                  </a:txBody>
                  <a:tcPr/>
                </a:tc>
                <a:extLst>
                  <a:ext uri="{0D108BD9-81ED-4DB2-BD59-A6C34878D82A}">
                    <a16:rowId xmlns:a16="http://schemas.microsoft.com/office/drawing/2014/main" val="10005"/>
                  </a:ext>
                </a:extLst>
              </a:tr>
              <a:tr h="963059">
                <a:tc>
                  <a:txBody>
                    <a:bodyPr/>
                    <a:lstStyle/>
                    <a:p>
                      <a:r>
                        <a:rPr lang="en-GB" sz="2800" b="1" dirty="0" smtClean="0">
                          <a:solidFill>
                            <a:srgbClr val="FF0066"/>
                          </a:solidFill>
                          <a:effectLst>
                            <a:outerShdw blurRad="38100" dist="38100" dir="2700000" algn="tl">
                              <a:srgbClr val="000000">
                                <a:alpha val="43137"/>
                              </a:srgbClr>
                            </a:outerShdw>
                          </a:effectLst>
                          <a:latin typeface="Comic Sans MS" panose="030F0702030302020204" pitchFamily="66" charset="0"/>
                        </a:rPr>
                        <a:t>John Stuart Mill</a:t>
                      </a:r>
                      <a:endParaRPr lang="en-GB" sz="2800" b="1" dirty="0">
                        <a:solidFill>
                          <a:srgbClr val="FF0066"/>
                        </a:solidFill>
                        <a:effectLst>
                          <a:outerShdw blurRad="38100" dist="38100" dir="2700000" algn="tl">
                            <a:srgbClr val="000000">
                              <a:alpha val="43137"/>
                            </a:srgbClr>
                          </a:outerShdw>
                        </a:effectLst>
                        <a:latin typeface="Comic Sans MS" panose="030F0702030302020204" pitchFamily="66" charset="0"/>
                      </a:endParaRPr>
                    </a:p>
                  </a:txBody>
                  <a:tcPr/>
                </a:tc>
                <a:tc>
                  <a:txBody>
                    <a:bodyPr/>
                    <a:lstStyle/>
                    <a:p>
                      <a:endParaRPr lang="en-GB" sz="3200" dirty="0">
                        <a:latin typeface="Comic Sans MS" panose="030F0702030302020204" pitchFamily="66"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77722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0648"/>
            <a:ext cx="8640960" cy="646331"/>
          </a:xfrm>
          <a:prstGeom prst="rect">
            <a:avLst/>
          </a:prstGeom>
          <a:noFill/>
        </p:spPr>
        <p:txBody>
          <a:bodyPr wrap="square" rtlCol="0">
            <a:spAutoFit/>
          </a:bodyPr>
          <a:lstStyle/>
          <a:p>
            <a:pPr algn="ctr"/>
            <a:r>
              <a:rPr lang="en-GB" sz="3600" dirty="0" smtClean="0">
                <a:solidFill>
                  <a:srgbClr val="FF0000"/>
                </a:solidFill>
                <a:effectLst>
                  <a:outerShdw blurRad="38100" dist="38100" dir="2700000" algn="tl">
                    <a:srgbClr val="000000">
                      <a:alpha val="43137"/>
                    </a:srgbClr>
                  </a:outerShdw>
                </a:effectLst>
                <a:latin typeface="Comic Sans MS" panose="030F0702030302020204" pitchFamily="66" charset="0"/>
              </a:rPr>
              <a:t>What is democracy?</a:t>
            </a:r>
            <a:endParaRPr lang="en-GB" sz="3600"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66909">
            <a:off x="7359024" y="166505"/>
            <a:ext cx="1582128" cy="134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fs2642c\AppData\Local\Microsoft\Windows\Temporary Internet Files\Content.IE5\C0ACH1P7\MC90043265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145902" cy="11459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97350" y="6396335"/>
            <a:ext cx="7920880" cy="461665"/>
          </a:xfrm>
          <a:prstGeom prst="rect">
            <a:avLst/>
          </a:prstGeom>
          <a:noFill/>
        </p:spPr>
        <p:txBody>
          <a:bodyPr wrap="square" rtlCol="0">
            <a:spAutoFit/>
          </a:bodyPr>
          <a:lstStyle/>
          <a:p>
            <a:r>
              <a:rPr lang="en-GB" sz="2400" dirty="0">
                <a:latin typeface="Comic Sans MS" panose="030F0702030302020204" pitchFamily="66" charset="0"/>
                <a:hlinkClick r:id="rId4"/>
              </a:rPr>
              <a:t>https://</a:t>
            </a:r>
            <a:r>
              <a:rPr lang="en-GB" sz="2400" dirty="0" smtClean="0">
                <a:latin typeface="Comic Sans MS" panose="030F0702030302020204" pitchFamily="66" charset="0"/>
                <a:hlinkClick r:id="rId4"/>
              </a:rPr>
              <a:t>www.youtube.com/watch?v=u6jgWxkbR7A</a:t>
            </a:r>
            <a:r>
              <a:rPr lang="en-GB" sz="2400" dirty="0" smtClean="0">
                <a:latin typeface="Comic Sans MS" panose="030F0702030302020204" pitchFamily="66" charset="0"/>
              </a:rPr>
              <a:t> </a:t>
            </a:r>
            <a:endParaRPr lang="en-GB" sz="2400" dirty="0">
              <a:latin typeface="Comic Sans MS" panose="030F0702030302020204" pitchFamily="66" charset="0"/>
            </a:endParaRPr>
          </a:p>
        </p:txBody>
      </p:sp>
      <p:pic>
        <p:nvPicPr>
          <p:cNvPr id="8" name="Picture 7" descr="Original file ‎ (SVG file, nominally 285 × 299 pixels, file size ...">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9872" y="2348880"/>
            <a:ext cx="2520280" cy="2644229"/>
          </a:xfrm>
          <a:prstGeom prst="rect">
            <a:avLst/>
          </a:prstGeom>
        </p:spPr>
      </p:pic>
    </p:spTree>
    <p:extLst>
      <p:ext uri="{BB962C8B-B14F-4D97-AF65-F5344CB8AC3E}">
        <p14:creationId xmlns:p14="http://schemas.microsoft.com/office/powerpoint/2010/main" val="23364647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Task Two – </a:t>
            </a:r>
            <a:r>
              <a:rPr lang="en-GB" dirty="0" smtClean="0">
                <a:solidFill>
                  <a:srgbClr val="FF0066"/>
                </a:solidFill>
                <a:latin typeface="Comic Sans MS" panose="030F0702030302020204" pitchFamily="66" charset="0"/>
              </a:rPr>
              <a:t>For and Against</a:t>
            </a:r>
            <a:endParaRPr lang="en-GB" dirty="0">
              <a:solidFill>
                <a:srgbClr val="FF0066"/>
              </a:solidFill>
              <a:latin typeface="Comic Sans MS" panose="030F0702030302020204" pitchFamily="66" charset="0"/>
            </a:endParaRPr>
          </a:p>
        </p:txBody>
      </p:sp>
      <p:sp>
        <p:nvSpPr>
          <p:cNvPr id="3" name="Content Placeholder 2"/>
          <p:cNvSpPr>
            <a:spLocks noGrp="1"/>
          </p:cNvSpPr>
          <p:nvPr>
            <p:ph idx="1"/>
          </p:nvPr>
        </p:nvSpPr>
        <p:spPr>
          <a:xfrm>
            <a:off x="179512" y="1412776"/>
            <a:ext cx="4968552" cy="5184576"/>
          </a:xfrm>
        </p:spPr>
        <p:txBody>
          <a:bodyPr>
            <a:normAutofit fontScale="85000" lnSpcReduction="20000"/>
          </a:bodyPr>
          <a:lstStyle/>
          <a:p>
            <a:pPr marL="0" indent="0">
              <a:buNone/>
            </a:pPr>
            <a:r>
              <a:rPr lang="en-GB" sz="3600" dirty="0" smtClean="0">
                <a:solidFill>
                  <a:schemeClr val="bg1"/>
                </a:solidFill>
                <a:latin typeface="Comic Sans MS" panose="030F0702030302020204" pitchFamily="66" charset="0"/>
              </a:rPr>
              <a:t>Cut out the summary box of each theorist</a:t>
            </a:r>
          </a:p>
          <a:p>
            <a:pPr marL="0" indent="0">
              <a:buNone/>
            </a:pPr>
            <a:r>
              <a:rPr lang="en-GB" sz="3600" dirty="0" smtClean="0">
                <a:solidFill>
                  <a:schemeClr val="bg1"/>
                </a:solidFill>
                <a:latin typeface="Comic Sans MS" panose="030F0702030302020204" pitchFamily="66" charset="0"/>
              </a:rPr>
              <a:t>Decide which order you would place them in from the </a:t>
            </a:r>
            <a:r>
              <a:rPr lang="en-GB" sz="3600" dirty="0" smtClean="0">
                <a:solidFill>
                  <a:srgbClr val="66FF66"/>
                </a:solidFill>
                <a:effectLst>
                  <a:outerShdw blurRad="38100" dist="38100" dir="2700000" algn="tl">
                    <a:srgbClr val="000000">
                      <a:alpha val="43137"/>
                    </a:srgbClr>
                  </a:outerShdw>
                </a:effectLst>
                <a:latin typeface="Comic Sans MS" panose="030F0702030302020204" pitchFamily="66" charset="0"/>
              </a:rPr>
              <a:t>biggest supporter of democracy</a:t>
            </a:r>
            <a:r>
              <a:rPr lang="en-GB" sz="3600" dirty="0" smtClean="0">
                <a:solidFill>
                  <a:srgbClr val="66FF66"/>
                </a:solidFill>
                <a:latin typeface="Comic Sans MS" panose="030F0702030302020204" pitchFamily="66" charset="0"/>
              </a:rPr>
              <a:t> </a:t>
            </a:r>
            <a:r>
              <a:rPr lang="en-GB" sz="3600" dirty="0" smtClean="0">
                <a:solidFill>
                  <a:schemeClr val="bg1"/>
                </a:solidFill>
                <a:latin typeface="Comic Sans MS" panose="030F0702030302020204" pitchFamily="66" charset="0"/>
              </a:rPr>
              <a:t>to the </a:t>
            </a:r>
            <a:r>
              <a:rPr lang="en-GB" sz="3600" b="1" dirty="0" smtClean="0">
                <a:solidFill>
                  <a:srgbClr val="FF0066"/>
                </a:solidFill>
                <a:effectLst>
                  <a:outerShdw blurRad="38100" dist="38100" dir="2700000" algn="tl">
                    <a:srgbClr val="000000">
                      <a:alpha val="43137"/>
                    </a:srgbClr>
                  </a:outerShdw>
                </a:effectLst>
                <a:latin typeface="Comic Sans MS" panose="030F0702030302020204" pitchFamily="66" charset="0"/>
              </a:rPr>
              <a:t>biggest opponent</a:t>
            </a:r>
          </a:p>
          <a:p>
            <a:pPr marL="0" indent="0">
              <a:buNone/>
            </a:pPr>
            <a:r>
              <a:rPr lang="en-GB" sz="3600" b="1" dirty="0" smtClean="0">
                <a:solidFill>
                  <a:schemeClr val="bg1"/>
                </a:solidFill>
                <a:effectLst>
                  <a:outerShdw blurRad="38100" dist="38100" dir="2700000" algn="tl">
                    <a:srgbClr val="000000">
                      <a:alpha val="43137"/>
                    </a:srgbClr>
                  </a:outerShdw>
                </a:effectLst>
                <a:latin typeface="Comic Sans MS" panose="030F0702030302020204" pitchFamily="66" charset="0"/>
              </a:rPr>
              <a:t>Stick them into your notebook in order, making it clear where each theorist would be placed</a:t>
            </a:r>
            <a:endParaRPr lang="en-GB" sz="36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4" name="Up-Down Arrow 3"/>
          <p:cNvSpPr/>
          <p:nvPr/>
        </p:nvSpPr>
        <p:spPr>
          <a:xfrm>
            <a:off x="6444208" y="1412776"/>
            <a:ext cx="1728192" cy="5112568"/>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993704" y="1301859"/>
            <a:ext cx="1872208" cy="830997"/>
          </a:xfrm>
          <a:prstGeom prst="rect">
            <a:avLst/>
          </a:prstGeom>
          <a:noFill/>
        </p:spPr>
        <p:txBody>
          <a:bodyPr wrap="square" rtlCol="0">
            <a:spAutoFit/>
          </a:bodyPr>
          <a:lstStyle/>
          <a:p>
            <a:pPr algn="ctr"/>
            <a:r>
              <a:rPr lang="en-GB" sz="2400" b="1" dirty="0" smtClean="0">
                <a:solidFill>
                  <a:srgbClr val="FF99CC"/>
                </a:solidFill>
                <a:effectLst>
                  <a:outerShdw blurRad="38100" dist="38100" dir="2700000" algn="tl">
                    <a:srgbClr val="000000">
                      <a:alpha val="43137"/>
                    </a:srgbClr>
                  </a:outerShdw>
                </a:effectLst>
                <a:latin typeface="Comic Sans MS" panose="030F0702030302020204" pitchFamily="66" charset="0"/>
              </a:rPr>
              <a:t>Supports democracy</a:t>
            </a:r>
            <a:endParaRPr lang="en-GB" sz="2400" b="1" dirty="0">
              <a:solidFill>
                <a:srgbClr val="FF99CC"/>
              </a:solidFill>
              <a:effectLst>
                <a:outerShdw blurRad="38100" dist="38100" dir="2700000" algn="tl">
                  <a:srgbClr val="000000">
                    <a:alpha val="43137"/>
                  </a:srgbClr>
                </a:outerShdw>
              </a:effectLst>
              <a:latin typeface="Comic Sans MS" panose="030F0702030302020204" pitchFamily="66" charset="0"/>
            </a:endParaRPr>
          </a:p>
        </p:txBody>
      </p:sp>
      <p:sp>
        <p:nvSpPr>
          <p:cNvPr id="6" name="TextBox 5"/>
          <p:cNvSpPr txBox="1"/>
          <p:nvPr/>
        </p:nvSpPr>
        <p:spPr>
          <a:xfrm>
            <a:off x="7308304" y="6027003"/>
            <a:ext cx="1872208" cy="830997"/>
          </a:xfrm>
          <a:prstGeom prst="rect">
            <a:avLst/>
          </a:prstGeom>
          <a:noFill/>
        </p:spPr>
        <p:txBody>
          <a:bodyPr wrap="square" rtlCol="0">
            <a:spAutoFit/>
          </a:bodyPr>
          <a:lstStyle/>
          <a:p>
            <a:pPr algn="ctr"/>
            <a:r>
              <a:rPr lang="en-GB" sz="2400" b="1" dirty="0" smtClean="0">
                <a:solidFill>
                  <a:srgbClr val="4F81BD"/>
                </a:solidFill>
                <a:effectLst>
                  <a:outerShdw blurRad="38100" dist="38100" dir="2700000" algn="tl">
                    <a:srgbClr val="000000">
                      <a:alpha val="43137"/>
                    </a:srgbClr>
                  </a:outerShdw>
                </a:effectLst>
                <a:latin typeface="Comic Sans MS" panose="030F0702030302020204" pitchFamily="66" charset="0"/>
              </a:rPr>
              <a:t>Opposes democracy</a:t>
            </a:r>
            <a:endParaRPr lang="en-GB" sz="2400" b="1" dirty="0">
              <a:solidFill>
                <a:srgbClr val="4F81BD"/>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55446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23528" y="260648"/>
            <a:ext cx="4040188" cy="639762"/>
          </a:xfrm>
        </p:spPr>
        <p:txBody>
          <a:bodyPr>
            <a:noAutofit/>
          </a:bodyPr>
          <a:lstStyle/>
          <a:p>
            <a:r>
              <a:rPr lang="en-GB" sz="2800" dirty="0" smtClean="0">
                <a:solidFill>
                  <a:schemeClr val="bg1"/>
                </a:solidFill>
                <a:latin typeface="Comic Sans MS" panose="030F0702030302020204" pitchFamily="66" charset="0"/>
              </a:rPr>
              <a:t>Theorists who support </a:t>
            </a:r>
            <a:r>
              <a:rPr lang="en-GB" sz="2800" u="sng" dirty="0" smtClean="0">
                <a:solidFill>
                  <a:schemeClr val="bg1"/>
                </a:solidFill>
                <a:latin typeface="Comic Sans MS" panose="030F0702030302020204" pitchFamily="66" charset="0"/>
              </a:rPr>
              <a:t>direct democracy</a:t>
            </a:r>
            <a:endParaRPr lang="en-GB" sz="2800" u="sng" dirty="0">
              <a:solidFill>
                <a:schemeClr val="bg1"/>
              </a:solidFill>
              <a:latin typeface="Comic Sans MS" panose="030F0702030302020204" pitchFamily="66" charset="0"/>
            </a:endParaRPr>
          </a:p>
        </p:txBody>
      </p:sp>
      <p:sp>
        <p:nvSpPr>
          <p:cNvPr id="6" name="Content Placeholder 5"/>
          <p:cNvSpPr>
            <a:spLocks noGrp="1"/>
          </p:cNvSpPr>
          <p:nvPr>
            <p:ph sz="half" idx="2"/>
          </p:nvPr>
        </p:nvSpPr>
        <p:spPr>
          <a:xfrm>
            <a:off x="107504" y="980728"/>
            <a:ext cx="4320480" cy="5517232"/>
          </a:xfrm>
        </p:spPr>
        <p:txBody>
          <a:bodyPr/>
          <a:lstStyle/>
          <a:p>
            <a:r>
              <a:rPr lang="en-GB" b="1" dirty="0" smtClean="0">
                <a:solidFill>
                  <a:srgbClr val="00B0F0"/>
                </a:solidFill>
                <a:effectLst>
                  <a:outerShdw blurRad="38100" dist="38100" dir="2700000" algn="tl">
                    <a:srgbClr val="000000">
                      <a:alpha val="43137"/>
                    </a:srgbClr>
                  </a:outerShdw>
                </a:effectLst>
                <a:latin typeface="Comic Sans MS" panose="030F0702030302020204" pitchFamily="66" charset="0"/>
              </a:rPr>
              <a:t>Jean Jacques Rousseau </a:t>
            </a:r>
            <a:r>
              <a:rPr lang="en-GB" dirty="0" smtClean="0">
                <a:solidFill>
                  <a:schemeClr val="bg1"/>
                </a:solidFill>
                <a:latin typeface="Comic Sans MS" panose="030F0702030302020204" pitchFamily="66" charset="0"/>
              </a:rPr>
              <a:t>argued that elections were not good and that people were only ‘free’ when they participate directly and continuously in shaping their community</a:t>
            </a:r>
          </a:p>
          <a:p>
            <a:r>
              <a:rPr lang="en-GB" b="1" dirty="0" smtClean="0">
                <a:solidFill>
                  <a:srgbClr val="FF0066"/>
                </a:solidFill>
                <a:latin typeface="Comic Sans MS" panose="030F0702030302020204" pitchFamily="66" charset="0"/>
              </a:rPr>
              <a:t>Alexis de Tocqueville </a:t>
            </a:r>
            <a:r>
              <a:rPr lang="en-GB" dirty="0" smtClean="0">
                <a:solidFill>
                  <a:schemeClr val="bg1"/>
                </a:solidFill>
                <a:latin typeface="Comic Sans MS" panose="030F0702030302020204" pitchFamily="66" charset="0"/>
              </a:rPr>
              <a:t>argued that popular elections do not guarantee that wise and experienced people hold public </a:t>
            </a:r>
            <a:r>
              <a:rPr lang="en-GB" dirty="0" smtClean="0">
                <a:latin typeface="Comic Sans MS" panose="030F0702030302020204" pitchFamily="66" charset="0"/>
              </a:rPr>
              <a:t>office  </a:t>
            </a:r>
            <a:endParaRPr lang="en-GB" dirty="0">
              <a:latin typeface="Comic Sans MS" panose="030F0702030302020204" pitchFamily="66" charset="0"/>
            </a:endParaRPr>
          </a:p>
        </p:txBody>
      </p:sp>
      <p:sp>
        <p:nvSpPr>
          <p:cNvPr id="7" name="Text Placeholder 6"/>
          <p:cNvSpPr>
            <a:spLocks noGrp="1"/>
          </p:cNvSpPr>
          <p:nvPr>
            <p:ph type="body" sz="quarter" idx="3"/>
          </p:nvPr>
        </p:nvSpPr>
        <p:spPr>
          <a:xfrm>
            <a:off x="4644008" y="124942"/>
            <a:ext cx="4257799" cy="1143818"/>
          </a:xfrm>
        </p:spPr>
        <p:txBody>
          <a:bodyPr>
            <a:noAutofit/>
          </a:bodyPr>
          <a:lstStyle/>
          <a:p>
            <a:r>
              <a:rPr lang="en-GB" sz="2800" dirty="0">
                <a:solidFill>
                  <a:schemeClr val="bg1"/>
                </a:solidFill>
                <a:latin typeface="Comic Sans MS" panose="030F0702030302020204" pitchFamily="66" charset="0"/>
              </a:rPr>
              <a:t>Theorists who support </a:t>
            </a:r>
            <a:r>
              <a:rPr lang="en-GB" sz="2800" u="sng" dirty="0" smtClean="0">
                <a:solidFill>
                  <a:schemeClr val="bg1"/>
                </a:solidFill>
                <a:latin typeface="Comic Sans MS" panose="030F0702030302020204" pitchFamily="66" charset="0"/>
              </a:rPr>
              <a:t>representative democracy</a:t>
            </a:r>
            <a:endParaRPr lang="en-GB" sz="2800" u="sng" dirty="0">
              <a:solidFill>
                <a:schemeClr val="bg1"/>
              </a:solidFill>
              <a:latin typeface="Comic Sans MS" panose="030F0702030302020204" pitchFamily="66" charset="0"/>
            </a:endParaRPr>
          </a:p>
        </p:txBody>
      </p:sp>
      <p:sp>
        <p:nvSpPr>
          <p:cNvPr id="8" name="Content Placeholder 7"/>
          <p:cNvSpPr>
            <a:spLocks noGrp="1"/>
          </p:cNvSpPr>
          <p:nvPr>
            <p:ph sz="quarter" idx="4"/>
          </p:nvPr>
        </p:nvSpPr>
        <p:spPr>
          <a:xfrm>
            <a:off x="4572000" y="1268760"/>
            <a:ext cx="4572000" cy="5589240"/>
          </a:xfrm>
        </p:spPr>
        <p:txBody>
          <a:bodyPr>
            <a:normAutofit fontScale="92500" lnSpcReduction="10000"/>
          </a:bodyPr>
          <a:lstStyle/>
          <a:p>
            <a:r>
              <a:rPr lang="en-GB" b="1" dirty="0" smtClean="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Joseph Schumpeter</a:t>
            </a:r>
            <a:r>
              <a:rPr lang="en-GB" dirty="0" smtClean="0">
                <a:solidFill>
                  <a:schemeClr val="accent6">
                    <a:lumMod val="75000"/>
                  </a:schemeClr>
                </a:solidFill>
                <a:latin typeface="Comic Sans MS" panose="030F0702030302020204" pitchFamily="66" charset="0"/>
              </a:rPr>
              <a:t> </a:t>
            </a:r>
            <a:r>
              <a:rPr lang="en-GB" dirty="0">
                <a:solidFill>
                  <a:schemeClr val="bg1"/>
                </a:solidFill>
                <a:latin typeface="Comic Sans MS" panose="030F0702030302020204" pitchFamily="66" charset="0"/>
              </a:rPr>
              <a:t>considered representative democracy a credible solution </a:t>
            </a:r>
            <a:r>
              <a:rPr lang="en-GB" dirty="0" smtClean="0">
                <a:solidFill>
                  <a:schemeClr val="bg1"/>
                </a:solidFill>
                <a:latin typeface="Comic Sans MS" panose="030F0702030302020204" pitchFamily="66" charset="0"/>
              </a:rPr>
              <a:t>to the </a:t>
            </a:r>
            <a:r>
              <a:rPr lang="en-GB" dirty="0">
                <a:solidFill>
                  <a:schemeClr val="bg1"/>
                </a:solidFill>
                <a:latin typeface="Comic Sans MS" panose="030F0702030302020204" pitchFamily="66" charset="0"/>
              </a:rPr>
              <a:t>problem of most people simply not having </a:t>
            </a:r>
            <a:r>
              <a:rPr lang="en-GB" dirty="0" smtClean="0">
                <a:solidFill>
                  <a:schemeClr val="bg1"/>
                </a:solidFill>
                <a:latin typeface="Comic Sans MS" panose="030F0702030302020204" pitchFamily="66" charset="0"/>
              </a:rPr>
              <a:t>the time </a:t>
            </a:r>
            <a:r>
              <a:rPr lang="en-GB" dirty="0">
                <a:solidFill>
                  <a:schemeClr val="bg1"/>
                </a:solidFill>
                <a:latin typeface="Comic Sans MS" panose="030F0702030302020204" pitchFamily="66" charset="0"/>
              </a:rPr>
              <a:t>or </a:t>
            </a:r>
            <a:r>
              <a:rPr lang="en-GB" dirty="0" smtClean="0">
                <a:solidFill>
                  <a:schemeClr val="bg1"/>
                </a:solidFill>
                <a:latin typeface="Comic Sans MS" panose="030F0702030302020204" pitchFamily="66" charset="0"/>
              </a:rPr>
              <a:t>expertise to </a:t>
            </a:r>
            <a:r>
              <a:rPr lang="en-GB" dirty="0">
                <a:solidFill>
                  <a:schemeClr val="bg1"/>
                </a:solidFill>
                <a:latin typeface="Comic Sans MS" panose="030F0702030302020204" pitchFamily="66" charset="0"/>
              </a:rPr>
              <a:t>be able to continuously engage in complex political debate</a:t>
            </a:r>
            <a:r>
              <a:rPr lang="en-GB" dirty="0" smtClean="0">
                <a:solidFill>
                  <a:schemeClr val="bg1"/>
                </a:solidFill>
                <a:latin typeface="Comic Sans MS" panose="030F0702030302020204" pitchFamily="66" charset="0"/>
              </a:rPr>
              <a:t>.</a:t>
            </a:r>
          </a:p>
          <a:p>
            <a:r>
              <a:rPr lang="en-GB" b="1" dirty="0" smtClean="0">
                <a:solidFill>
                  <a:srgbClr val="7030A0"/>
                </a:solidFill>
                <a:effectLst>
                  <a:outerShdw blurRad="38100" dist="38100" dir="2700000" algn="tl">
                    <a:srgbClr val="000000">
                      <a:alpha val="43137"/>
                    </a:srgbClr>
                  </a:outerShdw>
                </a:effectLst>
                <a:latin typeface="Comic Sans MS" panose="030F0702030302020204" pitchFamily="66" charset="0"/>
              </a:rPr>
              <a:t>Robert Dahl </a:t>
            </a:r>
            <a:r>
              <a:rPr lang="en-GB" dirty="0" smtClean="0">
                <a:latin typeface="Comic Sans MS" panose="030F0702030302020204" pitchFamily="66" charset="0"/>
              </a:rPr>
              <a:t>argued that </a:t>
            </a:r>
            <a:r>
              <a:rPr lang="en-GB" dirty="0" smtClean="0">
                <a:solidFill>
                  <a:schemeClr val="bg1"/>
                </a:solidFill>
                <a:latin typeface="Comic Sans MS" panose="030F0702030302020204" pitchFamily="66" charset="0"/>
              </a:rPr>
              <a:t>competitive elections prevent any permanent elite emerging and ensure wide access to the political process</a:t>
            </a:r>
          </a:p>
          <a:p>
            <a:r>
              <a:rPr lang="en-GB" b="1" dirty="0" smtClean="0">
                <a:solidFill>
                  <a:srgbClr val="33CC33"/>
                </a:solidFill>
                <a:effectLst>
                  <a:outerShdw blurRad="38100" dist="38100" dir="2700000" algn="tl">
                    <a:srgbClr val="000000">
                      <a:alpha val="43137"/>
                    </a:srgbClr>
                  </a:outerShdw>
                </a:effectLst>
                <a:latin typeface="Comic Sans MS" panose="030F0702030302020204" pitchFamily="66" charset="0"/>
              </a:rPr>
              <a:t>Plato</a:t>
            </a:r>
            <a:r>
              <a:rPr lang="en-GB" dirty="0" smtClean="0">
                <a:latin typeface="Comic Sans MS" panose="030F0702030302020204" pitchFamily="66" charset="0"/>
              </a:rPr>
              <a:t> said that experts were </a:t>
            </a:r>
            <a:r>
              <a:rPr lang="en-GB" dirty="0" smtClean="0">
                <a:solidFill>
                  <a:schemeClr val="bg1"/>
                </a:solidFill>
                <a:latin typeface="Comic Sans MS" panose="030F0702030302020204" pitchFamily="66" charset="0"/>
              </a:rPr>
              <a:t>needed to </a:t>
            </a:r>
            <a:r>
              <a:rPr lang="en-GB" i="1" dirty="0" smtClean="0">
                <a:solidFill>
                  <a:schemeClr val="bg1"/>
                </a:solidFill>
                <a:latin typeface="Comic Sans MS" panose="030F0702030302020204" pitchFamily="66" charset="0"/>
              </a:rPr>
              <a:t>‘steer the ship’ </a:t>
            </a:r>
            <a:r>
              <a:rPr lang="en-GB" dirty="0" smtClean="0">
                <a:solidFill>
                  <a:schemeClr val="bg1"/>
                </a:solidFill>
                <a:latin typeface="Comic Sans MS" panose="030F0702030302020204" pitchFamily="66" charset="0"/>
              </a:rPr>
              <a:t>and direct democracy was </a:t>
            </a:r>
            <a:r>
              <a:rPr lang="en-GB" i="1" dirty="0" smtClean="0">
                <a:solidFill>
                  <a:schemeClr val="bg1"/>
                </a:solidFill>
                <a:latin typeface="Comic Sans MS" panose="030F0702030302020204" pitchFamily="66" charset="0"/>
              </a:rPr>
              <a:t>‘sons leading fathers’</a:t>
            </a:r>
          </a:p>
          <a:p>
            <a:endParaRPr lang="en-GB"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61257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6274"/>
            <a:ext cx="8229600" cy="1143000"/>
          </a:xfrm>
        </p:spPr>
        <p:txBody>
          <a:bodyPr>
            <a:noAutofit/>
          </a:bodyPr>
          <a:lstStyle/>
          <a:p>
            <a:r>
              <a:rPr lang="en-GB" sz="2800" b="1" dirty="0" smtClean="0">
                <a:solidFill>
                  <a:schemeClr val="bg1"/>
                </a:solidFill>
                <a:effectLst>
                  <a:outerShdw blurRad="38100" dist="38100" dir="2700000" algn="tl">
                    <a:srgbClr val="000000">
                      <a:alpha val="43137"/>
                    </a:srgbClr>
                  </a:outerShdw>
                </a:effectLst>
                <a:latin typeface="Comic Sans MS" panose="030F0702030302020204" pitchFamily="66" charset="0"/>
              </a:rPr>
              <a:t>Direct &amp; Representative Democracy in the exam</a:t>
            </a:r>
            <a:endParaRPr lang="en-GB" sz="28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179512" y="1149611"/>
            <a:ext cx="8229600" cy="5246043"/>
          </a:xfrm>
        </p:spPr>
        <p:txBody>
          <a:bodyPr>
            <a:normAutofit fontScale="92500" lnSpcReduction="10000"/>
          </a:bodyPr>
          <a:lstStyle/>
          <a:p>
            <a:pPr marL="0" indent="0">
              <a:buNone/>
            </a:pPr>
            <a:endParaRPr lang="en-GB" dirty="0" smtClean="0">
              <a:solidFill>
                <a:srgbClr val="FF0066"/>
              </a:solidFill>
              <a:latin typeface="Comic Sans MS" panose="030F0702030302020204" pitchFamily="66" charset="0"/>
            </a:endParaRPr>
          </a:p>
          <a:p>
            <a:pPr marL="0" indent="0">
              <a:buNone/>
            </a:pPr>
            <a:r>
              <a:rPr lang="en-GB" dirty="0" smtClean="0">
                <a:solidFill>
                  <a:srgbClr val="FF0066"/>
                </a:solidFill>
                <a:latin typeface="Comic Sans MS" panose="030F0702030302020204" pitchFamily="66" charset="0"/>
              </a:rPr>
              <a:t>2018 </a:t>
            </a:r>
            <a:endParaRPr lang="en-GB" dirty="0">
              <a:solidFill>
                <a:srgbClr val="FF0066"/>
              </a:solidFill>
              <a:latin typeface="Comic Sans MS" panose="030F0702030302020204" pitchFamily="66" charset="0"/>
            </a:endParaRPr>
          </a:p>
          <a:p>
            <a:pPr marL="0" indent="0">
              <a:buNone/>
            </a:pPr>
            <a:r>
              <a:rPr lang="en-GB" dirty="0" smtClean="0">
                <a:solidFill>
                  <a:srgbClr val="FF0066"/>
                </a:solidFill>
                <a:latin typeface="Comic Sans MS" panose="030F0702030302020204" pitchFamily="66" charset="0"/>
              </a:rPr>
              <a:t>2017</a:t>
            </a:r>
            <a:r>
              <a:rPr lang="en-GB" dirty="0" smtClean="0">
                <a:latin typeface="Comic Sans MS" panose="030F0702030302020204" pitchFamily="66" charset="0"/>
              </a:rPr>
              <a:t> </a:t>
            </a:r>
            <a:r>
              <a:rPr lang="en-GB" dirty="0">
                <a:latin typeface="Comic Sans MS" panose="030F0702030302020204" pitchFamily="66" charset="0"/>
              </a:rPr>
              <a:t>Comparison source question</a:t>
            </a:r>
            <a:endParaRPr lang="en-GB" dirty="0" smtClean="0">
              <a:latin typeface="Comic Sans MS" panose="030F0702030302020204" pitchFamily="66" charset="0"/>
            </a:endParaRPr>
          </a:p>
          <a:p>
            <a:pPr marL="0" indent="0">
              <a:buNone/>
            </a:pPr>
            <a:r>
              <a:rPr lang="en-GB" dirty="0" smtClean="0">
                <a:solidFill>
                  <a:srgbClr val="FF0066"/>
                </a:solidFill>
                <a:latin typeface="Comic Sans MS" panose="030F0702030302020204" pitchFamily="66" charset="0"/>
              </a:rPr>
              <a:t>2016 </a:t>
            </a:r>
          </a:p>
          <a:p>
            <a:pPr marL="0" indent="0">
              <a:buNone/>
            </a:pP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r>
              <a:rPr lang="en-GB" dirty="0" smtClean="0">
                <a:solidFill>
                  <a:srgbClr val="FF0066"/>
                </a:solidFill>
                <a:latin typeface="Comic Sans MS" panose="030F0702030302020204" pitchFamily="66" charset="0"/>
              </a:rPr>
              <a:t>2015</a:t>
            </a:r>
            <a:r>
              <a:rPr lang="en-GB" dirty="0" smtClean="0">
                <a:latin typeface="Comic Sans MS" panose="030F0702030302020204" pitchFamily="66" charset="0"/>
              </a:rPr>
              <a:t> </a:t>
            </a:r>
          </a:p>
          <a:p>
            <a:pPr marL="0" indent="0">
              <a:buNone/>
            </a:pP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 </a:t>
            </a:r>
            <a:endParaRPr lang="en-GB" dirty="0">
              <a:latin typeface="Comic Sans MS" panose="030F0702030302020204" pitchFamily="66"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72" t="36508" r="6250" b="36111"/>
          <a:stretch/>
        </p:blipFill>
        <p:spPr bwMode="auto">
          <a:xfrm>
            <a:off x="1475656" y="3140968"/>
            <a:ext cx="6156177" cy="1503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500" t="45189" r="5952" b="35962"/>
          <a:stretch/>
        </p:blipFill>
        <p:spPr bwMode="auto">
          <a:xfrm>
            <a:off x="1475656" y="4860148"/>
            <a:ext cx="6840760" cy="137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874" t="58115" r="3734" b="12895"/>
          <a:stretch/>
        </p:blipFill>
        <p:spPr bwMode="auto">
          <a:xfrm>
            <a:off x="1475656" y="1236631"/>
            <a:ext cx="6722774" cy="131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7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anim calcmode="lin" valueType="num">
                                      <p:cBhvr additive="base">
                                        <p:cTn id="43" dur="500" fill="hold"/>
                                        <p:tgtEl>
                                          <p:spTgt spid="1027"/>
                                        </p:tgtEl>
                                        <p:attrNameLst>
                                          <p:attrName>ppt_x</p:attrName>
                                        </p:attrNameLst>
                                      </p:cBhvr>
                                      <p:tavLst>
                                        <p:tav tm="0">
                                          <p:val>
                                            <p:strVal val="#ppt_x"/>
                                          </p:val>
                                        </p:tav>
                                        <p:tav tm="100000">
                                          <p:val>
                                            <p:strVal val="#ppt_x"/>
                                          </p:val>
                                        </p:tav>
                                      </p:tavLst>
                                    </p:anim>
                                    <p:anim calcmode="lin" valueType="num">
                                      <p:cBhvr additive="base">
                                        <p:cTn id="4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12 mark Question</a:t>
            </a:r>
            <a:endParaRPr lang="en-GB" dirty="0">
              <a:solidFill>
                <a:schemeClr val="bg1"/>
              </a:solidFill>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65250"/>
            <a:ext cx="8457703" cy="170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0046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latin typeface="Comic Sans MS" panose="030F0702030302020204" pitchFamily="66" charset="0"/>
              </a:rPr>
              <a:t>20 mark Question</a:t>
            </a:r>
            <a:br>
              <a:rPr lang="en-GB" dirty="0" smtClean="0">
                <a:solidFill>
                  <a:schemeClr val="bg1"/>
                </a:solidFill>
                <a:latin typeface="Comic Sans MS" panose="030F0702030302020204" pitchFamily="66" charset="0"/>
              </a:rPr>
            </a:br>
            <a:r>
              <a:rPr lang="en-GB" sz="3100" dirty="0" smtClean="0">
                <a:solidFill>
                  <a:srgbClr val="FF0066"/>
                </a:solidFill>
                <a:latin typeface="Comic Sans MS" panose="030F0702030302020204" pitchFamily="66" charset="0"/>
              </a:rPr>
              <a:t>basically will ask if one system is superior to the other</a:t>
            </a:r>
            <a:endParaRPr lang="en-GB" sz="3100" dirty="0">
              <a:solidFill>
                <a:srgbClr val="FF0066"/>
              </a:solidFill>
              <a:latin typeface="Comic Sans MS" panose="030F0702030302020204" pitchFamily="66" charset="0"/>
            </a:endParaRPr>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672" t="36508" r="6250" b="36111"/>
          <a:stretch/>
        </p:blipFill>
        <p:spPr bwMode="auto">
          <a:xfrm>
            <a:off x="395536" y="1628800"/>
            <a:ext cx="8200632" cy="200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30490"/>
            <a:ext cx="8064896" cy="158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5877272"/>
            <a:ext cx="8424936" cy="646331"/>
          </a:xfrm>
          <a:prstGeom prst="rect">
            <a:avLst/>
          </a:prstGeom>
          <a:noFill/>
        </p:spPr>
        <p:txBody>
          <a:bodyPr wrap="square" rtlCol="0">
            <a:spAutoFit/>
          </a:bodyPr>
          <a:lstStyle/>
          <a:p>
            <a:r>
              <a:rPr lang="en-GB" b="1" dirty="0" smtClean="0">
                <a:solidFill>
                  <a:srgbClr val="FF0066"/>
                </a:solidFill>
                <a:latin typeface="Comic Sans MS" panose="030F0702030302020204" pitchFamily="66" charset="0"/>
              </a:rPr>
              <a:t>The question will dictate which features you  use to structure your paragraph!</a:t>
            </a:r>
            <a:endParaRPr lang="en-GB" b="1"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31242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6912"/>
            <a:ext cx="8229600" cy="1143000"/>
          </a:xfrm>
        </p:spPr>
        <p:txBody>
          <a:bodyPr/>
          <a:lstStyle/>
          <a:p>
            <a:r>
              <a:rPr lang="en-GB" b="1" dirty="0" smtClean="0">
                <a:solidFill>
                  <a:srgbClr val="FF0066"/>
                </a:solidFill>
                <a:effectLst>
                  <a:outerShdw blurRad="38100" dist="38100" dir="2700000" algn="tl">
                    <a:srgbClr val="000000">
                      <a:alpha val="43137"/>
                    </a:srgbClr>
                  </a:outerShdw>
                </a:effectLst>
                <a:latin typeface="Comic Sans MS" panose="030F0702030302020204" pitchFamily="66" charset="0"/>
              </a:rPr>
              <a:t>Mark Breakdown</a:t>
            </a:r>
            <a:endParaRPr lang="en-GB" b="1" dirty="0">
              <a:solidFill>
                <a:srgbClr val="FF0066"/>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423799" y="3501008"/>
            <a:ext cx="8229600" cy="3489251"/>
          </a:xfrm>
        </p:spPr>
        <p:txBody>
          <a:bodyPr/>
          <a:lstStyle/>
          <a:p>
            <a:pPr marL="0" indent="0">
              <a:buNone/>
            </a:pPr>
            <a:r>
              <a:rPr lang="en-GB" b="1" dirty="0" smtClean="0">
                <a:solidFill>
                  <a:schemeClr val="bg1"/>
                </a:solidFill>
                <a:latin typeface="Comic Sans MS" panose="030F0702030302020204" pitchFamily="66" charset="0"/>
              </a:rPr>
              <a:t>Intro – </a:t>
            </a:r>
            <a:r>
              <a:rPr lang="en-GB" b="1" dirty="0" smtClean="0">
                <a:solidFill>
                  <a:srgbClr val="FF0066"/>
                </a:solidFill>
                <a:latin typeface="Comic Sans MS" panose="030F0702030302020204" pitchFamily="66" charset="0"/>
              </a:rPr>
              <a:t>2</a:t>
            </a:r>
          </a:p>
          <a:p>
            <a:pPr marL="0" indent="0">
              <a:buNone/>
            </a:pPr>
            <a:r>
              <a:rPr lang="en-GB" b="1" dirty="0" smtClean="0">
                <a:solidFill>
                  <a:schemeClr val="bg1"/>
                </a:solidFill>
                <a:latin typeface="Comic Sans MS" panose="030F0702030302020204" pitchFamily="66" charset="0"/>
              </a:rPr>
              <a:t>Knowledge – </a:t>
            </a:r>
            <a:r>
              <a:rPr lang="en-GB" b="1" dirty="0" smtClean="0">
                <a:solidFill>
                  <a:srgbClr val="FF0066"/>
                </a:solidFill>
                <a:latin typeface="Comic Sans MS" panose="030F0702030302020204" pitchFamily="66" charset="0"/>
              </a:rPr>
              <a:t>8 (max 5 for only description or only examples)</a:t>
            </a:r>
          </a:p>
          <a:p>
            <a:pPr marL="0" indent="0">
              <a:buNone/>
            </a:pPr>
            <a:r>
              <a:rPr lang="en-GB" b="1" dirty="0" smtClean="0">
                <a:solidFill>
                  <a:schemeClr val="bg1"/>
                </a:solidFill>
                <a:latin typeface="Comic Sans MS" panose="030F0702030302020204" pitchFamily="66" charset="0"/>
              </a:rPr>
              <a:t>Analysis – </a:t>
            </a:r>
            <a:r>
              <a:rPr lang="en-GB" b="1" dirty="0" smtClean="0">
                <a:solidFill>
                  <a:srgbClr val="FF0066"/>
                </a:solidFill>
                <a:latin typeface="Comic Sans MS" panose="030F0702030302020204" pitchFamily="66" charset="0"/>
              </a:rPr>
              <a:t>6</a:t>
            </a:r>
            <a:r>
              <a:rPr lang="en-GB" b="1" dirty="0" smtClean="0">
                <a:solidFill>
                  <a:schemeClr val="bg1"/>
                </a:solidFill>
                <a:latin typeface="Comic Sans MS" panose="030F0702030302020204" pitchFamily="66" charset="0"/>
              </a:rPr>
              <a:t> </a:t>
            </a:r>
          </a:p>
          <a:p>
            <a:pPr marL="0" indent="0">
              <a:buNone/>
            </a:pPr>
            <a:r>
              <a:rPr lang="en-GB" b="1" dirty="0" smtClean="0">
                <a:solidFill>
                  <a:schemeClr val="bg1"/>
                </a:solidFill>
                <a:latin typeface="Comic Sans MS" panose="030F0702030302020204" pitchFamily="66" charset="0"/>
              </a:rPr>
              <a:t>Conclusion – </a:t>
            </a:r>
            <a:r>
              <a:rPr lang="en-GB" b="1" dirty="0" smtClean="0">
                <a:solidFill>
                  <a:srgbClr val="FF0066"/>
                </a:solidFill>
                <a:latin typeface="Comic Sans MS" panose="030F0702030302020204" pitchFamily="66" charset="0"/>
              </a:rPr>
              <a:t>4 (separate or throughout) </a:t>
            </a:r>
          </a:p>
          <a:p>
            <a:pPr marL="0" indent="0">
              <a:buNone/>
            </a:pPr>
            <a:endParaRPr lang="en-GB"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01" y="116632"/>
            <a:ext cx="819943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18" y="1213507"/>
            <a:ext cx="8229600" cy="1143000"/>
          </a:xfrm>
        </p:spPr>
        <p:txBody>
          <a:bodyPr/>
          <a:lstStyle/>
          <a:p>
            <a:r>
              <a:rPr lang="en-GB" b="1" dirty="0" smtClean="0">
                <a:solidFill>
                  <a:srgbClr val="FF0066"/>
                </a:solidFill>
                <a:effectLst>
                  <a:outerShdw blurRad="38100" dist="38100" dir="2700000" algn="tl">
                    <a:srgbClr val="000000">
                      <a:alpha val="43137"/>
                    </a:srgbClr>
                  </a:outerShdw>
                </a:effectLst>
                <a:latin typeface="Comic Sans MS" panose="030F0702030302020204" pitchFamily="66" charset="0"/>
              </a:rPr>
              <a:t>Intro </a:t>
            </a:r>
            <a:endParaRPr lang="en-GB" b="1" dirty="0">
              <a:solidFill>
                <a:srgbClr val="FF0066"/>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0" y="2167731"/>
            <a:ext cx="9036496" cy="4525963"/>
          </a:xfrm>
        </p:spPr>
        <p:txBody>
          <a:bodyPr>
            <a:normAutofit fontScale="92500" lnSpcReduction="10000"/>
          </a:bodyPr>
          <a:lstStyle/>
          <a:p>
            <a:r>
              <a:rPr lang="en-GB" b="1" dirty="0" smtClean="0">
                <a:solidFill>
                  <a:srgbClr val="FF0066"/>
                </a:solidFill>
                <a:effectLst>
                  <a:outerShdw blurRad="38100" dist="38100" dir="2700000" algn="tl">
                    <a:srgbClr val="000000">
                      <a:alpha val="43137"/>
                    </a:srgbClr>
                  </a:outerShdw>
                </a:effectLst>
                <a:latin typeface="Comic Sans MS" panose="030F0702030302020204" pitchFamily="66" charset="0"/>
              </a:rPr>
              <a:t>Background</a:t>
            </a:r>
            <a:r>
              <a:rPr lang="en-GB" dirty="0" smtClean="0">
                <a:solidFill>
                  <a:srgbClr val="FF0066"/>
                </a:solidFill>
                <a:latin typeface="Comic Sans MS" panose="030F0702030302020204" pitchFamily="66" charset="0"/>
              </a:rPr>
              <a:t> – </a:t>
            </a:r>
            <a:r>
              <a:rPr lang="en-GB" dirty="0" smtClean="0">
                <a:solidFill>
                  <a:schemeClr val="bg1"/>
                </a:solidFill>
                <a:latin typeface="Comic Sans MS" panose="030F0702030302020204" pitchFamily="66" charset="0"/>
              </a:rPr>
              <a:t>what is democracy/ how does it work/ type of system/ describe direct &amp; representative democracy</a:t>
            </a:r>
          </a:p>
          <a:p>
            <a:r>
              <a:rPr lang="en-GB" b="1" dirty="0" smtClean="0">
                <a:solidFill>
                  <a:srgbClr val="FF0066"/>
                </a:solidFill>
                <a:effectLst>
                  <a:outerShdw blurRad="38100" dist="38100" dir="2700000" algn="tl">
                    <a:srgbClr val="000000">
                      <a:alpha val="43137"/>
                    </a:srgbClr>
                  </a:outerShdw>
                </a:effectLst>
                <a:latin typeface="Comic Sans MS" panose="030F0702030302020204" pitchFamily="66" charset="0"/>
              </a:rPr>
              <a:t>Factors - </a:t>
            </a:r>
            <a:r>
              <a:rPr lang="en-GB" dirty="0" smtClean="0">
                <a:solidFill>
                  <a:schemeClr val="bg1"/>
                </a:solidFill>
                <a:latin typeface="Comic Sans MS" panose="030F0702030302020204" pitchFamily="66" charset="0"/>
              </a:rPr>
              <a:t>^^ </a:t>
            </a:r>
            <a:r>
              <a:rPr lang="en-GB" i="1" dirty="0" smtClean="0">
                <a:solidFill>
                  <a:schemeClr val="bg1"/>
                </a:solidFill>
                <a:latin typeface="Comic Sans MS" panose="030F0702030302020204" pitchFamily="66" charset="0"/>
              </a:rPr>
              <a:t>Political Theorists have identified a number of benefits of direct democracy such as… </a:t>
            </a:r>
            <a:r>
              <a:rPr lang="en-GB" dirty="0" smtClean="0">
                <a:solidFill>
                  <a:schemeClr val="bg1"/>
                </a:solidFill>
                <a:latin typeface="Comic Sans MS" panose="030F0702030302020204" pitchFamily="66" charset="0"/>
              </a:rPr>
              <a:t>(list)</a:t>
            </a:r>
          </a:p>
          <a:p>
            <a:r>
              <a:rPr lang="en-GB" b="1" dirty="0" smtClean="0">
                <a:solidFill>
                  <a:srgbClr val="FF0066"/>
                </a:solidFill>
                <a:effectLst>
                  <a:outerShdw blurRad="38100" dist="38100" dir="2700000" algn="tl">
                    <a:srgbClr val="000000">
                      <a:alpha val="43137"/>
                    </a:srgbClr>
                  </a:outerShdw>
                </a:effectLst>
                <a:latin typeface="Comic Sans MS" panose="030F0702030302020204" pitchFamily="66" charset="0"/>
              </a:rPr>
              <a:t>Argument </a:t>
            </a:r>
            <a:r>
              <a:rPr lang="en-GB" dirty="0" smtClean="0">
                <a:solidFill>
                  <a:srgbClr val="FF0066"/>
                </a:solidFill>
                <a:latin typeface="Comic Sans MS" panose="030F0702030302020204" pitchFamily="66" charset="0"/>
              </a:rPr>
              <a:t>– </a:t>
            </a:r>
            <a:r>
              <a:rPr lang="en-GB" i="1" dirty="0" smtClean="0">
                <a:solidFill>
                  <a:schemeClr val="bg1"/>
                </a:solidFill>
                <a:latin typeface="Comic Sans MS" panose="030F0702030302020204" pitchFamily="66" charset="0"/>
              </a:rPr>
              <a:t>It can be argued that the benefits of direct democracy ARE/ ARE NOT far superior to those for representative because…(</a:t>
            </a:r>
            <a:r>
              <a:rPr lang="en-GB" dirty="0" smtClean="0">
                <a:solidFill>
                  <a:schemeClr val="bg1"/>
                </a:solidFill>
                <a:latin typeface="Comic Sans MS" panose="030F0702030302020204" pitchFamily="66" charset="0"/>
              </a:rPr>
              <a:t>justify)</a:t>
            </a:r>
            <a:endParaRPr lang="en-GB" dirty="0">
              <a:solidFill>
                <a:schemeClr val="bg1"/>
              </a:solidFill>
              <a:latin typeface="Comic Sans MS" panose="030F0702030302020204" pitchFamily="66"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780"/>
          <a:stretch/>
        </p:blipFill>
        <p:spPr bwMode="auto">
          <a:xfrm>
            <a:off x="611560" y="-99392"/>
            <a:ext cx="8199437" cy="144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11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Essay guidance</a:t>
            </a: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457200" y="1600200"/>
            <a:ext cx="8435280" cy="5141168"/>
          </a:xfrm>
        </p:spPr>
        <p:txBody>
          <a:bodyPr>
            <a:normAutofit fontScale="92500" lnSpcReduction="10000"/>
          </a:bodyPr>
          <a:lstStyle/>
          <a:p>
            <a:r>
              <a:rPr lang="en-GB" dirty="0" smtClean="0">
                <a:solidFill>
                  <a:schemeClr val="bg1"/>
                </a:solidFill>
                <a:latin typeface="Comic Sans MS" panose="030F0702030302020204" pitchFamily="66" charset="0"/>
              </a:rPr>
              <a:t>This essay will focus </a:t>
            </a:r>
            <a:r>
              <a:rPr lang="en-GB" dirty="0" smtClean="0">
                <a:solidFill>
                  <a:srgbClr val="FF0066"/>
                </a:solidFill>
                <a:latin typeface="Comic Sans MS" panose="030F0702030302020204" pitchFamily="66" charset="0"/>
              </a:rPr>
              <a:t>on analysis of one type of democracy</a:t>
            </a:r>
            <a:endParaRPr lang="en-GB" dirty="0" smtClean="0">
              <a:solidFill>
                <a:schemeClr val="bg1"/>
              </a:solidFill>
              <a:latin typeface="Comic Sans MS" panose="030F0702030302020204" pitchFamily="66" charset="0"/>
            </a:endParaRPr>
          </a:p>
          <a:p>
            <a:r>
              <a:rPr lang="en-GB" dirty="0" smtClean="0">
                <a:solidFill>
                  <a:schemeClr val="bg1"/>
                </a:solidFill>
                <a:latin typeface="Comic Sans MS" panose="030F0702030302020204" pitchFamily="66" charset="0"/>
              </a:rPr>
              <a:t>This means your will discuss one feature of direct and counter it with a feature of representative</a:t>
            </a:r>
          </a:p>
          <a:p>
            <a:r>
              <a:rPr lang="en-GB" dirty="0" smtClean="0">
                <a:solidFill>
                  <a:schemeClr val="bg1"/>
                </a:solidFill>
                <a:latin typeface="Comic Sans MS" panose="030F0702030302020204" pitchFamily="66" charset="0"/>
              </a:rPr>
              <a:t>Therefore you must be clear before you begin your paragraphs, which you are arguing is best – as your mini conclusions should back this up</a:t>
            </a:r>
          </a:p>
          <a:p>
            <a:r>
              <a:rPr lang="en-GB" dirty="0" smtClean="0">
                <a:solidFill>
                  <a:schemeClr val="bg1"/>
                </a:solidFill>
                <a:latin typeface="Comic Sans MS" panose="030F0702030302020204" pitchFamily="66" charset="0"/>
              </a:rPr>
              <a:t>Your final conclusion will then look at the mini conclusions to make a final </a:t>
            </a:r>
            <a:r>
              <a:rPr lang="en-GB" dirty="0" smtClean="0">
                <a:latin typeface="Comic Sans MS" panose="030F0702030302020204" pitchFamily="66" charset="0"/>
              </a:rPr>
              <a:t>judgement</a:t>
            </a:r>
            <a:endParaRPr lang="en-GB" dirty="0">
              <a:latin typeface="Comic Sans MS" panose="030F0702030302020204" pitchFamily="66" charset="0"/>
            </a:endParaRPr>
          </a:p>
        </p:txBody>
      </p:sp>
    </p:spTree>
    <p:extLst>
      <p:ext uri="{BB962C8B-B14F-4D97-AF65-F5344CB8AC3E}">
        <p14:creationId xmlns:p14="http://schemas.microsoft.com/office/powerpoint/2010/main" val="410479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10" y="-94994"/>
            <a:ext cx="8229600" cy="1143000"/>
          </a:xfrm>
        </p:spPr>
        <p:txBody>
          <a:bodyPr/>
          <a:lstStyle/>
          <a:p>
            <a:r>
              <a:rPr lang="en-GB" dirty="0" smtClean="0">
                <a:solidFill>
                  <a:srgbClr val="0066FF"/>
                </a:solidFill>
                <a:effectLst>
                  <a:outerShdw blurRad="38100" dist="38100" dir="2700000" algn="tl">
                    <a:srgbClr val="000000">
                      <a:alpha val="43137"/>
                    </a:srgbClr>
                  </a:outerShdw>
                </a:effectLst>
                <a:latin typeface="Comic Sans MS" panose="030F0702030302020204" pitchFamily="66" charset="0"/>
              </a:rPr>
              <a:t>Paragraphs</a:t>
            </a:r>
            <a:endParaRPr lang="en-GB" dirty="0">
              <a:solidFill>
                <a:srgbClr val="0066FF"/>
              </a:solidFill>
              <a:effectLst>
                <a:outerShdw blurRad="38100" dist="38100" dir="2700000" algn="tl">
                  <a:srgbClr val="000000">
                    <a:alpha val="43137"/>
                  </a:srgbClr>
                </a:outerShdw>
              </a:effectLst>
              <a:latin typeface="Comic Sans MS" panose="030F0702030302020204" pitchFamily="66" charset="0"/>
            </a:endParaRPr>
          </a:p>
        </p:txBody>
      </p:sp>
      <p:sp>
        <p:nvSpPr>
          <p:cNvPr id="10" name="Content Placeholder 2"/>
          <p:cNvSpPr>
            <a:spLocks noGrp="1"/>
          </p:cNvSpPr>
          <p:nvPr>
            <p:ph idx="1"/>
          </p:nvPr>
        </p:nvSpPr>
        <p:spPr>
          <a:xfrm>
            <a:off x="179512" y="1052736"/>
            <a:ext cx="3600400" cy="5472608"/>
          </a:xfrm>
        </p:spPr>
        <p:txBody>
          <a:bodyPr>
            <a:normAutofit fontScale="92500" lnSpcReduction="10000"/>
          </a:bodyPr>
          <a:lstStyle/>
          <a:p>
            <a:pPr marL="0" indent="0">
              <a:buNone/>
            </a:pPr>
            <a:r>
              <a:rPr lang="en-GB" b="1" dirty="0" smtClean="0">
                <a:solidFill>
                  <a:srgbClr val="FF0066"/>
                </a:solidFill>
                <a:effectLst>
                  <a:outerShdw blurRad="38100" dist="38100" dir="2700000" algn="tl">
                    <a:srgbClr val="000000">
                      <a:alpha val="43137"/>
                    </a:srgbClr>
                  </a:outerShdw>
                </a:effectLst>
                <a:latin typeface="Comic Sans MS" panose="030F0702030302020204" pitchFamily="66" charset="0"/>
              </a:rPr>
              <a:t>DIRECT DEMOCRACY</a:t>
            </a:r>
          </a:p>
          <a:p>
            <a:pPr marL="514350" indent="-514350">
              <a:buFont typeface="+mj-lt"/>
              <a:buAutoNum type="arabicPeriod"/>
            </a:pPr>
            <a:r>
              <a:rPr lang="en-GB" dirty="0" smtClean="0">
                <a:solidFill>
                  <a:schemeClr val="bg1"/>
                </a:solidFill>
                <a:latin typeface="Comic Sans MS" panose="030F0702030302020204" pitchFamily="66" charset="0"/>
              </a:rPr>
              <a:t>Heightens control</a:t>
            </a:r>
          </a:p>
          <a:p>
            <a:pPr marL="514350" indent="-514350">
              <a:buFont typeface="+mj-lt"/>
              <a:buAutoNum type="arabicPeriod"/>
            </a:pPr>
            <a:r>
              <a:rPr lang="en-GB" dirty="0" smtClean="0">
                <a:solidFill>
                  <a:schemeClr val="bg1"/>
                </a:solidFill>
                <a:latin typeface="Comic Sans MS" panose="030F0702030302020204" pitchFamily="66" charset="0"/>
              </a:rPr>
              <a:t>Politicises citizens</a:t>
            </a:r>
          </a:p>
          <a:p>
            <a:pPr marL="514350" indent="-514350">
              <a:buFont typeface="+mj-lt"/>
              <a:buAutoNum type="arabicPeriod"/>
            </a:pPr>
            <a:r>
              <a:rPr lang="en-GB" dirty="0" smtClean="0">
                <a:solidFill>
                  <a:schemeClr val="bg1"/>
                </a:solidFill>
                <a:latin typeface="Comic Sans MS" panose="030F0702030302020204" pitchFamily="66" charset="0"/>
              </a:rPr>
              <a:t>Don’t have to rely on self-serving politicians</a:t>
            </a:r>
          </a:p>
          <a:p>
            <a:pPr marL="514350" indent="-514350">
              <a:buFont typeface="+mj-lt"/>
              <a:buAutoNum type="arabicPeriod"/>
            </a:pPr>
            <a:r>
              <a:rPr lang="en-GB" dirty="0" smtClean="0">
                <a:solidFill>
                  <a:schemeClr val="bg1"/>
                </a:solidFill>
                <a:latin typeface="Comic Sans MS" panose="030F0702030302020204" pitchFamily="66" charset="0"/>
              </a:rPr>
              <a:t>Ensures legitimacy </a:t>
            </a:r>
            <a:endParaRPr lang="en-GB" dirty="0">
              <a:solidFill>
                <a:schemeClr val="bg1"/>
              </a:solidFill>
              <a:latin typeface="Comic Sans MS" panose="030F0702030302020204" pitchFamily="66" charset="0"/>
            </a:endParaRPr>
          </a:p>
        </p:txBody>
      </p:sp>
      <p:sp>
        <p:nvSpPr>
          <p:cNvPr id="11" name="Content Placeholder 2"/>
          <p:cNvSpPr txBox="1">
            <a:spLocks/>
          </p:cNvSpPr>
          <p:nvPr/>
        </p:nvSpPr>
        <p:spPr>
          <a:xfrm>
            <a:off x="5004048" y="1052736"/>
            <a:ext cx="3744416" cy="580526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300" dirty="0" smtClean="0">
                <a:solidFill>
                  <a:srgbClr val="66FF66"/>
                </a:solidFill>
                <a:effectLst>
                  <a:outerShdw blurRad="38100" dist="38100" dir="2700000" algn="tl">
                    <a:srgbClr val="000000">
                      <a:alpha val="43137"/>
                    </a:srgbClr>
                  </a:outerShdw>
                </a:effectLst>
                <a:latin typeface="Comic Sans MS" panose="030F0702030302020204" pitchFamily="66" charset="0"/>
              </a:rPr>
              <a:t>REPRESENTATIVE DEMOCRACY</a:t>
            </a:r>
          </a:p>
          <a:p>
            <a:pPr marL="514350" indent="-514350">
              <a:buFont typeface="+mj-lt"/>
              <a:buAutoNum type="arabicPeriod"/>
            </a:pPr>
            <a:r>
              <a:rPr lang="en-GB" dirty="0" smtClean="0">
                <a:solidFill>
                  <a:schemeClr val="bg1"/>
                </a:solidFill>
                <a:latin typeface="Comic Sans MS" panose="030F0702030302020204" pitchFamily="66" charset="0"/>
              </a:rPr>
              <a:t>Is more manageable/ practicable </a:t>
            </a:r>
          </a:p>
          <a:p>
            <a:pPr marL="514350" indent="-514350">
              <a:buFont typeface="+mj-lt"/>
              <a:buAutoNum type="arabicPeriod"/>
            </a:pPr>
            <a:r>
              <a:rPr lang="en-GB" dirty="0" smtClean="0">
                <a:solidFill>
                  <a:schemeClr val="bg1"/>
                </a:solidFill>
                <a:latin typeface="Comic Sans MS" panose="030F0702030302020204" pitchFamily="66" charset="0"/>
              </a:rPr>
              <a:t>Creates a Division of labour</a:t>
            </a:r>
          </a:p>
          <a:p>
            <a:pPr marL="514350" indent="-514350">
              <a:buFont typeface="+mj-lt"/>
              <a:buAutoNum type="arabicPeriod"/>
            </a:pPr>
            <a:r>
              <a:rPr lang="en-GB" dirty="0" smtClean="0">
                <a:solidFill>
                  <a:schemeClr val="bg1"/>
                </a:solidFill>
                <a:latin typeface="Comic Sans MS" panose="030F0702030302020204" pitchFamily="66" charset="0"/>
              </a:rPr>
              <a:t>Provides experience and expertise</a:t>
            </a:r>
          </a:p>
          <a:p>
            <a:pPr marL="514350" indent="-514350">
              <a:buFont typeface="+mj-lt"/>
              <a:buAutoNum type="arabicPeriod"/>
            </a:pPr>
            <a:r>
              <a:rPr lang="en-GB" dirty="0" smtClean="0">
                <a:solidFill>
                  <a:schemeClr val="bg1"/>
                </a:solidFill>
                <a:latin typeface="Comic Sans MS" panose="030F0702030302020204" pitchFamily="66" charset="0"/>
              </a:rPr>
              <a:t>Ensures accountability. Stability and compromise</a:t>
            </a:r>
            <a:endParaRPr lang="en-GB" dirty="0">
              <a:solidFill>
                <a:schemeClr val="bg1"/>
              </a:solidFill>
              <a:latin typeface="Comic Sans MS" panose="030F0702030302020204" pitchFamily="66" charset="0"/>
            </a:endParaRPr>
          </a:p>
        </p:txBody>
      </p:sp>
      <p:sp>
        <p:nvSpPr>
          <p:cNvPr id="12" name="Right Arrow 11"/>
          <p:cNvSpPr/>
          <p:nvPr/>
        </p:nvSpPr>
        <p:spPr>
          <a:xfrm>
            <a:off x="2843808" y="2276872"/>
            <a:ext cx="2376264" cy="360040"/>
          </a:xfrm>
          <a:prstGeom prst="right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2843808" y="2996952"/>
            <a:ext cx="2160240" cy="360040"/>
          </a:xfrm>
          <a:prstGeom prst="right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3131840" y="4365104"/>
            <a:ext cx="1872208" cy="360040"/>
          </a:xfrm>
          <a:prstGeom prst="right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2987824" y="5805264"/>
            <a:ext cx="1872208" cy="360040"/>
          </a:xfrm>
          <a:prstGeom prst="rightArrow">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225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 calcmode="lin" valueType="num">
                                      <p:cBhvr additive="base">
                                        <p:cTn id="4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 calcmode="lin" valueType="num">
                                      <p:cBhvr additive="base">
                                        <p:cTn id="4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anim calcmode="lin" valueType="num">
                                      <p:cBhvr additive="base">
                                        <p:cTn id="5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xEl>
                                              <p:pRg st="4" end="4"/>
                                            </p:txEl>
                                          </p:spTgt>
                                        </p:tgtEl>
                                        <p:attrNameLst>
                                          <p:attrName>style.visibility</p:attrName>
                                        </p:attrNameLst>
                                      </p:cBhvr>
                                      <p:to>
                                        <p:strVal val="visible"/>
                                      </p:to>
                                    </p:set>
                                    <p:anim calcmode="lin" valueType="num">
                                      <p:cBhvr additive="base">
                                        <p:cTn id="6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77282"/>
            <a:ext cx="8589640" cy="1143000"/>
          </a:xfrm>
        </p:spPr>
        <p:txBody>
          <a:bodyPr/>
          <a:lstStyle/>
          <a:p>
            <a:r>
              <a:rPr lang="en-GB" b="1" dirty="0" smtClean="0">
                <a:solidFill>
                  <a:srgbClr val="FF33CC"/>
                </a:solidFill>
                <a:effectLst>
                  <a:outerShdw blurRad="38100" dist="38100" dir="2700000" algn="tl">
                    <a:srgbClr val="000000">
                      <a:alpha val="43137"/>
                    </a:srgbClr>
                  </a:outerShdw>
                </a:effectLst>
                <a:latin typeface="Comic Sans MS" panose="030F0702030302020204" pitchFamily="66" charset="0"/>
              </a:rPr>
              <a:t>Paragraphs</a:t>
            </a:r>
            <a:endParaRPr lang="en-GB" b="1" dirty="0">
              <a:solidFill>
                <a:srgbClr val="FF33CC"/>
              </a:solidFill>
              <a:effectLst>
                <a:outerShdw blurRad="38100" dist="38100" dir="2700000" algn="tl">
                  <a:srgbClr val="000000">
                    <a:alpha val="43137"/>
                  </a:srgbClr>
                </a:outerShdw>
              </a:effectLst>
              <a:latin typeface="Comic Sans MS" panose="030F0702030302020204" pitchFamily="66" charset="0"/>
            </a:endParaRPr>
          </a:p>
        </p:txBody>
      </p:sp>
      <p:sp>
        <p:nvSpPr>
          <p:cNvPr id="4" name="Content Placeholder 2"/>
          <p:cNvSpPr txBox="1">
            <a:spLocks/>
          </p:cNvSpPr>
          <p:nvPr/>
        </p:nvSpPr>
        <p:spPr>
          <a:xfrm>
            <a:off x="0" y="764704"/>
            <a:ext cx="9144000" cy="63093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800" b="1" u="sng" dirty="0" smtClean="0">
                <a:solidFill>
                  <a:schemeClr val="bg1"/>
                </a:solidFill>
                <a:latin typeface="Comic Sans MS" panose="030F0702030302020204" pitchFamily="66" charset="0"/>
              </a:rPr>
              <a:t>Paragraph Structure</a:t>
            </a:r>
          </a:p>
          <a:p>
            <a:pPr marL="514350" indent="-514350">
              <a:buFont typeface="+mj-lt"/>
              <a:buAutoNum type="arabicPeriod"/>
            </a:pPr>
            <a:r>
              <a:rPr lang="en-GB" sz="2800" b="1" dirty="0" smtClean="0">
                <a:solidFill>
                  <a:srgbClr val="CC99FF"/>
                </a:solidFill>
                <a:latin typeface="Comic Sans MS" panose="030F0702030302020204" pitchFamily="66" charset="0"/>
              </a:rPr>
              <a:t>Topic sentence </a:t>
            </a:r>
            <a:r>
              <a:rPr lang="en-GB" sz="2800" b="1" dirty="0" smtClean="0">
                <a:solidFill>
                  <a:schemeClr val="tx1">
                    <a:lumMod val="85000"/>
                    <a:lumOff val="15000"/>
                  </a:schemeClr>
                </a:solidFill>
                <a:latin typeface="Comic Sans MS" panose="030F0702030302020204" pitchFamily="66" charset="0"/>
              </a:rPr>
              <a:t>‘</a:t>
            </a:r>
            <a:r>
              <a:rPr lang="en-GB" sz="2800" b="1" dirty="0" smtClean="0">
                <a:solidFill>
                  <a:schemeClr val="bg1"/>
                </a:solidFill>
                <a:latin typeface="Comic Sans MS" panose="030F0702030302020204" pitchFamily="66" charset="0"/>
              </a:rPr>
              <a:t>One key feature of direct democracy is…</a:t>
            </a:r>
          </a:p>
          <a:p>
            <a:pPr marL="514350" indent="-514350">
              <a:buFont typeface="+mj-lt"/>
              <a:buAutoNum type="arabicPeriod"/>
            </a:pPr>
            <a:r>
              <a:rPr lang="en-GB" sz="2800" b="1" dirty="0" smtClean="0">
                <a:solidFill>
                  <a:srgbClr val="FF33CC"/>
                </a:solidFill>
                <a:latin typeface="Comic Sans MS" panose="030F0702030302020204" pitchFamily="66" charset="0"/>
              </a:rPr>
              <a:t>Knowledge</a:t>
            </a:r>
            <a:r>
              <a:rPr lang="en-GB" sz="2800" b="1" dirty="0" smtClean="0">
                <a:solidFill>
                  <a:schemeClr val="tx1">
                    <a:lumMod val="85000"/>
                    <a:lumOff val="15000"/>
                  </a:schemeClr>
                </a:solidFill>
                <a:latin typeface="Comic Sans MS" panose="030F0702030302020204" pitchFamily="66" charset="0"/>
              </a:rPr>
              <a:t> </a:t>
            </a:r>
            <a:r>
              <a:rPr lang="en-GB" sz="2800" b="1" dirty="0" smtClean="0">
                <a:solidFill>
                  <a:schemeClr val="bg1"/>
                </a:solidFill>
                <a:latin typeface="Comic Sans MS" panose="030F0702030302020204" pitchFamily="66" charset="0"/>
              </a:rPr>
              <a:t>– Describe the feature in detail</a:t>
            </a:r>
          </a:p>
          <a:p>
            <a:pPr marL="514350" indent="-514350">
              <a:buFont typeface="+mj-lt"/>
              <a:buAutoNum type="arabicPeriod"/>
            </a:pPr>
            <a:r>
              <a:rPr lang="en-GB" sz="2800" b="1" dirty="0" smtClean="0">
                <a:solidFill>
                  <a:srgbClr val="00B0F0"/>
                </a:solidFill>
                <a:latin typeface="Comic Sans MS" panose="030F0702030302020204" pitchFamily="66" charset="0"/>
              </a:rPr>
              <a:t>Example</a:t>
            </a:r>
            <a:r>
              <a:rPr lang="en-GB" sz="2800" b="1" dirty="0" smtClean="0">
                <a:solidFill>
                  <a:schemeClr val="tx1">
                    <a:lumMod val="85000"/>
                    <a:lumOff val="15000"/>
                  </a:schemeClr>
                </a:solidFill>
                <a:latin typeface="Comic Sans MS" panose="030F0702030302020204" pitchFamily="66" charset="0"/>
              </a:rPr>
              <a:t> </a:t>
            </a:r>
            <a:r>
              <a:rPr lang="en-GB" sz="2800" b="1" dirty="0" smtClean="0">
                <a:solidFill>
                  <a:schemeClr val="bg1"/>
                </a:solidFill>
                <a:latin typeface="Comic Sans MS" panose="030F0702030302020204" pitchFamily="66" charset="0"/>
              </a:rPr>
              <a:t>– use an example that backs this up </a:t>
            </a:r>
          </a:p>
          <a:p>
            <a:pPr marL="514350" indent="-514350">
              <a:buFont typeface="+mj-lt"/>
              <a:buAutoNum type="arabicPeriod"/>
            </a:pPr>
            <a:r>
              <a:rPr lang="en-GB" sz="2800" b="1" dirty="0" smtClean="0">
                <a:solidFill>
                  <a:srgbClr val="FFC000"/>
                </a:solidFill>
                <a:latin typeface="Comic Sans MS" panose="030F0702030302020204" pitchFamily="66" charset="0"/>
              </a:rPr>
              <a:t>Analyse</a:t>
            </a:r>
            <a:r>
              <a:rPr lang="en-GB" sz="2800" b="1" dirty="0" smtClean="0">
                <a:solidFill>
                  <a:schemeClr val="tx1">
                    <a:lumMod val="85000"/>
                    <a:lumOff val="15000"/>
                  </a:schemeClr>
                </a:solidFill>
                <a:latin typeface="Comic Sans MS" panose="030F0702030302020204" pitchFamily="66" charset="0"/>
              </a:rPr>
              <a:t> </a:t>
            </a:r>
            <a:r>
              <a:rPr lang="en-GB" sz="2800" b="1" dirty="0" smtClean="0">
                <a:solidFill>
                  <a:schemeClr val="bg1"/>
                </a:solidFill>
                <a:latin typeface="Comic Sans MS" panose="030F0702030302020204" pitchFamily="66" charset="0"/>
              </a:rPr>
              <a:t>– ‘Therefore it can be argued that direct democracy’…</a:t>
            </a:r>
          </a:p>
          <a:p>
            <a:pPr marL="514350" indent="-514350">
              <a:buFont typeface="+mj-lt"/>
              <a:buAutoNum type="arabicPeriod"/>
            </a:pPr>
            <a:r>
              <a:rPr lang="en-GB" sz="2800" b="1" dirty="0" smtClean="0">
                <a:solidFill>
                  <a:srgbClr val="00FF99"/>
                </a:solidFill>
                <a:latin typeface="Comic Sans MS" panose="030F0702030302020204" pitchFamily="66" charset="0"/>
              </a:rPr>
              <a:t>Comparison</a:t>
            </a:r>
            <a:r>
              <a:rPr lang="en-GB" sz="2800" b="1" dirty="0" smtClean="0">
                <a:solidFill>
                  <a:schemeClr val="tx1">
                    <a:lumMod val="85000"/>
                    <a:lumOff val="15000"/>
                  </a:schemeClr>
                </a:solidFill>
                <a:latin typeface="Comic Sans MS" panose="030F0702030302020204" pitchFamily="66" charset="0"/>
              </a:rPr>
              <a:t> </a:t>
            </a:r>
            <a:r>
              <a:rPr lang="en-GB" sz="2800" b="1" dirty="0" smtClean="0">
                <a:solidFill>
                  <a:schemeClr val="bg1"/>
                </a:solidFill>
                <a:latin typeface="Comic Sans MS" panose="030F0702030302020204" pitchFamily="66" charset="0"/>
              </a:rPr>
              <a:t>– In contrast, it can be argued that Representative democracy (now repeat steps 2-4 for this feature</a:t>
            </a:r>
          </a:p>
          <a:p>
            <a:pPr marL="514350" indent="-514350">
              <a:buFont typeface="+mj-lt"/>
              <a:buAutoNum type="arabicPeriod"/>
            </a:pPr>
            <a:r>
              <a:rPr lang="en-GB" sz="2800" b="1" dirty="0" smtClean="0">
                <a:solidFill>
                  <a:srgbClr val="FFFF66"/>
                </a:solidFill>
                <a:latin typeface="Comic Sans MS" panose="030F0702030302020204" pitchFamily="66" charset="0"/>
              </a:rPr>
              <a:t>Mini conclusion </a:t>
            </a:r>
            <a:r>
              <a:rPr lang="en-GB" sz="2800" b="1" dirty="0" smtClean="0">
                <a:solidFill>
                  <a:schemeClr val="bg1"/>
                </a:solidFill>
                <a:latin typeface="Comic Sans MS" panose="030F0702030302020204" pitchFamily="66" charset="0"/>
              </a:rPr>
              <a:t>– ‘Overall, it is clear that the direct/ representative democracy is superior because.. (provide Highly detailed evidence to support)</a:t>
            </a:r>
          </a:p>
          <a:p>
            <a:pPr marL="0" indent="0">
              <a:buNone/>
            </a:pPr>
            <a:r>
              <a:rPr lang="en-GB" sz="2800" b="1" dirty="0" smtClean="0">
                <a:solidFill>
                  <a:srgbClr val="FF0066"/>
                </a:solidFill>
                <a:latin typeface="Comic Sans MS" panose="030F0702030302020204" pitchFamily="66" charset="0"/>
              </a:rPr>
              <a:t>You must include a Theorist's view in at least two paragraphs!</a:t>
            </a:r>
          </a:p>
          <a:p>
            <a:pPr marL="0" indent="0">
              <a:buNone/>
            </a:pPr>
            <a:endParaRPr lang="en-GB" sz="2800" b="1" dirty="0">
              <a:solidFill>
                <a:schemeClr val="tx1">
                  <a:lumMod val="85000"/>
                  <a:lumOff val="1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61429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18" y="134212"/>
            <a:ext cx="8640960" cy="707886"/>
          </a:xfrm>
          <a:prstGeom prst="rect">
            <a:avLst/>
          </a:prstGeom>
          <a:noFill/>
        </p:spPr>
        <p:txBody>
          <a:bodyPr wrap="square" rtlCol="0">
            <a:spAutoFit/>
          </a:bodyPr>
          <a:lstStyle/>
          <a:p>
            <a:pPr algn="ctr"/>
            <a:r>
              <a:rPr lang="en-GB" sz="4000" u="sng" dirty="0">
                <a:solidFill>
                  <a:srgbClr val="FF0000"/>
                </a:solidFill>
                <a:effectLst>
                  <a:outerShdw blurRad="38100" dist="38100" dir="2700000" algn="tl">
                    <a:srgbClr val="000000">
                      <a:alpha val="43137"/>
                    </a:srgbClr>
                  </a:outerShdw>
                </a:effectLst>
                <a:latin typeface="Comic Sans MS" panose="030F0702030302020204" pitchFamily="66" charset="0"/>
              </a:rPr>
              <a:t>What is Democracy? </a:t>
            </a:r>
          </a:p>
        </p:txBody>
      </p:sp>
      <p:pic>
        <p:nvPicPr>
          <p:cNvPr id="6" name="Picture 2" descr="C:\Users\fs2642c\AppData\Local\Microsoft\Windows\Temporary Internet Files\Content.IE5\C0ACH1P7\MC90043265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296144" cy="12961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8050" y="632461"/>
            <a:ext cx="7923403" cy="830997"/>
          </a:xfrm>
          <a:prstGeom prst="rect">
            <a:avLst/>
          </a:prstGeom>
          <a:noFill/>
        </p:spPr>
        <p:txBody>
          <a:bodyPr wrap="square" rtlCol="0">
            <a:spAutoFit/>
          </a:bodyPr>
          <a:lstStyle/>
          <a:p>
            <a:endParaRPr lang="en-GB" sz="2400" i="1" dirty="0">
              <a:latin typeface="Comic Sans MS" panose="030F0702030302020204" pitchFamily="66" charset="0"/>
            </a:endParaRPr>
          </a:p>
          <a:p>
            <a:pPr marL="342900" indent="-342900">
              <a:buFont typeface="Arial" panose="020B0604020202020204" pitchFamily="34" charset="0"/>
              <a:buChar char="•"/>
            </a:pPr>
            <a:endParaRPr lang="en-GB" sz="2400" i="1" dirty="0">
              <a:latin typeface="Comic Sans MS" panose="030F0702030302020204" pitchFamily="66" charset="0"/>
            </a:endParaRPr>
          </a:p>
        </p:txBody>
      </p:sp>
      <p:sp>
        <p:nvSpPr>
          <p:cNvPr id="3" name="TextBox 2"/>
          <p:cNvSpPr txBox="1"/>
          <p:nvPr/>
        </p:nvSpPr>
        <p:spPr>
          <a:xfrm>
            <a:off x="53751" y="1916832"/>
            <a:ext cx="9036498" cy="830997"/>
          </a:xfrm>
          <a:prstGeom prst="rect">
            <a:avLst/>
          </a:prstGeom>
          <a:noFill/>
        </p:spPr>
        <p:txBody>
          <a:bodyPr wrap="square" rtlCol="0">
            <a:spAutoFit/>
          </a:bodyPr>
          <a:lstStyle/>
          <a:p>
            <a:endParaRPr lang="en-GB" sz="2400" dirty="0">
              <a:latin typeface="Comic Sans MS" panose="030F0702030302020204" pitchFamily="66" charset="0"/>
            </a:endParaRPr>
          </a:p>
          <a:p>
            <a:endParaRPr lang="en-GB" sz="2400" dirty="0">
              <a:latin typeface="Comic Sans MS" panose="030F0702030302020204" pitchFamily="66" charset="0"/>
            </a:endParaRPr>
          </a:p>
        </p:txBody>
      </p:sp>
      <p:sp>
        <p:nvSpPr>
          <p:cNvPr id="7" name="TextBox 6"/>
          <p:cNvSpPr txBox="1"/>
          <p:nvPr/>
        </p:nvSpPr>
        <p:spPr>
          <a:xfrm>
            <a:off x="53751" y="1364426"/>
            <a:ext cx="8892478" cy="5478423"/>
          </a:xfrm>
          <a:prstGeom prst="rect">
            <a:avLst/>
          </a:prstGeom>
          <a:noFill/>
        </p:spPr>
        <p:txBody>
          <a:bodyPr wrap="square" rtlCol="0">
            <a:spAutoFit/>
          </a:bodyPr>
          <a:lstStyle/>
          <a:p>
            <a:r>
              <a:rPr lang="en-GB" sz="2200" dirty="0">
                <a:solidFill>
                  <a:schemeClr val="bg1"/>
                </a:solidFill>
                <a:latin typeface="Comic Sans MS" panose="030F0702030302020204" pitchFamily="66" charset="0"/>
              </a:rPr>
              <a:t>The origins of the term ‘democracy’ can be traced back to Ancient Greece and is derived from the Greek word</a:t>
            </a:r>
            <a:r>
              <a:rPr lang="en-GB" sz="2200" dirty="0">
                <a:latin typeface="Comic Sans MS" panose="030F0702030302020204" pitchFamily="66" charset="0"/>
              </a:rPr>
              <a:t> </a:t>
            </a:r>
            <a:r>
              <a:rPr lang="en-GB" sz="2200" b="1" dirty="0">
                <a:solidFill>
                  <a:srgbClr val="00B0F0"/>
                </a:solidFill>
                <a:latin typeface="Comic Sans MS" panose="030F0702030302020204" pitchFamily="66" charset="0"/>
              </a:rPr>
              <a:t>‘</a:t>
            </a:r>
            <a:r>
              <a:rPr lang="en-GB" sz="2200" b="1" dirty="0" err="1">
                <a:solidFill>
                  <a:srgbClr val="00B0F0"/>
                </a:solidFill>
                <a:latin typeface="Comic Sans MS" panose="030F0702030302020204" pitchFamily="66" charset="0"/>
              </a:rPr>
              <a:t>Kratos</a:t>
            </a:r>
            <a:r>
              <a:rPr lang="en-GB" sz="2200" b="1" dirty="0">
                <a:solidFill>
                  <a:srgbClr val="00B0F0"/>
                </a:solidFill>
                <a:latin typeface="Comic Sans MS" panose="030F0702030302020204" pitchFamily="66" charset="0"/>
              </a:rPr>
              <a:t>’, </a:t>
            </a:r>
            <a:r>
              <a:rPr lang="en-GB" sz="2200" dirty="0">
                <a:solidFill>
                  <a:schemeClr val="bg1"/>
                </a:solidFill>
                <a:latin typeface="Comic Sans MS" panose="030F0702030302020204" pitchFamily="66" charset="0"/>
              </a:rPr>
              <a:t>meaning power or rule. Democracy therefore means ‘rule by the</a:t>
            </a:r>
            <a:r>
              <a:rPr lang="en-GB" sz="2200" dirty="0">
                <a:latin typeface="Comic Sans MS" panose="030F0702030302020204" pitchFamily="66" charset="0"/>
              </a:rPr>
              <a:t> </a:t>
            </a:r>
            <a:r>
              <a:rPr lang="en-GB" sz="2200" b="1" dirty="0">
                <a:solidFill>
                  <a:srgbClr val="00B0F0"/>
                </a:solidFill>
                <a:effectLst>
                  <a:outerShdw blurRad="38100" dist="38100" dir="2700000" algn="tl">
                    <a:srgbClr val="000000">
                      <a:alpha val="43137"/>
                    </a:srgbClr>
                  </a:outerShdw>
                </a:effectLst>
                <a:latin typeface="Comic Sans MS" panose="030F0702030302020204" pitchFamily="66" charset="0"/>
              </a:rPr>
              <a:t>demos’</a:t>
            </a:r>
            <a:r>
              <a:rPr lang="en-GB" sz="2200" dirty="0">
                <a:latin typeface="Comic Sans MS" panose="030F0702030302020204" pitchFamily="66" charset="0"/>
              </a:rPr>
              <a:t> </a:t>
            </a:r>
            <a:r>
              <a:rPr lang="en-GB" sz="2200" dirty="0">
                <a:solidFill>
                  <a:schemeClr val="bg1"/>
                </a:solidFill>
                <a:latin typeface="Comic Sans MS" panose="030F0702030302020204" pitchFamily="66" charset="0"/>
              </a:rPr>
              <a:t>(demos referring to ‘the people’).</a:t>
            </a:r>
          </a:p>
          <a:p>
            <a:r>
              <a:rPr lang="en-GB" sz="2200" dirty="0">
                <a:solidFill>
                  <a:schemeClr val="bg1"/>
                </a:solidFill>
                <a:latin typeface="Comic Sans MS" panose="030F0702030302020204" pitchFamily="66" charset="0"/>
              </a:rPr>
              <a:t>The </a:t>
            </a:r>
            <a:r>
              <a:rPr lang="en-GB" sz="2200" b="1" dirty="0">
                <a:solidFill>
                  <a:srgbClr val="FF0066"/>
                </a:solidFill>
                <a:effectLst>
                  <a:outerShdw blurRad="38100" dist="38100" dir="2700000" algn="tl">
                    <a:srgbClr val="000000">
                      <a:alpha val="43137"/>
                    </a:srgbClr>
                  </a:outerShdw>
                </a:effectLst>
                <a:latin typeface="Comic Sans MS" panose="030F0702030302020204" pitchFamily="66" charset="0"/>
              </a:rPr>
              <a:t>conversion</a:t>
            </a:r>
            <a:r>
              <a:rPr lang="en-GB" sz="2200" dirty="0">
                <a:solidFill>
                  <a:srgbClr val="FF0066"/>
                </a:solidFill>
                <a:latin typeface="Comic Sans MS" panose="030F0702030302020204" pitchFamily="66" charset="0"/>
              </a:rPr>
              <a:t> </a:t>
            </a:r>
            <a:r>
              <a:rPr lang="en-GB" sz="2200" dirty="0">
                <a:solidFill>
                  <a:schemeClr val="bg1"/>
                </a:solidFill>
                <a:latin typeface="Comic Sans MS" panose="030F0702030302020204" pitchFamily="66" charset="0"/>
              </a:rPr>
              <a:t>of politicians and political thinkers to the cause of democracy has been one of the most dramatic events in political history. </a:t>
            </a:r>
          </a:p>
          <a:p>
            <a:r>
              <a:rPr lang="en-GB" sz="2200" dirty="0">
                <a:solidFill>
                  <a:schemeClr val="bg1"/>
                </a:solidFill>
                <a:latin typeface="Comic Sans MS" panose="030F0702030302020204" pitchFamily="66" charset="0"/>
              </a:rPr>
              <a:t>Even in Ancient Greece (often thought of as the cradle of democratic idea) Democracy tended to be viewed in </a:t>
            </a:r>
            <a:r>
              <a:rPr lang="en-GB" sz="2200" b="1" dirty="0">
                <a:solidFill>
                  <a:srgbClr val="FF99CC"/>
                </a:solidFill>
                <a:latin typeface="Comic Sans MS" panose="030F0702030302020204" pitchFamily="66" charset="0"/>
              </a:rPr>
              <a:t>NEGATIVE</a:t>
            </a:r>
            <a:r>
              <a:rPr lang="en-GB" sz="2200" dirty="0">
                <a:solidFill>
                  <a:srgbClr val="FF99CC"/>
                </a:solidFill>
                <a:latin typeface="Comic Sans MS" panose="030F0702030302020204" pitchFamily="66" charset="0"/>
              </a:rPr>
              <a:t> </a:t>
            </a:r>
            <a:r>
              <a:rPr lang="en-GB" sz="2200" dirty="0">
                <a:solidFill>
                  <a:schemeClr val="bg1"/>
                </a:solidFill>
                <a:latin typeface="Comic Sans MS" panose="030F0702030302020204" pitchFamily="66" charset="0"/>
              </a:rPr>
              <a:t>terms i.e. </a:t>
            </a:r>
            <a:endParaRPr lang="en-GB" sz="2200" dirty="0" smtClean="0">
              <a:solidFill>
                <a:schemeClr val="bg1"/>
              </a:solidFill>
              <a:latin typeface="Comic Sans MS" panose="030F0702030302020204" pitchFamily="66" charset="0"/>
            </a:endParaRPr>
          </a:p>
          <a:p>
            <a:pPr algn="ctr"/>
            <a:r>
              <a:rPr lang="en-GB" sz="2200" dirty="0" smtClean="0">
                <a:solidFill>
                  <a:schemeClr val="bg1"/>
                </a:solidFill>
                <a:latin typeface="Comic Sans MS" panose="030F0702030302020204" pitchFamily="66" charset="0"/>
              </a:rPr>
              <a:t>Thinkers </a:t>
            </a:r>
            <a:r>
              <a:rPr lang="en-GB" sz="2200" dirty="0">
                <a:solidFill>
                  <a:schemeClr val="bg1"/>
                </a:solidFill>
                <a:latin typeface="Comic Sans MS" panose="030F0702030302020204" pitchFamily="66" charset="0"/>
              </a:rPr>
              <a:t>such as PLATO and ARISTOTLE viewed democracy as a system of rule by the masses at the EXPENSE of wisdom and property.</a:t>
            </a:r>
          </a:p>
          <a:p>
            <a:r>
              <a:rPr lang="en-GB" sz="2200" dirty="0">
                <a:solidFill>
                  <a:schemeClr val="bg1"/>
                </a:solidFill>
                <a:latin typeface="Comic Sans MS" panose="030F0702030302020204" pitchFamily="66" charset="0"/>
              </a:rPr>
              <a:t>Well into the 19</a:t>
            </a:r>
            <a:r>
              <a:rPr lang="en-GB" sz="2200" baseline="30000" dirty="0">
                <a:solidFill>
                  <a:schemeClr val="bg1"/>
                </a:solidFill>
                <a:latin typeface="Comic Sans MS" panose="030F0702030302020204" pitchFamily="66" charset="0"/>
              </a:rPr>
              <a:t>th</a:t>
            </a:r>
            <a:r>
              <a:rPr lang="en-GB" sz="2200" dirty="0">
                <a:solidFill>
                  <a:schemeClr val="bg1"/>
                </a:solidFill>
                <a:latin typeface="Comic Sans MS" panose="030F0702030302020204" pitchFamily="66" charset="0"/>
              </a:rPr>
              <a:t> Century, the term ‘Democracy’ continued to have pejorative implications suggesting a system of ‘mob rule’.</a:t>
            </a:r>
          </a:p>
          <a:p>
            <a:pPr marL="285750" indent="-285750">
              <a:buFont typeface="Arial" panose="020B0604020202020204" pitchFamily="34" charset="0"/>
              <a:buChar char="•"/>
            </a:pPr>
            <a:endParaRPr lang="en-GB" sz="2000" dirty="0">
              <a:latin typeface="Comic Sans MS" panose="030F0702030302020204" pitchFamily="66" charset="0"/>
            </a:endParaRPr>
          </a:p>
        </p:txBody>
      </p:sp>
    </p:spTree>
    <p:extLst>
      <p:ext uri="{BB962C8B-B14F-4D97-AF65-F5344CB8AC3E}">
        <p14:creationId xmlns:p14="http://schemas.microsoft.com/office/powerpoint/2010/main" val="409788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77282"/>
            <a:ext cx="8589640" cy="1143000"/>
          </a:xfrm>
        </p:spPr>
        <p:txBody>
          <a:bodyPr>
            <a:normAutofit/>
          </a:bodyPr>
          <a:lstStyle/>
          <a:p>
            <a:r>
              <a:rPr lang="en-GB" sz="4000" b="1" dirty="0" smtClean="0">
                <a:solidFill>
                  <a:srgbClr val="FF33CC"/>
                </a:solidFill>
                <a:effectLst>
                  <a:outerShdw blurRad="38100" dist="38100" dir="2700000" algn="tl">
                    <a:srgbClr val="000000">
                      <a:alpha val="43137"/>
                    </a:srgbClr>
                  </a:outerShdw>
                </a:effectLst>
                <a:latin typeface="Comic Sans MS" panose="030F0702030302020204" pitchFamily="66" charset="0"/>
              </a:rPr>
              <a:t>Example Paragraph</a:t>
            </a:r>
            <a:endParaRPr lang="en-GB" sz="4000" b="1" dirty="0">
              <a:solidFill>
                <a:srgbClr val="FF33CC"/>
              </a:solidFill>
              <a:effectLst>
                <a:outerShdw blurRad="38100" dist="38100" dir="2700000" algn="tl">
                  <a:srgbClr val="000000">
                    <a:alpha val="43137"/>
                  </a:srgbClr>
                </a:outerShdw>
              </a:effectLst>
              <a:latin typeface="Comic Sans MS" panose="030F0702030302020204" pitchFamily="66" charset="0"/>
            </a:endParaRPr>
          </a:p>
        </p:txBody>
      </p:sp>
      <p:sp>
        <p:nvSpPr>
          <p:cNvPr id="4" name="Content Placeholder 2"/>
          <p:cNvSpPr txBox="1">
            <a:spLocks/>
          </p:cNvSpPr>
          <p:nvPr/>
        </p:nvSpPr>
        <p:spPr>
          <a:xfrm>
            <a:off x="0" y="548680"/>
            <a:ext cx="9144000" cy="648072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5300" u="sng" dirty="0" smtClean="0">
                <a:solidFill>
                  <a:srgbClr val="CC99FF"/>
                </a:solidFill>
                <a:latin typeface="Comic Sans MS" panose="030F0702030302020204" pitchFamily="66" charset="0"/>
              </a:rPr>
              <a:t>One key feature of direct democracy is that </a:t>
            </a:r>
            <a:r>
              <a:rPr lang="en-GB" sz="5300" dirty="0" smtClean="0">
                <a:solidFill>
                  <a:srgbClr val="CC99FF"/>
                </a:solidFill>
                <a:latin typeface="Comic Sans MS" panose="030F0702030302020204" pitchFamily="66" charset="0"/>
              </a:rPr>
              <a:t>it heightens control</a:t>
            </a:r>
            <a:r>
              <a:rPr lang="en-GB" sz="5300" dirty="0" smtClean="0">
                <a:solidFill>
                  <a:schemeClr val="bg1"/>
                </a:solidFill>
                <a:latin typeface="Comic Sans MS" panose="030F0702030302020204" pitchFamily="66" charset="0"/>
              </a:rPr>
              <a:t>. </a:t>
            </a:r>
            <a:r>
              <a:rPr lang="en-GB" sz="5300" u="sng" dirty="0" smtClean="0">
                <a:solidFill>
                  <a:srgbClr val="FF99CC"/>
                </a:solidFill>
                <a:latin typeface="Comic Sans MS" panose="030F0702030302020204" pitchFamily="66" charset="0"/>
              </a:rPr>
              <a:t>This means that </a:t>
            </a:r>
            <a:r>
              <a:rPr lang="en-GB" sz="5300" dirty="0" smtClean="0">
                <a:solidFill>
                  <a:srgbClr val="FF99CC"/>
                </a:solidFill>
                <a:latin typeface="Comic Sans MS" panose="030F0702030302020204" pitchFamily="66" charset="0"/>
              </a:rPr>
              <a:t>citizens are directly involved in decision making on matters which directly affect them and therefore those participating in this purest form of democracy are ultimately shaping their own destiny in regular participation in voting directly on matters which concern them. </a:t>
            </a:r>
            <a:r>
              <a:rPr lang="en-GB" sz="5300" u="sng" dirty="0" smtClean="0">
                <a:solidFill>
                  <a:srgbClr val="99CCFF"/>
                </a:solidFill>
                <a:latin typeface="Comic Sans MS" panose="030F0702030302020204" pitchFamily="66" charset="0"/>
              </a:rPr>
              <a:t>For example</a:t>
            </a:r>
            <a:r>
              <a:rPr lang="en-GB" sz="5300" dirty="0" smtClean="0">
                <a:solidFill>
                  <a:srgbClr val="99CCFF"/>
                </a:solidFill>
                <a:latin typeface="Comic Sans MS" panose="030F0702030302020204" pitchFamily="66" charset="0"/>
              </a:rPr>
              <a:t>, in 2014 Scottish citizens were able to directly participate in deciding Scotland’s future when they participated in a referendum on whether Scotland should be an independent country, this was seen as too important a decision to be taken by representatives. </a:t>
            </a:r>
            <a:r>
              <a:rPr lang="en-GB" sz="5300" u="sng" dirty="0" smtClean="0">
                <a:solidFill>
                  <a:srgbClr val="FFC000"/>
                </a:solidFill>
                <a:latin typeface="Comic Sans MS" panose="030F0702030302020204" pitchFamily="66" charset="0"/>
              </a:rPr>
              <a:t>Therefore it can be argued that </a:t>
            </a:r>
            <a:r>
              <a:rPr lang="en-GB" sz="5300" dirty="0" smtClean="0">
                <a:solidFill>
                  <a:srgbClr val="FFC000"/>
                </a:solidFill>
                <a:latin typeface="Comic Sans MS" panose="030F0702030302020204" pitchFamily="66" charset="0"/>
              </a:rPr>
              <a:t>direct democracy is advantageous because it allows citizens to have a direct say in matter which affect their daily lives. </a:t>
            </a:r>
            <a:r>
              <a:rPr lang="en-GB" sz="5300" u="sng" dirty="0" smtClean="0">
                <a:solidFill>
                  <a:srgbClr val="66FF66"/>
                </a:solidFill>
                <a:latin typeface="Comic Sans MS" panose="030F0702030302020204" pitchFamily="66" charset="0"/>
              </a:rPr>
              <a:t>In contrast, It can be argued that Representative democracy</a:t>
            </a:r>
            <a:r>
              <a:rPr lang="en-GB" sz="5300" dirty="0" smtClean="0">
                <a:solidFill>
                  <a:srgbClr val="66FF66"/>
                </a:solidFill>
                <a:latin typeface="Comic Sans MS" panose="030F0702030302020204" pitchFamily="66" charset="0"/>
              </a:rPr>
              <a:t> is more manageable and practicable in a modern democracy like the UK where it is not seen as realistic to consult an electorate of 45 million citizens on every issue that concerns them. </a:t>
            </a:r>
            <a:r>
              <a:rPr lang="en-GB" sz="5300" u="sng" dirty="0" smtClean="0">
                <a:solidFill>
                  <a:srgbClr val="99CCFF"/>
                </a:solidFill>
                <a:latin typeface="Comic Sans MS" panose="030F0702030302020204" pitchFamily="66" charset="0"/>
              </a:rPr>
              <a:t>For example</a:t>
            </a:r>
            <a:r>
              <a:rPr lang="en-GB" sz="5300" dirty="0" smtClean="0">
                <a:solidFill>
                  <a:srgbClr val="99CCFF"/>
                </a:solidFill>
                <a:latin typeface="Comic Sans MS" panose="030F0702030302020204" pitchFamily="66" charset="0"/>
              </a:rPr>
              <a:t>, in Ancient Athens it is estimated that only around 40,000 males participated in Direct Democracy due to the small scale of the city compared to present day so direct democracy was a more realistic possibility in Ancient Greece.</a:t>
            </a:r>
            <a:r>
              <a:rPr lang="en-GB" sz="5300" dirty="0" smtClean="0">
                <a:solidFill>
                  <a:schemeClr val="bg1"/>
                </a:solidFill>
                <a:latin typeface="Comic Sans MS" panose="030F0702030302020204" pitchFamily="66" charset="0"/>
              </a:rPr>
              <a:t> </a:t>
            </a:r>
            <a:r>
              <a:rPr lang="en-GB" sz="5300" u="sng" dirty="0" smtClean="0">
                <a:solidFill>
                  <a:srgbClr val="FFC000"/>
                </a:solidFill>
                <a:latin typeface="Comic Sans MS" panose="030F0702030302020204" pitchFamily="66" charset="0"/>
              </a:rPr>
              <a:t>Therefore it can be argued that</a:t>
            </a:r>
            <a:r>
              <a:rPr lang="en-GB" sz="5300" dirty="0" smtClean="0">
                <a:solidFill>
                  <a:srgbClr val="FFC000"/>
                </a:solidFill>
                <a:latin typeface="Comic Sans MS" panose="030F0702030302020204" pitchFamily="66" charset="0"/>
              </a:rPr>
              <a:t> representative democracy is far more manageable and feasible when presented with a large electorate and it is not realistic to ask citizens to vote regularly on every matter which concerns them</a:t>
            </a:r>
            <a:r>
              <a:rPr lang="en-GB" sz="5300" b="1" dirty="0" smtClean="0">
                <a:solidFill>
                  <a:srgbClr val="FFC000"/>
                </a:solidFill>
                <a:latin typeface="Comic Sans MS" panose="030F0702030302020204" pitchFamily="66" charset="0"/>
              </a:rPr>
              <a:t>.</a:t>
            </a:r>
            <a:r>
              <a:rPr lang="en-GB" sz="5300" b="1" dirty="0" smtClean="0">
                <a:solidFill>
                  <a:schemeClr val="bg1"/>
                </a:solidFill>
                <a:latin typeface="Comic Sans MS" panose="030F0702030302020204" pitchFamily="66" charset="0"/>
              </a:rPr>
              <a:t> </a:t>
            </a:r>
            <a:r>
              <a:rPr lang="en-GB" sz="5300" u="sng" dirty="0" smtClean="0">
                <a:solidFill>
                  <a:srgbClr val="FFC000"/>
                </a:solidFill>
                <a:latin typeface="Comic Sans MS" panose="030F0702030302020204" pitchFamily="66" charset="0"/>
              </a:rPr>
              <a:t>Theorist Joseph </a:t>
            </a:r>
            <a:r>
              <a:rPr lang="en-GB" sz="5300" u="sng" dirty="0">
                <a:solidFill>
                  <a:srgbClr val="FFC000"/>
                </a:solidFill>
                <a:latin typeface="Comic Sans MS" panose="030F0702030302020204" pitchFamily="66" charset="0"/>
              </a:rPr>
              <a:t>Schumpeter </a:t>
            </a:r>
            <a:r>
              <a:rPr lang="en-GB" sz="5300" dirty="0">
                <a:solidFill>
                  <a:srgbClr val="FFC000"/>
                </a:solidFill>
                <a:latin typeface="Comic Sans MS" panose="030F0702030302020204" pitchFamily="66" charset="0"/>
              </a:rPr>
              <a:t>considered representative democracy a credible solution to the problem of most people simply not having the time or expertise to be able to continuously engage in complex political debate.</a:t>
            </a:r>
          </a:p>
          <a:p>
            <a:pPr marL="0" indent="0">
              <a:buNone/>
            </a:pPr>
            <a:r>
              <a:rPr lang="en-GB" sz="5300" b="1" u="sng" dirty="0" smtClean="0">
                <a:solidFill>
                  <a:srgbClr val="FFFF66"/>
                </a:solidFill>
                <a:effectLst>
                  <a:outerShdw blurRad="38100" dist="38100" dir="2700000" algn="tl">
                    <a:srgbClr val="000000">
                      <a:alpha val="43137"/>
                    </a:srgbClr>
                  </a:outerShdw>
                </a:effectLst>
                <a:latin typeface="Comic Sans MS" panose="030F0702030302020204" pitchFamily="66" charset="0"/>
              </a:rPr>
              <a:t>Overall, it is clear that </a:t>
            </a:r>
            <a:r>
              <a:rPr lang="en-GB" sz="5300" b="1" dirty="0" smtClean="0">
                <a:solidFill>
                  <a:srgbClr val="FFFF66"/>
                </a:solidFill>
                <a:latin typeface="Comic Sans MS" panose="030F0702030302020204" pitchFamily="66" charset="0"/>
              </a:rPr>
              <a:t>representative democracy is superior because although direct democracy can give citizens more direct influence in decision making it is completely impractical to involve every citizen in a large modern state in every decision made which affects them. Direct democracy is unworkable and unmanageable in most modern states today due to the number of adults enfranchised. In the USA for example more than 146 million voters are registered and it is not feasible to involve every one in decision making directly, although it may be more workable in smaller areas such as New England townships.</a:t>
            </a:r>
          </a:p>
          <a:p>
            <a:pPr marL="0" indent="0">
              <a:buNone/>
            </a:pPr>
            <a:endParaRPr lang="en-GB" sz="2800" b="1" dirty="0">
              <a:solidFill>
                <a:srgbClr val="FFFF66"/>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11179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FF99"/>
                </a:solidFill>
                <a:effectLst>
                  <a:outerShdw blurRad="38100" dist="38100" dir="2700000" algn="tl">
                    <a:srgbClr val="000000">
                      <a:alpha val="43137"/>
                    </a:srgbClr>
                  </a:outerShdw>
                </a:effectLst>
                <a:latin typeface="Comic Sans MS" panose="030F0702030302020204" pitchFamily="66" charset="0"/>
              </a:rPr>
              <a:t>Conclusion</a:t>
            </a:r>
            <a:endParaRPr lang="en-GB" dirty="0">
              <a:solidFill>
                <a:srgbClr val="00FF99"/>
              </a:solidFill>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457200" y="1196752"/>
            <a:ext cx="8363272" cy="5661248"/>
          </a:xfrm>
        </p:spPr>
        <p:txBody>
          <a:bodyPr>
            <a:normAutofit fontScale="92500" lnSpcReduction="10000"/>
          </a:bodyPr>
          <a:lstStyle/>
          <a:p>
            <a:pPr marL="0" indent="0">
              <a:buNone/>
            </a:pPr>
            <a:r>
              <a:rPr lang="en-GB" dirty="0" smtClean="0">
                <a:solidFill>
                  <a:srgbClr val="CC0066"/>
                </a:solidFill>
                <a:latin typeface="Comic Sans MS" panose="030F0702030302020204" pitchFamily="66" charset="0"/>
              </a:rPr>
              <a:t>1) </a:t>
            </a:r>
            <a:r>
              <a:rPr lang="en-GB" u="sng" dirty="0" smtClean="0">
                <a:solidFill>
                  <a:schemeClr val="bg1"/>
                </a:solidFill>
                <a:latin typeface="Comic Sans MS" panose="030F0702030302020204" pitchFamily="66" charset="0"/>
              </a:rPr>
              <a:t>In conclusion</a:t>
            </a:r>
            <a:r>
              <a:rPr lang="en-GB" dirty="0" smtClean="0">
                <a:solidFill>
                  <a:schemeClr val="bg1"/>
                </a:solidFill>
                <a:latin typeface="Comic Sans MS" panose="030F0702030302020204" pitchFamily="66" charset="0"/>
              </a:rPr>
              <a:t>, it is clear that both Direct and Representative democracy offer advantages to citizens.</a:t>
            </a:r>
          </a:p>
          <a:p>
            <a:pPr marL="0" indent="0">
              <a:buNone/>
            </a:pPr>
            <a:r>
              <a:rPr lang="en-GB" dirty="0" smtClean="0">
                <a:solidFill>
                  <a:srgbClr val="7030A0"/>
                </a:solidFill>
                <a:latin typeface="Comic Sans MS" panose="030F0702030302020204" pitchFamily="66" charset="0"/>
              </a:rPr>
              <a:t>2) </a:t>
            </a:r>
            <a:r>
              <a:rPr lang="en-GB" u="sng" dirty="0" smtClean="0">
                <a:solidFill>
                  <a:schemeClr val="bg1"/>
                </a:solidFill>
                <a:latin typeface="Comic Sans MS" panose="030F0702030302020204" pitchFamily="66" charset="0"/>
              </a:rPr>
              <a:t>On the one hand</a:t>
            </a:r>
            <a:r>
              <a:rPr lang="en-GB" dirty="0" smtClean="0">
                <a:solidFill>
                  <a:schemeClr val="bg1"/>
                </a:solidFill>
                <a:latin typeface="Comic Sans MS" panose="030F0702030302020204" pitchFamily="66" charset="0"/>
              </a:rPr>
              <a:t>… (summarise advantages of direct democracy here)</a:t>
            </a:r>
          </a:p>
          <a:p>
            <a:pPr marL="0" indent="0">
              <a:buNone/>
            </a:pPr>
            <a:r>
              <a:rPr lang="en-GB" u="sng" dirty="0" smtClean="0">
                <a:solidFill>
                  <a:schemeClr val="bg1"/>
                </a:solidFill>
                <a:latin typeface="Comic Sans MS" panose="030F0702030302020204" pitchFamily="66" charset="0"/>
              </a:rPr>
              <a:t>On the other hand</a:t>
            </a:r>
            <a:r>
              <a:rPr lang="en-GB" dirty="0">
                <a:solidFill>
                  <a:schemeClr val="bg1"/>
                </a:solidFill>
                <a:latin typeface="Comic Sans MS" panose="030F0702030302020204" pitchFamily="66" charset="0"/>
              </a:rPr>
              <a:t>… (summarise advantages of </a:t>
            </a:r>
            <a:r>
              <a:rPr lang="en-GB" dirty="0" smtClean="0">
                <a:solidFill>
                  <a:schemeClr val="bg1"/>
                </a:solidFill>
                <a:latin typeface="Comic Sans MS" panose="030F0702030302020204" pitchFamily="66" charset="0"/>
              </a:rPr>
              <a:t>representative </a:t>
            </a:r>
            <a:r>
              <a:rPr lang="en-GB" dirty="0">
                <a:solidFill>
                  <a:schemeClr val="bg1"/>
                </a:solidFill>
                <a:latin typeface="Comic Sans MS" panose="030F0702030302020204" pitchFamily="66" charset="0"/>
              </a:rPr>
              <a:t>democracy here)</a:t>
            </a:r>
          </a:p>
          <a:p>
            <a:pPr marL="0" indent="0">
              <a:buNone/>
            </a:pPr>
            <a:r>
              <a:rPr lang="en-GB" dirty="0" smtClean="0">
                <a:solidFill>
                  <a:srgbClr val="33CC33"/>
                </a:solidFill>
                <a:latin typeface="Comic Sans MS" panose="030F0702030302020204" pitchFamily="66" charset="0"/>
              </a:rPr>
              <a:t>3</a:t>
            </a:r>
            <a:r>
              <a:rPr lang="en-GB" dirty="0" smtClean="0">
                <a:solidFill>
                  <a:srgbClr val="66FF66"/>
                </a:solidFill>
                <a:latin typeface="Comic Sans MS" panose="030F0702030302020204" pitchFamily="66" charset="0"/>
              </a:rPr>
              <a:t>) </a:t>
            </a:r>
            <a:r>
              <a:rPr lang="en-GB" u="sng" dirty="0" smtClean="0">
                <a:solidFill>
                  <a:schemeClr val="bg1"/>
                </a:solidFill>
                <a:latin typeface="Comic Sans MS" panose="030F0702030302020204" pitchFamily="66" charset="0"/>
              </a:rPr>
              <a:t>Overall, </a:t>
            </a:r>
            <a:r>
              <a:rPr lang="en-GB" dirty="0" smtClean="0">
                <a:solidFill>
                  <a:schemeClr val="bg1"/>
                </a:solidFill>
                <a:latin typeface="Comic Sans MS" panose="030F0702030302020204" pitchFamily="66" charset="0"/>
              </a:rPr>
              <a:t>it is clear that the benefits of _____ democracy are far superior because….</a:t>
            </a:r>
          </a:p>
          <a:p>
            <a:pPr marL="0" indent="0">
              <a:buNone/>
            </a:pPr>
            <a:r>
              <a:rPr lang="en-GB" dirty="0" smtClean="0">
                <a:solidFill>
                  <a:schemeClr val="bg1"/>
                </a:solidFill>
                <a:latin typeface="Comic Sans MS" panose="030F0702030302020204" pitchFamily="66" charset="0"/>
              </a:rPr>
              <a:t>This is also the case because…</a:t>
            </a:r>
          </a:p>
          <a:p>
            <a:pPr marL="0" indent="0">
              <a:buNone/>
            </a:pPr>
            <a:r>
              <a:rPr lang="en-GB" dirty="0" smtClean="0">
                <a:solidFill>
                  <a:schemeClr val="bg1"/>
                </a:solidFill>
                <a:latin typeface="Comic Sans MS" panose="030F0702030302020204" pitchFamily="66" charset="0"/>
              </a:rPr>
              <a:t>Therefore it is clear that ______ democracy is superior.</a:t>
            </a:r>
            <a:endParaRPr lang="en-GB"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24496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93341"/>
            <a:ext cx="7772400" cy="1470025"/>
          </a:xfrm>
        </p:spPr>
        <p:txBody>
          <a:bodyPr>
            <a:normAutofit/>
          </a:bodyPr>
          <a:lstStyle/>
          <a:p>
            <a:r>
              <a:rPr lang="en-GB" sz="4000" b="1" dirty="0" smtClean="0">
                <a:solidFill>
                  <a:schemeClr val="bg1"/>
                </a:solidFill>
                <a:effectLst>
                  <a:outerShdw blurRad="38100" dist="38100" dir="2700000" algn="tl">
                    <a:srgbClr val="000000">
                      <a:alpha val="43137"/>
                    </a:srgbClr>
                  </a:outerShdw>
                </a:effectLst>
                <a:latin typeface="Comic Sans MS" panose="030F0702030302020204" pitchFamily="66" charset="0"/>
              </a:rPr>
              <a:t>Two Key Types of Democracy</a:t>
            </a:r>
            <a:endParaRPr lang="en-GB" sz="40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a:xfrm>
            <a:off x="193902" y="1176684"/>
            <a:ext cx="8842594" cy="4248472"/>
          </a:xfrm>
        </p:spPr>
        <p:txBody>
          <a:bodyPr>
            <a:normAutofit/>
          </a:bodyPr>
          <a:lstStyle/>
          <a:p>
            <a:pPr marL="514350" indent="-514350" algn="l">
              <a:buFont typeface="+mj-lt"/>
              <a:buAutoNum type="arabicPeriod"/>
            </a:pPr>
            <a:r>
              <a:rPr lang="en-GB" b="1" dirty="0" smtClean="0">
                <a:solidFill>
                  <a:srgbClr val="FF0066"/>
                </a:solidFill>
                <a:effectLst>
                  <a:outerShdw blurRad="38100" dist="38100" dir="2700000" algn="tl">
                    <a:srgbClr val="000000">
                      <a:alpha val="43137"/>
                    </a:srgbClr>
                  </a:outerShdw>
                </a:effectLst>
                <a:latin typeface="Comic Sans MS" panose="030F0702030302020204" pitchFamily="66" charset="0"/>
              </a:rPr>
              <a:t>Direct Democracy </a:t>
            </a:r>
            <a:r>
              <a:rPr lang="en-GB" b="1" dirty="0" smtClean="0">
                <a:solidFill>
                  <a:schemeClr val="bg1"/>
                </a:solidFill>
                <a:effectLst>
                  <a:outerShdw blurRad="38100" dist="38100" dir="2700000" algn="tl">
                    <a:srgbClr val="000000">
                      <a:alpha val="43137"/>
                    </a:srgbClr>
                  </a:outerShdw>
                </a:effectLst>
                <a:latin typeface="Comic Sans MS" panose="030F0702030302020204" pitchFamily="66" charset="0"/>
              </a:rPr>
              <a:t>– the people vote on every issue </a:t>
            </a:r>
            <a:r>
              <a:rPr lang="en-GB" b="1" u="sng" dirty="0" smtClean="0">
                <a:solidFill>
                  <a:schemeClr val="bg1"/>
                </a:solidFill>
                <a:effectLst>
                  <a:outerShdw blurRad="38100" dist="38100" dir="2700000" algn="tl">
                    <a:srgbClr val="000000">
                      <a:alpha val="43137"/>
                    </a:srgbClr>
                  </a:outerShdw>
                </a:effectLst>
                <a:latin typeface="Comic Sans MS" panose="030F0702030302020204" pitchFamily="66" charset="0"/>
              </a:rPr>
              <a:t>directly</a:t>
            </a:r>
          </a:p>
          <a:p>
            <a:pPr marL="514350" indent="-514350" algn="l">
              <a:buFont typeface="+mj-lt"/>
              <a:buAutoNum type="arabicPeriod"/>
            </a:pPr>
            <a:r>
              <a:rPr lang="en-GB" b="1" dirty="0" smtClean="0">
                <a:solidFill>
                  <a:srgbClr val="FF99CC"/>
                </a:solidFill>
                <a:effectLst>
                  <a:outerShdw blurRad="38100" dist="38100" dir="2700000" algn="tl">
                    <a:srgbClr val="000000">
                      <a:alpha val="43137"/>
                    </a:srgbClr>
                  </a:outerShdw>
                </a:effectLst>
                <a:latin typeface="Comic Sans MS" panose="030F0702030302020204" pitchFamily="66" charset="0"/>
              </a:rPr>
              <a:t>Representative Democracy </a:t>
            </a:r>
            <a:r>
              <a:rPr lang="en-GB" b="1" dirty="0" smtClean="0">
                <a:solidFill>
                  <a:schemeClr val="bg1"/>
                </a:solidFill>
                <a:effectLst>
                  <a:outerShdw blurRad="38100" dist="38100" dir="2700000" algn="tl">
                    <a:srgbClr val="000000">
                      <a:alpha val="43137"/>
                    </a:srgbClr>
                  </a:outerShdw>
                </a:effectLst>
                <a:latin typeface="Comic Sans MS" panose="030F0702030302020204" pitchFamily="66" charset="0"/>
              </a:rPr>
              <a:t>– the people elect </a:t>
            </a:r>
            <a:r>
              <a:rPr lang="en-GB" b="1" u="sng" dirty="0" smtClean="0">
                <a:solidFill>
                  <a:schemeClr val="bg1"/>
                </a:solidFill>
                <a:effectLst>
                  <a:outerShdw blurRad="38100" dist="38100" dir="2700000" algn="tl">
                    <a:srgbClr val="000000">
                      <a:alpha val="43137"/>
                    </a:srgbClr>
                  </a:outerShdw>
                </a:effectLst>
                <a:latin typeface="Comic Sans MS" panose="030F0702030302020204" pitchFamily="66" charset="0"/>
              </a:rPr>
              <a:t>representatives</a:t>
            </a:r>
            <a:r>
              <a:rPr lang="en-GB" b="1" dirty="0" smtClean="0">
                <a:solidFill>
                  <a:schemeClr val="bg1"/>
                </a:solidFill>
                <a:effectLst>
                  <a:outerShdw blurRad="38100" dist="38100" dir="2700000" algn="tl">
                    <a:srgbClr val="000000">
                      <a:alpha val="43137"/>
                    </a:srgbClr>
                  </a:outerShdw>
                </a:effectLst>
                <a:latin typeface="Comic Sans MS" panose="030F0702030302020204" pitchFamily="66" charset="0"/>
              </a:rPr>
              <a:t> to vote on issues on their behalf</a:t>
            </a:r>
            <a:endParaRPr lang="en-GB"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49636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solidFill>
                  <a:srgbClr val="00B0F0"/>
                </a:solidFill>
                <a:effectLst>
                  <a:outerShdw blurRad="38100" dist="38100" dir="2700000" algn="tl">
                    <a:srgbClr val="000000">
                      <a:alpha val="43137"/>
                    </a:srgbClr>
                  </a:outerShdw>
                </a:effectLst>
                <a:latin typeface="Comic Sans MS" panose="030F0702030302020204" pitchFamily="66" charset="0"/>
              </a:rPr>
              <a:t>StJosephland</a:t>
            </a:r>
            <a:endParaRPr lang="en-GB" b="1" dirty="0">
              <a:solidFill>
                <a:srgbClr val="00B0F0"/>
              </a:solidFill>
              <a:effectLst>
                <a:outerShdw blurRad="38100" dist="38100" dir="2700000" algn="tl">
                  <a:srgbClr val="000000">
                    <a:alpha val="43137"/>
                  </a:srgbClr>
                </a:outerShdw>
              </a:effectLst>
              <a:latin typeface="Comic Sans MS" panose="030F0702030302020204" pitchFamily="66" charset="0"/>
            </a:endParaRPr>
          </a:p>
        </p:txBody>
      </p:sp>
      <p:sp>
        <p:nvSpPr>
          <p:cNvPr id="4" name="Content Placeholder 3"/>
          <p:cNvSpPr>
            <a:spLocks noGrp="1"/>
          </p:cNvSpPr>
          <p:nvPr>
            <p:ph sz="half" idx="1"/>
          </p:nvPr>
        </p:nvSpPr>
        <p:spPr/>
        <p:txBody>
          <a:bodyPr>
            <a:normAutofit fontScale="85000" lnSpcReduction="20000"/>
          </a:bodyPr>
          <a:lstStyle/>
          <a:p>
            <a:pPr marL="0" indent="0">
              <a:buNone/>
            </a:pPr>
            <a:r>
              <a:rPr lang="en-GB" sz="3800" b="1" dirty="0" smtClean="0">
                <a:solidFill>
                  <a:srgbClr val="00FF99"/>
                </a:solidFill>
                <a:effectLst>
                  <a:outerShdw blurRad="38100" dist="38100" dir="2700000" algn="tl">
                    <a:srgbClr val="000000">
                      <a:alpha val="43137"/>
                    </a:srgbClr>
                  </a:outerShdw>
                </a:effectLst>
                <a:latin typeface="Comic Sans MS" panose="030F0702030302020204" pitchFamily="66" charset="0"/>
              </a:rPr>
              <a:t>Direct Democracy </a:t>
            </a:r>
          </a:p>
          <a:p>
            <a:r>
              <a:rPr lang="en-GB" dirty="0" smtClean="0">
                <a:solidFill>
                  <a:schemeClr val="bg1"/>
                </a:solidFill>
                <a:latin typeface="Comic Sans MS" panose="030F0702030302020204" pitchFamily="66" charset="0"/>
              </a:rPr>
              <a:t>The leader asks every citizen (660) to vote on every decision </a:t>
            </a:r>
          </a:p>
          <a:p>
            <a:r>
              <a:rPr lang="en-GB" dirty="0" smtClean="0">
                <a:solidFill>
                  <a:schemeClr val="bg1"/>
                </a:solidFill>
                <a:latin typeface="Comic Sans MS" panose="030F0702030302020204" pitchFamily="66" charset="0"/>
              </a:rPr>
              <a:t>Citizens must come to vote on every issue</a:t>
            </a:r>
          </a:p>
          <a:p>
            <a:r>
              <a:rPr lang="en-GB" dirty="0" smtClean="0">
                <a:solidFill>
                  <a:schemeClr val="bg1"/>
                </a:solidFill>
                <a:latin typeface="Comic Sans MS" panose="030F0702030302020204" pitchFamily="66" charset="0"/>
              </a:rPr>
              <a:t>Citizens must be involved in every decision whether it is important to them or not</a:t>
            </a:r>
          </a:p>
          <a:p>
            <a:r>
              <a:rPr lang="en-GB" dirty="0" smtClean="0">
                <a:solidFill>
                  <a:schemeClr val="bg1"/>
                </a:solidFill>
                <a:latin typeface="Comic Sans MS" panose="030F0702030302020204" pitchFamily="66" charset="0"/>
              </a:rPr>
              <a:t>Citizens must vote many times a day</a:t>
            </a:r>
          </a:p>
          <a:p>
            <a:pPr marL="0" indent="0">
              <a:buNone/>
            </a:pPr>
            <a:endParaRPr lang="en-GB"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88640"/>
            <a:ext cx="10477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39"/>
            <a:ext cx="10477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3"/>
          <p:cNvSpPr txBox="1">
            <a:spLocks/>
          </p:cNvSpPr>
          <p:nvPr/>
        </p:nvSpPr>
        <p:spPr>
          <a:xfrm>
            <a:off x="4648200" y="1628800"/>
            <a:ext cx="4038600" cy="45259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800" b="1" dirty="0" smtClean="0">
                <a:solidFill>
                  <a:srgbClr val="CC0066"/>
                </a:solidFill>
                <a:effectLst>
                  <a:outerShdw blurRad="38100" dist="38100" dir="2700000" algn="tl">
                    <a:srgbClr val="000000">
                      <a:alpha val="43137"/>
                    </a:srgbClr>
                  </a:outerShdw>
                </a:effectLst>
                <a:latin typeface="Comic Sans MS" panose="030F0702030302020204" pitchFamily="66" charset="0"/>
              </a:rPr>
              <a:t>Representative Democracy </a:t>
            </a:r>
          </a:p>
          <a:p>
            <a:r>
              <a:rPr lang="en-GB" dirty="0" smtClean="0">
                <a:solidFill>
                  <a:schemeClr val="bg1"/>
                </a:solidFill>
                <a:latin typeface="Comic Sans MS" panose="030F0702030302020204" pitchFamily="66" charset="0"/>
              </a:rPr>
              <a:t>The leader asks every citizen (660) to elect year group leaders once a year</a:t>
            </a:r>
          </a:p>
          <a:p>
            <a:r>
              <a:rPr lang="en-GB" dirty="0" smtClean="0">
                <a:solidFill>
                  <a:schemeClr val="bg1"/>
                </a:solidFill>
                <a:latin typeface="Comic Sans MS" panose="030F0702030302020204" pitchFamily="66" charset="0"/>
              </a:rPr>
              <a:t>Leaders should come to vote on every issue</a:t>
            </a:r>
          </a:p>
          <a:p>
            <a:r>
              <a:rPr lang="en-GB" dirty="0" smtClean="0">
                <a:solidFill>
                  <a:schemeClr val="bg1"/>
                </a:solidFill>
                <a:latin typeface="Comic Sans MS" panose="030F0702030302020204" pitchFamily="66" charset="0"/>
              </a:rPr>
              <a:t>Citizens don’t need to be involved</a:t>
            </a:r>
          </a:p>
          <a:p>
            <a:r>
              <a:rPr lang="en-GB" dirty="0" smtClean="0">
                <a:solidFill>
                  <a:schemeClr val="bg1"/>
                </a:solidFill>
                <a:latin typeface="Comic Sans MS" panose="030F0702030302020204" pitchFamily="66" charset="0"/>
              </a:rPr>
              <a:t>Citizens can get on with their daily business</a:t>
            </a:r>
          </a:p>
          <a:p>
            <a:pPr marL="0" indent="0">
              <a:buFont typeface="Arial" panose="020B0604020202020204" pitchFamily="34" charset="0"/>
              <a:buNone/>
            </a:pPr>
            <a:endParaRPr lang="en-GB" dirty="0">
              <a:solidFill>
                <a:schemeClr val="bg1"/>
              </a:solidFill>
            </a:endParaRPr>
          </a:p>
        </p:txBody>
      </p:sp>
    </p:spTree>
    <p:extLst>
      <p:ext uri="{BB962C8B-B14F-4D97-AF65-F5344CB8AC3E}">
        <p14:creationId xmlns:p14="http://schemas.microsoft.com/office/powerpoint/2010/main" val="255601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08" y="1268760"/>
            <a:ext cx="5914644" cy="5078313"/>
          </a:xfrm>
          <a:prstGeom prst="rect">
            <a:avLst/>
          </a:prstGeom>
        </p:spPr>
        <p:txBody>
          <a:bodyPr wrap="square">
            <a:spAutoFit/>
          </a:bodyPr>
          <a:lstStyle/>
          <a:p>
            <a:r>
              <a:rPr lang="en-GB" sz="2700" dirty="0" smtClean="0">
                <a:latin typeface="Comic Sans MS" panose="030F0702030302020204" pitchFamily="66" charset="0"/>
              </a:rPr>
              <a:t> </a:t>
            </a:r>
            <a:r>
              <a:rPr lang="en-GB" sz="2700" b="1" dirty="0" smtClean="0">
                <a:solidFill>
                  <a:srgbClr val="FF0066"/>
                </a:solidFill>
                <a:latin typeface="Comic Sans MS" panose="030F0702030302020204" pitchFamily="66" charset="0"/>
              </a:rPr>
              <a:t>REPRESENTATIVE DEMOCRACY</a:t>
            </a:r>
            <a:r>
              <a:rPr lang="en-GB" sz="2700" dirty="0" smtClean="0">
                <a:solidFill>
                  <a:schemeClr val="bg1"/>
                </a:solidFill>
                <a:latin typeface="Comic Sans MS" panose="030F0702030302020204" pitchFamily="66" charset="0"/>
              </a:rPr>
              <a:t> </a:t>
            </a:r>
          </a:p>
          <a:p>
            <a:r>
              <a:rPr lang="en-GB" sz="2700" dirty="0" smtClean="0">
                <a:solidFill>
                  <a:schemeClr val="bg1"/>
                </a:solidFill>
                <a:latin typeface="Comic Sans MS" panose="030F0702030302020204" pitchFamily="66" charset="0"/>
              </a:rPr>
              <a:t>This </a:t>
            </a:r>
            <a:r>
              <a:rPr lang="en-GB" sz="2700" dirty="0">
                <a:solidFill>
                  <a:schemeClr val="bg1"/>
                </a:solidFill>
                <a:latin typeface="Comic Sans MS" panose="030F0702030302020204" pitchFamily="66" charset="0"/>
              </a:rPr>
              <a:t>means we </a:t>
            </a:r>
            <a:r>
              <a:rPr lang="en-GB" sz="2700" b="1" dirty="0">
                <a:solidFill>
                  <a:schemeClr val="bg1"/>
                </a:solidFill>
                <a:effectLst>
                  <a:outerShdw blurRad="38100" dist="38100" dir="2700000" algn="tl">
                    <a:srgbClr val="000000">
                      <a:alpha val="43137"/>
                    </a:srgbClr>
                  </a:outerShdw>
                </a:effectLst>
                <a:latin typeface="Comic Sans MS" panose="030F0702030302020204" pitchFamily="66" charset="0"/>
              </a:rPr>
              <a:t>ELECT</a:t>
            </a:r>
            <a:r>
              <a:rPr lang="en-GB" sz="2700" dirty="0">
                <a:solidFill>
                  <a:schemeClr val="bg1"/>
                </a:solidFill>
                <a:latin typeface="Comic Sans MS" panose="030F0702030302020204" pitchFamily="66" charset="0"/>
              </a:rPr>
              <a:t> officials to represent us and make decisions on our behalf.</a:t>
            </a:r>
          </a:p>
          <a:p>
            <a:r>
              <a:rPr lang="en-GB" sz="2700" dirty="0">
                <a:solidFill>
                  <a:schemeClr val="bg1"/>
                </a:solidFill>
                <a:latin typeface="Comic Sans MS" panose="030F0702030302020204" pitchFamily="66" charset="0"/>
              </a:rPr>
              <a:t>We elect </a:t>
            </a:r>
            <a:r>
              <a:rPr lang="en-GB" sz="2700" b="1" dirty="0" smtClean="0">
                <a:solidFill>
                  <a:srgbClr val="FF0066"/>
                </a:solidFill>
                <a:latin typeface="Comic Sans MS" panose="030F0702030302020204" pitchFamily="66" charset="0"/>
              </a:rPr>
              <a:t>MPs</a:t>
            </a:r>
            <a:r>
              <a:rPr lang="en-GB" sz="2700" dirty="0" smtClean="0">
                <a:latin typeface="Comic Sans MS" panose="030F0702030302020204" pitchFamily="66" charset="0"/>
              </a:rPr>
              <a:t> </a:t>
            </a:r>
            <a:r>
              <a:rPr lang="en-GB" sz="2700" dirty="0">
                <a:solidFill>
                  <a:schemeClr val="bg1"/>
                </a:solidFill>
                <a:latin typeface="Comic Sans MS" panose="030F0702030302020204" pitchFamily="66" charset="0"/>
              </a:rPr>
              <a:t>to represent us in the British Parliament</a:t>
            </a:r>
            <a:r>
              <a:rPr lang="en-GB" sz="2700" dirty="0">
                <a:latin typeface="Comic Sans MS" panose="030F0702030302020204" pitchFamily="66" charset="0"/>
              </a:rPr>
              <a:t>, </a:t>
            </a:r>
            <a:r>
              <a:rPr lang="en-GB" sz="2700" b="1" dirty="0">
                <a:solidFill>
                  <a:srgbClr val="FF0066"/>
                </a:solidFill>
                <a:effectLst>
                  <a:outerShdw blurRad="38100" dist="38100" dir="2700000" algn="tl">
                    <a:srgbClr val="000000">
                      <a:alpha val="43137"/>
                    </a:srgbClr>
                  </a:outerShdw>
                </a:effectLst>
                <a:latin typeface="Comic Sans MS" panose="030F0702030302020204" pitchFamily="66" charset="0"/>
              </a:rPr>
              <a:t>Councillors</a:t>
            </a:r>
            <a:r>
              <a:rPr lang="en-GB" sz="2700" dirty="0">
                <a:latin typeface="Comic Sans MS" panose="030F0702030302020204" pitchFamily="66" charset="0"/>
              </a:rPr>
              <a:t> </a:t>
            </a:r>
            <a:r>
              <a:rPr lang="en-GB" sz="2700" dirty="0">
                <a:solidFill>
                  <a:schemeClr val="bg1"/>
                </a:solidFill>
                <a:latin typeface="Comic Sans MS" panose="030F0702030302020204" pitchFamily="66" charset="0"/>
              </a:rPr>
              <a:t>to represent us in local authorities, </a:t>
            </a:r>
            <a:r>
              <a:rPr lang="en-GB" sz="2700" b="1" dirty="0" smtClean="0">
                <a:solidFill>
                  <a:srgbClr val="FF0066"/>
                </a:solidFill>
                <a:effectLst>
                  <a:outerShdw blurRad="38100" dist="38100" dir="2700000" algn="tl">
                    <a:srgbClr val="000000">
                      <a:alpha val="43137"/>
                    </a:srgbClr>
                  </a:outerShdw>
                </a:effectLst>
                <a:latin typeface="Comic Sans MS" panose="030F0702030302020204" pitchFamily="66" charset="0"/>
              </a:rPr>
              <a:t>MEPs</a:t>
            </a:r>
            <a:r>
              <a:rPr lang="en-GB" sz="2700" dirty="0" smtClean="0">
                <a:latin typeface="Comic Sans MS" panose="030F0702030302020204" pitchFamily="66" charset="0"/>
              </a:rPr>
              <a:t> </a:t>
            </a:r>
            <a:r>
              <a:rPr lang="en-GB" sz="2700" dirty="0">
                <a:solidFill>
                  <a:schemeClr val="bg1"/>
                </a:solidFill>
                <a:latin typeface="Comic Sans MS" panose="030F0702030302020204" pitchFamily="66" charset="0"/>
              </a:rPr>
              <a:t>to represent us in the European Parliament, and </a:t>
            </a:r>
            <a:r>
              <a:rPr lang="en-GB" sz="2700" b="1" dirty="0" smtClean="0">
                <a:solidFill>
                  <a:srgbClr val="FF0066"/>
                </a:solidFill>
                <a:effectLst>
                  <a:outerShdw blurRad="38100" dist="38100" dir="2700000" algn="tl">
                    <a:srgbClr val="000000">
                      <a:alpha val="43137"/>
                    </a:srgbClr>
                  </a:outerShdw>
                </a:effectLst>
                <a:latin typeface="Comic Sans MS" panose="030F0702030302020204" pitchFamily="66" charset="0"/>
              </a:rPr>
              <a:t>MSPs</a:t>
            </a:r>
            <a:r>
              <a:rPr lang="en-GB" sz="2700" dirty="0" smtClean="0">
                <a:latin typeface="Comic Sans MS" panose="030F0702030302020204" pitchFamily="66" charset="0"/>
              </a:rPr>
              <a:t> </a:t>
            </a:r>
            <a:r>
              <a:rPr lang="en-GB" sz="2700" dirty="0" smtClean="0">
                <a:solidFill>
                  <a:schemeClr val="bg1"/>
                </a:solidFill>
                <a:latin typeface="Comic Sans MS" panose="030F0702030302020204" pitchFamily="66" charset="0"/>
              </a:rPr>
              <a:t>to represent us at Holyrood</a:t>
            </a:r>
          </a:p>
          <a:p>
            <a:r>
              <a:rPr lang="en-GB" sz="2700" dirty="0" smtClean="0">
                <a:solidFill>
                  <a:schemeClr val="bg1"/>
                </a:solidFill>
                <a:latin typeface="Comic Sans MS" panose="030F0702030302020204" pitchFamily="66" charset="0"/>
              </a:rPr>
              <a:t>In </a:t>
            </a:r>
            <a:r>
              <a:rPr lang="en-GB" sz="2700" dirty="0">
                <a:solidFill>
                  <a:schemeClr val="bg1"/>
                </a:solidFill>
                <a:latin typeface="Comic Sans MS" panose="030F0702030302020204" pitchFamily="66" charset="0"/>
              </a:rPr>
              <a:t>some Cities across the UK, </a:t>
            </a:r>
            <a:r>
              <a:rPr lang="en-GB" sz="2700" b="1" dirty="0">
                <a:solidFill>
                  <a:srgbClr val="FF0066"/>
                </a:solidFill>
                <a:effectLst>
                  <a:outerShdw blurRad="38100" dist="38100" dir="2700000" algn="tl">
                    <a:srgbClr val="000000">
                      <a:alpha val="43137"/>
                    </a:srgbClr>
                  </a:outerShdw>
                </a:effectLst>
                <a:latin typeface="Comic Sans MS" panose="030F0702030302020204" pitchFamily="66" charset="0"/>
              </a:rPr>
              <a:t>Mayors</a:t>
            </a:r>
            <a:r>
              <a:rPr lang="en-GB" sz="2700" dirty="0">
                <a:latin typeface="Comic Sans MS" panose="030F0702030302020204" pitchFamily="66" charset="0"/>
              </a:rPr>
              <a:t> </a:t>
            </a:r>
            <a:r>
              <a:rPr lang="en-GB" sz="2700" dirty="0">
                <a:solidFill>
                  <a:schemeClr val="bg1"/>
                </a:solidFill>
                <a:latin typeface="Comic Sans MS" panose="030F0702030302020204" pitchFamily="66" charset="0"/>
              </a:rPr>
              <a:t>are elected too</a:t>
            </a:r>
            <a:r>
              <a:rPr lang="en-GB" sz="2700" dirty="0" smtClean="0">
                <a:solidFill>
                  <a:schemeClr val="bg1"/>
                </a:solidFill>
                <a:latin typeface="Comic Sans MS" panose="030F0702030302020204" pitchFamily="66" charset="0"/>
              </a:rPr>
              <a:t>!</a:t>
            </a:r>
            <a:endParaRPr lang="en-GB" sz="2700" dirty="0">
              <a:solidFill>
                <a:schemeClr val="bg1"/>
              </a:solidFill>
              <a:latin typeface="Comic Sans MS" panose="030F0702030302020204" pitchFamily="66" charset="0"/>
            </a:endParaRPr>
          </a:p>
        </p:txBody>
      </p:sp>
      <p:sp>
        <p:nvSpPr>
          <p:cNvPr id="3" name="Title 2"/>
          <p:cNvSpPr>
            <a:spLocks noGrp="1"/>
          </p:cNvSpPr>
          <p:nvPr>
            <p:ph type="ctrTitle"/>
          </p:nvPr>
        </p:nvSpPr>
        <p:spPr>
          <a:xfrm>
            <a:off x="827584" y="-63388"/>
            <a:ext cx="7772400" cy="864096"/>
          </a:xfrm>
        </p:spPr>
        <p:txBody>
          <a:bodyPr/>
          <a:lstStyle/>
          <a:p>
            <a:r>
              <a:rPr lang="en-GB" b="1" dirty="0" smtClean="0">
                <a:solidFill>
                  <a:srgbClr val="FF0066"/>
                </a:solidFill>
                <a:effectLst>
                  <a:outerShdw blurRad="38100" dist="38100" dir="2700000" algn="tl">
                    <a:srgbClr val="000000">
                      <a:alpha val="43137"/>
                    </a:srgbClr>
                  </a:outerShdw>
                </a:effectLst>
                <a:latin typeface="Comic Sans MS" panose="030F0702030302020204" pitchFamily="66" charset="0"/>
              </a:rPr>
              <a:t>Democracy in the UK</a:t>
            </a:r>
            <a:endParaRPr lang="en-GB" b="1" dirty="0">
              <a:solidFill>
                <a:srgbClr val="FF0066"/>
              </a:solidFill>
              <a:effectLst>
                <a:outerShdw blurRad="38100" dist="38100" dir="2700000" algn="tl">
                  <a:srgbClr val="000000">
                    <a:alpha val="43137"/>
                  </a:srgbClr>
                </a:outerShdw>
              </a:effectLst>
              <a:latin typeface="Comic Sans MS" panose="030F0702030302020204"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346" y="980728"/>
            <a:ext cx="3347864" cy="1669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234" r="25235"/>
          <a:stretch/>
        </p:blipFill>
        <p:spPr bwMode="auto">
          <a:xfrm>
            <a:off x="5940152" y="3429000"/>
            <a:ext cx="2957322"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728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4839</TotalTime>
  <Words>3657</Words>
  <Application>Microsoft Office PowerPoint</Application>
  <PresentationFormat>On-screen Show (4:3)</PresentationFormat>
  <Paragraphs>373</Paragraphs>
  <Slides>61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Comic Sans MS</vt:lpstr>
      <vt:lpstr>Lucida Calligraphy</vt:lpstr>
      <vt:lpstr>Office Theme</vt:lpstr>
      <vt:lpstr>PowerPoint Presentation</vt:lpstr>
      <vt:lpstr>PowerPoint Presentation</vt:lpstr>
      <vt:lpstr>PowerPoint Presentation</vt:lpstr>
      <vt:lpstr>PowerPoint Presentation</vt:lpstr>
      <vt:lpstr>PowerPoint Presentation</vt:lpstr>
      <vt:lpstr>PowerPoint Presentation</vt:lpstr>
      <vt:lpstr>Two Key Types of Democracy</vt:lpstr>
      <vt:lpstr>StJosephland</vt:lpstr>
      <vt:lpstr>Democracy in the UK</vt:lpstr>
      <vt:lpstr>PowerPoint Presentation</vt:lpstr>
      <vt:lpstr>PowerPoint Presentation</vt:lpstr>
      <vt:lpstr>Direct Democracy</vt:lpstr>
      <vt:lpstr>PowerPoint Presentation</vt:lpstr>
      <vt:lpstr>PowerPoint Presentation</vt:lpstr>
      <vt:lpstr>PowerPoint Presentation</vt:lpstr>
      <vt:lpstr>Direct Democracy</vt:lpstr>
      <vt:lpstr>PowerPoint Presentation</vt:lpstr>
      <vt:lpstr>PowerPoint Presentation</vt:lpstr>
      <vt:lpstr>Advantage of Direct Democracy 1: Heightens Control </vt:lpstr>
      <vt:lpstr>Advantage of Direct Democracy 2: Politicises citizens </vt:lpstr>
      <vt:lpstr>Advantage of Direct Democracy 3: Public don’t have to rely on self-serving politicians</vt:lpstr>
      <vt:lpstr>Advantage of Direct Democracy 4: Legitimacy </vt:lpstr>
      <vt:lpstr>PowerPoint Presentation</vt:lpstr>
      <vt:lpstr>PowerPoint Presentation</vt:lpstr>
      <vt:lpstr>What have you learned?</vt:lpstr>
      <vt:lpstr>Direct Democracy Examples</vt:lpstr>
      <vt:lpstr>PowerPoint Presentation</vt:lpstr>
      <vt:lpstr>PowerPoint Presentation</vt:lpstr>
      <vt:lpstr>PowerPoint Presentation</vt:lpstr>
      <vt:lpstr>Representative Democracy</vt:lpstr>
      <vt:lpstr>Representative Democracy</vt:lpstr>
      <vt:lpstr>PowerPoint Presentation</vt:lpstr>
      <vt:lpstr>Or do they?</vt:lpstr>
      <vt:lpstr>Party whips</vt:lpstr>
      <vt:lpstr>Party whips</vt:lpstr>
      <vt:lpstr>Outside interests? </vt:lpstr>
      <vt:lpstr>Themselves? </vt:lpstr>
      <vt:lpstr>Representative Democracy Examples</vt:lpstr>
      <vt:lpstr>PowerPoint Presentation</vt:lpstr>
      <vt:lpstr>Advantage of Representative  Democracy 1: It is Practicable (manageable)</vt:lpstr>
      <vt:lpstr>Advantage of Representative  Democracy 2: It creates a Division of Labour</vt:lpstr>
      <vt:lpstr>Advantage of Representative  Democracy 3: It uses Expertise &amp; Experience</vt:lpstr>
      <vt:lpstr>Advantage of Representative  Democracy 4: It provides Stability, Compromise &amp; Accountability</vt:lpstr>
      <vt:lpstr>Lesson starter write down what these famous quotes mean in your own words</vt:lpstr>
      <vt:lpstr>Democracy Theorists </vt:lpstr>
      <vt:lpstr>PowerPoint Presentation</vt:lpstr>
      <vt:lpstr>Task One – what do they mean?</vt:lpstr>
      <vt:lpstr>PowerPoint Presentation</vt:lpstr>
      <vt:lpstr>PowerPoint Presentation</vt:lpstr>
      <vt:lpstr>Task Two – For and Against</vt:lpstr>
      <vt:lpstr>PowerPoint Presentation</vt:lpstr>
      <vt:lpstr>Direct &amp; Representative Democracy in the exam</vt:lpstr>
      <vt:lpstr>12 mark Question</vt:lpstr>
      <vt:lpstr>20 mark Question basically will ask if one system is superior to the other</vt:lpstr>
      <vt:lpstr>Mark Breakdown</vt:lpstr>
      <vt:lpstr>Intro </vt:lpstr>
      <vt:lpstr>Essay guidance</vt:lpstr>
      <vt:lpstr>Paragraphs</vt:lpstr>
      <vt:lpstr>Paragraphs</vt:lpstr>
      <vt:lpstr>Example Paragraph</vt:lpstr>
      <vt:lpstr>Conclusion</vt:lpstr>
    </vt:vector>
  </TitlesOfParts>
  <Company>Glasgow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FBateman</dc:creator>
  <cp:lastModifiedBy>StJoAcGibsonR</cp:lastModifiedBy>
  <cp:revision>164</cp:revision>
  <cp:lastPrinted>2016-09-30T08:19:08Z</cp:lastPrinted>
  <dcterms:created xsi:type="dcterms:W3CDTF">2015-05-06T13:26:51Z</dcterms:created>
  <dcterms:modified xsi:type="dcterms:W3CDTF">2019-11-06T10:33:40Z</dcterms:modified>
</cp:coreProperties>
</file>