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15"/>
  </p:handoutMasterIdLst>
  <p:sldIdLst>
    <p:sldId id="256" r:id="rId2"/>
    <p:sldId id="257" r:id="rId3"/>
    <p:sldId id="258" r:id="rId4"/>
    <p:sldId id="260" r:id="rId5"/>
    <p:sldId id="262" r:id="rId6"/>
    <p:sldId id="263" r:id="rId7"/>
    <p:sldId id="269" r:id="rId8"/>
    <p:sldId id="264" r:id="rId9"/>
    <p:sldId id="265" r:id="rId10"/>
    <p:sldId id="266" r:id="rId11"/>
    <p:sldId id="268" r:id="rId12"/>
    <p:sldId id="267" r:id="rId13"/>
    <p:sldId id="259" r:id="rId14"/>
  </p:sldIdLst>
  <p:sldSz cx="9144000" cy="6858000" type="screen4x3"/>
  <p:notesSz cx="6669088"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66"/>
    <a:srgbClr val="CC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6" d="100"/>
          <a:sy n="86" d="100"/>
        </p:scale>
        <p:origin x="1524"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9938" cy="496332"/>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777607" y="0"/>
            <a:ext cx="2889938" cy="496332"/>
          </a:xfrm>
          <a:prstGeom prst="rect">
            <a:avLst/>
          </a:prstGeom>
        </p:spPr>
        <p:txBody>
          <a:bodyPr vert="horz" lIns="91440" tIns="45720" rIns="91440" bIns="45720" rtlCol="0"/>
          <a:lstStyle>
            <a:lvl1pPr algn="r">
              <a:defRPr sz="1200"/>
            </a:lvl1pPr>
          </a:lstStyle>
          <a:p>
            <a:fld id="{46833A32-BE71-4FFC-B3B6-38C89953E443}" type="datetimeFigureOut">
              <a:rPr lang="en-GB" smtClean="0"/>
              <a:t>04/11/2019</a:t>
            </a:fld>
            <a:endParaRPr lang="en-GB"/>
          </a:p>
        </p:txBody>
      </p:sp>
      <p:sp>
        <p:nvSpPr>
          <p:cNvPr id="4" name="Footer Placeholder 3"/>
          <p:cNvSpPr>
            <a:spLocks noGrp="1"/>
          </p:cNvSpPr>
          <p:nvPr>
            <p:ph type="ftr" sz="quarter" idx="2"/>
          </p:nvPr>
        </p:nvSpPr>
        <p:spPr>
          <a:xfrm>
            <a:off x="0" y="9428583"/>
            <a:ext cx="2889938" cy="496332"/>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777607" y="9428583"/>
            <a:ext cx="2889938" cy="496332"/>
          </a:xfrm>
          <a:prstGeom prst="rect">
            <a:avLst/>
          </a:prstGeom>
        </p:spPr>
        <p:txBody>
          <a:bodyPr vert="horz" lIns="91440" tIns="45720" rIns="91440" bIns="45720" rtlCol="0" anchor="b"/>
          <a:lstStyle>
            <a:lvl1pPr algn="r">
              <a:defRPr sz="1200"/>
            </a:lvl1pPr>
          </a:lstStyle>
          <a:p>
            <a:fld id="{20C0B0BF-038D-4D53-8565-BCC4A34F6728}" type="slidenum">
              <a:rPr lang="en-GB" smtClean="0"/>
              <a:t>‹#›</a:t>
            </a:fld>
            <a:endParaRPr lang="en-GB"/>
          </a:p>
        </p:txBody>
      </p:sp>
    </p:spTree>
    <p:extLst>
      <p:ext uri="{BB962C8B-B14F-4D97-AF65-F5344CB8AC3E}">
        <p14:creationId xmlns:p14="http://schemas.microsoft.com/office/powerpoint/2010/main" val="3779229273"/>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1858EF94-D9C7-412D-B034-B896899169E0}" type="datetimeFigureOut">
              <a:rPr lang="en-GB" smtClean="0"/>
              <a:t>04/11/2019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66747C9-DE79-4EC5-A368-1A1F585AB031}" type="slidenum">
              <a:rPr lang="en-GB" smtClean="0"/>
              <a:t>‹#›</a:t>
            </a:fld>
            <a:endParaRPr lang="en-GB"/>
          </a:p>
        </p:txBody>
      </p:sp>
    </p:spTree>
    <p:extLst>
      <p:ext uri="{BB962C8B-B14F-4D97-AF65-F5344CB8AC3E}">
        <p14:creationId xmlns:p14="http://schemas.microsoft.com/office/powerpoint/2010/main" val="5853550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858EF94-D9C7-412D-B034-B896899169E0}" type="datetimeFigureOut">
              <a:rPr lang="en-GB" smtClean="0"/>
              <a:t>04/11/2019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66747C9-DE79-4EC5-A368-1A1F585AB031}" type="slidenum">
              <a:rPr lang="en-GB" smtClean="0"/>
              <a:t>‹#›</a:t>
            </a:fld>
            <a:endParaRPr lang="en-GB"/>
          </a:p>
        </p:txBody>
      </p:sp>
    </p:spTree>
    <p:extLst>
      <p:ext uri="{BB962C8B-B14F-4D97-AF65-F5344CB8AC3E}">
        <p14:creationId xmlns:p14="http://schemas.microsoft.com/office/powerpoint/2010/main" val="27486663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858EF94-D9C7-412D-B034-B896899169E0}" type="datetimeFigureOut">
              <a:rPr lang="en-GB" smtClean="0"/>
              <a:t>04/11/2019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66747C9-DE79-4EC5-A368-1A1F585AB031}" type="slidenum">
              <a:rPr lang="en-GB" smtClean="0"/>
              <a:t>‹#›</a:t>
            </a:fld>
            <a:endParaRPr lang="en-GB"/>
          </a:p>
        </p:txBody>
      </p:sp>
    </p:spTree>
    <p:extLst>
      <p:ext uri="{BB962C8B-B14F-4D97-AF65-F5344CB8AC3E}">
        <p14:creationId xmlns:p14="http://schemas.microsoft.com/office/powerpoint/2010/main" val="17189174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858EF94-D9C7-412D-B034-B896899169E0}" type="datetimeFigureOut">
              <a:rPr lang="en-GB" smtClean="0"/>
              <a:t>04/11/2019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66747C9-DE79-4EC5-A368-1A1F585AB031}" type="slidenum">
              <a:rPr lang="en-GB" smtClean="0"/>
              <a:t>‹#›</a:t>
            </a:fld>
            <a:endParaRPr lang="en-GB"/>
          </a:p>
        </p:txBody>
      </p:sp>
    </p:spTree>
    <p:extLst>
      <p:ext uri="{BB962C8B-B14F-4D97-AF65-F5344CB8AC3E}">
        <p14:creationId xmlns:p14="http://schemas.microsoft.com/office/powerpoint/2010/main" val="20957156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858EF94-D9C7-412D-B034-B896899169E0}" type="datetimeFigureOut">
              <a:rPr lang="en-GB" smtClean="0"/>
              <a:t>04/11/2019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66747C9-DE79-4EC5-A368-1A1F585AB031}" type="slidenum">
              <a:rPr lang="en-GB" smtClean="0"/>
              <a:t>‹#›</a:t>
            </a:fld>
            <a:endParaRPr lang="en-GB"/>
          </a:p>
        </p:txBody>
      </p:sp>
    </p:spTree>
    <p:extLst>
      <p:ext uri="{BB962C8B-B14F-4D97-AF65-F5344CB8AC3E}">
        <p14:creationId xmlns:p14="http://schemas.microsoft.com/office/powerpoint/2010/main" val="17507043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1858EF94-D9C7-412D-B034-B896899169E0}" type="datetimeFigureOut">
              <a:rPr lang="en-GB" smtClean="0"/>
              <a:t>04/11/2019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66747C9-DE79-4EC5-A368-1A1F585AB031}" type="slidenum">
              <a:rPr lang="en-GB" smtClean="0"/>
              <a:t>‹#›</a:t>
            </a:fld>
            <a:endParaRPr lang="en-GB"/>
          </a:p>
        </p:txBody>
      </p:sp>
    </p:spTree>
    <p:extLst>
      <p:ext uri="{BB962C8B-B14F-4D97-AF65-F5344CB8AC3E}">
        <p14:creationId xmlns:p14="http://schemas.microsoft.com/office/powerpoint/2010/main" val="37486186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1858EF94-D9C7-412D-B034-B896899169E0}" type="datetimeFigureOut">
              <a:rPr lang="en-GB" smtClean="0"/>
              <a:t>04/11/2019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66747C9-DE79-4EC5-A368-1A1F585AB031}" type="slidenum">
              <a:rPr lang="en-GB" smtClean="0"/>
              <a:t>‹#›</a:t>
            </a:fld>
            <a:endParaRPr lang="en-GB"/>
          </a:p>
        </p:txBody>
      </p:sp>
    </p:spTree>
    <p:extLst>
      <p:ext uri="{BB962C8B-B14F-4D97-AF65-F5344CB8AC3E}">
        <p14:creationId xmlns:p14="http://schemas.microsoft.com/office/powerpoint/2010/main" val="12893596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1858EF94-D9C7-412D-B034-B896899169E0}" type="datetimeFigureOut">
              <a:rPr lang="en-GB" smtClean="0"/>
              <a:t>04/11/2019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066747C9-DE79-4EC5-A368-1A1F585AB031}" type="slidenum">
              <a:rPr lang="en-GB" smtClean="0"/>
              <a:t>‹#›</a:t>
            </a:fld>
            <a:endParaRPr lang="en-GB"/>
          </a:p>
        </p:txBody>
      </p:sp>
    </p:spTree>
    <p:extLst>
      <p:ext uri="{BB962C8B-B14F-4D97-AF65-F5344CB8AC3E}">
        <p14:creationId xmlns:p14="http://schemas.microsoft.com/office/powerpoint/2010/main" val="6176796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858EF94-D9C7-412D-B034-B896899169E0}" type="datetimeFigureOut">
              <a:rPr lang="en-GB" smtClean="0"/>
              <a:t>04/11/2019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66747C9-DE79-4EC5-A368-1A1F585AB031}" type="slidenum">
              <a:rPr lang="en-GB" smtClean="0"/>
              <a:t>‹#›</a:t>
            </a:fld>
            <a:endParaRPr lang="en-GB"/>
          </a:p>
        </p:txBody>
      </p:sp>
    </p:spTree>
    <p:extLst>
      <p:ext uri="{BB962C8B-B14F-4D97-AF65-F5344CB8AC3E}">
        <p14:creationId xmlns:p14="http://schemas.microsoft.com/office/powerpoint/2010/main" val="8749544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858EF94-D9C7-412D-B034-B896899169E0}" type="datetimeFigureOut">
              <a:rPr lang="en-GB" smtClean="0"/>
              <a:t>04/11/2019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66747C9-DE79-4EC5-A368-1A1F585AB031}" type="slidenum">
              <a:rPr lang="en-GB" smtClean="0"/>
              <a:t>‹#›</a:t>
            </a:fld>
            <a:endParaRPr lang="en-GB"/>
          </a:p>
        </p:txBody>
      </p:sp>
    </p:spTree>
    <p:extLst>
      <p:ext uri="{BB962C8B-B14F-4D97-AF65-F5344CB8AC3E}">
        <p14:creationId xmlns:p14="http://schemas.microsoft.com/office/powerpoint/2010/main" val="9797759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858EF94-D9C7-412D-B034-B896899169E0}" type="datetimeFigureOut">
              <a:rPr lang="en-GB" smtClean="0"/>
              <a:t>04/11/2019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66747C9-DE79-4EC5-A368-1A1F585AB031}" type="slidenum">
              <a:rPr lang="en-GB" smtClean="0"/>
              <a:t>‹#›</a:t>
            </a:fld>
            <a:endParaRPr lang="en-GB"/>
          </a:p>
        </p:txBody>
      </p:sp>
    </p:spTree>
    <p:extLst>
      <p:ext uri="{BB962C8B-B14F-4D97-AF65-F5344CB8AC3E}">
        <p14:creationId xmlns:p14="http://schemas.microsoft.com/office/powerpoint/2010/main" val="14003338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858EF94-D9C7-412D-B034-B896899169E0}" type="datetimeFigureOut">
              <a:rPr lang="en-GB" smtClean="0"/>
              <a:t>04/11/2019</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6747C9-DE79-4EC5-A368-1A1F585AB031}" type="slidenum">
              <a:rPr lang="en-GB" smtClean="0"/>
              <a:t>‹#›</a:t>
            </a:fld>
            <a:endParaRPr lang="en-GB"/>
          </a:p>
        </p:txBody>
      </p:sp>
    </p:spTree>
    <p:extLst>
      <p:ext uri="{BB962C8B-B14F-4D97-AF65-F5344CB8AC3E}">
        <p14:creationId xmlns:p14="http://schemas.microsoft.com/office/powerpoint/2010/main" val="21297531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51607" y="33793"/>
            <a:ext cx="7772400" cy="1470025"/>
          </a:xfrm>
        </p:spPr>
        <p:txBody>
          <a:bodyPr/>
          <a:lstStyle/>
          <a:p>
            <a:r>
              <a:rPr lang="en-GB" b="1" dirty="0" smtClean="0">
                <a:solidFill>
                  <a:srgbClr val="FF0000"/>
                </a:solidFill>
                <a:effectLst>
                  <a:outerShdw blurRad="38100" dist="38100" dir="2700000" algn="tl">
                    <a:srgbClr val="000000">
                      <a:alpha val="43137"/>
                    </a:srgbClr>
                  </a:outerShdw>
                </a:effectLst>
                <a:latin typeface="Comic Sans MS" panose="030F0702030302020204" pitchFamily="66" charset="0"/>
              </a:rPr>
              <a:t>Past Paper P-A-L 20 markers</a:t>
            </a:r>
            <a:endParaRPr lang="en-GB" b="1" dirty="0">
              <a:solidFill>
                <a:srgbClr val="FF0000"/>
              </a:solidFill>
              <a:effectLst>
                <a:outerShdw blurRad="38100" dist="38100" dir="2700000" algn="tl">
                  <a:srgbClr val="000000">
                    <a:alpha val="43137"/>
                  </a:srgbClr>
                </a:outerShdw>
              </a:effectLst>
              <a:latin typeface="Comic Sans MS" panose="030F0702030302020204" pitchFamily="66" charset="0"/>
            </a:endParaRPr>
          </a:p>
        </p:txBody>
      </p:sp>
      <p:sp>
        <p:nvSpPr>
          <p:cNvPr id="3" name="Subtitle 2"/>
          <p:cNvSpPr>
            <a:spLocks noGrp="1"/>
          </p:cNvSpPr>
          <p:nvPr>
            <p:ph type="subTitle" idx="1"/>
          </p:nvPr>
        </p:nvSpPr>
        <p:spPr>
          <a:xfrm>
            <a:off x="1259632" y="5072430"/>
            <a:ext cx="6400800" cy="1752600"/>
          </a:xfrm>
        </p:spPr>
        <p:txBody>
          <a:bodyPr/>
          <a:lstStyle/>
          <a:p>
            <a:endParaRPr lang="en-GB" dirty="0"/>
          </a:p>
        </p:txBody>
      </p:sp>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t="31251" r="4972" b="36186"/>
          <a:stretch/>
        </p:blipFill>
        <p:spPr bwMode="auto">
          <a:xfrm>
            <a:off x="0" y="1503818"/>
            <a:ext cx="8820472" cy="276424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l="9091" t="33144" r="6250" b="39773"/>
          <a:stretch/>
        </p:blipFill>
        <p:spPr bwMode="auto">
          <a:xfrm>
            <a:off x="179512" y="4365104"/>
            <a:ext cx="9457777" cy="226923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3932370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nodePh="1">
                                  <p:stCondLst>
                                    <p:cond delay="0"/>
                                  </p:stCondLst>
                                  <p:endCondLst>
                                    <p:cond evt="begin" delay="0">
                                      <p:tn val="5"/>
                                    </p:cond>
                                  </p:end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315416"/>
            <a:ext cx="8229600" cy="1143000"/>
          </a:xfrm>
        </p:spPr>
        <p:txBody>
          <a:bodyPr>
            <a:normAutofit/>
          </a:bodyPr>
          <a:lstStyle/>
          <a:p>
            <a:r>
              <a:rPr lang="en-GB" sz="3600" b="1" dirty="0" smtClean="0">
                <a:effectLst>
                  <a:outerShdw blurRad="38100" dist="38100" dir="2700000" algn="tl">
                    <a:srgbClr val="000000">
                      <a:alpha val="43137"/>
                    </a:srgbClr>
                  </a:outerShdw>
                </a:effectLst>
                <a:latin typeface="Comic Sans MS" panose="030F0702030302020204" pitchFamily="66" charset="0"/>
              </a:rPr>
              <a:t>Paragraph 4 – Weber on Authority</a:t>
            </a:r>
            <a:endParaRPr lang="en-GB" sz="3600" b="1" dirty="0">
              <a:effectLst>
                <a:outerShdw blurRad="38100" dist="38100" dir="2700000" algn="tl">
                  <a:srgbClr val="000000">
                    <a:alpha val="43137"/>
                  </a:srgbClr>
                </a:outerShdw>
              </a:effectLst>
              <a:latin typeface="Comic Sans MS" panose="030F0702030302020204" pitchFamily="66" charset="0"/>
            </a:endParaRPr>
          </a:p>
        </p:txBody>
      </p:sp>
      <p:sp>
        <p:nvSpPr>
          <p:cNvPr id="3" name="Content Placeholder 2"/>
          <p:cNvSpPr>
            <a:spLocks noGrp="1"/>
          </p:cNvSpPr>
          <p:nvPr>
            <p:ph idx="1"/>
          </p:nvPr>
        </p:nvSpPr>
        <p:spPr>
          <a:xfrm>
            <a:off x="107504" y="692696"/>
            <a:ext cx="8856984" cy="5688632"/>
          </a:xfrm>
        </p:spPr>
        <p:txBody>
          <a:bodyPr>
            <a:normAutofit fontScale="92500" lnSpcReduction="20000"/>
          </a:bodyPr>
          <a:lstStyle/>
          <a:p>
            <a:pPr marL="0" indent="0">
              <a:buNone/>
            </a:pPr>
            <a:r>
              <a:rPr lang="en-GB" b="1" dirty="0" smtClean="0">
                <a:solidFill>
                  <a:srgbClr val="00B0F0"/>
                </a:solidFill>
                <a:effectLst>
                  <a:outerShdw blurRad="38100" dist="38100" dir="2700000" algn="tl">
                    <a:srgbClr val="000000">
                      <a:alpha val="43137"/>
                    </a:srgbClr>
                  </a:outerShdw>
                </a:effectLst>
                <a:latin typeface="Comic Sans MS" panose="030F0702030302020204" pitchFamily="66" charset="0"/>
              </a:rPr>
              <a:t>TS: </a:t>
            </a:r>
            <a:r>
              <a:rPr lang="en-GB" dirty="0" smtClean="0">
                <a:latin typeface="Comic Sans MS" panose="030F0702030302020204" pitchFamily="66" charset="0"/>
              </a:rPr>
              <a:t>Theorist Max Weber believed that it did not matter how one got authority as long as they had it. He believed there were three types of authority.</a:t>
            </a:r>
          </a:p>
          <a:p>
            <a:pPr marL="0" indent="0">
              <a:buNone/>
            </a:pPr>
            <a:r>
              <a:rPr lang="en-GB" b="1" dirty="0" smtClean="0">
                <a:solidFill>
                  <a:srgbClr val="FF0066"/>
                </a:solidFill>
                <a:effectLst>
                  <a:outerShdw blurRad="38100" dist="38100" dir="2700000" algn="tl">
                    <a:srgbClr val="000000">
                      <a:alpha val="43137"/>
                    </a:srgbClr>
                  </a:outerShdw>
                </a:effectLst>
                <a:latin typeface="Comic Sans MS" panose="030F0702030302020204" pitchFamily="66" charset="0"/>
              </a:rPr>
              <a:t>K – </a:t>
            </a:r>
            <a:r>
              <a:rPr lang="en-GB" dirty="0" smtClean="0">
                <a:latin typeface="Comic Sans MS" panose="030F0702030302020204" pitchFamily="66" charset="0"/>
              </a:rPr>
              <a:t>Pick up knowledge marks here for describing the Three types of authority – traditional, charismatic, legal-rational</a:t>
            </a:r>
          </a:p>
          <a:p>
            <a:pPr marL="0" indent="0">
              <a:buNone/>
            </a:pPr>
            <a:r>
              <a:rPr lang="en-GB" b="1" dirty="0" smtClean="0">
                <a:solidFill>
                  <a:srgbClr val="CC00CC"/>
                </a:solidFill>
                <a:effectLst>
                  <a:outerShdw blurRad="38100" dist="38100" dir="2700000" algn="tl">
                    <a:srgbClr val="000000">
                      <a:alpha val="43137"/>
                    </a:srgbClr>
                  </a:outerShdw>
                </a:effectLst>
                <a:latin typeface="Comic Sans MS" panose="030F0702030302020204" pitchFamily="66" charset="0"/>
              </a:rPr>
              <a:t>K(ex) – </a:t>
            </a:r>
            <a:r>
              <a:rPr lang="en-GB" dirty="0" smtClean="0">
                <a:latin typeface="Comic Sans MS" panose="030F0702030302020204" pitchFamily="66" charset="0"/>
              </a:rPr>
              <a:t>Pick up additional K marks for providing detailed examples of people groups who have each type i.e. The British Monarchy, Hitler, Blair</a:t>
            </a:r>
          </a:p>
          <a:p>
            <a:pPr marL="0" indent="0">
              <a:buNone/>
            </a:pPr>
            <a:r>
              <a:rPr lang="en-GB" b="1" dirty="0" smtClean="0">
                <a:solidFill>
                  <a:srgbClr val="FF0000"/>
                </a:solidFill>
                <a:effectLst>
                  <a:outerShdw blurRad="38100" dist="38100" dir="2700000" algn="tl">
                    <a:srgbClr val="000000">
                      <a:alpha val="43137"/>
                    </a:srgbClr>
                  </a:outerShdw>
                </a:effectLst>
                <a:latin typeface="Comic Sans MS" panose="030F0702030302020204" pitchFamily="66" charset="0"/>
              </a:rPr>
              <a:t>A – </a:t>
            </a:r>
            <a:r>
              <a:rPr lang="en-GB" dirty="0" smtClean="0">
                <a:latin typeface="Comic Sans MS" panose="030F0702030302020204" pitchFamily="66" charset="0"/>
              </a:rPr>
              <a:t>Pick up analysis marks for analysing each type of authority </a:t>
            </a:r>
            <a:r>
              <a:rPr lang="en-GB" dirty="0" smtClean="0">
                <a:solidFill>
                  <a:srgbClr val="FF0000"/>
                </a:solidFill>
                <a:latin typeface="Comic Sans MS" panose="030F0702030302020204" pitchFamily="66" charset="0"/>
              </a:rPr>
              <a:t>‘It can be argued that </a:t>
            </a:r>
            <a:r>
              <a:rPr lang="en-GB" dirty="0" smtClean="0">
                <a:latin typeface="Comic Sans MS" panose="030F0702030302020204" pitchFamily="66" charset="0"/>
              </a:rPr>
              <a:t>this type of authority is beneficial/ harmful for citizens because…</a:t>
            </a:r>
            <a:endParaRPr lang="en-GB" dirty="0">
              <a:latin typeface="Comic Sans MS" panose="030F0702030302020204" pitchFamily="66" charset="0"/>
            </a:endParaRPr>
          </a:p>
        </p:txBody>
      </p:sp>
    </p:spTree>
    <p:extLst>
      <p:ext uri="{BB962C8B-B14F-4D97-AF65-F5344CB8AC3E}">
        <p14:creationId xmlns:p14="http://schemas.microsoft.com/office/powerpoint/2010/main" val="197598305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315416"/>
            <a:ext cx="8229600" cy="1143000"/>
          </a:xfrm>
        </p:spPr>
        <p:txBody>
          <a:bodyPr>
            <a:normAutofit/>
          </a:bodyPr>
          <a:lstStyle/>
          <a:p>
            <a:r>
              <a:rPr lang="en-GB" sz="3600" b="1" dirty="0" smtClean="0">
                <a:effectLst>
                  <a:outerShdw blurRad="38100" dist="38100" dir="2700000" algn="tl">
                    <a:srgbClr val="000000">
                      <a:alpha val="43137"/>
                    </a:srgbClr>
                  </a:outerShdw>
                </a:effectLst>
                <a:latin typeface="Comic Sans MS" panose="030F0702030302020204" pitchFamily="66" charset="0"/>
              </a:rPr>
              <a:t>Paragraph 5 – Legitimacy </a:t>
            </a:r>
            <a:endParaRPr lang="en-GB" sz="3600" b="1" dirty="0">
              <a:effectLst>
                <a:outerShdw blurRad="38100" dist="38100" dir="2700000" algn="tl">
                  <a:srgbClr val="000000">
                    <a:alpha val="43137"/>
                  </a:srgbClr>
                </a:outerShdw>
              </a:effectLst>
              <a:latin typeface="Comic Sans MS" panose="030F0702030302020204" pitchFamily="66" charset="0"/>
            </a:endParaRPr>
          </a:p>
        </p:txBody>
      </p:sp>
      <p:sp>
        <p:nvSpPr>
          <p:cNvPr id="3" name="Content Placeholder 2"/>
          <p:cNvSpPr>
            <a:spLocks noGrp="1"/>
          </p:cNvSpPr>
          <p:nvPr>
            <p:ph idx="1"/>
          </p:nvPr>
        </p:nvSpPr>
        <p:spPr>
          <a:xfrm>
            <a:off x="107504" y="692696"/>
            <a:ext cx="8856984" cy="5688632"/>
          </a:xfrm>
        </p:spPr>
        <p:txBody>
          <a:bodyPr>
            <a:normAutofit fontScale="85000" lnSpcReduction="20000"/>
          </a:bodyPr>
          <a:lstStyle/>
          <a:p>
            <a:pPr marL="0" indent="0">
              <a:buNone/>
            </a:pPr>
            <a:r>
              <a:rPr lang="en-GB" b="1" dirty="0" smtClean="0">
                <a:solidFill>
                  <a:srgbClr val="00B0F0"/>
                </a:solidFill>
                <a:effectLst>
                  <a:outerShdw blurRad="38100" dist="38100" dir="2700000" algn="tl">
                    <a:srgbClr val="000000">
                      <a:alpha val="43137"/>
                    </a:srgbClr>
                  </a:outerShdw>
                </a:effectLst>
                <a:latin typeface="Comic Sans MS" panose="030F0702030302020204" pitchFamily="66" charset="0"/>
              </a:rPr>
              <a:t>TS: </a:t>
            </a:r>
            <a:r>
              <a:rPr lang="en-GB" dirty="0" smtClean="0">
                <a:latin typeface="Comic Sans MS" panose="030F0702030302020204" pitchFamily="66" charset="0"/>
              </a:rPr>
              <a:t>Legitimacy, or the sense of Rightful power, is essential to maintain authority.</a:t>
            </a:r>
          </a:p>
          <a:p>
            <a:pPr marL="0" indent="0">
              <a:buNone/>
            </a:pPr>
            <a:r>
              <a:rPr lang="en-GB" b="1" dirty="0" smtClean="0">
                <a:solidFill>
                  <a:srgbClr val="FF0066"/>
                </a:solidFill>
                <a:effectLst>
                  <a:outerShdw blurRad="38100" dist="38100" dir="2700000" algn="tl">
                    <a:srgbClr val="000000">
                      <a:alpha val="43137"/>
                    </a:srgbClr>
                  </a:outerShdw>
                </a:effectLst>
                <a:latin typeface="Comic Sans MS" panose="030F0702030302020204" pitchFamily="66" charset="0"/>
              </a:rPr>
              <a:t>K – </a:t>
            </a:r>
            <a:r>
              <a:rPr lang="en-GB" dirty="0" smtClean="0">
                <a:latin typeface="Comic Sans MS" panose="030F0702030302020204" pitchFamily="66" charset="0"/>
              </a:rPr>
              <a:t>Pick up knowledge marks here for describing the definition of legitimacy and the ways of getting it i.e. elections, winning civil wars</a:t>
            </a:r>
          </a:p>
          <a:p>
            <a:pPr marL="0" indent="0">
              <a:buNone/>
            </a:pPr>
            <a:r>
              <a:rPr lang="en-GB" b="1" dirty="0" smtClean="0">
                <a:solidFill>
                  <a:srgbClr val="CC00CC"/>
                </a:solidFill>
                <a:effectLst>
                  <a:outerShdw blurRad="38100" dist="38100" dir="2700000" algn="tl">
                    <a:srgbClr val="000000">
                      <a:alpha val="43137"/>
                    </a:srgbClr>
                  </a:outerShdw>
                </a:effectLst>
                <a:latin typeface="Comic Sans MS" panose="030F0702030302020204" pitchFamily="66" charset="0"/>
              </a:rPr>
              <a:t>K(ex) – </a:t>
            </a:r>
            <a:r>
              <a:rPr lang="en-GB" dirty="0" smtClean="0">
                <a:latin typeface="Comic Sans MS" panose="030F0702030302020204" pitchFamily="66" charset="0"/>
              </a:rPr>
              <a:t>Pick up additional K marks for providing detailed examples of people groups who have had or lacked legitimacy i.e. Blair’s New Labour in 1997, Northern Ireland’s government</a:t>
            </a:r>
          </a:p>
          <a:p>
            <a:pPr marL="0" indent="0">
              <a:buNone/>
            </a:pPr>
            <a:r>
              <a:rPr lang="en-GB" b="1" dirty="0" smtClean="0">
                <a:solidFill>
                  <a:srgbClr val="FF0000"/>
                </a:solidFill>
                <a:effectLst>
                  <a:outerShdw blurRad="38100" dist="38100" dir="2700000" algn="tl">
                    <a:srgbClr val="000000">
                      <a:alpha val="43137"/>
                    </a:srgbClr>
                  </a:outerShdw>
                </a:effectLst>
                <a:latin typeface="Comic Sans MS" panose="030F0702030302020204" pitchFamily="66" charset="0"/>
              </a:rPr>
              <a:t>A – </a:t>
            </a:r>
            <a:r>
              <a:rPr lang="en-GB" dirty="0" smtClean="0">
                <a:latin typeface="Comic Sans MS" panose="030F0702030302020204" pitchFamily="66" charset="0"/>
              </a:rPr>
              <a:t>Pick up analysis marks for analysing the effects of no legitimacy </a:t>
            </a:r>
            <a:r>
              <a:rPr lang="en-GB" dirty="0" smtClean="0">
                <a:solidFill>
                  <a:srgbClr val="FF0000"/>
                </a:solidFill>
                <a:latin typeface="Comic Sans MS" panose="030F0702030302020204" pitchFamily="66" charset="0"/>
              </a:rPr>
              <a:t>‘It can be argued that </a:t>
            </a:r>
            <a:r>
              <a:rPr lang="en-GB" dirty="0" smtClean="0">
                <a:latin typeface="Comic Sans MS" panose="030F0702030302020204" pitchFamily="66" charset="0"/>
              </a:rPr>
              <a:t>if a government lacks legitimacy this can lead to… AND/OR</a:t>
            </a:r>
          </a:p>
          <a:p>
            <a:pPr marL="0" indent="0">
              <a:buNone/>
            </a:pPr>
            <a:r>
              <a:rPr lang="en-GB" dirty="0" smtClean="0">
                <a:latin typeface="Comic Sans MS" panose="030F0702030302020204" pitchFamily="66" charset="0"/>
              </a:rPr>
              <a:t>Analyse the legitimacy of the British electoral system </a:t>
            </a:r>
            <a:r>
              <a:rPr lang="en-GB" b="1" dirty="0" smtClean="0">
                <a:solidFill>
                  <a:schemeClr val="accent6">
                    <a:lumMod val="75000"/>
                  </a:schemeClr>
                </a:solidFill>
                <a:effectLst>
                  <a:outerShdw blurRad="38100" dist="38100" dir="2700000" algn="tl">
                    <a:srgbClr val="000000">
                      <a:alpha val="43137"/>
                    </a:srgbClr>
                  </a:outerShdw>
                </a:effectLst>
                <a:latin typeface="Comic Sans MS" panose="030F0702030302020204" pitchFamily="66" charset="0"/>
              </a:rPr>
              <a:t>FPTP</a:t>
            </a:r>
            <a:endParaRPr lang="en-GB" b="1" dirty="0">
              <a:solidFill>
                <a:schemeClr val="accent6">
                  <a:lumMod val="75000"/>
                </a:schemeClr>
              </a:solidFill>
              <a:effectLst>
                <a:outerShdw blurRad="38100" dist="38100" dir="2700000" algn="tl">
                  <a:srgbClr val="000000">
                    <a:alpha val="43137"/>
                  </a:srgbClr>
                </a:outerShdw>
              </a:effectLst>
              <a:latin typeface="Comic Sans MS" panose="030F0702030302020204" pitchFamily="66" charset="0"/>
            </a:endParaRPr>
          </a:p>
        </p:txBody>
      </p:sp>
    </p:spTree>
    <p:extLst>
      <p:ext uri="{BB962C8B-B14F-4D97-AF65-F5344CB8AC3E}">
        <p14:creationId xmlns:p14="http://schemas.microsoft.com/office/powerpoint/2010/main" val="166949391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solidFill>
                  <a:srgbClr val="CC00CC"/>
                </a:solidFill>
                <a:effectLst>
                  <a:outerShdw blurRad="38100" dist="38100" dir="2700000" algn="tl">
                    <a:srgbClr val="000000">
                      <a:alpha val="43137"/>
                    </a:srgbClr>
                  </a:outerShdw>
                </a:effectLst>
                <a:latin typeface="Comic Sans MS" panose="030F0702030302020204" pitchFamily="66" charset="0"/>
              </a:rPr>
              <a:t>Conclusion – 4 marks</a:t>
            </a:r>
            <a:endParaRPr lang="en-GB" b="1" dirty="0">
              <a:solidFill>
                <a:srgbClr val="CC00CC"/>
              </a:solidFill>
              <a:effectLst>
                <a:outerShdw blurRad="38100" dist="38100" dir="2700000" algn="tl">
                  <a:srgbClr val="000000">
                    <a:alpha val="43137"/>
                  </a:srgbClr>
                </a:outerShdw>
              </a:effectLst>
              <a:latin typeface="Comic Sans MS" panose="030F0702030302020204" pitchFamily="66" charset="0"/>
            </a:endParaRPr>
          </a:p>
        </p:txBody>
      </p:sp>
      <p:sp>
        <p:nvSpPr>
          <p:cNvPr id="3" name="Content Placeholder 2"/>
          <p:cNvSpPr>
            <a:spLocks noGrp="1"/>
          </p:cNvSpPr>
          <p:nvPr>
            <p:ph idx="1"/>
          </p:nvPr>
        </p:nvSpPr>
        <p:spPr/>
        <p:txBody>
          <a:bodyPr/>
          <a:lstStyle/>
          <a:p>
            <a:r>
              <a:rPr lang="en-GB" dirty="0" smtClean="0">
                <a:solidFill>
                  <a:srgbClr val="00B050"/>
                </a:solidFill>
                <a:latin typeface="Comic Sans MS" panose="030F0702030302020204" pitchFamily="66" charset="0"/>
              </a:rPr>
              <a:t>It should;</a:t>
            </a:r>
            <a:endParaRPr lang="en-GB" dirty="0">
              <a:solidFill>
                <a:srgbClr val="00B050"/>
              </a:solidFill>
              <a:latin typeface="Comic Sans MS" panose="030F0702030302020204" pitchFamily="66" charset="0"/>
            </a:endParaRPr>
          </a:p>
          <a:p>
            <a:pPr>
              <a:buFont typeface="Wingdings" panose="05000000000000000000" pitchFamily="2" charset="2"/>
              <a:buChar char="ü"/>
            </a:pPr>
            <a:r>
              <a:rPr lang="en-GB" b="1" dirty="0" smtClean="0">
                <a:latin typeface="Comic Sans MS" panose="030F0702030302020204" pitchFamily="66" charset="0"/>
              </a:rPr>
              <a:t>directly address </a:t>
            </a:r>
            <a:r>
              <a:rPr lang="en-GB" b="1" dirty="0">
                <a:latin typeface="Comic Sans MS" panose="030F0702030302020204" pitchFamily="66" charset="0"/>
              </a:rPr>
              <a:t>and evaluates </a:t>
            </a:r>
            <a:r>
              <a:rPr lang="en-GB" b="1" dirty="0" smtClean="0">
                <a:latin typeface="Comic Sans MS" panose="030F0702030302020204" pitchFamily="66" charset="0"/>
              </a:rPr>
              <a:t>the key </a:t>
            </a:r>
            <a:r>
              <a:rPr lang="en-GB" b="1" dirty="0">
                <a:latin typeface="Comic Sans MS" panose="030F0702030302020204" pitchFamily="66" charset="0"/>
              </a:rPr>
              <a:t>issue in the </a:t>
            </a:r>
            <a:r>
              <a:rPr lang="en-GB" b="1" dirty="0" smtClean="0">
                <a:latin typeface="Comic Sans MS" panose="030F0702030302020204" pitchFamily="66" charset="0"/>
              </a:rPr>
              <a:t>question</a:t>
            </a:r>
            <a:r>
              <a:rPr lang="en-GB" b="1" smtClean="0">
                <a:latin typeface="Comic Sans MS" panose="030F0702030302020204" pitchFamily="66" charset="0"/>
              </a:rPr>
              <a:t>, providing example (s)</a:t>
            </a:r>
            <a:endParaRPr lang="en-GB" b="1" dirty="0" smtClean="0">
              <a:latin typeface="Comic Sans MS" panose="030F0702030302020204" pitchFamily="66" charset="0"/>
            </a:endParaRPr>
          </a:p>
          <a:p>
            <a:pPr>
              <a:buFont typeface="Wingdings" panose="05000000000000000000" pitchFamily="2" charset="2"/>
              <a:buChar char="ü"/>
            </a:pPr>
            <a:r>
              <a:rPr lang="en-GB" b="1" dirty="0" smtClean="0">
                <a:latin typeface="Comic Sans MS" panose="030F0702030302020204" pitchFamily="66" charset="0"/>
              </a:rPr>
              <a:t>provide </a:t>
            </a:r>
            <a:r>
              <a:rPr lang="en-GB" b="1" dirty="0">
                <a:latin typeface="Comic Sans MS" panose="030F0702030302020204" pitchFamily="66" charset="0"/>
              </a:rPr>
              <a:t>a high level of sophistication as it develops </a:t>
            </a:r>
            <a:r>
              <a:rPr lang="en-GB" b="1" dirty="0" smtClean="0">
                <a:latin typeface="Comic Sans MS" panose="030F0702030302020204" pitchFamily="66" charset="0"/>
              </a:rPr>
              <a:t>a line </a:t>
            </a:r>
            <a:r>
              <a:rPr lang="en-GB" b="1" dirty="0">
                <a:latin typeface="Comic Sans MS" panose="030F0702030302020204" pitchFamily="66" charset="0"/>
              </a:rPr>
              <a:t>of thought with supporting </a:t>
            </a:r>
            <a:r>
              <a:rPr lang="en-GB" b="1" dirty="0" smtClean="0">
                <a:latin typeface="Comic Sans MS" panose="030F0702030302020204" pitchFamily="66" charset="0"/>
              </a:rPr>
              <a:t>justifications</a:t>
            </a:r>
            <a:endParaRPr lang="en-GB" dirty="0">
              <a:latin typeface="Comic Sans MS" panose="030F0702030302020204" pitchFamily="66" charset="0"/>
            </a:endParaRPr>
          </a:p>
        </p:txBody>
      </p:sp>
    </p:spTree>
    <p:extLst>
      <p:ext uri="{BB962C8B-B14F-4D97-AF65-F5344CB8AC3E}">
        <p14:creationId xmlns:p14="http://schemas.microsoft.com/office/powerpoint/2010/main" val="237719724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99392"/>
            <a:ext cx="8229600" cy="1143000"/>
          </a:xfrm>
        </p:spPr>
        <p:txBody>
          <a:bodyPr/>
          <a:lstStyle/>
          <a:p>
            <a:r>
              <a:rPr lang="en-GB" dirty="0" smtClean="0">
                <a:solidFill>
                  <a:srgbClr val="CC00CC"/>
                </a:solidFill>
                <a:effectLst>
                  <a:outerShdw blurRad="38100" dist="38100" dir="2700000" algn="tl">
                    <a:srgbClr val="000000">
                      <a:alpha val="43137"/>
                    </a:srgbClr>
                  </a:outerShdw>
                </a:effectLst>
                <a:latin typeface="Comic Sans MS" panose="030F0702030302020204" pitchFamily="66" charset="0"/>
              </a:rPr>
              <a:t>SQA Example 4 marks</a:t>
            </a:r>
            <a:endParaRPr lang="en-GB" dirty="0">
              <a:solidFill>
                <a:srgbClr val="CC00CC"/>
              </a:solidFill>
              <a:effectLst>
                <a:outerShdw blurRad="38100" dist="38100" dir="2700000" algn="tl">
                  <a:srgbClr val="000000">
                    <a:alpha val="43137"/>
                  </a:srgbClr>
                </a:outerShdw>
              </a:effectLst>
              <a:latin typeface="Comic Sans MS" panose="030F0702030302020204" pitchFamily="66" charset="0"/>
            </a:endParaRPr>
          </a:p>
        </p:txBody>
      </p:sp>
      <p:sp>
        <p:nvSpPr>
          <p:cNvPr id="3" name="Content Placeholder 2"/>
          <p:cNvSpPr>
            <a:spLocks noGrp="1"/>
          </p:cNvSpPr>
          <p:nvPr>
            <p:ph idx="1"/>
          </p:nvPr>
        </p:nvSpPr>
        <p:spPr>
          <a:xfrm>
            <a:off x="107504" y="908720"/>
            <a:ext cx="9036496" cy="5949280"/>
          </a:xfrm>
        </p:spPr>
        <p:txBody>
          <a:bodyPr>
            <a:noAutofit/>
          </a:bodyPr>
          <a:lstStyle/>
          <a:p>
            <a:pPr marL="0" indent="0">
              <a:buNone/>
            </a:pPr>
            <a:r>
              <a:rPr lang="en-GB" sz="1600" b="1" dirty="0" smtClean="0">
                <a:latin typeface="Comic Sans MS" panose="030F0702030302020204" pitchFamily="66" charset="0"/>
              </a:rPr>
              <a:t>In conclusion, it </a:t>
            </a:r>
            <a:r>
              <a:rPr lang="en-GB" sz="1600" b="1" dirty="0">
                <a:latin typeface="Comic Sans MS" panose="030F0702030302020204" pitchFamily="66" charset="0"/>
              </a:rPr>
              <a:t>is clear that legitimacy provides the link between power and authority. For </a:t>
            </a:r>
            <a:r>
              <a:rPr lang="en-GB" sz="1600" b="1" dirty="0" smtClean="0">
                <a:latin typeface="Comic Sans MS" panose="030F0702030302020204" pitchFamily="66" charset="0"/>
              </a:rPr>
              <a:t>someone to have authority they must also possess legitimacy. For example, when Gordon </a:t>
            </a:r>
            <a:r>
              <a:rPr lang="en-GB" sz="1600" b="1" dirty="0" smtClean="0">
                <a:latin typeface="Comic Sans MS" panose="030F0702030302020204" pitchFamily="66" charset="0"/>
              </a:rPr>
              <a:t>Brown became </a:t>
            </a:r>
            <a:r>
              <a:rPr lang="en-GB" sz="1600" b="1" dirty="0" smtClean="0">
                <a:latin typeface="Comic Sans MS" panose="030F0702030302020204" pitchFamily="66" charset="0"/>
              </a:rPr>
              <a:t>PM he had all the formal powers of the prime minister but he did not have </a:t>
            </a:r>
            <a:r>
              <a:rPr lang="en-GB" sz="1600" b="1" dirty="0" smtClean="0">
                <a:latin typeface="Comic Sans MS" panose="030F0702030302020204" pitchFamily="66" charset="0"/>
              </a:rPr>
              <a:t>the same </a:t>
            </a:r>
            <a:r>
              <a:rPr lang="en-GB" sz="1600" b="1" dirty="0">
                <a:latin typeface="Comic Sans MS" panose="030F0702030302020204" pitchFamily="66" charset="0"/>
              </a:rPr>
              <a:t>authority as other prime ministers as he had not been voted in by the people. </a:t>
            </a:r>
            <a:r>
              <a:rPr lang="en-GB" sz="1600" b="1" dirty="0" smtClean="0">
                <a:latin typeface="Comic Sans MS" panose="030F0702030302020204" pitchFamily="66" charset="0"/>
              </a:rPr>
              <a:t>He lacked </a:t>
            </a:r>
            <a:r>
              <a:rPr lang="en-GB" sz="1600" b="1" dirty="0">
                <a:latin typeface="Comic Sans MS" panose="030F0702030302020204" pitchFamily="66" charset="0"/>
              </a:rPr>
              <a:t>the legitimacy, or the rightfulness to rule, as he did not have the consent </a:t>
            </a:r>
            <a:r>
              <a:rPr lang="en-GB" sz="1600" b="1" dirty="0" smtClean="0">
                <a:latin typeface="Comic Sans MS" panose="030F0702030302020204" pitchFamily="66" charset="0"/>
              </a:rPr>
              <a:t>of the </a:t>
            </a:r>
            <a:r>
              <a:rPr lang="en-GB" sz="1600" b="1" dirty="0">
                <a:latin typeface="Comic Sans MS" panose="030F0702030302020204" pitchFamily="66" charset="0"/>
              </a:rPr>
              <a:t>people gained by being the winner of an election. As a result, critics claimed </a:t>
            </a:r>
            <a:r>
              <a:rPr lang="en-GB" sz="1600" b="1" dirty="0" smtClean="0">
                <a:latin typeface="Comic Sans MS" panose="030F0702030302020204" pitchFamily="66" charset="0"/>
              </a:rPr>
              <a:t>that he </a:t>
            </a:r>
            <a:r>
              <a:rPr lang="en-GB" sz="1600" b="1" dirty="0">
                <a:latin typeface="Comic Sans MS" panose="030F0702030302020204" pitchFamily="66" charset="0"/>
              </a:rPr>
              <a:t>lacked authority — people did not accept that he had the right to rule without </a:t>
            </a:r>
            <a:r>
              <a:rPr lang="en-GB" sz="1600" b="1" dirty="0" smtClean="0">
                <a:latin typeface="Comic Sans MS" panose="030F0702030302020204" pitchFamily="66" charset="0"/>
              </a:rPr>
              <a:t>the consent </a:t>
            </a:r>
            <a:r>
              <a:rPr lang="en-GB" sz="1600" b="1" dirty="0">
                <a:latin typeface="Comic Sans MS" panose="030F0702030302020204" pitchFamily="66" charset="0"/>
              </a:rPr>
              <a:t>of the voters and he was frequently challenged to call an election to gain </a:t>
            </a:r>
            <a:r>
              <a:rPr lang="en-GB" sz="1600" b="1" dirty="0" smtClean="0">
                <a:latin typeface="Comic Sans MS" panose="030F0702030302020204" pitchFamily="66" charset="0"/>
              </a:rPr>
              <a:t>the legitimacy </a:t>
            </a:r>
            <a:r>
              <a:rPr lang="en-GB" sz="1600" b="1" dirty="0">
                <a:latin typeface="Comic Sans MS" panose="030F0702030302020204" pitchFamily="66" charset="0"/>
              </a:rPr>
              <a:t>he lacked. If power is the ability to get other people to do what you </a:t>
            </a:r>
            <a:r>
              <a:rPr lang="en-GB" sz="1600" b="1" dirty="0" smtClean="0">
                <a:latin typeface="Comic Sans MS" panose="030F0702030302020204" pitchFamily="66" charset="0"/>
              </a:rPr>
              <a:t>want them </a:t>
            </a:r>
            <a:r>
              <a:rPr lang="en-GB" sz="1600" b="1" dirty="0">
                <a:latin typeface="Comic Sans MS" panose="030F0702030302020204" pitchFamily="66" charset="0"/>
              </a:rPr>
              <a:t>to do, authority can be seen as having the right to do this. The key to </a:t>
            </a:r>
            <a:r>
              <a:rPr lang="en-GB" sz="1600" b="1" dirty="0" smtClean="0">
                <a:latin typeface="Comic Sans MS" panose="030F0702030302020204" pitchFamily="66" charset="0"/>
              </a:rPr>
              <a:t>the difference </a:t>
            </a:r>
            <a:r>
              <a:rPr lang="en-GB" sz="1600" b="1" dirty="0">
                <a:latin typeface="Comic Sans MS" panose="030F0702030302020204" pitchFamily="66" charset="0"/>
              </a:rPr>
              <a:t>between this is what creates the sense of rightfulness — </a:t>
            </a:r>
            <a:r>
              <a:rPr lang="en-GB" sz="1600" b="1" dirty="0" smtClean="0">
                <a:latin typeface="Comic Sans MS" panose="030F0702030302020204" pitchFamily="66" charset="0"/>
              </a:rPr>
              <a:t>i.e. </a:t>
            </a:r>
            <a:r>
              <a:rPr lang="en-GB" sz="1600" b="1" dirty="0">
                <a:latin typeface="Comic Sans MS" panose="030F0702030302020204" pitchFamily="66" charset="0"/>
              </a:rPr>
              <a:t>legitimacy. </a:t>
            </a:r>
            <a:r>
              <a:rPr lang="en-GB" sz="1600" b="1" dirty="0" smtClean="0">
                <a:latin typeface="Comic Sans MS" panose="030F0702030302020204" pitchFamily="66" charset="0"/>
              </a:rPr>
              <a:t>In political </a:t>
            </a:r>
            <a:r>
              <a:rPr lang="en-GB" sz="1600" b="1" dirty="0">
                <a:latin typeface="Comic Sans MS" panose="030F0702030302020204" pitchFamily="66" charset="0"/>
              </a:rPr>
              <a:t>systems where the rulers lack legitimacy </a:t>
            </a:r>
            <a:r>
              <a:rPr lang="en-GB" sz="1600" b="1" dirty="0" smtClean="0">
                <a:latin typeface="Comic Sans MS" panose="030F0702030302020204" pitchFamily="66" charset="0"/>
              </a:rPr>
              <a:t>(e.g. </a:t>
            </a:r>
            <a:r>
              <a:rPr lang="en-GB" sz="1600" b="1" dirty="0">
                <a:latin typeface="Comic Sans MS" panose="030F0702030302020204" pitchFamily="66" charset="0"/>
              </a:rPr>
              <a:t>by holding elections), they </a:t>
            </a:r>
            <a:r>
              <a:rPr lang="en-GB" sz="1600" b="1" dirty="0" smtClean="0">
                <a:latin typeface="Comic Sans MS" panose="030F0702030302020204" pitchFamily="66" charset="0"/>
              </a:rPr>
              <a:t>are not </a:t>
            </a:r>
            <a:r>
              <a:rPr lang="en-GB" sz="1600" b="1" dirty="0">
                <a:latin typeface="Comic Sans MS" panose="030F0702030302020204" pitchFamily="66" charset="0"/>
              </a:rPr>
              <a:t>seen as having the right to rule and have to rely on coercion to maintain </a:t>
            </a:r>
            <a:r>
              <a:rPr lang="en-GB" sz="1600" b="1" dirty="0" smtClean="0">
                <a:latin typeface="Comic Sans MS" panose="030F0702030302020204" pitchFamily="66" charset="0"/>
              </a:rPr>
              <a:t>their power</a:t>
            </a:r>
            <a:r>
              <a:rPr lang="en-GB" sz="1600" b="1" dirty="0">
                <a:latin typeface="Comic Sans MS" panose="030F0702030302020204" pitchFamily="66" charset="0"/>
              </a:rPr>
              <a:t>. This could be exercised through threats or sanctions such as military force, </a:t>
            </a:r>
            <a:r>
              <a:rPr lang="en-GB" sz="1600" b="1" dirty="0" smtClean="0">
                <a:latin typeface="Comic Sans MS" panose="030F0702030302020204" pitchFamily="66" charset="0"/>
              </a:rPr>
              <a:t>or through </a:t>
            </a:r>
            <a:r>
              <a:rPr lang="en-GB" sz="1600" b="1" dirty="0" smtClean="0">
                <a:latin typeface="Comic Sans MS" panose="030F0702030302020204" pitchFamily="66" charset="0"/>
              </a:rPr>
              <a:t>manipulation </a:t>
            </a:r>
            <a:r>
              <a:rPr lang="en-GB" sz="1600" b="1" dirty="0">
                <a:latin typeface="Comic Sans MS" panose="030F0702030302020204" pitchFamily="66" charset="0"/>
              </a:rPr>
              <a:t>such as control of the media</a:t>
            </a:r>
            <a:r>
              <a:rPr lang="en-GB" sz="1600" b="1" dirty="0" smtClean="0">
                <a:latin typeface="Comic Sans MS" panose="030F0702030302020204" pitchFamily="66" charset="0"/>
              </a:rPr>
              <a:t>.</a:t>
            </a:r>
            <a:endParaRPr lang="en-GB" sz="1600" dirty="0" smtClean="0">
              <a:latin typeface="Comic Sans MS" panose="030F0702030302020204" pitchFamily="66" charset="0"/>
            </a:endParaRPr>
          </a:p>
          <a:p>
            <a:pPr marL="0" indent="0">
              <a:buNone/>
            </a:pPr>
            <a:endParaRPr lang="en-GB" sz="1600" b="1" dirty="0" smtClean="0">
              <a:solidFill>
                <a:srgbClr val="CC00CC"/>
              </a:solidFill>
              <a:latin typeface="Comic Sans MS" panose="030F0702030302020204" pitchFamily="66" charset="0"/>
            </a:endParaRPr>
          </a:p>
          <a:p>
            <a:pPr marL="0" indent="0">
              <a:buNone/>
            </a:pPr>
            <a:r>
              <a:rPr lang="en-GB" sz="1600" b="1" dirty="0" smtClean="0">
                <a:solidFill>
                  <a:srgbClr val="CC00CC"/>
                </a:solidFill>
                <a:latin typeface="Comic Sans MS" panose="030F0702030302020204" pitchFamily="66" charset="0"/>
              </a:rPr>
              <a:t>This </a:t>
            </a:r>
            <a:r>
              <a:rPr lang="en-GB" sz="1600" b="1" dirty="0">
                <a:solidFill>
                  <a:srgbClr val="CC00CC"/>
                </a:solidFill>
                <a:latin typeface="Comic Sans MS" panose="030F0702030302020204" pitchFamily="66" charset="0"/>
              </a:rPr>
              <a:t>provides a very detailed conclusion which directly addresses and evaluates the</a:t>
            </a:r>
          </a:p>
          <a:p>
            <a:pPr marL="0" indent="0">
              <a:buNone/>
            </a:pPr>
            <a:r>
              <a:rPr lang="en-GB" sz="1600" b="1" dirty="0">
                <a:solidFill>
                  <a:srgbClr val="CC00CC"/>
                </a:solidFill>
                <a:latin typeface="Comic Sans MS" panose="030F0702030302020204" pitchFamily="66" charset="0"/>
              </a:rPr>
              <a:t>key issue in the question and provides a high level of sophistication as it develops a</a:t>
            </a:r>
          </a:p>
          <a:p>
            <a:pPr marL="0" indent="0">
              <a:buNone/>
            </a:pPr>
            <a:r>
              <a:rPr lang="en-GB" sz="1600" b="1" dirty="0">
                <a:solidFill>
                  <a:srgbClr val="CC00CC"/>
                </a:solidFill>
                <a:latin typeface="Comic Sans MS" panose="030F0702030302020204" pitchFamily="66" charset="0"/>
              </a:rPr>
              <a:t>line of thought with supporting justifications (4 marks).</a:t>
            </a:r>
            <a:endParaRPr lang="en-GB" sz="1600" dirty="0">
              <a:solidFill>
                <a:srgbClr val="CC00CC"/>
              </a:solidFill>
              <a:latin typeface="Comic Sans MS" panose="030F0702030302020204" pitchFamily="66" charset="0"/>
            </a:endParaRPr>
          </a:p>
        </p:txBody>
      </p:sp>
    </p:spTree>
    <p:extLst>
      <p:ext uri="{BB962C8B-B14F-4D97-AF65-F5344CB8AC3E}">
        <p14:creationId xmlns:p14="http://schemas.microsoft.com/office/powerpoint/2010/main" val="38035229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solidFill>
                  <a:srgbClr val="FF0000"/>
                </a:solidFill>
                <a:effectLst>
                  <a:outerShdw blurRad="38100" dist="38100" dir="2700000" algn="tl">
                    <a:srgbClr val="000000">
                      <a:alpha val="43137"/>
                    </a:srgbClr>
                  </a:outerShdw>
                </a:effectLst>
                <a:latin typeface="Comic Sans MS" panose="030F0702030302020204" pitchFamily="66" charset="0"/>
              </a:rPr>
              <a:t>20 mark breakdown </a:t>
            </a:r>
            <a:endParaRPr lang="en-GB" b="1" dirty="0">
              <a:solidFill>
                <a:srgbClr val="FF0000"/>
              </a:solidFill>
              <a:effectLst>
                <a:outerShdw blurRad="38100" dist="38100" dir="2700000" algn="tl">
                  <a:srgbClr val="000000">
                    <a:alpha val="43137"/>
                  </a:srgbClr>
                </a:outerShdw>
              </a:effectLst>
              <a:latin typeface="Comic Sans MS" panose="030F0702030302020204" pitchFamily="66" charset="0"/>
            </a:endParaRPr>
          </a:p>
        </p:txBody>
      </p:sp>
      <p:sp>
        <p:nvSpPr>
          <p:cNvPr id="3" name="Content Placeholder 2"/>
          <p:cNvSpPr>
            <a:spLocks noGrp="1"/>
          </p:cNvSpPr>
          <p:nvPr>
            <p:ph idx="1"/>
          </p:nvPr>
        </p:nvSpPr>
        <p:spPr>
          <a:xfrm>
            <a:off x="0" y="1600200"/>
            <a:ext cx="8686800" cy="4525963"/>
          </a:xfrm>
        </p:spPr>
        <p:txBody>
          <a:bodyPr>
            <a:normAutofit fontScale="92500" lnSpcReduction="10000"/>
          </a:bodyPr>
          <a:lstStyle/>
          <a:p>
            <a:pPr marL="0" indent="0">
              <a:buNone/>
            </a:pPr>
            <a:r>
              <a:rPr lang="en-GB" dirty="0" smtClean="0">
                <a:latin typeface="Comic Sans MS" panose="030F0702030302020204" pitchFamily="66" charset="0"/>
              </a:rPr>
              <a:t>Knowledge – up to </a:t>
            </a:r>
            <a:r>
              <a:rPr lang="en-GB" dirty="0" smtClean="0">
                <a:solidFill>
                  <a:srgbClr val="FF0066"/>
                </a:solidFill>
                <a:effectLst>
                  <a:outerShdw blurRad="38100" dist="38100" dir="2700000" algn="tl">
                    <a:srgbClr val="000000">
                      <a:alpha val="43137"/>
                    </a:srgbClr>
                  </a:outerShdw>
                </a:effectLst>
                <a:latin typeface="Comic Sans MS" panose="030F0702030302020204" pitchFamily="66" charset="0"/>
              </a:rPr>
              <a:t>8 marks</a:t>
            </a:r>
          </a:p>
          <a:p>
            <a:pPr marL="0" indent="0">
              <a:buNone/>
            </a:pPr>
            <a:r>
              <a:rPr lang="en-GB" dirty="0" smtClean="0">
                <a:latin typeface="Comic Sans MS" panose="030F0702030302020204" pitchFamily="66" charset="0"/>
              </a:rPr>
              <a:t>Analysis – up to </a:t>
            </a:r>
            <a:r>
              <a:rPr lang="en-GB" dirty="0" smtClean="0">
                <a:solidFill>
                  <a:srgbClr val="FF0000"/>
                </a:solidFill>
                <a:effectLst>
                  <a:outerShdw blurRad="38100" dist="38100" dir="2700000" algn="tl">
                    <a:srgbClr val="000000">
                      <a:alpha val="43137"/>
                    </a:srgbClr>
                  </a:outerShdw>
                </a:effectLst>
                <a:latin typeface="Comic Sans MS" panose="030F0702030302020204" pitchFamily="66" charset="0"/>
              </a:rPr>
              <a:t>6 marks</a:t>
            </a:r>
          </a:p>
          <a:p>
            <a:pPr marL="0" indent="0">
              <a:buNone/>
            </a:pPr>
            <a:r>
              <a:rPr lang="en-GB" dirty="0" smtClean="0">
                <a:latin typeface="Comic Sans MS" panose="030F0702030302020204" pitchFamily="66" charset="0"/>
              </a:rPr>
              <a:t>Structure – up to </a:t>
            </a:r>
            <a:r>
              <a:rPr lang="en-GB" dirty="0" smtClean="0">
                <a:solidFill>
                  <a:srgbClr val="FF0000"/>
                </a:solidFill>
                <a:effectLst>
                  <a:outerShdw blurRad="38100" dist="38100" dir="2700000" algn="tl">
                    <a:srgbClr val="000000">
                      <a:alpha val="43137"/>
                    </a:srgbClr>
                  </a:outerShdw>
                </a:effectLst>
                <a:latin typeface="Comic Sans MS" panose="030F0702030302020204" pitchFamily="66" charset="0"/>
              </a:rPr>
              <a:t>2 marks</a:t>
            </a:r>
          </a:p>
          <a:p>
            <a:pPr marL="0" indent="0">
              <a:buNone/>
            </a:pPr>
            <a:r>
              <a:rPr lang="en-GB" dirty="0" smtClean="0">
                <a:latin typeface="Comic Sans MS" panose="030F0702030302020204" pitchFamily="66" charset="0"/>
              </a:rPr>
              <a:t>Conclusion – up to </a:t>
            </a:r>
            <a:r>
              <a:rPr lang="en-GB" dirty="0" smtClean="0">
                <a:solidFill>
                  <a:srgbClr val="FF0000"/>
                </a:solidFill>
                <a:effectLst>
                  <a:outerShdw blurRad="38100" dist="38100" dir="2700000" algn="tl">
                    <a:srgbClr val="000000">
                      <a:alpha val="43137"/>
                    </a:srgbClr>
                  </a:outerShdw>
                </a:effectLst>
                <a:latin typeface="Comic Sans MS" panose="030F0702030302020204" pitchFamily="66" charset="0"/>
              </a:rPr>
              <a:t>4 marks</a:t>
            </a:r>
            <a:endParaRPr lang="en-GB" dirty="0" smtClean="0">
              <a:solidFill>
                <a:srgbClr val="FF0000"/>
              </a:solidFill>
              <a:effectLst>
                <a:outerShdw blurRad="38100" dist="38100" dir="2700000" algn="tl">
                  <a:srgbClr val="000000">
                    <a:alpha val="43137"/>
                  </a:srgbClr>
                </a:outerShdw>
              </a:effectLst>
            </a:endParaRPr>
          </a:p>
          <a:p>
            <a:pPr marL="0" indent="0">
              <a:buNone/>
            </a:pPr>
            <a:endParaRPr lang="en-GB" dirty="0"/>
          </a:p>
          <a:p>
            <a:pPr marL="0" indent="0">
              <a:buNone/>
            </a:pPr>
            <a:r>
              <a:rPr lang="en-GB" i="1" dirty="0"/>
              <a:t>Where a candidate makes more analytical/evaluative points than are required to gain the maximum allocation of marks, these can </a:t>
            </a:r>
            <a:r>
              <a:rPr lang="en-GB" i="1" dirty="0" smtClean="0"/>
              <a:t>be credited </a:t>
            </a:r>
            <a:r>
              <a:rPr lang="en-GB" i="1" dirty="0"/>
              <a:t>as knowledge and understanding </a:t>
            </a:r>
            <a:r>
              <a:rPr lang="en-GB" i="1" dirty="0" smtClean="0"/>
              <a:t>marks</a:t>
            </a:r>
            <a:endParaRPr lang="en-GB" i="1" dirty="0"/>
          </a:p>
        </p:txBody>
      </p:sp>
    </p:spTree>
    <p:extLst>
      <p:ext uri="{BB962C8B-B14F-4D97-AF65-F5344CB8AC3E}">
        <p14:creationId xmlns:p14="http://schemas.microsoft.com/office/powerpoint/2010/main" val="4483030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solidFill>
                  <a:srgbClr val="FF0000"/>
                </a:solidFill>
                <a:effectLst>
                  <a:outerShdw blurRad="38100" dist="38100" dir="2700000" algn="tl">
                    <a:srgbClr val="000000">
                      <a:alpha val="43137"/>
                    </a:srgbClr>
                  </a:outerShdw>
                </a:effectLst>
                <a:latin typeface="Comic Sans MS" panose="030F0702030302020204" pitchFamily="66" charset="0"/>
              </a:rPr>
              <a:t>What can I discuss?</a:t>
            </a:r>
            <a:endParaRPr lang="en-GB" b="1" dirty="0">
              <a:solidFill>
                <a:srgbClr val="FF0000"/>
              </a:solidFill>
              <a:effectLst>
                <a:outerShdw blurRad="38100" dist="38100" dir="2700000" algn="tl">
                  <a:srgbClr val="000000">
                    <a:alpha val="43137"/>
                  </a:srgbClr>
                </a:outerShdw>
              </a:effectLst>
              <a:latin typeface="Comic Sans MS" panose="030F0702030302020204" pitchFamily="66" charset="0"/>
            </a:endParaRPr>
          </a:p>
        </p:txBody>
      </p:sp>
      <p:sp>
        <p:nvSpPr>
          <p:cNvPr id="3" name="Content Placeholder 2"/>
          <p:cNvSpPr>
            <a:spLocks noGrp="1"/>
          </p:cNvSpPr>
          <p:nvPr>
            <p:ph idx="1"/>
          </p:nvPr>
        </p:nvSpPr>
        <p:spPr/>
        <p:txBody>
          <a:bodyPr>
            <a:normAutofit fontScale="92500" lnSpcReduction="20000"/>
          </a:bodyPr>
          <a:lstStyle/>
          <a:p>
            <a:r>
              <a:rPr lang="en-GB" dirty="0">
                <a:latin typeface="Comic Sans MS" panose="030F0702030302020204" pitchFamily="66" charset="0"/>
              </a:rPr>
              <a:t>V</a:t>
            </a:r>
            <a:r>
              <a:rPr lang="en-GB" dirty="0" smtClean="0">
                <a:latin typeface="Comic Sans MS" panose="030F0702030302020204" pitchFamily="66" charset="0"/>
              </a:rPr>
              <a:t>arious </a:t>
            </a:r>
            <a:r>
              <a:rPr lang="en-GB" dirty="0">
                <a:latin typeface="Comic Sans MS" panose="030F0702030302020204" pitchFamily="66" charset="0"/>
              </a:rPr>
              <a:t>definitions of power</a:t>
            </a:r>
          </a:p>
          <a:p>
            <a:r>
              <a:rPr lang="en-GB" dirty="0" err="1" smtClean="0">
                <a:latin typeface="Comic Sans MS" panose="030F0702030302020204" pitchFamily="66" charset="0"/>
              </a:rPr>
              <a:t>Lukes</a:t>
            </a:r>
            <a:r>
              <a:rPr lang="en-GB" dirty="0">
                <a:latin typeface="Comic Sans MS" panose="030F0702030302020204" pitchFamily="66" charset="0"/>
              </a:rPr>
              <a:t>’ three faces of power (decision-making, non-decision-making and shaping</a:t>
            </a:r>
          </a:p>
          <a:p>
            <a:r>
              <a:rPr lang="en-GB" dirty="0">
                <a:latin typeface="Comic Sans MS" panose="030F0702030302020204" pitchFamily="66" charset="0"/>
              </a:rPr>
              <a:t>desires)</a:t>
            </a:r>
          </a:p>
          <a:p>
            <a:r>
              <a:rPr lang="en-GB" dirty="0" smtClean="0">
                <a:latin typeface="Comic Sans MS" panose="030F0702030302020204" pitchFamily="66" charset="0"/>
              </a:rPr>
              <a:t>definitions </a:t>
            </a:r>
            <a:r>
              <a:rPr lang="en-GB" dirty="0">
                <a:latin typeface="Comic Sans MS" panose="030F0702030302020204" pitchFamily="66" charset="0"/>
              </a:rPr>
              <a:t>of authority</a:t>
            </a:r>
          </a:p>
          <a:p>
            <a:r>
              <a:rPr lang="en-GB" dirty="0" smtClean="0">
                <a:latin typeface="Comic Sans MS" panose="030F0702030302020204" pitchFamily="66" charset="0"/>
              </a:rPr>
              <a:t>Weber’s </a:t>
            </a:r>
            <a:r>
              <a:rPr lang="en-GB" dirty="0">
                <a:latin typeface="Comic Sans MS" panose="030F0702030302020204" pitchFamily="66" charset="0"/>
              </a:rPr>
              <a:t>three types of authority (traditional, charismatic, legal-rational)</a:t>
            </a:r>
          </a:p>
          <a:p>
            <a:r>
              <a:rPr lang="en-GB" dirty="0" smtClean="0">
                <a:latin typeface="Comic Sans MS" panose="030F0702030302020204" pitchFamily="66" charset="0"/>
              </a:rPr>
              <a:t>definitions </a:t>
            </a:r>
            <a:r>
              <a:rPr lang="en-GB" dirty="0">
                <a:latin typeface="Comic Sans MS" panose="030F0702030302020204" pitchFamily="66" charset="0"/>
              </a:rPr>
              <a:t>of the concept of legitimacy</a:t>
            </a:r>
          </a:p>
          <a:p>
            <a:r>
              <a:rPr lang="en-GB" dirty="0" smtClean="0">
                <a:latin typeface="Comic Sans MS" panose="030F0702030302020204" pitchFamily="66" charset="0"/>
              </a:rPr>
              <a:t>identification </a:t>
            </a:r>
            <a:r>
              <a:rPr lang="en-GB" dirty="0">
                <a:latin typeface="Comic Sans MS" panose="030F0702030302020204" pitchFamily="66" charset="0"/>
              </a:rPr>
              <a:t>of the links between power, authority and legitimacy</a:t>
            </a:r>
          </a:p>
        </p:txBody>
      </p:sp>
    </p:spTree>
    <p:extLst>
      <p:ext uri="{BB962C8B-B14F-4D97-AF65-F5344CB8AC3E}">
        <p14:creationId xmlns:p14="http://schemas.microsoft.com/office/powerpoint/2010/main" val="16635664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Comic Sans MS" panose="030F0702030302020204" pitchFamily="66" charset="0"/>
              </a:rPr>
              <a:t>Intro</a:t>
            </a:r>
            <a:endParaRPr lang="en-GB" dirty="0">
              <a:latin typeface="Comic Sans MS" panose="030F0702030302020204" pitchFamily="66" charset="0"/>
            </a:endParaRPr>
          </a:p>
        </p:txBody>
      </p:sp>
      <p:sp>
        <p:nvSpPr>
          <p:cNvPr id="3" name="Content Placeholder 2"/>
          <p:cNvSpPr>
            <a:spLocks noGrp="1"/>
          </p:cNvSpPr>
          <p:nvPr>
            <p:ph idx="1"/>
          </p:nvPr>
        </p:nvSpPr>
        <p:spPr/>
        <p:txBody>
          <a:bodyPr/>
          <a:lstStyle/>
          <a:p>
            <a:pPr marL="0" indent="0">
              <a:buNone/>
            </a:pPr>
            <a:r>
              <a:rPr lang="en-GB" dirty="0">
                <a:latin typeface="Comic Sans MS" panose="030F0702030302020204" pitchFamily="66" charset="0"/>
              </a:rPr>
              <a:t>candidates should be credited highly for answers which </a:t>
            </a:r>
            <a:r>
              <a:rPr lang="en-GB" b="1" dirty="0">
                <a:solidFill>
                  <a:srgbClr val="FF0066"/>
                </a:solidFill>
                <a:effectLst>
                  <a:outerShdw blurRad="38100" dist="38100" dir="2700000" algn="tl">
                    <a:srgbClr val="000000">
                      <a:alpha val="43137"/>
                    </a:srgbClr>
                  </a:outerShdw>
                </a:effectLst>
                <a:latin typeface="Comic Sans MS" panose="030F0702030302020204" pitchFamily="66" charset="0"/>
              </a:rPr>
              <a:t>define the central</a:t>
            </a:r>
          </a:p>
          <a:p>
            <a:pPr marL="0" indent="0">
              <a:buNone/>
            </a:pPr>
            <a:r>
              <a:rPr lang="en-GB" b="1" dirty="0">
                <a:solidFill>
                  <a:srgbClr val="FF0066"/>
                </a:solidFill>
                <a:effectLst>
                  <a:outerShdw blurRad="38100" dist="38100" dir="2700000" algn="tl">
                    <a:srgbClr val="000000">
                      <a:alpha val="43137"/>
                    </a:srgbClr>
                  </a:outerShdw>
                </a:effectLst>
                <a:latin typeface="Comic Sans MS" panose="030F0702030302020204" pitchFamily="66" charset="0"/>
              </a:rPr>
              <a:t>issue</a:t>
            </a:r>
            <a:r>
              <a:rPr lang="en-GB" dirty="0">
                <a:latin typeface="Comic Sans MS" panose="030F0702030302020204" pitchFamily="66" charset="0"/>
              </a:rPr>
              <a:t> in their introduction, and </a:t>
            </a:r>
            <a:r>
              <a:rPr lang="en-GB" b="1" dirty="0">
                <a:solidFill>
                  <a:srgbClr val="00B050"/>
                </a:solidFill>
                <a:effectLst>
                  <a:outerShdw blurRad="38100" dist="38100" dir="2700000" algn="tl">
                    <a:srgbClr val="000000">
                      <a:alpha val="43137"/>
                    </a:srgbClr>
                  </a:outerShdw>
                </a:effectLst>
                <a:latin typeface="Comic Sans MS" panose="030F0702030302020204" pitchFamily="66" charset="0"/>
              </a:rPr>
              <a:t>provide a clear structure</a:t>
            </a:r>
            <a:r>
              <a:rPr lang="en-GB" dirty="0">
                <a:latin typeface="Comic Sans MS" panose="030F0702030302020204" pitchFamily="66" charset="0"/>
              </a:rPr>
              <a:t> so that their essay develops </a:t>
            </a:r>
            <a:r>
              <a:rPr lang="en-GB" dirty="0" smtClean="0">
                <a:latin typeface="Comic Sans MS" panose="030F0702030302020204" pitchFamily="66" charset="0"/>
              </a:rPr>
              <a:t>a </a:t>
            </a:r>
            <a:r>
              <a:rPr lang="en-GB" b="1" dirty="0" smtClean="0">
                <a:solidFill>
                  <a:srgbClr val="00B0F0"/>
                </a:solidFill>
                <a:effectLst>
                  <a:outerShdw blurRad="38100" dist="38100" dir="2700000" algn="tl">
                    <a:srgbClr val="000000">
                      <a:alpha val="43137"/>
                    </a:srgbClr>
                  </a:outerShdw>
                </a:effectLst>
                <a:latin typeface="Comic Sans MS" panose="030F0702030302020204" pitchFamily="66" charset="0"/>
              </a:rPr>
              <a:t>line </a:t>
            </a:r>
            <a:r>
              <a:rPr lang="en-GB" b="1" dirty="0">
                <a:solidFill>
                  <a:srgbClr val="00B0F0"/>
                </a:solidFill>
                <a:effectLst>
                  <a:outerShdw blurRad="38100" dist="38100" dir="2700000" algn="tl">
                    <a:srgbClr val="000000">
                      <a:alpha val="43137"/>
                    </a:srgbClr>
                  </a:outerShdw>
                </a:effectLst>
                <a:latin typeface="Comic Sans MS" panose="030F0702030302020204" pitchFamily="66" charset="0"/>
              </a:rPr>
              <a:t>of argument</a:t>
            </a:r>
            <a:r>
              <a:rPr lang="en-GB" dirty="0" smtClean="0">
                <a:latin typeface="Comic Sans MS" panose="030F0702030302020204" pitchFamily="66" charset="0"/>
              </a:rPr>
              <a:t>.</a:t>
            </a:r>
          </a:p>
          <a:p>
            <a:pPr marL="0" indent="0">
              <a:buNone/>
            </a:pPr>
            <a:r>
              <a:rPr lang="en-GB" dirty="0" smtClean="0">
                <a:latin typeface="Comic Sans MS" panose="030F0702030302020204" pitchFamily="66" charset="0"/>
              </a:rPr>
              <a:t>So…</a:t>
            </a:r>
          </a:p>
          <a:p>
            <a:pPr marL="0" indent="0">
              <a:buNone/>
            </a:pPr>
            <a:r>
              <a:rPr lang="en-GB" b="1" dirty="0" smtClean="0">
                <a:solidFill>
                  <a:srgbClr val="FF0066"/>
                </a:solidFill>
                <a:effectLst>
                  <a:outerShdw blurRad="38100" dist="38100" dir="2700000" algn="tl">
                    <a:srgbClr val="000000">
                      <a:alpha val="43137"/>
                    </a:srgbClr>
                  </a:outerShdw>
                </a:effectLst>
                <a:latin typeface="Comic Sans MS" panose="030F0702030302020204" pitchFamily="66" charset="0"/>
              </a:rPr>
              <a:t>Central issue </a:t>
            </a:r>
            <a:r>
              <a:rPr lang="en-GB" dirty="0" smtClean="0">
                <a:latin typeface="Comic Sans MS" panose="030F0702030302020204" pitchFamily="66" charset="0"/>
              </a:rPr>
              <a:t>– </a:t>
            </a:r>
            <a:r>
              <a:rPr lang="en-GB" b="1" dirty="0" smtClean="0">
                <a:solidFill>
                  <a:srgbClr val="00B050"/>
                </a:solidFill>
                <a:effectLst>
                  <a:outerShdw blurRad="38100" dist="38100" dir="2700000" algn="tl">
                    <a:srgbClr val="000000">
                      <a:alpha val="43137"/>
                    </a:srgbClr>
                  </a:outerShdw>
                </a:effectLst>
                <a:latin typeface="Comic Sans MS" panose="030F0702030302020204" pitchFamily="66" charset="0"/>
              </a:rPr>
              <a:t>structure</a:t>
            </a:r>
            <a:r>
              <a:rPr lang="en-GB" dirty="0" smtClean="0">
                <a:latin typeface="Comic Sans MS" panose="030F0702030302020204" pitchFamily="66" charset="0"/>
              </a:rPr>
              <a:t> - </a:t>
            </a:r>
            <a:r>
              <a:rPr lang="en-GB" b="1" dirty="0" smtClean="0">
                <a:solidFill>
                  <a:srgbClr val="00B0F0"/>
                </a:solidFill>
                <a:effectLst>
                  <a:outerShdw blurRad="38100" dist="38100" dir="2700000" algn="tl">
                    <a:srgbClr val="000000">
                      <a:alpha val="43137"/>
                    </a:srgbClr>
                  </a:outerShdw>
                </a:effectLst>
                <a:latin typeface="Comic Sans MS" panose="030F0702030302020204" pitchFamily="66" charset="0"/>
              </a:rPr>
              <a:t>argument</a:t>
            </a:r>
            <a:endParaRPr lang="en-GB" b="1" dirty="0">
              <a:solidFill>
                <a:srgbClr val="00B0F0"/>
              </a:solidFill>
              <a:effectLst>
                <a:outerShdw blurRad="38100" dist="38100" dir="2700000" algn="tl">
                  <a:srgbClr val="000000">
                    <a:alpha val="43137"/>
                  </a:srgbClr>
                </a:outerShdw>
              </a:effectLst>
              <a:latin typeface="Comic Sans MS" panose="030F0702030302020204" pitchFamily="66" charset="0"/>
            </a:endParaRPr>
          </a:p>
        </p:txBody>
      </p:sp>
    </p:spTree>
    <p:extLst>
      <p:ext uri="{BB962C8B-B14F-4D97-AF65-F5344CB8AC3E}">
        <p14:creationId xmlns:p14="http://schemas.microsoft.com/office/powerpoint/2010/main" val="28226480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1520" y="260648"/>
            <a:ext cx="8640960" cy="5256584"/>
          </a:xfrm>
        </p:spPr>
        <p:txBody>
          <a:bodyPr>
            <a:normAutofit fontScale="92500" lnSpcReduction="20000"/>
          </a:bodyPr>
          <a:lstStyle/>
          <a:p>
            <a:pPr marL="0" indent="0">
              <a:buNone/>
            </a:pPr>
            <a:r>
              <a:rPr lang="en-GB" b="1" dirty="0">
                <a:solidFill>
                  <a:srgbClr val="FF0066"/>
                </a:solidFill>
                <a:latin typeface="Comic Sans MS" panose="030F0702030302020204" pitchFamily="66" charset="0"/>
              </a:rPr>
              <a:t>Power and authority are often used interchangeably; however they are known to describe different aspects of how we are led. </a:t>
            </a:r>
            <a:r>
              <a:rPr lang="en-GB" b="1" dirty="0">
                <a:solidFill>
                  <a:srgbClr val="00B050"/>
                </a:solidFill>
                <a:latin typeface="Comic Sans MS" panose="030F0702030302020204" pitchFamily="66" charset="0"/>
              </a:rPr>
              <a:t>This essay will detail how in politics the distinction between Power and Authority comes down to the concept of legitimacy.  This essay analyses the work of Sociologists Max Weber and Steven </a:t>
            </a:r>
            <a:r>
              <a:rPr lang="en-GB" b="1" dirty="0" err="1">
                <a:solidFill>
                  <a:srgbClr val="00B050"/>
                </a:solidFill>
                <a:latin typeface="Comic Sans MS" panose="030F0702030302020204" pitchFamily="66" charset="0"/>
              </a:rPr>
              <a:t>Lukes</a:t>
            </a:r>
            <a:r>
              <a:rPr lang="en-GB" b="1" dirty="0">
                <a:solidFill>
                  <a:srgbClr val="00B050"/>
                </a:solidFill>
                <a:latin typeface="Comic Sans MS" panose="030F0702030302020204" pitchFamily="66" charset="0"/>
              </a:rPr>
              <a:t> who have particular theories on power within a state. </a:t>
            </a:r>
            <a:r>
              <a:rPr lang="en-GB" b="1" dirty="0" smtClean="0">
                <a:solidFill>
                  <a:srgbClr val="00B0F0"/>
                </a:solidFill>
                <a:effectLst>
                  <a:outerShdw blurRad="38100" dist="38100" dir="2700000" algn="tl">
                    <a:srgbClr val="000000">
                      <a:alpha val="43137"/>
                    </a:srgbClr>
                  </a:outerShdw>
                </a:effectLst>
                <a:latin typeface="Comic Sans MS" panose="030F0702030302020204" pitchFamily="66" charset="0"/>
              </a:rPr>
              <a:t>It can be argued that there are key differences between power and authority and this essay will show that it is legitimacy that creates a sense of rightful power.</a:t>
            </a:r>
            <a:endParaRPr lang="en-GB" b="1" dirty="0">
              <a:solidFill>
                <a:srgbClr val="00B0F0"/>
              </a:solidFill>
              <a:effectLst>
                <a:outerShdw blurRad="38100" dist="38100" dir="2700000" algn="tl">
                  <a:srgbClr val="000000">
                    <a:alpha val="43137"/>
                  </a:srgbClr>
                </a:outerShdw>
              </a:effectLst>
              <a:latin typeface="Comic Sans MS" panose="030F0702030302020204" pitchFamily="66" charset="0"/>
            </a:endParaRPr>
          </a:p>
        </p:txBody>
      </p:sp>
    </p:spTree>
    <p:extLst>
      <p:ext uri="{BB962C8B-B14F-4D97-AF65-F5344CB8AC3E}">
        <p14:creationId xmlns:p14="http://schemas.microsoft.com/office/powerpoint/2010/main" val="21035386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315416"/>
            <a:ext cx="8229600" cy="1143000"/>
          </a:xfrm>
        </p:spPr>
        <p:txBody>
          <a:bodyPr>
            <a:normAutofit/>
          </a:bodyPr>
          <a:lstStyle/>
          <a:p>
            <a:r>
              <a:rPr lang="en-GB" sz="3600" b="1" dirty="0" smtClean="0">
                <a:effectLst>
                  <a:outerShdw blurRad="38100" dist="38100" dir="2700000" algn="tl">
                    <a:srgbClr val="000000">
                      <a:alpha val="43137"/>
                    </a:srgbClr>
                  </a:outerShdw>
                </a:effectLst>
                <a:latin typeface="Comic Sans MS" panose="030F0702030302020204" pitchFamily="66" charset="0"/>
              </a:rPr>
              <a:t>Paragraph 1 – Definitions of Power</a:t>
            </a:r>
            <a:endParaRPr lang="en-GB" sz="3600" b="1" dirty="0">
              <a:effectLst>
                <a:outerShdw blurRad="38100" dist="38100" dir="2700000" algn="tl">
                  <a:srgbClr val="000000">
                    <a:alpha val="43137"/>
                  </a:srgbClr>
                </a:outerShdw>
              </a:effectLst>
              <a:latin typeface="Comic Sans MS" panose="030F0702030302020204" pitchFamily="66" charset="0"/>
            </a:endParaRPr>
          </a:p>
        </p:txBody>
      </p:sp>
      <p:sp>
        <p:nvSpPr>
          <p:cNvPr id="3" name="Content Placeholder 2"/>
          <p:cNvSpPr>
            <a:spLocks noGrp="1"/>
          </p:cNvSpPr>
          <p:nvPr>
            <p:ph idx="1"/>
          </p:nvPr>
        </p:nvSpPr>
        <p:spPr>
          <a:xfrm>
            <a:off x="107504" y="692696"/>
            <a:ext cx="8856984" cy="5688632"/>
          </a:xfrm>
        </p:spPr>
        <p:txBody>
          <a:bodyPr>
            <a:normAutofit fontScale="92500" lnSpcReduction="20000"/>
          </a:bodyPr>
          <a:lstStyle/>
          <a:p>
            <a:pPr marL="0" indent="0">
              <a:buNone/>
            </a:pPr>
            <a:r>
              <a:rPr lang="en-GB" b="1" dirty="0" smtClean="0">
                <a:solidFill>
                  <a:srgbClr val="00B0F0"/>
                </a:solidFill>
                <a:effectLst>
                  <a:outerShdw blurRad="38100" dist="38100" dir="2700000" algn="tl">
                    <a:srgbClr val="000000">
                      <a:alpha val="43137"/>
                    </a:srgbClr>
                  </a:outerShdw>
                </a:effectLst>
                <a:latin typeface="Comic Sans MS" panose="030F0702030302020204" pitchFamily="66" charset="0"/>
              </a:rPr>
              <a:t>TS: </a:t>
            </a:r>
            <a:r>
              <a:rPr lang="en-GB" dirty="0">
                <a:latin typeface="Comic Sans MS" panose="030F0702030302020204" pitchFamily="66" charset="0"/>
              </a:rPr>
              <a:t>It has been suggested that all politics is about power, who has it, what they do with it and how they get it. </a:t>
            </a:r>
            <a:endParaRPr lang="en-GB" dirty="0" smtClean="0">
              <a:latin typeface="Comic Sans MS" panose="030F0702030302020204" pitchFamily="66" charset="0"/>
            </a:endParaRPr>
          </a:p>
          <a:p>
            <a:pPr marL="0" indent="0">
              <a:buNone/>
            </a:pPr>
            <a:r>
              <a:rPr lang="en-GB" b="1" dirty="0" smtClean="0">
                <a:solidFill>
                  <a:srgbClr val="FF0066"/>
                </a:solidFill>
                <a:effectLst>
                  <a:outerShdw blurRad="38100" dist="38100" dir="2700000" algn="tl">
                    <a:srgbClr val="000000">
                      <a:alpha val="43137"/>
                    </a:srgbClr>
                  </a:outerShdw>
                </a:effectLst>
                <a:latin typeface="Comic Sans MS" panose="030F0702030302020204" pitchFamily="66" charset="0"/>
              </a:rPr>
              <a:t>K – </a:t>
            </a:r>
            <a:r>
              <a:rPr lang="en-GB" dirty="0" smtClean="0">
                <a:latin typeface="Comic Sans MS" panose="030F0702030302020204" pitchFamily="66" charset="0"/>
              </a:rPr>
              <a:t>Pick up knowledge marks here for discussion of different types of power – Power Politics, Absolute power. Describe what they are in detail.</a:t>
            </a:r>
          </a:p>
          <a:p>
            <a:pPr marL="0" indent="0">
              <a:buNone/>
            </a:pPr>
            <a:r>
              <a:rPr lang="en-GB" b="1" dirty="0" smtClean="0">
                <a:solidFill>
                  <a:srgbClr val="CC00CC"/>
                </a:solidFill>
                <a:effectLst>
                  <a:outerShdw blurRad="38100" dist="38100" dir="2700000" algn="tl">
                    <a:srgbClr val="000000">
                      <a:alpha val="43137"/>
                    </a:srgbClr>
                  </a:outerShdw>
                </a:effectLst>
                <a:latin typeface="Comic Sans MS" panose="030F0702030302020204" pitchFamily="66" charset="0"/>
              </a:rPr>
              <a:t>K(ex) – </a:t>
            </a:r>
            <a:r>
              <a:rPr lang="en-GB" dirty="0" smtClean="0">
                <a:latin typeface="Comic Sans MS" panose="030F0702030302020204" pitchFamily="66" charset="0"/>
              </a:rPr>
              <a:t>Pick up additional K marks for providing detailed examples to go with your descriptions i.e. Hitler &amp; Absolute Power</a:t>
            </a:r>
          </a:p>
          <a:p>
            <a:pPr marL="0" indent="0">
              <a:buNone/>
            </a:pPr>
            <a:r>
              <a:rPr lang="en-GB" b="1" dirty="0" smtClean="0">
                <a:solidFill>
                  <a:srgbClr val="FF0000"/>
                </a:solidFill>
                <a:effectLst>
                  <a:outerShdw blurRad="38100" dist="38100" dir="2700000" algn="tl">
                    <a:srgbClr val="000000">
                      <a:alpha val="43137"/>
                    </a:srgbClr>
                  </a:outerShdw>
                </a:effectLst>
                <a:latin typeface="Comic Sans MS" panose="030F0702030302020204" pitchFamily="66" charset="0"/>
              </a:rPr>
              <a:t>A – </a:t>
            </a:r>
            <a:r>
              <a:rPr lang="en-GB" dirty="0" smtClean="0">
                <a:latin typeface="Comic Sans MS" panose="030F0702030302020204" pitchFamily="66" charset="0"/>
              </a:rPr>
              <a:t>Pick up analysis marks for analysing these types of power – </a:t>
            </a:r>
            <a:r>
              <a:rPr lang="en-GB" dirty="0" smtClean="0">
                <a:solidFill>
                  <a:srgbClr val="FF0000"/>
                </a:solidFill>
                <a:latin typeface="Comic Sans MS" panose="030F0702030302020204" pitchFamily="66" charset="0"/>
              </a:rPr>
              <a:t>‘It can be argued that </a:t>
            </a:r>
            <a:r>
              <a:rPr lang="en-GB" dirty="0" smtClean="0">
                <a:latin typeface="Comic Sans MS" panose="030F0702030302020204" pitchFamily="66" charset="0"/>
              </a:rPr>
              <a:t>this type of power is largely negative/ positive for citizens because…’</a:t>
            </a:r>
            <a:endParaRPr lang="en-GB" dirty="0">
              <a:latin typeface="Comic Sans MS" panose="030F0702030302020204" pitchFamily="66" charset="0"/>
            </a:endParaRPr>
          </a:p>
        </p:txBody>
      </p:sp>
    </p:spTree>
    <p:extLst>
      <p:ext uri="{BB962C8B-B14F-4D97-AF65-F5344CB8AC3E}">
        <p14:creationId xmlns:p14="http://schemas.microsoft.com/office/powerpoint/2010/main" val="40329015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3200" b="1" dirty="0" smtClean="0">
                <a:solidFill>
                  <a:schemeClr val="tx1">
                    <a:lumMod val="85000"/>
                    <a:lumOff val="15000"/>
                  </a:schemeClr>
                </a:solidFill>
                <a:effectLst>
                  <a:outerShdw blurRad="38100" dist="38100" dir="2700000" algn="tl">
                    <a:srgbClr val="000000">
                      <a:alpha val="43137"/>
                    </a:srgbClr>
                  </a:outerShdw>
                </a:effectLst>
                <a:latin typeface="Comic Sans MS" panose="030F0702030302020204" pitchFamily="66" charset="0"/>
              </a:rPr>
              <a:t>Mini Conclusions at end of paragraphs</a:t>
            </a:r>
            <a:r>
              <a:rPr lang="en-GB" sz="3200" b="1" dirty="0" smtClean="0">
                <a:solidFill>
                  <a:srgbClr val="FF0066"/>
                </a:solidFill>
                <a:effectLst>
                  <a:outerShdw blurRad="38100" dist="38100" dir="2700000" algn="tl">
                    <a:srgbClr val="000000">
                      <a:alpha val="43137"/>
                    </a:srgbClr>
                  </a:outerShdw>
                </a:effectLst>
                <a:latin typeface="Comic Sans MS" panose="030F0702030302020204" pitchFamily="66" charset="0"/>
              </a:rPr>
              <a:t/>
            </a:r>
            <a:br>
              <a:rPr lang="en-GB" sz="3200" b="1" dirty="0" smtClean="0">
                <a:solidFill>
                  <a:srgbClr val="FF0066"/>
                </a:solidFill>
                <a:effectLst>
                  <a:outerShdw blurRad="38100" dist="38100" dir="2700000" algn="tl">
                    <a:srgbClr val="000000">
                      <a:alpha val="43137"/>
                    </a:srgbClr>
                  </a:outerShdw>
                </a:effectLst>
                <a:latin typeface="Comic Sans MS" panose="030F0702030302020204" pitchFamily="66" charset="0"/>
              </a:rPr>
            </a:br>
            <a:r>
              <a:rPr lang="en-GB" sz="3200" b="1" dirty="0" smtClean="0">
                <a:solidFill>
                  <a:srgbClr val="FF0066"/>
                </a:solidFill>
                <a:effectLst>
                  <a:outerShdw blurRad="38100" dist="38100" dir="2700000" algn="tl">
                    <a:srgbClr val="000000">
                      <a:alpha val="43137"/>
                    </a:srgbClr>
                  </a:outerShdw>
                </a:effectLst>
                <a:latin typeface="Comic Sans MS" panose="030F0702030302020204" pitchFamily="66" charset="0"/>
              </a:rPr>
              <a:t>Good practice &amp; can gain conclusion marks</a:t>
            </a:r>
            <a:endParaRPr lang="en-GB" sz="3200" b="1" dirty="0">
              <a:solidFill>
                <a:srgbClr val="FF0066"/>
              </a:solidFill>
              <a:effectLst>
                <a:outerShdw blurRad="38100" dist="38100" dir="2700000" algn="tl">
                  <a:srgbClr val="000000">
                    <a:alpha val="43137"/>
                  </a:srgbClr>
                </a:outerShdw>
              </a:effectLst>
              <a:latin typeface="Comic Sans MS" panose="030F0702030302020204" pitchFamily="66" charset="0"/>
            </a:endParaRPr>
          </a:p>
        </p:txBody>
      </p:sp>
      <p:sp>
        <p:nvSpPr>
          <p:cNvPr id="3" name="Content Placeholder 2"/>
          <p:cNvSpPr>
            <a:spLocks noGrp="1"/>
          </p:cNvSpPr>
          <p:nvPr>
            <p:ph idx="1"/>
          </p:nvPr>
        </p:nvSpPr>
        <p:spPr>
          <a:xfrm>
            <a:off x="457200" y="1600200"/>
            <a:ext cx="8229600" cy="5257800"/>
          </a:xfrm>
        </p:spPr>
        <p:txBody>
          <a:bodyPr>
            <a:normAutofit fontScale="92500" lnSpcReduction="10000"/>
          </a:bodyPr>
          <a:lstStyle/>
          <a:p>
            <a:pPr marL="0" indent="0">
              <a:buNone/>
            </a:pPr>
            <a:r>
              <a:rPr lang="en-GB" dirty="0" smtClean="0">
                <a:latin typeface="Comic Sans MS" panose="030F0702030302020204" pitchFamily="66" charset="0"/>
              </a:rPr>
              <a:t>Therefore, it can be argued that… </a:t>
            </a:r>
            <a:r>
              <a:rPr lang="en-GB" i="1" dirty="0" smtClean="0">
                <a:latin typeface="Comic Sans MS" panose="030F0702030302020204" pitchFamily="66" charset="0"/>
              </a:rPr>
              <a:t>(basically summarise the main content &amp; arguments of that paragraph)</a:t>
            </a:r>
          </a:p>
          <a:p>
            <a:pPr marL="0" indent="0">
              <a:buNone/>
            </a:pPr>
            <a:endParaRPr lang="en-GB" i="1" dirty="0" smtClean="0">
              <a:latin typeface="Comic Sans MS" panose="030F0702030302020204" pitchFamily="66" charset="0"/>
            </a:endParaRPr>
          </a:p>
          <a:p>
            <a:pPr marL="0" indent="0">
              <a:buNone/>
            </a:pPr>
            <a:r>
              <a:rPr lang="en-GB" i="1" dirty="0" smtClean="0">
                <a:latin typeface="Comic Sans MS" panose="030F0702030302020204" pitchFamily="66" charset="0"/>
              </a:rPr>
              <a:t>i.e. </a:t>
            </a:r>
            <a:r>
              <a:rPr lang="en-GB" dirty="0" smtClean="0">
                <a:solidFill>
                  <a:srgbClr val="0070C0"/>
                </a:solidFill>
                <a:latin typeface="Comic Sans MS" panose="030F0702030302020204" pitchFamily="66" charset="0"/>
              </a:rPr>
              <a:t>Therefore it can be argued that </a:t>
            </a:r>
            <a:r>
              <a:rPr lang="en-GB" dirty="0" err="1" smtClean="0">
                <a:solidFill>
                  <a:srgbClr val="0070C0"/>
                </a:solidFill>
                <a:latin typeface="Comic Sans MS" panose="030F0702030302020204" pitchFamily="66" charset="0"/>
              </a:rPr>
              <a:t>Lukes</a:t>
            </a:r>
            <a:r>
              <a:rPr lang="en-GB" dirty="0" smtClean="0">
                <a:solidFill>
                  <a:srgbClr val="0070C0"/>
                </a:solidFill>
                <a:latin typeface="Comic Sans MS" panose="030F0702030302020204" pitchFamily="66" charset="0"/>
              </a:rPr>
              <a:t> defined the three faces of power as Decision making, Non </a:t>
            </a:r>
            <a:r>
              <a:rPr lang="en-GB" dirty="0">
                <a:solidFill>
                  <a:srgbClr val="0070C0"/>
                </a:solidFill>
                <a:latin typeface="Comic Sans MS" panose="030F0702030302020204" pitchFamily="66" charset="0"/>
              </a:rPr>
              <a:t>decision making </a:t>
            </a:r>
            <a:r>
              <a:rPr lang="en-GB" dirty="0" smtClean="0">
                <a:solidFill>
                  <a:srgbClr val="0070C0"/>
                </a:solidFill>
                <a:latin typeface="Comic Sans MS" panose="030F0702030302020204" pitchFamily="66" charset="0"/>
              </a:rPr>
              <a:t>and Shaping </a:t>
            </a:r>
            <a:r>
              <a:rPr lang="en-GB" dirty="0">
                <a:solidFill>
                  <a:srgbClr val="0070C0"/>
                </a:solidFill>
                <a:latin typeface="Comic Sans MS" panose="030F0702030302020204" pitchFamily="66" charset="0"/>
              </a:rPr>
              <a:t>Desires </a:t>
            </a:r>
            <a:r>
              <a:rPr lang="en-GB" dirty="0" smtClean="0">
                <a:solidFill>
                  <a:srgbClr val="0070C0"/>
                </a:solidFill>
                <a:latin typeface="Comic Sans MS" panose="030F0702030302020204" pitchFamily="66" charset="0"/>
              </a:rPr>
              <a:t>and he argued that the first face was an open and visible face of power whereas the other two were more secretive and less visible to citizens, making them less transparent and democratic types of power.</a:t>
            </a:r>
            <a:endParaRPr lang="en-GB" dirty="0">
              <a:solidFill>
                <a:srgbClr val="0070C0"/>
              </a:solidFill>
              <a:latin typeface="Comic Sans MS" panose="030F0702030302020204" pitchFamily="66" charset="0"/>
            </a:endParaRPr>
          </a:p>
        </p:txBody>
      </p:sp>
    </p:spTree>
    <p:extLst>
      <p:ext uri="{BB962C8B-B14F-4D97-AF65-F5344CB8AC3E}">
        <p14:creationId xmlns:p14="http://schemas.microsoft.com/office/powerpoint/2010/main" val="279496952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315416"/>
            <a:ext cx="8229600" cy="1143000"/>
          </a:xfrm>
        </p:spPr>
        <p:txBody>
          <a:bodyPr>
            <a:normAutofit/>
          </a:bodyPr>
          <a:lstStyle/>
          <a:p>
            <a:r>
              <a:rPr lang="en-GB" sz="3600" b="1" dirty="0" smtClean="0">
                <a:effectLst>
                  <a:outerShdw blurRad="38100" dist="38100" dir="2700000" algn="tl">
                    <a:srgbClr val="000000">
                      <a:alpha val="43137"/>
                    </a:srgbClr>
                  </a:outerShdw>
                </a:effectLst>
                <a:latin typeface="Comic Sans MS" panose="030F0702030302020204" pitchFamily="66" charset="0"/>
              </a:rPr>
              <a:t>Paragraph 2 – </a:t>
            </a:r>
            <a:r>
              <a:rPr lang="en-GB" sz="3600" b="1" dirty="0" err="1" smtClean="0">
                <a:effectLst>
                  <a:outerShdw blurRad="38100" dist="38100" dir="2700000" algn="tl">
                    <a:srgbClr val="000000">
                      <a:alpha val="43137"/>
                    </a:srgbClr>
                  </a:outerShdw>
                </a:effectLst>
                <a:latin typeface="Comic Sans MS" panose="030F0702030302020204" pitchFamily="66" charset="0"/>
              </a:rPr>
              <a:t>Lukes</a:t>
            </a:r>
            <a:r>
              <a:rPr lang="en-GB" sz="3600" b="1" dirty="0" smtClean="0">
                <a:effectLst>
                  <a:outerShdw blurRad="38100" dist="38100" dir="2700000" algn="tl">
                    <a:srgbClr val="000000">
                      <a:alpha val="43137"/>
                    </a:srgbClr>
                  </a:outerShdw>
                </a:effectLst>
                <a:latin typeface="Comic Sans MS" panose="030F0702030302020204" pitchFamily="66" charset="0"/>
              </a:rPr>
              <a:t> on Power</a:t>
            </a:r>
            <a:endParaRPr lang="en-GB" sz="3600" b="1" dirty="0">
              <a:effectLst>
                <a:outerShdw blurRad="38100" dist="38100" dir="2700000" algn="tl">
                  <a:srgbClr val="000000">
                    <a:alpha val="43137"/>
                  </a:srgbClr>
                </a:outerShdw>
              </a:effectLst>
              <a:latin typeface="Comic Sans MS" panose="030F0702030302020204" pitchFamily="66" charset="0"/>
            </a:endParaRPr>
          </a:p>
        </p:txBody>
      </p:sp>
      <p:sp>
        <p:nvSpPr>
          <p:cNvPr id="3" name="Content Placeholder 2"/>
          <p:cNvSpPr>
            <a:spLocks noGrp="1"/>
          </p:cNvSpPr>
          <p:nvPr>
            <p:ph idx="1"/>
          </p:nvPr>
        </p:nvSpPr>
        <p:spPr>
          <a:xfrm>
            <a:off x="107504" y="692696"/>
            <a:ext cx="8856984" cy="5688632"/>
          </a:xfrm>
        </p:spPr>
        <p:txBody>
          <a:bodyPr>
            <a:normAutofit fontScale="92500" lnSpcReduction="10000"/>
          </a:bodyPr>
          <a:lstStyle/>
          <a:p>
            <a:pPr marL="0" indent="0">
              <a:buNone/>
            </a:pPr>
            <a:r>
              <a:rPr lang="en-GB" b="1" dirty="0" smtClean="0">
                <a:solidFill>
                  <a:srgbClr val="00B0F0"/>
                </a:solidFill>
                <a:effectLst>
                  <a:outerShdw blurRad="38100" dist="38100" dir="2700000" algn="tl">
                    <a:srgbClr val="000000">
                      <a:alpha val="43137"/>
                    </a:srgbClr>
                  </a:outerShdw>
                </a:effectLst>
                <a:latin typeface="Comic Sans MS" panose="030F0702030302020204" pitchFamily="66" charset="0"/>
              </a:rPr>
              <a:t>TS: </a:t>
            </a:r>
            <a:r>
              <a:rPr lang="en-GB" dirty="0" smtClean="0">
                <a:latin typeface="Comic Sans MS" panose="030F0702030302020204" pitchFamily="66" charset="0"/>
              </a:rPr>
              <a:t>Theorist Steven </a:t>
            </a:r>
            <a:r>
              <a:rPr lang="en-GB" dirty="0" err="1" smtClean="0">
                <a:latin typeface="Comic Sans MS" panose="030F0702030302020204" pitchFamily="66" charset="0"/>
              </a:rPr>
              <a:t>Lukes</a:t>
            </a:r>
            <a:r>
              <a:rPr lang="en-GB" dirty="0" smtClean="0">
                <a:latin typeface="Comic Sans MS" panose="030F0702030302020204" pitchFamily="66" charset="0"/>
              </a:rPr>
              <a:t> proposed that there were three ‘Faces’ of Power.</a:t>
            </a:r>
          </a:p>
          <a:p>
            <a:pPr marL="0" indent="0">
              <a:buNone/>
            </a:pPr>
            <a:r>
              <a:rPr lang="en-GB" b="1" dirty="0" smtClean="0">
                <a:solidFill>
                  <a:srgbClr val="FF0066"/>
                </a:solidFill>
                <a:effectLst>
                  <a:outerShdw blurRad="38100" dist="38100" dir="2700000" algn="tl">
                    <a:srgbClr val="000000">
                      <a:alpha val="43137"/>
                    </a:srgbClr>
                  </a:outerShdw>
                </a:effectLst>
                <a:latin typeface="Comic Sans MS" panose="030F0702030302020204" pitchFamily="66" charset="0"/>
              </a:rPr>
              <a:t>K – </a:t>
            </a:r>
            <a:r>
              <a:rPr lang="en-GB" dirty="0" smtClean="0">
                <a:latin typeface="Comic Sans MS" panose="030F0702030302020204" pitchFamily="66" charset="0"/>
              </a:rPr>
              <a:t>Pick up knowledge marks here for describing the three different types or ‘Faces of Power’ in detail</a:t>
            </a:r>
          </a:p>
          <a:p>
            <a:pPr marL="0" indent="0">
              <a:buNone/>
            </a:pPr>
            <a:r>
              <a:rPr lang="en-GB" b="1" dirty="0" smtClean="0">
                <a:solidFill>
                  <a:srgbClr val="CC00CC"/>
                </a:solidFill>
                <a:effectLst>
                  <a:outerShdw blurRad="38100" dist="38100" dir="2700000" algn="tl">
                    <a:srgbClr val="000000">
                      <a:alpha val="43137"/>
                    </a:srgbClr>
                  </a:outerShdw>
                </a:effectLst>
                <a:latin typeface="Comic Sans MS" panose="030F0702030302020204" pitchFamily="66" charset="0"/>
              </a:rPr>
              <a:t>K(ex) – </a:t>
            </a:r>
            <a:r>
              <a:rPr lang="en-GB" dirty="0" smtClean="0">
                <a:latin typeface="Comic Sans MS" panose="030F0702030302020204" pitchFamily="66" charset="0"/>
              </a:rPr>
              <a:t>Pick up additional K marks for providing detailed examples to go with your descriptions i.e. Tony Blair WMD &amp; Thought Control</a:t>
            </a:r>
          </a:p>
          <a:p>
            <a:pPr marL="0" indent="0">
              <a:buNone/>
            </a:pPr>
            <a:r>
              <a:rPr lang="en-GB" b="1" dirty="0" smtClean="0">
                <a:solidFill>
                  <a:srgbClr val="FF0000"/>
                </a:solidFill>
                <a:effectLst>
                  <a:outerShdw blurRad="38100" dist="38100" dir="2700000" algn="tl">
                    <a:srgbClr val="000000">
                      <a:alpha val="43137"/>
                    </a:srgbClr>
                  </a:outerShdw>
                </a:effectLst>
                <a:latin typeface="Comic Sans MS" panose="030F0702030302020204" pitchFamily="66" charset="0"/>
              </a:rPr>
              <a:t>A – </a:t>
            </a:r>
            <a:r>
              <a:rPr lang="en-GB" dirty="0" smtClean="0">
                <a:latin typeface="Comic Sans MS" panose="030F0702030302020204" pitchFamily="66" charset="0"/>
              </a:rPr>
              <a:t>Pick up analysis marks for analysing these types of power – </a:t>
            </a:r>
            <a:r>
              <a:rPr lang="en-GB" dirty="0" smtClean="0">
                <a:solidFill>
                  <a:srgbClr val="FF0000"/>
                </a:solidFill>
                <a:latin typeface="Comic Sans MS" panose="030F0702030302020204" pitchFamily="66" charset="0"/>
              </a:rPr>
              <a:t>‘It can be argued that </a:t>
            </a:r>
            <a:r>
              <a:rPr lang="en-GB" dirty="0" smtClean="0">
                <a:latin typeface="Comic Sans MS" panose="030F0702030302020204" pitchFamily="66" charset="0"/>
              </a:rPr>
              <a:t>this type of power is largely negative/ positive for citizens because…’</a:t>
            </a:r>
            <a:endParaRPr lang="en-GB" dirty="0">
              <a:latin typeface="Comic Sans MS" panose="030F0702030302020204" pitchFamily="66" charset="0"/>
            </a:endParaRPr>
          </a:p>
        </p:txBody>
      </p:sp>
    </p:spTree>
    <p:extLst>
      <p:ext uri="{BB962C8B-B14F-4D97-AF65-F5344CB8AC3E}">
        <p14:creationId xmlns:p14="http://schemas.microsoft.com/office/powerpoint/2010/main" val="45984190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315416"/>
            <a:ext cx="8229600" cy="1143000"/>
          </a:xfrm>
        </p:spPr>
        <p:txBody>
          <a:bodyPr>
            <a:normAutofit/>
          </a:bodyPr>
          <a:lstStyle/>
          <a:p>
            <a:r>
              <a:rPr lang="en-GB" sz="3600" b="1" dirty="0" smtClean="0">
                <a:effectLst>
                  <a:outerShdw blurRad="38100" dist="38100" dir="2700000" algn="tl">
                    <a:srgbClr val="000000">
                      <a:alpha val="43137"/>
                    </a:srgbClr>
                  </a:outerShdw>
                </a:effectLst>
                <a:latin typeface="Comic Sans MS" panose="030F0702030302020204" pitchFamily="66" charset="0"/>
              </a:rPr>
              <a:t>Paragraph 3 – Authority</a:t>
            </a:r>
            <a:endParaRPr lang="en-GB" sz="3600" b="1" dirty="0">
              <a:effectLst>
                <a:outerShdw blurRad="38100" dist="38100" dir="2700000" algn="tl">
                  <a:srgbClr val="000000">
                    <a:alpha val="43137"/>
                  </a:srgbClr>
                </a:outerShdw>
              </a:effectLst>
              <a:latin typeface="Comic Sans MS" panose="030F0702030302020204" pitchFamily="66" charset="0"/>
            </a:endParaRPr>
          </a:p>
        </p:txBody>
      </p:sp>
      <p:sp>
        <p:nvSpPr>
          <p:cNvPr id="3" name="Content Placeholder 2"/>
          <p:cNvSpPr>
            <a:spLocks noGrp="1"/>
          </p:cNvSpPr>
          <p:nvPr>
            <p:ph idx="1"/>
          </p:nvPr>
        </p:nvSpPr>
        <p:spPr>
          <a:xfrm>
            <a:off x="107504" y="692696"/>
            <a:ext cx="8856984" cy="5688632"/>
          </a:xfrm>
        </p:spPr>
        <p:txBody>
          <a:bodyPr>
            <a:normAutofit fontScale="92500" lnSpcReduction="20000"/>
          </a:bodyPr>
          <a:lstStyle/>
          <a:p>
            <a:pPr marL="0" indent="0">
              <a:buNone/>
            </a:pPr>
            <a:r>
              <a:rPr lang="en-GB" b="1" dirty="0" smtClean="0">
                <a:solidFill>
                  <a:srgbClr val="00B0F0"/>
                </a:solidFill>
                <a:effectLst>
                  <a:outerShdw blurRad="38100" dist="38100" dir="2700000" algn="tl">
                    <a:srgbClr val="000000">
                      <a:alpha val="43137"/>
                    </a:srgbClr>
                  </a:outerShdw>
                </a:effectLst>
                <a:latin typeface="Comic Sans MS" panose="030F0702030302020204" pitchFamily="66" charset="0"/>
              </a:rPr>
              <a:t>TS: </a:t>
            </a:r>
            <a:r>
              <a:rPr lang="en-GB" dirty="0" smtClean="0">
                <a:latin typeface="Comic Sans MS" panose="030F0702030302020204" pitchFamily="66" charset="0"/>
              </a:rPr>
              <a:t>It can be argued that authority is ‘rightful power’ where the group or person in power is seen as ‘legitimate’ due to this.</a:t>
            </a:r>
          </a:p>
          <a:p>
            <a:pPr marL="0" indent="0">
              <a:buNone/>
            </a:pPr>
            <a:r>
              <a:rPr lang="en-GB" b="1" dirty="0" smtClean="0">
                <a:solidFill>
                  <a:srgbClr val="FF0066"/>
                </a:solidFill>
                <a:effectLst>
                  <a:outerShdw blurRad="38100" dist="38100" dir="2700000" algn="tl">
                    <a:srgbClr val="000000">
                      <a:alpha val="43137"/>
                    </a:srgbClr>
                  </a:outerShdw>
                </a:effectLst>
                <a:latin typeface="Comic Sans MS" panose="030F0702030302020204" pitchFamily="66" charset="0"/>
              </a:rPr>
              <a:t>K – </a:t>
            </a:r>
            <a:r>
              <a:rPr lang="en-GB" dirty="0" smtClean="0">
                <a:latin typeface="Comic Sans MS" panose="030F0702030302020204" pitchFamily="66" charset="0"/>
              </a:rPr>
              <a:t>Pick up knowledge marks here for describing what authority is – how can you get it? What happens if you don’t have it?</a:t>
            </a:r>
          </a:p>
          <a:p>
            <a:pPr marL="0" indent="0">
              <a:buNone/>
            </a:pPr>
            <a:r>
              <a:rPr lang="en-GB" b="1" dirty="0" smtClean="0">
                <a:solidFill>
                  <a:srgbClr val="CC00CC"/>
                </a:solidFill>
                <a:effectLst>
                  <a:outerShdw blurRad="38100" dist="38100" dir="2700000" algn="tl">
                    <a:srgbClr val="000000">
                      <a:alpha val="43137"/>
                    </a:srgbClr>
                  </a:outerShdw>
                </a:effectLst>
                <a:latin typeface="Comic Sans MS" panose="030F0702030302020204" pitchFamily="66" charset="0"/>
              </a:rPr>
              <a:t>K(ex) – </a:t>
            </a:r>
            <a:r>
              <a:rPr lang="en-GB" dirty="0" smtClean="0">
                <a:latin typeface="Comic Sans MS" panose="030F0702030302020204" pitchFamily="66" charset="0"/>
              </a:rPr>
              <a:t>Pick up additional K marks for providing detailed examples of people groups who have/ lack authority i.e. Gordon Brown as PM, Theresa May, N Ireland</a:t>
            </a:r>
          </a:p>
          <a:p>
            <a:pPr marL="0" indent="0">
              <a:buNone/>
            </a:pPr>
            <a:r>
              <a:rPr lang="en-GB" b="1" dirty="0" smtClean="0">
                <a:solidFill>
                  <a:srgbClr val="FF0000"/>
                </a:solidFill>
                <a:effectLst>
                  <a:outerShdw blurRad="38100" dist="38100" dir="2700000" algn="tl">
                    <a:srgbClr val="000000">
                      <a:alpha val="43137"/>
                    </a:srgbClr>
                  </a:outerShdw>
                </a:effectLst>
                <a:latin typeface="Comic Sans MS" panose="030F0702030302020204" pitchFamily="66" charset="0"/>
              </a:rPr>
              <a:t>A – </a:t>
            </a:r>
            <a:r>
              <a:rPr lang="en-GB" dirty="0" smtClean="0">
                <a:latin typeface="Comic Sans MS" panose="030F0702030302020204" pitchFamily="66" charset="0"/>
              </a:rPr>
              <a:t>Pick up analysis marks for analysing the importance of authority/ effects of losing it– </a:t>
            </a:r>
            <a:r>
              <a:rPr lang="en-GB" dirty="0" smtClean="0">
                <a:solidFill>
                  <a:srgbClr val="FF0000"/>
                </a:solidFill>
                <a:latin typeface="Comic Sans MS" panose="030F0702030302020204" pitchFamily="66" charset="0"/>
              </a:rPr>
              <a:t>‘It can be argued that </a:t>
            </a:r>
            <a:r>
              <a:rPr lang="en-GB" dirty="0" smtClean="0">
                <a:latin typeface="Comic Sans MS" panose="030F0702030302020204" pitchFamily="66" charset="0"/>
              </a:rPr>
              <a:t>if a government lacks legitimacy…</a:t>
            </a:r>
            <a:endParaRPr lang="en-GB" dirty="0">
              <a:latin typeface="Comic Sans MS" panose="030F0702030302020204" pitchFamily="66" charset="0"/>
            </a:endParaRPr>
          </a:p>
        </p:txBody>
      </p:sp>
    </p:spTree>
    <p:extLst>
      <p:ext uri="{BB962C8B-B14F-4D97-AF65-F5344CB8AC3E}">
        <p14:creationId xmlns:p14="http://schemas.microsoft.com/office/powerpoint/2010/main" val="396494551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260</TotalTime>
  <Words>1241</Words>
  <Application>Microsoft Office PowerPoint</Application>
  <PresentationFormat>On-screen Show (4:3)</PresentationFormat>
  <Paragraphs>62</Paragraphs>
  <Slides>13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Calibri</vt:lpstr>
      <vt:lpstr>Comic Sans MS</vt:lpstr>
      <vt:lpstr>Wingdings</vt:lpstr>
      <vt:lpstr>Office Theme</vt:lpstr>
      <vt:lpstr>Past Paper P-A-L 20 markers</vt:lpstr>
      <vt:lpstr>20 mark breakdown </vt:lpstr>
      <vt:lpstr>What can I discuss?</vt:lpstr>
      <vt:lpstr>Intro</vt:lpstr>
      <vt:lpstr>PowerPoint Presentation</vt:lpstr>
      <vt:lpstr>Paragraph 1 – Definitions of Power</vt:lpstr>
      <vt:lpstr>Mini Conclusions at end of paragraphs Good practice &amp; can gain conclusion marks</vt:lpstr>
      <vt:lpstr>Paragraph 2 – Lukes on Power</vt:lpstr>
      <vt:lpstr>Paragraph 3 – Authority</vt:lpstr>
      <vt:lpstr>Paragraph 4 – Weber on Authority</vt:lpstr>
      <vt:lpstr>Paragraph 5 – Legitimacy </vt:lpstr>
      <vt:lpstr>Conclusion – 4 marks</vt:lpstr>
      <vt:lpstr>SQA Example 4 marks</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Specimen Paper Question</dc:title>
  <dc:creator>StJoAcQuigleyA</dc:creator>
  <cp:lastModifiedBy>StJoAcGibsonR</cp:lastModifiedBy>
  <cp:revision>17</cp:revision>
  <cp:lastPrinted>2018-11-27T08:42:27Z</cp:lastPrinted>
  <dcterms:created xsi:type="dcterms:W3CDTF">2017-11-09T08:40:40Z</dcterms:created>
  <dcterms:modified xsi:type="dcterms:W3CDTF">2019-11-04T08:08:11Z</dcterms:modified>
</cp:coreProperties>
</file>