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0"/>
  </p:handoutMasterIdLst>
  <p:sldIdLst>
    <p:sldId id="257" r:id="rId2"/>
    <p:sldId id="258" r:id="rId3"/>
    <p:sldId id="260" r:id="rId4"/>
    <p:sldId id="265" r:id="rId5"/>
    <p:sldId id="259" r:id="rId6"/>
    <p:sldId id="262" r:id="rId7"/>
    <p:sldId id="263" r:id="rId8"/>
    <p:sldId id="264" r:id="rId9"/>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73980613-6D42-4673-BEBC-2CF8D776D501}" type="datetimeFigureOut">
              <a:rPr lang="en-GB" smtClean="0"/>
              <a:t>05/03/2019</a:t>
            </a:fld>
            <a:endParaRPr lang="en-GB"/>
          </a:p>
        </p:txBody>
      </p:sp>
      <p:sp>
        <p:nvSpPr>
          <p:cNvPr id="4" name="Footer Placeholder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7E40A0F4-583D-4467-B278-D4DD494E23AA}" type="slidenum">
              <a:rPr lang="en-GB" smtClean="0"/>
              <a:t>‹#›</a:t>
            </a:fld>
            <a:endParaRPr lang="en-GB"/>
          </a:p>
        </p:txBody>
      </p:sp>
    </p:spTree>
    <p:extLst>
      <p:ext uri="{BB962C8B-B14F-4D97-AF65-F5344CB8AC3E}">
        <p14:creationId xmlns:p14="http://schemas.microsoft.com/office/powerpoint/2010/main" val="239706282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849226F-9995-4E46-B0DF-92ABEC128364}" type="datetimeFigureOut">
              <a:rPr lang="en-GB" smtClean="0"/>
              <a:t>05/03/2019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D8E290-8A45-426B-BE84-82B474D8F460}" type="slidenum">
              <a:rPr lang="en-GB" smtClean="0"/>
              <a:t>‹#›</a:t>
            </a:fld>
            <a:endParaRPr lang="en-GB"/>
          </a:p>
        </p:txBody>
      </p:sp>
    </p:spTree>
    <p:extLst>
      <p:ext uri="{BB962C8B-B14F-4D97-AF65-F5344CB8AC3E}">
        <p14:creationId xmlns:p14="http://schemas.microsoft.com/office/powerpoint/2010/main" val="2859874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849226F-9995-4E46-B0DF-92ABEC128364}" type="datetimeFigureOut">
              <a:rPr lang="en-GB" smtClean="0"/>
              <a:t>05/03/2019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D8E290-8A45-426B-BE84-82B474D8F460}" type="slidenum">
              <a:rPr lang="en-GB" smtClean="0"/>
              <a:t>‹#›</a:t>
            </a:fld>
            <a:endParaRPr lang="en-GB"/>
          </a:p>
        </p:txBody>
      </p:sp>
    </p:spTree>
    <p:extLst>
      <p:ext uri="{BB962C8B-B14F-4D97-AF65-F5344CB8AC3E}">
        <p14:creationId xmlns:p14="http://schemas.microsoft.com/office/powerpoint/2010/main" val="915312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849226F-9995-4E46-B0DF-92ABEC128364}" type="datetimeFigureOut">
              <a:rPr lang="en-GB" smtClean="0"/>
              <a:t>05/03/2019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D8E290-8A45-426B-BE84-82B474D8F460}" type="slidenum">
              <a:rPr lang="en-GB" smtClean="0"/>
              <a:t>‹#›</a:t>
            </a:fld>
            <a:endParaRPr lang="en-GB"/>
          </a:p>
        </p:txBody>
      </p:sp>
    </p:spTree>
    <p:extLst>
      <p:ext uri="{BB962C8B-B14F-4D97-AF65-F5344CB8AC3E}">
        <p14:creationId xmlns:p14="http://schemas.microsoft.com/office/powerpoint/2010/main" val="1344461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849226F-9995-4E46-B0DF-92ABEC128364}" type="datetimeFigureOut">
              <a:rPr lang="en-GB" smtClean="0"/>
              <a:t>05/03/2019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D8E290-8A45-426B-BE84-82B474D8F460}" type="slidenum">
              <a:rPr lang="en-GB" smtClean="0"/>
              <a:t>‹#›</a:t>
            </a:fld>
            <a:endParaRPr lang="en-GB"/>
          </a:p>
        </p:txBody>
      </p:sp>
    </p:spTree>
    <p:extLst>
      <p:ext uri="{BB962C8B-B14F-4D97-AF65-F5344CB8AC3E}">
        <p14:creationId xmlns:p14="http://schemas.microsoft.com/office/powerpoint/2010/main" val="4157919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49226F-9995-4E46-B0DF-92ABEC128364}" type="datetimeFigureOut">
              <a:rPr lang="en-GB" smtClean="0"/>
              <a:t>05/03/2019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D8E290-8A45-426B-BE84-82B474D8F460}" type="slidenum">
              <a:rPr lang="en-GB" smtClean="0"/>
              <a:t>‹#›</a:t>
            </a:fld>
            <a:endParaRPr lang="en-GB"/>
          </a:p>
        </p:txBody>
      </p:sp>
    </p:spTree>
    <p:extLst>
      <p:ext uri="{BB962C8B-B14F-4D97-AF65-F5344CB8AC3E}">
        <p14:creationId xmlns:p14="http://schemas.microsoft.com/office/powerpoint/2010/main" val="1132404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849226F-9995-4E46-B0DF-92ABEC128364}" type="datetimeFigureOut">
              <a:rPr lang="en-GB" smtClean="0"/>
              <a:t>05/03/2019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D8E290-8A45-426B-BE84-82B474D8F460}" type="slidenum">
              <a:rPr lang="en-GB" smtClean="0"/>
              <a:t>‹#›</a:t>
            </a:fld>
            <a:endParaRPr lang="en-GB"/>
          </a:p>
        </p:txBody>
      </p:sp>
    </p:spTree>
    <p:extLst>
      <p:ext uri="{BB962C8B-B14F-4D97-AF65-F5344CB8AC3E}">
        <p14:creationId xmlns:p14="http://schemas.microsoft.com/office/powerpoint/2010/main" val="1843379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849226F-9995-4E46-B0DF-92ABEC128364}" type="datetimeFigureOut">
              <a:rPr lang="en-GB" smtClean="0"/>
              <a:t>05/03/2019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4D8E290-8A45-426B-BE84-82B474D8F460}" type="slidenum">
              <a:rPr lang="en-GB" smtClean="0"/>
              <a:t>‹#›</a:t>
            </a:fld>
            <a:endParaRPr lang="en-GB"/>
          </a:p>
        </p:txBody>
      </p:sp>
    </p:spTree>
    <p:extLst>
      <p:ext uri="{BB962C8B-B14F-4D97-AF65-F5344CB8AC3E}">
        <p14:creationId xmlns:p14="http://schemas.microsoft.com/office/powerpoint/2010/main" val="550025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849226F-9995-4E46-B0DF-92ABEC128364}" type="datetimeFigureOut">
              <a:rPr lang="en-GB" smtClean="0"/>
              <a:t>05/03/2019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4D8E290-8A45-426B-BE84-82B474D8F460}" type="slidenum">
              <a:rPr lang="en-GB" smtClean="0"/>
              <a:t>‹#›</a:t>
            </a:fld>
            <a:endParaRPr lang="en-GB"/>
          </a:p>
        </p:txBody>
      </p:sp>
    </p:spTree>
    <p:extLst>
      <p:ext uri="{BB962C8B-B14F-4D97-AF65-F5344CB8AC3E}">
        <p14:creationId xmlns:p14="http://schemas.microsoft.com/office/powerpoint/2010/main" val="1341287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49226F-9995-4E46-B0DF-92ABEC128364}" type="datetimeFigureOut">
              <a:rPr lang="en-GB" smtClean="0"/>
              <a:t>05/03/2019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4D8E290-8A45-426B-BE84-82B474D8F460}" type="slidenum">
              <a:rPr lang="en-GB" smtClean="0"/>
              <a:t>‹#›</a:t>
            </a:fld>
            <a:endParaRPr lang="en-GB"/>
          </a:p>
        </p:txBody>
      </p:sp>
    </p:spTree>
    <p:extLst>
      <p:ext uri="{BB962C8B-B14F-4D97-AF65-F5344CB8AC3E}">
        <p14:creationId xmlns:p14="http://schemas.microsoft.com/office/powerpoint/2010/main" val="2694985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49226F-9995-4E46-B0DF-92ABEC128364}" type="datetimeFigureOut">
              <a:rPr lang="en-GB" smtClean="0"/>
              <a:t>05/03/2019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D8E290-8A45-426B-BE84-82B474D8F460}" type="slidenum">
              <a:rPr lang="en-GB" smtClean="0"/>
              <a:t>‹#›</a:t>
            </a:fld>
            <a:endParaRPr lang="en-GB"/>
          </a:p>
        </p:txBody>
      </p:sp>
    </p:spTree>
    <p:extLst>
      <p:ext uri="{BB962C8B-B14F-4D97-AF65-F5344CB8AC3E}">
        <p14:creationId xmlns:p14="http://schemas.microsoft.com/office/powerpoint/2010/main" val="2748710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49226F-9995-4E46-B0DF-92ABEC128364}" type="datetimeFigureOut">
              <a:rPr lang="en-GB" smtClean="0"/>
              <a:t>05/03/2019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D8E290-8A45-426B-BE84-82B474D8F460}" type="slidenum">
              <a:rPr lang="en-GB" smtClean="0"/>
              <a:t>‹#›</a:t>
            </a:fld>
            <a:endParaRPr lang="en-GB"/>
          </a:p>
        </p:txBody>
      </p:sp>
    </p:spTree>
    <p:extLst>
      <p:ext uri="{BB962C8B-B14F-4D97-AF65-F5344CB8AC3E}">
        <p14:creationId xmlns:p14="http://schemas.microsoft.com/office/powerpoint/2010/main" val="3372881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49226F-9995-4E46-B0DF-92ABEC128364}" type="datetimeFigureOut">
              <a:rPr lang="en-GB" smtClean="0"/>
              <a:t>05/03/2019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D8E290-8A45-426B-BE84-82B474D8F460}" type="slidenum">
              <a:rPr lang="en-GB" smtClean="0"/>
              <a:t>‹#›</a:t>
            </a:fld>
            <a:endParaRPr lang="en-GB"/>
          </a:p>
        </p:txBody>
      </p:sp>
    </p:spTree>
    <p:extLst>
      <p:ext uri="{BB962C8B-B14F-4D97-AF65-F5344CB8AC3E}">
        <p14:creationId xmlns:p14="http://schemas.microsoft.com/office/powerpoint/2010/main" val="935228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anose="030F0702030302020204" pitchFamily="66" charset="0"/>
              </a:rPr>
              <a:t>20 mark Question</a:t>
            </a:r>
            <a:br>
              <a:rPr lang="en-GB" dirty="0" smtClean="0">
                <a:latin typeface="Comic Sans MS" panose="030F0702030302020204" pitchFamily="66" charset="0"/>
              </a:rPr>
            </a:br>
            <a:r>
              <a:rPr lang="en-GB" sz="3100" dirty="0" smtClean="0">
                <a:solidFill>
                  <a:srgbClr val="FF0066"/>
                </a:solidFill>
                <a:latin typeface="Comic Sans MS" panose="030F0702030302020204" pitchFamily="66" charset="0"/>
              </a:rPr>
              <a:t>basically will ask if one system is superior to the other</a:t>
            </a:r>
            <a:endParaRPr lang="en-GB" sz="3100" dirty="0">
              <a:solidFill>
                <a:srgbClr val="FF0066"/>
              </a:solidFill>
              <a:latin typeface="Comic Sans MS" panose="030F0702030302020204" pitchFamily="66" charset="0"/>
            </a:endParaRPr>
          </a:p>
        </p:txBody>
      </p:sp>
      <p:pic>
        <p:nvPicPr>
          <p:cNvPr id="4"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9672" t="36508" r="6250" b="36111"/>
          <a:stretch/>
        </p:blipFill>
        <p:spPr bwMode="auto">
          <a:xfrm>
            <a:off x="395536" y="1628800"/>
            <a:ext cx="8200632" cy="2002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030490"/>
            <a:ext cx="8064896" cy="1580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323528" y="5877272"/>
            <a:ext cx="8424936" cy="646331"/>
          </a:xfrm>
          <a:prstGeom prst="rect">
            <a:avLst/>
          </a:prstGeom>
          <a:noFill/>
        </p:spPr>
        <p:txBody>
          <a:bodyPr wrap="square" rtlCol="0">
            <a:spAutoFit/>
          </a:bodyPr>
          <a:lstStyle/>
          <a:p>
            <a:r>
              <a:rPr lang="en-GB" b="1" dirty="0" smtClean="0">
                <a:solidFill>
                  <a:srgbClr val="FF0066"/>
                </a:solidFill>
                <a:latin typeface="Comic Sans MS" panose="030F0702030302020204" pitchFamily="66" charset="0"/>
              </a:rPr>
              <a:t>The question will dictate which features you  use to structure your paragraph!</a:t>
            </a:r>
            <a:endParaRPr lang="en-GB" b="1" dirty="0">
              <a:solidFill>
                <a:srgbClr val="FF0066"/>
              </a:solidFill>
              <a:latin typeface="Comic Sans MS" panose="030F0702030302020204" pitchFamily="66" charset="0"/>
            </a:endParaRPr>
          </a:p>
        </p:txBody>
      </p:sp>
    </p:spTree>
    <p:extLst>
      <p:ext uri="{BB962C8B-B14F-4D97-AF65-F5344CB8AC3E}">
        <p14:creationId xmlns:p14="http://schemas.microsoft.com/office/powerpoint/2010/main" val="1160482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050"/>
                                        </p:tgtEl>
                                        <p:attrNameLst>
                                          <p:attrName>style.visibility</p:attrName>
                                        </p:attrNameLst>
                                      </p:cBhvr>
                                      <p:to>
                                        <p:strVal val="visible"/>
                                      </p:to>
                                    </p:set>
                                    <p:anim calcmode="lin" valueType="num">
                                      <p:cBhvr additive="base">
                                        <p:cTn id="19" dur="500" fill="hold"/>
                                        <p:tgtEl>
                                          <p:spTgt spid="2050"/>
                                        </p:tgtEl>
                                        <p:attrNameLst>
                                          <p:attrName>ppt_x</p:attrName>
                                        </p:attrNameLst>
                                      </p:cBhvr>
                                      <p:tavLst>
                                        <p:tav tm="0">
                                          <p:val>
                                            <p:strVal val="#ppt_x"/>
                                          </p:val>
                                        </p:tav>
                                        <p:tav tm="100000">
                                          <p:val>
                                            <p:strVal val="#ppt_x"/>
                                          </p:val>
                                        </p:tav>
                                      </p:tavLst>
                                    </p:anim>
                                    <p:anim calcmode="lin" valueType="num">
                                      <p:cBhvr additive="base">
                                        <p:cTn id="20"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CC0066"/>
                </a:solidFill>
                <a:effectLst>
                  <a:outerShdw blurRad="38100" dist="38100" dir="2700000" algn="tl">
                    <a:srgbClr val="000000">
                      <a:alpha val="43137"/>
                    </a:srgbClr>
                  </a:outerShdw>
                </a:effectLst>
                <a:latin typeface="Comic Sans MS" panose="030F0702030302020204" pitchFamily="66" charset="0"/>
              </a:rPr>
              <a:t>Mark Breakdown</a:t>
            </a:r>
            <a:endParaRPr lang="en-GB" b="1" dirty="0">
              <a:solidFill>
                <a:srgbClr val="CC0066"/>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p:txBody>
          <a:bodyPr/>
          <a:lstStyle/>
          <a:p>
            <a:pPr marL="0" indent="0">
              <a:buNone/>
            </a:pPr>
            <a:r>
              <a:rPr lang="en-GB" b="1" dirty="0" smtClean="0">
                <a:latin typeface="Comic Sans MS" panose="030F0702030302020204" pitchFamily="66" charset="0"/>
              </a:rPr>
              <a:t>Intro – </a:t>
            </a:r>
            <a:r>
              <a:rPr lang="en-GB" b="1" dirty="0" smtClean="0">
                <a:solidFill>
                  <a:srgbClr val="FF0066"/>
                </a:solidFill>
                <a:latin typeface="Comic Sans MS" panose="030F0702030302020204" pitchFamily="66" charset="0"/>
              </a:rPr>
              <a:t>2</a:t>
            </a:r>
          </a:p>
          <a:p>
            <a:pPr marL="0" indent="0">
              <a:buNone/>
            </a:pPr>
            <a:r>
              <a:rPr lang="en-GB" b="1" dirty="0" smtClean="0">
                <a:latin typeface="Comic Sans MS" panose="030F0702030302020204" pitchFamily="66" charset="0"/>
              </a:rPr>
              <a:t>Knowledge – </a:t>
            </a:r>
            <a:r>
              <a:rPr lang="en-GB" b="1" dirty="0" smtClean="0">
                <a:solidFill>
                  <a:srgbClr val="FF0066"/>
                </a:solidFill>
                <a:latin typeface="Comic Sans MS" panose="030F0702030302020204" pitchFamily="66" charset="0"/>
              </a:rPr>
              <a:t>8</a:t>
            </a:r>
            <a:r>
              <a:rPr lang="en-GB" b="1" dirty="0" smtClean="0">
                <a:latin typeface="Comic Sans MS" panose="030F0702030302020204" pitchFamily="66" charset="0"/>
              </a:rPr>
              <a:t> (max 5 for only description or only examples)</a:t>
            </a:r>
          </a:p>
          <a:p>
            <a:pPr marL="0" indent="0">
              <a:buNone/>
            </a:pPr>
            <a:r>
              <a:rPr lang="en-GB" b="1" dirty="0" smtClean="0">
                <a:latin typeface="Comic Sans MS" panose="030F0702030302020204" pitchFamily="66" charset="0"/>
              </a:rPr>
              <a:t>Analysis </a:t>
            </a:r>
            <a:r>
              <a:rPr lang="en-GB" b="1" dirty="0" smtClean="0">
                <a:solidFill>
                  <a:srgbClr val="FF0066"/>
                </a:solidFill>
                <a:latin typeface="Comic Sans MS" panose="030F0702030302020204" pitchFamily="66" charset="0"/>
              </a:rPr>
              <a:t>– 6 </a:t>
            </a:r>
          </a:p>
          <a:p>
            <a:pPr marL="0" indent="0">
              <a:buNone/>
            </a:pPr>
            <a:r>
              <a:rPr lang="en-GB" b="1" dirty="0" smtClean="0">
                <a:latin typeface="Comic Sans MS" panose="030F0702030302020204" pitchFamily="66" charset="0"/>
              </a:rPr>
              <a:t>Conclusion – </a:t>
            </a:r>
            <a:r>
              <a:rPr lang="en-GB" b="1" dirty="0" smtClean="0">
                <a:solidFill>
                  <a:srgbClr val="FF0066"/>
                </a:solidFill>
                <a:latin typeface="Comic Sans MS" panose="030F0702030302020204" pitchFamily="66" charset="0"/>
              </a:rPr>
              <a:t>4</a:t>
            </a:r>
            <a:r>
              <a:rPr lang="en-GB" b="1" dirty="0" smtClean="0">
                <a:latin typeface="Comic Sans MS" panose="030F0702030302020204" pitchFamily="66" charset="0"/>
              </a:rPr>
              <a:t> (separate or throughout) </a:t>
            </a:r>
          </a:p>
          <a:p>
            <a:pPr marL="0" indent="0">
              <a:buNone/>
            </a:pPr>
            <a:endParaRPr lang="en-GB" dirty="0"/>
          </a:p>
        </p:txBody>
      </p:sp>
    </p:spTree>
    <p:extLst>
      <p:ext uri="{BB962C8B-B14F-4D97-AF65-F5344CB8AC3E}">
        <p14:creationId xmlns:p14="http://schemas.microsoft.com/office/powerpoint/2010/main" val="3306575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Essay guidance</a:t>
            </a:r>
            <a:endParaRPr lang="en-GB" dirty="0">
              <a:latin typeface="Comic Sans MS" panose="030F0702030302020204" pitchFamily="66" charset="0"/>
            </a:endParaRPr>
          </a:p>
        </p:txBody>
      </p:sp>
      <p:sp>
        <p:nvSpPr>
          <p:cNvPr id="3" name="Content Placeholder 2"/>
          <p:cNvSpPr>
            <a:spLocks noGrp="1"/>
          </p:cNvSpPr>
          <p:nvPr>
            <p:ph idx="1"/>
          </p:nvPr>
        </p:nvSpPr>
        <p:spPr>
          <a:xfrm>
            <a:off x="457200" y="1600200"/>
            <a:ext cx="8435280" cy="5141168"/>
          </a:xfrm>
        </p:spPr>
        <p:txBody>
          <a:bodyPr>
            <a:normAutofit fontScale="92500" lnSpcReduction="10000"/>
          </a:bodyPr>
          <a:lstStyle/>
          <a:p>
            <a:r>
              <a:rPr lang="en-GB" dirty="0" smtClean="0">
                <a:latin typeface="Comic Sans MS" panose="030F0702030302020204" pitchFamily="66" charset="0"/>
              </a:rPr>
              <a:t>This essay will focus </a:t>
            </a:r>
            <a:r>
              <a:rPr lang="en-GB" dirty="0" smtClean="0">
                <a:solidFill>
                  <a:srgbClr val="FF0066"/>
                </a:solidFill>
                <a:latin typeface="Comic Sans MS" panose="030F0702030302020204" pitchFamily="66" charset="0"/>
              </a:rPr>
              <a:t>on analysis of one type of democracy</a:t>
            </a:r>
          </a:p>
          <a:p>
            <a:r>
              <a:rPr lang="en-GB" dirty="0" smtClean="0">
                <a:latin typeface="Comic Sans MS" panose="030F0702030302020204" pitchFamily="66" charset="0"/>
              </a:rPr>
              <a:t>This means your will discuss one feature of direct and counter it with a feature of representative</a:t>
            </a:r>
          </a:p>
          <a:p>
            <a:r>
              <a:rPr lang="en-GB" dirty="0" smtClean="0">
                <a:latin typeface="Comic Sans MS" panose="030F0702030302020204" pitchFamily="66" charset="0"/>
              </a:rPr>
              <a:t>Therefore you must be clear before you begin your paragraphs, which you are arguing is best – as your mini conclusions should back this up</a:t>
            </a:r>
          </a:p>
          <a:p>
            <a:r>
              <a:rPr lang="en-GB" dirty="0" smtClean="0">
                <a:latin typeface="Comic Sans MS" panose="030F0702030302020204" pitchFamily="66" charset="0"/>
              </a:rPr>
              <a:t>Your final conclusion will then look at the mini conclusions to make a final judgement</a:t>
            </a:r>
            <a:endParaRPr lang="en-GB" dirty="0">
              <a:latin typeface="Comic Sans MS" panose="030F0702030302020204" pitchFamily="66" charset="0"/>
            </a:endParaRPr>
          </a:p>
        </p:txBody>
      </p:sp>
    </p:spTree>
    <p:extLst>
      <p:ext uri="{BB962C8B-B14F-4D97-AF65-F5344CB8AC3E}">
        <p14:creationId xmlns:p14="http://schemas.microsoft.com/office/powerpoint/2010/main" val="2555862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0283"/>
            <a:ext cx="8229600" cy="1143000"/>
          </a:xfrm>
        </p:spPr>
        <p:txBody>
          <a:bodyPr>
            <a:noAutofit/>
          </a:bodyPr>
          <a:lstStyle/>
          <a:p>
            <a:r>
              <a:rPr lang="en-GB" sz="3200" dirty="0" smtClean="0">
                <a:solidFill>
                  <a:srgbClr val="0066FF"/>
                </a:solidFill>
                <a:effectLst>
                  <a:outerShdw blurRad="38100" dist="38100" dir="2700000" algn="tl">
                    <a:srgbClr val="000000">
                      <a:alpha val="43137"/>
                    </a:srgbClr>
                  </a:outerShdw>
                </a:effectLst>
                <a:latin typeface="Comic Sans MS" panose="030F0702030302020204" pitchFamily="66" charset="0"/>
              </a:rPr>
              <a:t>Paragraphs – combine a feature of DD and contrast with RD</a:t>
            </a:r>
            <a:endParaRPr lang="en-GB" sz="3200" dirty="0">
              <a:solidFill>
                <a:srgbClr val="0066FF"/>
              </a:solidFill>
              <a:effectLst>
                <a:outerShdw blurRad="38100" dist="38100" dir="2700000" algn="tl">
                  <a:srgbClr val="000000">
                    <a:alpha val="43137"/>
                  </a:srgbClr>
                </a:outerShdw>
              </a:effectLst>
              <a:latin typeface="Comic Sans MS" panose="030F0702030302020204" pitchFamily="66" charset="0"/>
            </a:endParaRPr>
          </a:p>
        </p:txBody>
      </p:sp>
      <p:sp>
        <p:nvSpPr>
          <p:cNvPr id="10" name="Content Placeholder 2"/>
          <p:cNvSpPr>
            <a:spLocks noGrp="1"/>
          </p:cNvSpPr>
          <p:nvPr>
            <p:ph idx="1"/>
          </p:nvPr>
        </p:nvSpPr>
        <p:spPr>
          <a:xfrm>
            <a:off x="179512" y="1052736"/>
            <a:ext cx="3600400" cy="5472608"/>
          </a:xfrm>
        </p:spPr>
        <p:txBody>
          <a:bodyPr>
            <a:normAutofit fontScale="92500" lnSpcReduction="10000"/>
          </a:bodyPr>
          <a:lstStyle/>
          <a:p>
            <a:pPr marL="0" indent="0">
              <a:buNone/>
            </a:pPr>
            <a:r>
              <a:rPr lang="en-GB" b="1" dirty="0" smtClean="0">
                <a:solidFill>
                  <a:srgbClr val="FF0066"/>
                </a:solidFill>
                <a:effectLst>
                  <a:outerShdw blurRad="38100" dist="38100" dir="2700000" algn="tl">
                    <a:srgbClr val="000000">
                      <a:alpha val="43137"/>
                    </a:srgbClr>
                  </a:outerShdw>
                </a:effectLst>
                <a:latin typeface="Comic Sans MS" panose="030F0702030302020204" pitchFamily="66" charset="0"/>
              </a:rPr>
              <a:t>DIRECT DEMOCRACY</a:t>
            </a:r>
          </a:p>
          <a:p>
            <a:pPr marL="514350" indent="-514350">
              <a:buFont typeface="+mj-lt"/>
              <a:buAutoNum type="arabicPeriod"/>
            </a:pPr>
            <a:r>
              <a:rPr lang="en-GB" dirty="0" smtClean="0">
                <a:latin typeface="Comic Sans MS" panose="030F0702030302020204" pitchFamily="66" charset="0"/>
              </a:rPr>
              <a:t>Heightens control</a:t>
            </a:r>
          </a:p>
          <a:p>
            <a:pPr marL="514350" indent="-514350">
              <a:buFont typeface="+mj-lt"/>
              <a:buAutoNum type="arabicPeriod"/>
            </a:pPr>
            <a:r>
              <a:rPr lang="en-GB" dirty="0" smtClean="0">
                <a:latin typeface="Comic Sans MS" panose="030F0702030302020204" pitchFamily="66" charset="0"/>
              </a:rPr>
              <a:t>Politicises citizens</a:t>
            </a:r>
          </a:p>
          <a:p>
            <a:pPr marL="514350" indent="-514350">
              <a:buFont typeface="+mj-lt"/>
              <a:buAutoNum type="arabicPeriod"/>
            </a:pPr>
            <a:r>
              <a:rPr lang="en-GB" dirty="0" smtClean="0">
                <a:latin typeface="Comic Sans MS" panose="030F0702030302020204" pitchFamily="66" charset="0"/>
              </a:rPr>
              <a:t>Don’t have to rely on self-serving politicians</a:t>
            </a:r>
          </a:p>
          <a:p>
            <a:pPr marL="514350" indent="-514350">
              <a:buFont typeface="+mj-lt"/>
              <a:buAutoNum type="arabicPeriod"/>
            </a:pPr>
            <a:r>
              <a:rPr lang="en-GB" dirty="0" smtClean="0">
                <a:latin typeface="Comic Sans MS" panose="030F0702030302020204" pitchFamily="66" charset="0"/>
              </a:rPr>
              <a:t>Ensures legitimacy </a:t>
            </a:r>
            <a:endParaRPr lang="en-GB" dirty="0">
              <a:latin typeface="Comic Sans MS" panose="030F0702030302020204" pitchFamily="66" charset="0"/>
            </a:endParaRPr>
          </a:p>
        </p:txBody>
      </p:sp>
      <p:sp>
        <p:nvSpPr>
          <p:cNvPr id="11" name="Content Placeholder 2"/>
          <p:cNvSpPr txBox="1">
            <a:spLocks/>
          </p:cNvSpPr>
          <p:nvPr/>
        </p:nvSpPr>
        <p:spPr>
          <a:xfrm>
            <a:off x="5004048" y="1052736"/>
            <a:ext cx="3744416" cy="5805264"/>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3300" dirty="0" smtClean="0">
                <a:solidFill>
                  <a:srgbClr val="00B050"/>
                </a:solidFill>
                <a:effectLst>
                  <a:outerShdw blurRad="38100" dist="38100" dir="2700000" algn="tl">
                    <a:srgbClr val="000000">
                      <a:alpha val="43137"/>
                    </a:srgbClr>
                  </a:outerShdw>
                </a:effectLst>
                <a:latin typeface="Comic Sans MS" panose="030F0702030302020204" pitchFamily="66" charset="0"/>
              </a:rPr>
              <a:t>REPRESENTATIVE DEMOCRACY</a:t>
            </a:r>
          </a:p>
          <a:p>
            <a:pPr marL="514350" indent="-514350">
              <a:buFont typeface="+mj-lt"/>
              <a:buAutoNum type="arabicPeriod"/>
            </a:pPr>
            <a:r>
              <a:rPr lang="en-GB" dirty="0" smtClean="0">
                <a:latin typeface="Comic Sans MS" panose="030F0702030302020204" pitchFamily="66" charset="0"/>
              </a:rPr>
              <a:t>Is more manageable/ practicable </a:t>
            </a:r>
          </a:p>
          <a:p>
            <a:pPr marL="514350" indent="-514350">
              <a:buFont typeface="+mj-lt"/>
              <a:buAutoNum type="arabicPeriod"/>
            </a:pPr>
            <a:r>
              <a:rPr lang="en-GB" dirty="0" smtClean="0">
                <a:latin typeface="Comic Sans MS" panose="030F0702030302020204" pitchFamily="66" charset="0"/>
              </a:rPr>
              <a:t>Creates a Division of labour</a:t>
            </a:r>
          </a:p>
          <a:p>
            <a:pPr marL="514350" indent="-514350">
              <a:buFont typeface="+mj-lt"/>
              <a:buAutoNum type="arabicPeriod"/>
            </a:pPr>
            <a:r>
              <a:rPr lang="en-GB" dirty="0" smtClean="0">
                <a:latin typeface="Comic Sans MS" panose="030F0702030302020204" pitchFamily="66" charset="0"/>
              </a:rPr>
              <a:t>Provides experience and expertise</a:t>
            </a:r>
          </a:p>
          <a:p>
            <a:pPr marL="514350" indent="-514350">
              <a:buFont typeface="+mj-lt"/>
              <a:buAutoNum type="arabicPeriod"/>
            </a:pPr>
            <a:r>
              <a:rPr lang="en-GB" dirty="0" smtClean="0">
                <a:latin typeface="Comic Sans MS" panose="030F0702030302020204" pitchFamily="66" charset="0"/>
              </a:rPr>
              <a:t>Ensures accountability. Stability and compromise</a:t>
            </a:r>
            <a:endParaRPr lang="en-GB" dirty="0">
              <a:latin typeface="Comic Sans MS" panose="030F0702030302020204" pitchFamily="66" charset="0"/>
            </a:endParaRPr>
          </a:p>
        </p:txBody>
      </p:sp>
      <p:sp>
        <p:nvSpPr>
          <p:cNvPr id="12" name="Right Arrow 11"/>
          <p:cNvSpPr/>
          <p:nvPr/>
        </p:nvSpPr>
        <p:spPr>
          <a:xfrm>
            <a:off x="2843808" y="2276872"/>
            <a:ext cx="2376264" cy="360040"/>
          </a:xfrm>
          <a:prstGeom prst="rightArrow">
            <a:avLst/>
          </a:prstGeom>
          <a:solidFill>
            <a:srgbClr val="FF99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ight Arrow 13"/>
          <p:cNvSpPr/>
          <p:nvPr/>
        </p:nvSpPr>
        <p:spPr>
          <a:xfrm>
            <a:off x="2843808" y="2996952"/>
            <a:ext cx="2160240" cy="360040"/>
          </a:xfrm>
          <a:prstGeom prst="rightArrow">
            <a:avLst/>
          </a:prstGeom>
          <a:solidFill>
            <a:srgbClr val="FF99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ight Arrow 14"/>
          <p:cNvSpPr/>
          <p:nvPr/>
        </p:nvSpPr>
        <p:spPr>
          <a:xfrm>
            <a:off x="3131840" y="4365104"/>
            <a:ext cx="1872208" cy="360040"/>
          </a:xfrm>
          <a:prstGeom prst="rightArrow">
            <a:avLst/>
          </a:prstGeom>
          <a:solidFill>
            <a:srgbClr val="FF99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ight Arrow 15"/>
          <p:cNvSpPr/>
          <p:nvPr/>
        </p:nvSpPr>
        <p:spPr>
          <a:xfrm>
            <a:off x="2987824" y="5805264"/>
            <a:ext cx="1872208" cy="360040"/>
          </a:xfrm>
          <a:prstGeom prst="rightArrow">
            <a:avLst/>
          </a:prstGeom>
          <a:solidFill>
            <a:srgbClr val="FF99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23666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anim calcmode="lin" valueType="num">
                                      <p:cBhvr additive="base">
                                        <p:cTn id="13"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anim calcmode="lin" valueType="num">
                                      <p:cBhvr additive="base">
                                        <p:cTn id="19"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xEl>
                                              <p:pRg st="3" end="3"/>
                                            </p:txEl>
                                          </p:spTgt>
                                        </p:tgtEl>
                                        <p:attrNameLst>
                                          <p:attrName>style.visibility</p:attrName>
                                        </p:attrNameLst>
                                      </p:cBhvr>
                                      <p:to>
                                        <p:strVal val="visible"/>
                                      </p:to>
                                    </p:set>
                                    <p:anim calcmode="lin" valueType="num">
                                      <p:cBhvr additive="base">
                                        <p:cTn id="25"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xEl>
                                              <p:pRg st="4" end="4"/>
                                            </p:txEl>
                                          </p:spTgt>
                                        </p:tgtEl>
                                        <p:attrNameLst>
                                          <p:attrName>style.visibility</p:attrName>
                                        </p:attrNameLst>
                                      </p:cBhvr>
                                      <p:to>
                                        <p:strVal val="visible"/>
                                      </p:to>
                                    </p:set>
                                    <p:anim calcmode="lin" valueType="num">
                                      <p:cBhvr additive="base">
                                        <p:cTn id="31"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1">
                                            <p:txEl>
                                              <p:pRg st="1" end="1"/>
                                            </p:txEl>
                                          </p:spTgt>
                                        </p:tgtEl>
                                        <p:attrNameLst>
                                          <p:attrName>style.visibility</p:attrName>
                                        </p:attrNameLst>
                                      </p:cBhvr>
                                      <p:to>
                                        <p:strVal val="visible"/>
                                      </p:to>
                                    </p:set>
                                    <p:anim calcmode="lin" valueType="num">
                                      <p:cBhvr additive="base">
                                        <p:cTn id="43"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1">
                                            <p:txEl>
                                              <p:pRg st="2" end="2"/>
                                            </p:txEl>
                                          </p:spTgt>
                                        </p:tgtEl>
                                        <p:attrNameLst>
                                          <p:attrName>style.visibility</p:attrName>
                                        </p:attrNameLst>
                                      </p:cBhvr>
                                      <p:to>
                                        <p:strVal val="visible"/>
                                      </p:to>
                                    </p:set>
                                    <p:anim calcmode="lin" valueType="num">
                                      <p:cBhvr additive="base">
                                        <p:cTn id="49"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1">
                                            <p:txEl>
                                              <p:pRg st="3" end="3"/>
                                            </p:txEl>
                                          </p:spTgt>
                                        </p:tgtEl>
                                        <p:attrNameLst>
                                          <p:attrName>style.visibility</p:attrName>
                                        </p:attrNameLst>
                                      </p:cBhvr>
                                      <p:to>
                                        <p:strVal val="visible"/>
                                      </p:to>
                                    </p:set>
                                    <p:anim calcmode="lin" valueType="num">
                                      <p:cBhvr additive="base">
                                        <p:cTn id="55"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1">
                                            <p:txEl>
                                              <p:pRg st="4" end="4"/>
                                            </p:txEl>
                                          </p:spTgt>
                                        </p:tgtEl>
                                        <p:attrNameLst>
                                          <p:attrName>style.visibility</p:attrName>
                                        </p:attrNameLst>
                                      </p:cBhvr>
                                      <p:to>
                                        <p:strVal val="visible"/>
                                      </p:to>
                                    </p:set>
                                    <p:anim calcmode="lin" valueType="num">
                                      <p:cBhvr additive="base">
                                        <p:cTn id="61"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2"/>
                                        </p:tgtEl>
                                        <p:attrNameLst>
                                          <p:attrName>style.visibility</p:attrName>
                                        </p:attrNameLst>
                                      </p:cBhvr>
                                      <p:to>
                                        <p:strVal val="visible"/>
                                      </p:to>
                                    </p:set>
                                    <p:anim calcmode="lin" valueType="num">
                                      <p:cBhvr additive="base">
                                        <p:cTn id="67" dur="500" fill="hold"/>
                                        <p:tgtEl>
                                          <p:spTgt spid="12"/>
                                        </p:tgtEl>
                                        <p:attrNameLst>
                                          <p:attrName>ppt_x</p:attrName>
                                        </p:attrNameLst>
                                      </p:cBhvr>
                                      <p:tavLst>
                                        <p:tav tm="0">
                                          <p:val>
                                            <p:strVal val="#ppt_x"/>
                                          </p:val>
                                        </p:tav>
                                        <p:tav tm="100000">
                                          <p:val>
                                            <p:strVal val="#ppt_x"/>
                                          </p:val>
                                        </p:tav>
                                      </p:tavLst>
                                    </p:anim>
                                    <p:anim calcmode="lin" valueType="num">
                                      <p:cBhvr additive="base">
                                        <p:cTn id="6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1" grpId="0"/>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550" y="1052736"/>
            <a:ext cx="8229600" cy="1143000"/>
          </a:xfrm>
        </p:spPr>
        <p:txBody>
          <a:bodyPr/>
          <a:lstStyle/>
          <a:p>
            <a:r>
              <a:rPr lang="en-GB" b="1" dirty="0" smtClean="0">
                <a:solidFill>
                  <a:srgbClr val="7030A0"/>
                </a:solidFill>
                <a:effectLst>
                  <a:outerShdw blurRad="38100" dist="38100" dir="2700000" algn="tl">
                    <a:srgbClr val="000000">
                      <a:alpha val="43137"/>
                    </a:srgbClr>
                  </a:outerShdw>
                </a:effectLst>
                <a:latin typeface="Comic Sans MS" panose="030F0702030302020204" pitchFamily="66" charset="0"/>
              </a:rPr>
              <a:t>Intro </a:t>
            </a:r>
            <a:endParaRPr lang="en-GB" b="1" dirty="0">
              <a:solidFill>
                <a:srgbClr val="7030A0"/>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419621" y="2167731"/>
            <a:ext cx="8229600" cy="4525963"/>
          </a:xfrm>
        </p:spPr>
        <p:txBody>
          <a:bodyPr>
            <a:normAutofit fontScale="92500" lnSpcReduction="10000"/>
          </a:bodyPr>
          <a:lstStyle/>
          <a:p>
            <a:r>
              <a:rPr lang="en-GB" b="1" dirty="0" smtClean="0">
                <a:solidFill>
                  <a:srgbClr val="FF0066"/>
                </a:solidFill>
                <a:effectLst>
                  <a:outerShdw blurRad="38100" dist="38100" dir="2700000" algn="tl">
                    <a:srgbClr val="000000">
                      <a:alpha val="43137"/>
                    </a:srgbClr>
                  </a:outerShdw>
                </a:effectLst>
                <a:latin typeface="Comic Sans MS" panose="030F0702030302020204" pitchFamily="66" charset="0"/>
              </a:rPr>
              <a:t>Background</a:t>
            </a:r>
            <a:r>
              <a:rPr lang="en-GB" dirty="0" smtClean="0">
                <a:latin typeface="Comic Sans MS" panose="030F0702030302020204" pitchFamily="66" charset="0"/>
              </a:rPr>
              <a:t> – what is democracy/ how does it work/ type of system/ describe direct &amp; representative democracy</a:t>
            </a:r>
          </a:p>
          <a:p>
            <a:r>
              <a:rPr lang="en-GB" b="1" dirty="0" smtClean="0">
                <a:solidFill>
                  <a:srgbClr val="0066FF"/>
                </a:solidFill>
                <a:effectLst>
                  <a:outerShdw blurRad="38100" dist="38100" dir="2700000" algn="tl">
                    <a:srgbClr val="000000">
                      <a:alpha val="43137"/>
                    </a:srgbClr>
                  </a:outerShdw>
                </a:effectLst>
                <a:latin typeface="Comic Sans MS" panose="030F0702030302020204" pitchFamily="66" charset="0"/>
              </a:rPr>
              <a:t>Factors - </a:t>
            </a:r>
            <a:r>
              <a:rPr lang="en-GB" dirty="0" smtClean="0">
                <a:latin typeface="Comic Sans MS" panose="030F0702030302020204" pitchFamily="66" charset="0"/>
              </a:rPr>
              <a:t>^^ </a:t>
            </a:r>
            <a:r>
              <a:rPr lang="en-GB" i="1" dirty="0" smtClean="0">
                <a:latin typeface="Comic Sans MS" panose="030F0702030302020204" pitchFamily="66" charset="0"/>
              </a:rPr>
              <a:t>Political Theorists have identified a number of benefits of direct democracy such as… </a:t>
            </a:r>
            <a:r>
              <a:rPr lang="en-GB" dirty="0" smtClean="0">
                <a:latin typeface="Comic Sans MS" panose="030F0702030302020204" pitchFamily="66" charset="0"/>
              </a:rPr>
              <a:t>(list)</a:t>
            </a:r>
          </a:p>
          <a:p>
            <a:r>
              <a:rPr lang="en-GB" b="1" dirty="0" smtClean="0">
                <a:solidFill>
                  <a:srgbClr val="33CC33"/>
                </a:solidFill>
                <a:effectLst>
                  <a:outerShdw blurRad="38100" dist="38100" dir="2700000" algn="tl">
                    <a:srgbClr val="000000">
                      <a:alpha val="43137"/>
                    </a:srgbClr>
                  </a:outerShdw>
                </a:effectLst>
                <a:latin typeface="Comic Sans MS" panose="030F0702030302020204" pitchFamily="66" charset="0"/>
              </a:rPr>
              <a:t>Argument </a:t>
            </a:r>
            <a:r>
              <a:rPr lang="en-GB" dirty="0" smtClean="0">
                <a:latin typeface="Comic Sans MS" panose="030F0702030302020204" pitchFamily="66" charset="0"/>
              </a:rPr>
              <a:t>– </a:t>
            </a:r>
            <a:r>
              <a:rPr lang="en-GB" i="1" dirty="0" smtClean="0">
                <a:latin typeface="Comic Sans MS" panose="030F0702030302020204" pitchFamily="66" charset="0"/>
              </a:rPr>
              <a:t>It can be argued that the benefits of direct democracy ARE/ ARE NOT far superior to those for representative because…(</a:t>
            </a:r>
            <a:r>
              <a:rPr lang="en-GB" dirty="0" smtClean="0">
                <a:latin typeface="Comic Sans MS" panose="030F0702030302020204" pitchFamily="66" charset="0"/>
              </a:rPr>
              <a:t>justify)</a:t>
            </a:r>
            <a:endParaRPr lang="en-GB" dirty="0">
              <a:latin typeface="Comic Sans MS" panose="030F0702030302020204" pitchFamily="66" charset="0"/>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27780"/>
          <a:stretch/>
        </p:blipFill>
        <p:spPr bwMode="auto">
          <a:xfrm>
            <a:off x="611560" y="-99392"/>
            <a:ext cx="8199437" cy="1448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11910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377282"/>
            <a:ext cx="8589640" cy="1143000"/>
          </a:xfrm>
        </p:spPr>
        <p:txBody>
          <a:bodyPr/>
          <a:lstStyle/>
          <a:p>
            <a:r>
              <a:rPr lang="en-GB" b="1" dirty="0" smtClean="0">
                <a:solidFill>
                  <a:srgbClr val="FF33CC"/>
                </a:solidFill>
                <a:effectLst>
                  <a:outerShdw blurRad="38100" dist="38100" dir="2700000" algn="tl">
                    <a:srgbClr val="000000">
                      <a:alpha val="43137"/>
                    </a:srgbClr>
                  </a:outerShdw>
                </a:effectLst>
                <a:latin typeface="Comic Sans MS" panose="030F0702030302020204" pitchFamily="66" charset="0"/>
              </a:rPr>
              <a:t>Paragraphs</a:t>
            </a:r>
            <a:endParaRPr lang="en-GB" b="1" dirty="0">
              <a:solidFill>
                <a:srgbClr val="FF33CC"/>
              </a:solidFill>
              <a:effectLst>
                <a:outerShdw blurRad="38100" dist="38100" dir="2700000" algn="tl">
                  <a:srgbClr val="000000">
                    <a:alpha val="43137"/>
                  </a:srgbClr>
                </a:outerShdw>
              </a:effectLst>
              <a:latin typeface="Comic Sans MS" panose="030F0702030302020204" pitchFamily="66" charset="0"/>
            </a:endParaRPr>
          </a:p>
        </p:txBody>
      </p:sp>
      <p:sp>
        <p:nvSpPr>
          <p:cNvPr id="4" name="Content Placeholder 2"/>
          <p:cNvSpPr txBox="1">
            <a:spLocks/>
          </p:cNvSpPr>
          <p:nvPr/>
        </p:nvSpPr>
        <p:spPr>
          <a:xfrm>
            <a:off x="0" y="764704"/>
            <a:ext cx="9144000" cy="630932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800" b="1" u="sng" dirty="0" smtClean="0">
                <a:solidFill>
                  <a:schemeClr val="tx1">
                    <a:lumMod val="85000"/>
                    <a:lumOff val="15000"/>
                  </a:schemeClr>
                </a:solidFill>
                <a:latin typeface="Comic Sans MS" panose="030F0702030302020204" pitchFamily="66" charset="0"/>
              </a:rPr>
              <a:t>Paragraph Structure</a:t>
            </a:r>
          </a:p>
          <a:p>
            <a:pPr marL="514350" indent="-514350">
              <a:buFont typeface="+mj-lt"/>
              <a:buAutoNum type="arabicPeriod"/>
            </a:pPr>
            <a:r>
              <a:rPr lang="en-GB" sz="2800" b="1" dirty="0" smtClean="0">
                <a:solidFill>
                  <a:srgbClr val="CC99FF"/>
                </a:solidFill>
                <a:latin typeface="Comic Sans MS" panose="030F0702030302020204" pitchFamily="66" charset="0"/>
              </a:rPr>
              <a:t>Topic sentence </a:t>
            </a:r>
            <a:r>
              <a:rPr lang="en-GB" sz="2800" b="1" dirty="0" smtClean="0">
                <a:solidFill>
                  <a:schemeClr val="tx1">
                    <a:lumMod val="85000"/>
                    <a:lumOff val="15000"/>
                  </a:schemeClr>
                </a:solidFill>
                <a:latin typeface="Comic Sans MS" panose="030F0702030302020204" pitchFamily="66" charset="0"/>
              </a:rPr>
              <a:t>‘One key feature of direct democracy is…</a:t>
            </a:r>
          </a:p>
          <a:p>
            <a:pPr marL="514350" indent="-514350">
              <a:buFont typeface="+mj-lt"/>
              <a:buAutoNum type="arabicPeriod"/>
            </a:pPr>
            <a:r>
              <a:rPr lang="en-GB" sz="2800" b="1" dirty="0" smtClean="0">
                <a:solidFill>
                  <a:srgbClr val="FF33CC"/>
                </a:solidFill>
                <a:latin typeface="Comic Sans MS" panose="030F0702030302020204" pitchFamily="66" charset="0"/>
              </a:rPr>
              <a:t>Knowledge</a:t>
            </a:r>
            <a:r>
              <a:rPr lang="en-GB" sz="2800" b="1" dirty="0" smtClean="0">
                <a:solidFill>
                  <a:schemeClr val="tx1">
                    <a:lumMod val="85000"/>
                    <a:lumOff val="15000"/>
                  </a:schemeClr>
                </a:solidFill>
                <a:latin typeface="Comic Sans MS" panose="030F0702030302020204" pitchFamily="66" charset="0"/>
              </a:rPr>
              <a:t> – Describe the feature in detail</a:t>
            </a:r>
          </a:p>
          <a:p>
            <a:pPr marL="514350" indent="-514350">
              <a:buFont typeface="+mj-lt"/>
              <a:buAutoNum type="arabicPeriod"/>
            </a:pPr>
            <a:r>
              <a:rPr lang="en-GB" sz="2800" b="1" dirty="0" smtClean="0">
                <a:solidFill>
                  <a:srgbClr val="00B0F0"/>
                </a:solidFill>
                <a:latin typeface="Comic Sans MS" panose="030F0702030302020204" pitchFamily="66" charset="0"/>
              </a:rPr>
              <a:t>Example</a:t>
            </a:r>
            <a:r>
              <a:rPr lang="en-GB" sz="2800" b="1" dirty="0" smtClean="0">
                <a:solidFill>
                  <a:schemeClr val="tx1">
                    <a:lumMod val="85000"/>
                    <a:lumOff val="15000"/>
                  </a:schemeClr>
                </a:solidFill>
                <a:latin typeface="Comic Sans MS" panose="030F0702030302020204" pitchFamily="66" charset="0"/>
              </a:rPr>
              <a:t> – use an example that backs this up </a:t>
            </a:r>
          </a:p>
          <a:p>
            <a:pPr marL="514350" indent="-514350">
              <a:buFont typeface="+mj-lt"/>
              <a:buAutoNum type="arabicPeriod"/>
            </a:pPr>
            <a:r>
              <a:rPr lang="en-GB" sz="2800" b="1" dirty="0" smtClean="0">
                <a:solidFill>
                  <a:srgbClr val="FFC000"/>
                </a:solidFill>
                <a:latin typeface="Comic Sans MS" panose="030F0702030302020204" pitchFamily="66" charset="0"/>
              </a:rPr>
              <a:t>Analyse</a:t>
            </a:r>
            <a:r>
              <a:rPr lang="en-GB" sz="2800" b="1" dirty="0" smtClean="0">
                <a:solidFill>
                  <a:schemeClr val="tx1">
                    <a:lumMod val="85000"/>
                    <a:lumOff val="15000"/>
                  </a:schemeClr>
                </a:solidFill>
                <a:latin typeface="Comic Sans MS" panose="030F0702030302020204" pitchFamily="66" charset="0"/>
              </a:rPr>
              <a:t> – ‘Therefore it can be argued that direct democracy’…</a:t>
            </a:r>
          </a:p>
          <a:p>
            <a:pPr marL="514350" indent="-514350">
              <a:buFont typeface="+mj-lt"/>
              <a:buAutoNum type="arabicPeriod"/>
            </a:pPr>
            <a:r>
              <a:rPr lang="en-GB" sz="2800" b="1" dirty="0" smtClean="0">
                <a:solidFill>
                  <a:srgbClr val="00FF99"/>
                </a:solidFill>
                <a:latin typeface="Comic Sans MS" panose="030F0702030302020204" pitchFamily="66" charset="0"/>
              </a:rPr>
              <a:t>Comparison</a:t>
            </a:r>
            <a:r>
              <a:rPr lang="en-GB" sz="2800" b="1" dirty="0" smtClean="0">
                <a:solidFill>
                  <a:schemeClr val="tx1">
                    <a:lumMod val="85000"/>
                    <a:lumOff val="15000"/>
                  </a:schemeClr>
                </a:solidFill>
                <a:latin typeface="Comic Sans MS" panose="030F0702030302020204" pitchFamily="66" charset="0"/>
              </a:rPr>
              <a:t> – In contrast, it can be argued that Representative democracy (now repeat steps 2-4 for this feature</a:t>
            </a:r>
          </a:p>
          <a:p>
            <a:pPr marL="514350" indent="-514350">
              <a:buFont typeface="+mj-lt"/>
              <a:buAutoNum type="arabicPeriod"/>
            </a:pPr>
            <a:r>
              <a:rPr lang="en-GB" sz="2800" b="1" dirty="0" smtClean="0">
                <a:solidFill>
                  <a:srgbClr val="7030A0"/>
                </a:solidFill>
                <a:latin typeface="Comic Sans MS" panose="030F0702030302020204" pitchFamily="66" charset="0"/>
              </a:rPr>
              <a:t>Mini conclusion </a:t>
            </a:r>
            <a:r>
              <a:rPr lang="en-GB" sz="2800" b="1" dirty="0" smtClean="0">
                <a:solidFill>
                  <a:schemeClr val="tx1">
                    <a:lumMod val="85000"/>
                    <a:lumOff val="15000"/>
                  </a:schemeClr>
                </a:solidFill>
                <a:latin typeface="Comic Sans MS" panose="030F0702030302020204" pitchFamily="66" charset="0"/>
              </a:rPr>
              <a:t>– ‘Overall, it is clear that the direct/ representative democracy is superior because.. (provide Highly detailed evidence to support)</a:t>
            </a:r>
            <a:endParaRPr lang="en-GB" sz="2800" b="1" dirty="0" smtClean="0">
              <a:solidFill>
                <a:srgbClr val="7030A0"/>
              </a:solidFill>
              <a:latin typeface="Comic Sans MS" panose="030F0702030302020204" pitchFamily="66" charset="0"/>
            </a:endParaRPr>
          </a:p>
          <a:p>
            <a:pPr marL="0" indent="0">
              <a:buNone/>
            </a:pPr>
            <a:r>
              <a:rPr lang="en-GB" sz="2800" b="1" dirty="0" smtClean="0">
                <a:solidFill>
                  <a:srgbClr val="FF0066"/>
                </a:solidFill>
                <a:latin typeface="Comic Sans MS" panose="030F0702030302020204" pitchFamily="66" charset="0"/>
              </a:rPr>
              <a:t>You must include a Theorist's view in at least two paragraphs!</a:t>
            </a:r>
          </a:p>
          <a:p>
            <a:pPr marL="0" indent="0">
              <a:buNone/>
            </a:pPr>
            <a:endParaRPr lang="en-GB" sz="2800" b="1" dirty="0">
              <a:solidFill>
                <a:schemeClr val="tx1">
                  <a:lumMod val="85000"/>
                  <a:lumOff val="15000"/>
                </a:schemeClr>
              </a:solidFill>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3945338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 calcmode="lin" valueType="num">
                                      <p:cBhvr additive="base">
                                        <p:cTn id="4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377282"/>
            <a:ext cx="8589640" cy="1143000"/>
          </a:xfrm>
        </p:spPr>
        <p:txBody>
          <a:bodyPr>
            <a:normAutofit/>
          </a:bodyPr>
          <a:lstStyle/>
          <a:p>
            <a:r>
              <a:rPr lang="en-GB" sz="4000" b="1" dirty="0" smtClean="0">
                <a:solidFill>
                  <a:srgbClr val="FF33CC"/>
                </a:solidFill>
                <a:effectLst>
                  <a:outerShdw blurRad="38100" dist="38100" dir="2700000" algn="tl">
                    <a:srgbClr val="000000">
                      <a:alpha val="43137"/>
                    </a:srgbClr>
                  </a:outerShdw>
                </a:effectLst>
                <a:latin typeface="Comic Sans MS" panose="030F0702030302020204" pitchFamily="66" charset="0"/>
              </a:rPr>
              <a:t>Example Paragraph</a:t>
            </a:r>
            <a:endParaRPr lang="en-GB" sz="4000" b="1" dirty="0">
              <a:solidFill>
                <a:srgbClr val="FF33CC"/>
              </a:solidFill>
              <a:effectLst>
                <a:outerShdw blurRad="38100" dist="38100" dir="2700000" algn="tl">
                  <a:srgbClr val="000000">
                    <a:alpha val="43137"/>
                  </a:srgbClr>
                </a:outerShdw>
              </a:effectLst>
              <a:latin typeface="Comic Sans MS" panose="030F0702030302020204" pitchFamily="66" charset="0"/>
            </a:endParaRPr>
          </a:p>
        </p:txBody>
      </p:sp>
      <p:sp>
        <p:nvSpPr>
          <p:cNvPr id="4" name="Content Placeholder 2"/>
          <p:cNvSpPr txBox="1">
            <a:spLocks/>
          </p:cNvSpPr>
          <p:nvPr/>
        </p:nvSpPr>
        <p:spPr>
          <a:xfrm>
            <a:off x="0" y="548680"/>
            <a:ext cx="9144000" cy="6480720"/>
          </a:xfrm>
          <a:prstGeom prst="rect">
            <a:avLst/>
          </a:prstGeom>
        </p:spPr>
        <p:txBody>
          <a:bodyPr vert="horz" lIns="91440" tIns="45720" rIns="91440" bIns="45720" rtlCol="0">
            <a:normAutofit fontScale="3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5300" u="sng" dirty="0" smtClean="0">
                <a:solidFill>
                  <a:schemeClr val="tx1">
                    <a:lumMod val="85000"/>
                    <a:lumOff val="15000"/>
                  </a:schemeClr>
                </a:solidFill>
                <a:latin typeface="Comic Sans MS" panose="030F0702030302020204" pitchFamily="66" charset="0"/>
              </a:rPr>
              <a:t>One key feature of direct democracy is that </a:t>
            </a:r>
            <a:r>
              <a:rPr lang="en-GB" sz="5300" dirty="0" smtClean="0">
                <a:solidFill>
                  <a:schemeClr val="tx1">
                    <a:lumMod val="85000"/>
                    <a:lumOff val="15000"/>
                  </a:schemeClr>
                </a:solidFill>
                <a:latin typeface="Comic Sans MS" panose="030F0702030302020204" pitchFamily="66" charset="0"/>
              </a:rPr>
              <a:t>it heightens control. </a:t>
            </a:r>
            <a:r>
              <a:rPr lang="en-GB" sz="5300" u="sng" dirty="0" smtClean="0">
                <a:solidFill>
                  <a:schemeClr val="tx1">
                    <a:lumMod val="85000"/>
                    <a:lumOff val="15000"/>
                  </a:schemeClr>
                </a:solidFill>
                <a:latin typeface="Comic Sans MS" panose="030F0702030302020204" pitchFamily="66" charset="0"/>
              </a:rPr>
              <a:t>This means that </a:t>
            </a:r>
            <a:r>
              <a:rPr lang="en-GB" sz="5300" dirty="0" smtClean="0">
                <a:solidFill>
                  <a:schemeClr val="tx1">
                    <a:lumMod val="85000"/>
                    <a:lumOff val="15000"/>
                  </a:schemeClr>
                </a:solidFill>
                <a:latin typeface="Comic Sans MS" panose="030F0702030302020204" pitchFamily="66" charset="0"/>
              </a:rPr>
              <a:t>citizens are directly involved in decision making on matters which directly affect them and therefore those participating in this purest form of democracy are ultimately shaping their own destiny in regular participation in voting directly on matters which concern them. </a:t>
            </a:r>
            <a:r>
              <a:rPr lang="en-GB" sz="5300" u="sng" dirty="0" smtClean="0">
                <a:solidFill>
                  <a:schemeClr val="tx1">
                    <a:lumMod val="85000"/>
                    <a:lumOff val="15000"/>
                  </a:schemeClr>
                </a:solidFill>
                <a:latin typeface="Comic Sans MS" panose="030F0702030302020204" pitchFamily="66" charset="0"/>
              </a:rPr>
              <a:t>For example</a:t>
            </a:r>
            <a:r>
              <a:rPr lang="en-GB" sz="5300" dirty="0" smtClean="0">
                <a:solidFill>
                  <a:schemeClr val="tx1">
                    <a:lumMod val="85000"/>
                    <a:lumOff val="15000"/>
                  </a:schemeClr>
                </a:solidFill>
                <a:latin typeface="Comic Sans MS" panose="030F0702030302020204" pitchFamily="66" charset="0"/>
              </a:rPr>
              <a:t>, in 2014 Scottish citizens were able to directly participate in deciding Scotland’s future when they participated in a referendum on whether Scotland should be an independent country, this was seen as too important a decision to be taken by representatives. </a:t>
            </a:r>
            <a:r>
              <a:rPr lang="en-GB" sz="5300" u="sng" dirty="0" smtClean="0">
                <a:solidFill>
                  <a:schemeClr val="tx1">
                    <a:lumMod val="85000"/>
                    <a:lumOff val="15000"/>
                  </a:schemeClr>
                </a:solidFill>
                <a:latin typeface="Comic Sans MS" panose="030F0702030302020204" pitchFamily="66" charset="0"/>
              </a:rPr>
              <a:t>Therefore it can be argued that </a:t>
            </a:r>
            <a:r>
              <a:rPr lang="en-GB" sz="5300" dirty="0" smtClean="0">
                <a:solidFill>
                  <a:schemeClr val="tx1">
                    <a:lumMod val="85000"/>
                    <a:lumOff val="15000"/>
                  </a:schemeClr>
                </a:solidFill>
                <a:latin typeface="Comic Sans MS" panose="030F0702030302020204" pitchFamily="66" charset="0"/>
              </a:rPr>
              <a:t>direct democracy is advantageous because it allows citizens to have a direct say in matter which affect their daily lives. </a:t>
            </a:r>
            <a:r>
              <a:rPr lang="en-GB" sz="5300" u="sng" dirty="0" smtClean="0">
                <a:solidFill>
                  <a:schemeClr val="tx1">
                    <a:lumMod val="85000"/>
                    <a:lumOff val="15000"/>
                  </a:schemeClr>
                </a:solidFill>
                <a:latin typeface="Comic Sans MS" panose="030F0702030302020204" pitchFamily="66" charset="0"/>
              </a:rPr>
              <a:t>In contrast, It can be argued that Representative democracy</a:t>
            </a:r>
            <a:r>
              <a:rPr lang="en-GB" sz="5300" dirty="0" smtClean="0">
                <a:solidFill>
                  <a:schemeClr val="tx1">
                    <a:lumMod val="85000"/>
                    <a:lumOff val="15000"/>
                  </a:schemeClr>
                </a:solidFill>
                <a:latin typeface="Comic Sans MS" panose="030F0702030302020204" pitchFamily="66" charset="0"/>
              </a:rPr>
              <a:t> is more manageable and practicable in a modern democracy like the UK where it is not seen as realistic to consult an electorate of 45 million citizens on every issue that concerns them. </a:t>
            </a:r>
            <a:r>
              <a:rPr lang="en-GB" sz="5300" u="sng" dirty="0" smtClean="0">
                <a:solidFill>
                  <a:schemeClr val="tx1">
                    <a:lumMod val="85000"/>
                    <a:lumOff val="15000"/>
                  </a:schemeClr>
                </a:solidFill>
                <a:latin typeface="Comic Sans MS" panose="030F0702030302020204" pitchFamily="66" charset="0"/>
              </a:rPr>
              <a:t>For example</a:t>
            </a:r>
            <a:r>
              <a:rPr lang="en-GB" sz="5300" dirty="0" smtClean="0">
                <a:solidFill>
                  <a:schemeClr val="tx1">
                    <a:lumMod val="85000"/>
                    <a:lumOff val="15000"/>
                  </a:schemeClr>
                </a:solidFill>
                <a:latin typeface="Comic Sans MS" panose="030F0702030302020204" pitchFamily="66" charset="0"/>
              </a:rPr>
              <a:t>, in Ancient Athens it is estimated that only around 40,000 males participated in Direct Democracy due to the small scale of the city compared to present day so direct democracy was a more realistic possibility in Ancient Greece. </a:t>
            </a:r>
            <a:r>
              <a:rPr lang="en-GB" sz="5300" u="sng" dirty="0" smtClean="0">
                <a:solidFill>
                  <a:schemeClr val="tx1">
                    <a:lumMod val="85000"/>
                    <a:lumOff val="15000"/>
                  </a:schemeClr>
                </a:solidFill>
                <a:latin typeface="Comic Sans MS" panose="030F0702030302020204" pitchFamily="66" charset="0"/>
              </a:rPr>
              <a:t>Therefore it can be argued that</a:t>
            </a:r>
            <a:r>
              <a:rPr lang="en-GB" sz="5300" dirty="0" smtClean="0">
                <a:solidFill>
                  <a:schemeClr val="tx1">
                    <a:lumMod val="85000"/>
                    <a:lumOff val="15000"/>
                  </a:schemeClr>
                </a:solidFill>
                <a:latin typeface="Comic Sans MS" panose="030F0702030302020204" pitchFamily="66" charset="0"/>
              </a:rPr>
              <a:t> representative democracy is far more manageable and feasible when presented with a large electorate and it is not realistic to ask citizens to vote regularly on every matter which concerns them</a:t>
            </a:r>
            <a:r>
              <a:rPr lang="en-GB" sz="5300" b="1" dirty="0" smtClean="0">
                <a:solidFill>
                  <a:schemeClr val="tx1">
                    <a:lumMod val="85000"/>
                    <a:lumOff val="15000"/>
                  </a:schemeClr>
                </a:solidFill>
                <a:latin typeface="Comic Sans MS" panose="030F0702030302020204" pitchFamily="66" charset="0"/>
              </a:rPr>
              <a:t>. </a:t>
            </a:r>
            <a:r>
              <a:rPr lang="en-GB" sz="5300" u="sng" dirty="0" smtClean="0">
                <a:solidFill>
                  <a:schemeClr val="tx1">
                    <a:lumMod val="85000"/>
                    <a:lumOff val="15000"/>
                  </a:schemeClr>
                </a:solidFill>
                <a:latin typeface="Comic Sans MS" panose="030F0702030302020204" pitchFamily="66" charset="0"/>
              </a:rPr>
              <a:t>Theorist </a:t>
            </a:r>
            <a:r>
              <a:rPr lang="en-GB" sz="5300" u="sng" dirty="0" smtClean="0">
                <a:latin typeface="Comic Sans MS" panose="030F0702030302020204" pitchFamily="66" charset="0"/>
              </a:rPr>
              <a:t>Joseph </a:t>
            </a:r>
            <a:r>
              <a:rPr lang="en-GB" sz="5300" u="sng" dirty="0">
                <a:latin typeface="Comic Sans MS" panose="030F0702030302020204" pitchFamily="66" charset="0"/>
              </a:rPr>
              <a:t>Schumpeter </a:t>
            </a:r>
            <a:r>
              <a:rPr lang="en-GB" sz="5300" dirty="0">
                <a:latin typeface="Comic Sans MS" panose="030F0702030302020204" pitchFamily="66" charset="0"/>
              </a:rPr>
              <a:t>considered representative democracy a credible solution to the problem of most people simply not having the time or expertise to be able to continuously engage in complex political debate.</a:t>
            </a:r>
          </a:p>
          <a:p>
            <a:pPr marL="0" indent="0">
              <a:buNone/>
            </a:pPr>
            <a:r>
              <a:rPr lang="en-GB" sz="5300" b="1" u="sng" dirty="0" smtClean="0">
                <a:solidFill>
                  <a:schemeClr val="tx1">
                    <a:lumMod val="85000"/>
                    <a:lumOff val="15000"/>
                  </a:schemeClr>
                </a:solidFill>
                <a:latin typeface="Comic Sans MS" panose="030F0702030302020204" pitchFamily="66" charset="0"/>
              </a:rPr>
              <a:t>Overall, it is clear that </a:t>
            </a:r>
            <a:r>
              <a:rPr lang="en-GB" sz="5300" b="1" dirty="0" smtClean="0">
                <a:solidFill>
                  <a:schemeClr val="tx1">
                    <a:lumMod val="85000"/>
                    <a:lumOff val="15000"/>
                  </a:schemeClr>
                </a:solidFill>
                <a:latin typeface="Comic Sans MS" panose="030F0702030302020204" pitchFamily="66" charset="0"/>
              </a:rPr>
              <a:t>representative democracy is superior because although direct democracy can give citizens more direct influence in decision making it is completely impractical to involve every citizen in a large modern state in every decision made which affects them. Direct democracy is unworkable and unmanageable in most modern states today due to the number of adults enfranchised. In the USA for example more than 146 million voters are registered and it is not feasible to involve every one in decision making directly, although it may be more workable in smaller areas such as New England townships.</a:t>
            </a:r>
            <a:endParaRPr lang="en-GB" sz="5300" b="1" dirty="0" smtClean="0">
              <a:solidFill>
                <a:srgbClr val="7030A0"/>
              </a:solidFill>
              <a:latin typeface="Comic Sans MS" panose="030F0702030302020204" pitchFamily="66" charset="0"/>
            </a:endParaRPr>
          </a:p>
          <a:p>
            <a:pPr marL="0" indent="0">
              <a:buNone/>
            </a:pPr>
            <a:endParaRPr lang="en-GB" sz="2800" b="1" dirty="0">
              <a:solidFill>
                <a:schemeClr val="tx1">
                  <a:lumMod val="85000"/>
                  <a:lumOff val="15000"/>
                </a:schemeClr>
              </a:solidFill>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3871949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FF99"/>
                </a:solidFill>
                <a:effectLst>
                  <a:outerShdw blurRad="38100" dist="38100" dir="2700000" algn="tl">
                    <a:srgbClr val="000000">
                      <a:alpha val="43137"/>
                    </a:srgbClr>
                  </a:outerShdw>
                </a:effectLst>
                <a:latin typeface="Comic Sans MS" panose="030F0702030302020204" pitchFamily="66" charset="0"/>
              </a:rPr>
              <a:t>Conclusion</a:t>
            </a:r>
            <a:endParaRPr lang="en-GB" dirty="0">
              <a:solidFill>
                <a:srgbClr val="00FF99"/>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457200" y="1196752"/>
            <a:ext cx="8363272" cy="5661248"/>
          </a:xfrm>
        </p:spPr>
        <p:txBody>
          <a:bodyPr>
            <a:normAutofit fontScale="92500" lnSpcReduction="10000"/>
          </a:bodyPr>
          <a:lstStyle/>
          <a:p>
            <a:pPr marL="0" indent="0">
              <a:buNone/>
            </a:pPr>
            <a:r>
              <a:rPr lang="en-GB" dirty="0" smtClean="0">
                <a:solidFill>
                  <a:srgbClr val="CC0066"/>
                </a:solidFill>
                <a:latin typeface="Comic Sans MS" panose="030F0702030302020204" pitchFamily="66" charset="0"/>
              </a:rPr>
              <a:t>1) </a:t>
            </a:r>
            <a:r>
              <a:rPr lang="en-GB" u="sng" dirty="0" smtClean="0">
                <a:latin typeface="Comic Sans MS" panose="030F0702030302020204" pitchFamily="66" charset="0"/>
              </a:rPr>
              <a:t>In conclusion</a:t>
            </a:r>
            <a:r>
              <a:rPr lang="en-GB" dirty="0" smtClean="0">
                <a:latin typeface="Comic Sans MS" panose="030F0702030302020204" pitchFamily="66" charset="0"/>
              </a:rPr>
              <a:t>, it is clear that both Direct and Representative democracy offer advantages to citizens.</a:t>
            </a:r>
          </a:p>
          <a:p>
            <a:pPr marL="0" indent="0">
              <a:buNone/>
            </a:pPr>
            <a:r>
              <a:rPr lang="en-GB" dirty="0" smtClean="0">
                <a:solidFill>
                  <a:srgbClr val="7030A0"/>
                </a:solidFill>
                <a:latin typeface="Comic Sans MS" panose="030F0702030302020204" pitchFamily="66" charset="0"/>
              </a:rPr>
              <a:t>2) </a:t>
            </a:r>
            <a:r>
              <a:rPr lang="en-GB" u="sng" dirty="0" smtClean="0">
                <a:latin typeface="Comic Sans MS" panose="030F0702030302020204" pitchFamily="66" charset="0"/>
              </a:rPr>
              <a:t>On the one hand</a:t>
            </a:r>
            <a:r>
              <a:rPr lang="en-GB" dirty="0" smtClean="0">
                <a:latin typeface="Comic Sans MS" panose="030F0702030302020204" pitchFamily="66" charset="0"/>
              </a:rPr>
              <a:t>… (summarise advantages of direct democracy here)</a:t>
            </a:r>
          </a:p>
          <a:p>
            <a:pPr marL="0" indent="0">
              <a:buNone/>
            </a:pPr>
            <a:r>
              <a:rPr lang="en-GB" u="sng" dirty="0" smtClean="0">
                <a:latin typeface="Comic Sans MS" panose="030F0702030302020204" pitchFamily="66" charset="0"/>
              </a:rPr>
              <a:t>On the other hand</a:t>
            </a:r>
            <a:r>
              <a:rPr lang="en-GB" dirty="0">
                <a:latin typeface="Comic Sans MS" panose="030F0702030302020204" pitchFamily="66" charset="0"/>
              </a:rPr>
              <a:t>… (summarise advantages of </a:t>
            </a:r>
            <a:r>
              <a:rPr lang="en-GB" dirty="0" smtClean="0">
                <a:latin typeface="Comic Sans MS" panose="030F0702030302020204" pitchFamily="66" charset="0"/>
              </a:rPr>
              <a:t>representative </a:t>
            </a:r>
            <a:r>
              <a:rPr lang="en-GB" dirty="0">
                <a:latin typeface="Comic Sans MS" panose="030F0702030302020204" pitchFamily="66" charset="0"/>
              </a:rPr>
              <a:t>democracy here)</a:t>
            </a:r>
          </a:p>
          <a:p>
            <a:pPr marL="0" indent="0">
              <a:buNone/>
            </a:pPr>
            <a:r>
              <a:rPr lang="en-GB" dirty="0" smtClean="0">
                <a:solidFill>
                  <a:srgbClr val="33CC33"/>
                </a:solidFill>
                <a:latin typeface="Comic Sans MS" panose="030F0702030302020204" pitchFamily="66" charset="0"/>
              </a:rPr>
              <a:t>3) </a:t>
            </a:r>
            <a:r>
              <a:rPr lang="en-GB" u="sng" dirty="0" smtClean="0">
                <a:latin typeface="Comic Sans MS" panose="030F0702030302020204" pitchFamily="66" charset="0"/>
              </a:rPr>
              <a:t>Overall, </a:t>
            </a:r>
            <a:r>
              <a:rPr lang="en-GB" dirty="0" smtClean="0">
                <a:latin typeface="Comic Sans MS" panose="030F0702030302020204" pitchFamily="66" charset="0"/>
              </a:rPr>
              <a:t>it is clear that the benefits of _____ democracy are far superior because….</a:t>
            </a:r>
          </a:p>
          <a:p>
            <a:pPr marL="0" indent="0">
              <a:buNone/>
            </a:pPr>
            <a:r>
              <a:rPr lang="en-GB" dirty="0" smtClean="0">
                <a:latin typeface="Comic Sans MS" panose="030F0702030302020204" pitchFamily="66" charset="0"/>
              </a:rPr>
              <a:t>This is also the case because…</a:t>
            </a:r>
          </a:p>
          <a:p>
            <a:pPr marL="0" indent="0">
              <a:buNone/>
            </a:pPr>
            <a:r>
              <a:rPr lang="en-GB" dirty="0" smtClean="0">
                <a:latin typeface="Comic Sans MS" panose="030F0702030302020204" pitchFamily="66" charset="0"/>
              </a:rPr>
              <a:t>Therefore it is clear that ______ democracy is superior.</a:t>
            </a:r>
            <a:endParaRPr lang="en-GB" dirty="0">
              <a:latin typeface="Comic Sans MS" panose="030F0702030302020204" pitchFamily="66" charset="0"/>
            </a:endParaRPr>
          </a:p>
        </p:txBody>
      </p:sp>
    </p:spTree>
    <p:extLst>
      <p:ext uri="{BB962C8B-B14F-4D97-AF65-F5344CB8AC3E}">
        <p14:creationId xmlns:p14="http://schemas.microsoft.com/office/powerpoint/2010/main" val="3747014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806</Words>
  <Application>Microsoft Office PowerPoint</Application>
  <PresentationFormat>On-screen Show (4:3)</PresentationFormat>
  <Paragraphs>46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20 mark Question basically will ask if one system is superior to the other</vt:lpstr>
      <vt:lpstr>Mark Breakdown</vt:lpstr>
      <vt:lpstr>Essay guidance</vt:lpstr>
      <vt:lpstr>Paragraphs – combine a feature of DD and contrast with RD</vt:lpstr>
      <vt:lpstr>Intro </vt:lpstr>
      <vt:lpstr>Paragraphs</vt:lpstr>
      <vt:lpstr>Example Paragraph</vt:lpstr>
      <vt:lpstr>Conclusion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 mark Question basically will ask if one system is superior to the other</dc:title>
  <dc:creator>StJoAcQuigleyA</dc:creator>
  <cp:lastModifiedBy>StJoAcQuigleyA</cp:lastModifiedBy>
  <cp:revision>3</cp:revision>
  <cp:lastPrinted>2019-03-05T09:30:58Z</cp:lastPrinted>
  <dcterms:created xsi:type="dcterms:W3CDTF">2019-03-04T11:54:05Z</dcterms:created>
  <dcterms:modified xsi:type="dcterms:W3CDTF">2019-03-05T09:36:18Z</dcterms:modified>
</cp:coreProperties>
</file>