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74" r:id="rId3"/>
    <p:sldId id="273" r:id="rId4"/>
    <p:sldId id="293" r:id="rId5"/>
    <p:sldId id="307" r:id="rId6"/>
    <p:sldId id="308" r:id="rId7"/>
    <p:sldId id="309" r:id="rId8"/>
    <p:sldId id="310" r:id="rId9"/>
    <p:sldId id="313" r:id="rId10"/>
    <p:sldId id="289" r:id="rId11"/>
    <p:sldId id="314" r:id="rId12"/>
    <p:sldId id="284" r:id="rId13"/>
    <p:sldId id="315" r:id="rId14"/>
    <p:sldId id="317" r:id="rId15"/>
    <p:sldId id="318" r:id="rId16"/>
    <p:sldId id="319" r:id="rId17"/>
    <p:sldId id="285" r:id="rId18"/>
    <p:sldId id="320" r:id="rId19"/>
    <p:sldId id="2147470308" r:id="rId20"/>
    <p:sldId id="295" r:id="rId21"/>
    <p:sldId id="2147470305" r:id="rId22"/>
    <p:sldId id="2147470306" r:id="rId23"/>
    <p:sldId id="2147470311" r:id="rId24"/>
    <p:sldId id="2147470310" r:id="rId25"/>
    <p:sldId id="2147470312" r:id="rId26"/>
    <p:sldId id="333" r:id="rId27"/>
    <p:sldId id="344" r:id="rId28"/>
    <p:sldId id="346" r:id="rId29"/>
    <p:sldId id="326" r:id="rId30"/>
    <p:sldId id="337" r:id="rId31"/>
    <p:sldId id="323" r:id="rId32"/>
    <p:sldId id="329" r:id="rId33"/>
    <p:sldId id="330" r:id="rId34"/>
    <p:sldId id="351" r:id="rId35"/>
    <p:sldId id="332" r:id="rId36"/>
    <p:sldId id="2147470313" r:id="rId37"/>
    <p:sldId id="352" r:id="rId38"/>
    <p:sldId id="353" r:id="rId39"/>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6820" autoAdjust="0"/>
  </p:normalViewPr>
  <p:slideViewPr>
    <p:cSldViewPr snapToGrid="0">
      <p:cViewPr varScale="1">
        <p:scale>
          <a:sx n="55" d="100"/>
          <a:sy n="55" d="100"/>
        </p:scale>
        <p:origin x="109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31724D-E649-43DF-A2CE-0006709F31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8D10E0-D904-423A-A3FB-8EEA3F68C829}">
      <dgm:prSet/>
      <dgm:spPr/>
      <dgm:t>
        <a:bodyPr/>
        <a:lstStyle/>
        <a:p>
          <a:r>
            <a:rPr lang="en-GB"/>
            <a:t>Accounting </a:t>
          </a:r>
          <a:endParaRPr lang="en-US"/>
        </a:p>
      </dgm:t>
    </dgm:pt>
    <dgm:pt modelId="{D996B2AC-1F99-433B-BC6D-28875B027EB0}" type="parTrans" cxnId="{255F36B9-D2AF-425B-BC0C-14C3864BC6FA}">
      <dgm:prSet/>
      <dgm:spPr/>
      <dgm:t>
        <a:bodyPr/>
        <a:lstStyle/>
        <a:p>
          <a:endParaRPr lang="en-US"/>
        </a:p>
      </dgm:t>
    </dgm:pt>
    <dgm:pt modelId="{A9D01AA2-578F-428C-9B6E-9B4A40BA18FA}" type="sibTrans" cxnId="{255F36B9-D2AF-425B-BC0C-14C3864BC6FA}">
      <dgm:prSet/>
      <dgm:spPr/>
      <dgm:t>
        <a:bodyPr/>
        <a:lstStyle/>
        <a:p>
          <a:endParaRPr lang="en-US"/>
        </a:p>
      </dgm:t>
    </dgm:pt>
    <dgm:pt modelId="{3E3A6B4A-CBCC-4A08-88F1-E36631FE7B73}">
      <dgm:prSet/>
      <dgm:spPr/>
      <dgm:t>
        <a:bodyPr/>
        <a:lstStyle/>
        <a:p>
          <a:r>
            <a:rPr lang="en-GB" dirty="0"/>
            <a:t>Business Management &amp; Business Analysis &amp;Project Management</a:t>
          </a:r>
          <a:endParaRPr lang="en-US" dirty="0"/>
        </a:p>
      </dgm:t>
    </dgm:pt>
    <dgm:pt modelId="{FE25514B-4B72-4E3B-BEEE-ABEE2A95381D}" type="parTrans" cxnId="{68B5FA63-A3FE-42AA-9BEA-71333EA9F3EF}">
      <dgm:prSet/>
      <dgm:spPr/>
      <dgm:t>
        <a:bodyPr/>
        <a:lstStyle/>
        <a:p>
          <a:endParaRPr lang="en-US"/>
        </a:p>
      </dgm:t>
    </dgm:pt>
    <dgm:pt modelId="{10C71B83-C9A6-49C2-B5BF-65A1CD1FE6B3}" type="sibTrans" cxnId="{68B5FA63-A3FE-42AA-9BEA-71333EA9F3EF}">
      <dgm:prSet/>
      <dgm:spPr/>
      <dgm:t>
        <a:bodyPr/>
        <a:lstStyle/>
        <a:p>
          <a:endParaRPr lang="en-US"/>
        </a:p>
      </dgm:t>
    </dgm:pt>
    <dgm:pt modelId="{81A930CB-3411-4975-9823-EA9D10CFD508}">
      <dgm:prSet/>
      <dgm:spPr/>
      <dgm:t>
        <a:bodyPr/>
        <a:lstStyle/>
        <a:p>
          <a:r>
            <a:rPr lang="en-GB"/>
            <a:t>Civil Engineering </a:t>
          </a:r>
          <a:endParaRPr lang="en-US"/>
        </a:p>
      </dgm:t>
    </dgm:pt>
    <dgm:pt modelId="{230B1BD7-8A9A-4C8B-9AC9-9EEC79352E21}" type="parTrans" cxnId="{990E3739-B885-402F-9477-E1AF5116A84C}">
      <dgm:prSet/>
      <dgm:spPr/>
      <dgm:t>
        <a:bodyPr/>
        <a:lstStyle/>
        <a:p>
          <a:endParaRPr lang="en-US"/>
        </a:p>
      </dgm:t>
    </dgm:pt>
    <dgm:pt modelId="{2BC04796-B3C1-47BB-9783-1658915B6501}" type="sibTrans" cxnId="{990E3739-B885-402F-9477-E1AF5116A84C}">
      <dgm:prSet/>
      <dgm:spPr/>
      <dgm:t>
        <a:bodyPr/>
        <a:lstStyle/>
        <a:p>
          <a:endParaRPr lang="en-US"/>
        </a:p>
      </dgm:t>
    </dgm:pt>
    <dgm:pt modelId="{3889FF25-2F99-40C4-87A9-1AA2A1238CFD}">
      <dgm:prSet/>
      <dgm:spPr/>
      <dgm:t>
        <a:bodyPr/>
        <a:lstStyle/>
        <a:p>
          <a:r>
            <a:rPr lang="en-GB"/>
            <a:t>Construction and the Built Environment </a:t>
          </a:r>
          <a:endParaRPr lang="en-US"/>
        </a:p>
      </dgm:t>
    </dgm:pt>
    <dgm:pt modelId="{B4DBE8FB-109A-4FA7-8FC7-B741E7A99EA8}" type="parTrans" cxnId="{69D1181C-E10B-40DA-8397-FFEB9B0014F9}">
      <dgm:prSet/>
      <dgm:spPr/>
      <dgm:t>
        <a:bodyPr/>
        <a:lstStyle/>
        <a:p>
          <a:endParaRPr lang="en-US"/>
        </a:p>
      </dgm:t>
    </dgm:pt>
    <dgm:pt modelId="{F5DC5AAD-5268-480F-AA7C-08D4C282E076}" type="sibTrans" cxnId="{69D1181C-E10B-40DA-8397-FFEB9B0014F9}">
      <dgm:prSet/>
      <dgm:spPr/>
      <dgm:t>
        <a:bodyPr/>
        <a:lstStyle/>
        <a:p>
          <a:endParaRPr lang="en-US"/>
        </a:p>
      </dgm:t>
    </dgm:pt>
    <dgm:pt modelId="{1FB8E80F-7D11-40E4-86A1-D7F40C8ABF05}">
      <dgm:prSet/>
      <dgm:spPr/>
      <dgm:t>
        <a:bodyPr/>
        <a:lstStyle/>
        <a:p>
          <a:r>
            <a:rPr lang="en-GB"/>
            <a:t>Cyber Security </a:t>
          </a:r>
          <a:endParaRPr lang="en-US"/>
        </a:p>
      </dgm:t>
    </dgm:pt>
    <dgm:pt modelId="{1AB3DBDB-7BA1-47FB-9E7E-337C2315EA51}" type="parTrans" cxnId="{249252B5-A76B-4B28-AAAF-DD1238BC7817}">
      <dgm:prSet/>
      <dgm:spPr/>
      <dgm:t>
        <a:bodyPr/>
        <a:lstStyle/>
        <a:p>
          <a:endParaRPr lang="en-US"/>
        </a:p>
      </dgm:t>
    </dgm:pt>
    <dgm:pt modelId="{B87EE62F-9956-4513-B2AA-03605808DC24}" type="sibTrans" cxnId="{249252B5-A76B-4B28-AAAF-DD1238BC7817}">
      <dgm:prSet/>
      <dgm:spPr/>
      <dgm:t>
        <a:bodyPr/>
        <a:lstStyle/>
        <a:p>
          <a:endParaRPr lang="en-US"/>
        </a:p>
      </dgm:t>
    </dgm:pt>
    <dgm:pt modelId="{69AB11AD-03C4-452B-B678-1313C522E3C8}">
      <dgm:prSet/>
      <dgm:spPr/>
      <dgm:t>
        <a:bodyPr/>
        <a:lstStyle/>
        <a:p>
          <a:r>
            <a:rPr lang="en-GB"/>
            <a:t>Data Science </a:t>
          </a:r>
          <a:endParaRPr lang="en-US"/>
        </a:p>
      </dgm:t>
    </dgm:pt>
    <dgm:pt modelId="{BF6A9AE5-8735-4FD9-B300-EA2493AD771A}" type="parTrans" cxnId="{1B11449F-479B-49E9-B613-9D34E09A1DD4}">
      <dgm:prSet/>
      <dgm:spPr/>
      <dgm:t>
        <a:bodyPr/>
        <a:lstStyle/>
        <a:p>
          <a:endParaRPr lang="en-US"/>
        </a:p>
      </dgm:t>
    </dgm:pt>
    <dgm:pt modelId="{AD13FACE-542E-4594-B54A-8FBA4B4D272B}" type="sibTrans" cxnId="{1B11449F-479B-49E9-B613-9D34E09A1DD4}">
      <dgm:prSet/>
      <dgm:spPr/>
      <dgm:t>
        <a:bodyPr/>
        <a:lstStyle/>
        <a:p>
          <a:endParaRPr lang="en-US"/>
        </a:p>
      </dgm:t>
    </dgm:pt>
    <dgm:pt modelId="{165AF3AF-3D3B-4EA9-9A23-469F33E17307}">
      <dgm:prSet/>
      <dgm:spPr/>
      <dgm:t>
        <a:bodyPr/>
        <a:lstStyle/>
        <a:p>
          <a:r>
            <a:rPr lang="en-GB"/>
            <a:t>Early Learning and Childcare </a:t>
          </a:r>
          <a:endParaRPr lang="en-US"/>
        </a:p>
      </dgm:t>
    </dgm:pt>
    <dgm:pt modelId="{DF796BBB-D444-4932-99FB-4358A54126BB}" type="parTrans" cxnId="{329E14A7-DF44-46D0-BCF3-EC8C8ECA332B}">
      <dgm:prSet/>
      <dgm:spPr/>
      <dgm:t>
        <a:bodyPr/>
        <a:lstStyle/>
        <a:p>
          <a:endParaRPr lang="en-US"/>
        </a:p>
      </dgm:t>
    </dgm:pt>
    <dgm:pt modelId="{599EF90B-C0D6-44E9-8A18-C0FF1EBF3D8B}" type="sibTrans" cxnId="{329E14A7-DF44-46D0-BCF3-EC8C8ECA332B}">
      <dgm:prSet/>
      <dgm:spPr/>
      <dgm:t>
        <a:bodyPr/>
        <a:lstStyle/>
        <a:p>
          <a:endParaRPr lang="en-US"/>
        </a:p>
      </dgm:t>
    </dgm:pt>
    <dgm:pt modelId="{6E439F8F-EC79-4FEE-8D29-1EA0DF39C16D}">
      <dgm:prSet/>
      <dgm:spPr/>
      <dgm:t>
        <a:bodyPr/>
        <a:lstStyle/>
        <a:p>
          <a:r>
            <a:rPr lang="en-GB"/>
            <a:t>Engineering Design and Manufacture &amp; Instrumentation, Measurement and Control </a:t>
          </a:r>
          <a:endParaRPr lang="en-US"/>
        </a:p>
      </dgm:t>
    </dgm:pt>
    <dgm:pt modelId="{85A2EA4E-91B3-468C-82C1-A29BC457C39E}" type="parTrans" cxnId="{33386D4C-C684-4F36-84C2-A584889DF93C}">
      <dgm:prSet/>
      <dgm:spPr/>
      <dgm:t>
        <a:bodyPr/>
        <a:lstStyle/>
        <a:p>
          <a:endParaRPr lang="en-US"/>
        </a:p>
      </dgm:t>
    </dgm:pt>
    <dgm:pt modelId="{C89F5E3F-732D-4CA8-B38F-97E5D88B73EB}" type="sibTrans" cxnId="{33386D4C-C684-4F36-84C2-A584889DF93C}">
      <dgm:prSet/>
      <dgm:spPr/>
      <dgm:t>
        <a:bodyPr/>
        <a:lstStyle/>
        <a:p>
          <a:endParaRPr lang="en-US"/>
        </a:p>
      </dgm:t>
    </dgm:pt>
    <dgm:pt modelId="{CFF3AECC-C12C-47FA-9BAB-8A9E72DB7394}">
      <dgm:prSet/>
      <dgm:spPr/>
      <dgm:t>
        <a:bodyPr/>
        <a:lstStyle/>
        <a:p>
          <a:r>
            <a:rPr lang="en-GB"/>
            <a:t>IT: Management for Business &amp; Software Development </a:t>
          </a:r>
          <a:endParaRPr lang="en-US"/>
        </a:p>
      </dgm:t>
    </dgm:pt>
    <dgm:pt modelId="{6093C8EC-8D54-43E1-8079-97127A4701BC}" type="parTrans" cxnId="{D0EADAF3-7F6C-4239-9513-B63EBC4DDF52}">
      <dgm:prSet/>
      <dgm:spPr/>
      <dgm:t>
        <a:bodyPr/>
        <a:lstStyle/>
        <a:p>
          <a:endParaRPr lang="en-US"/>
        </a:p>
      </dgm:t>
    </dgm:pt>
    <dgm:pt modelId="{B5917E57-D034-40AA-B204-F0188DB8C4E3}" type="sibTrans" cxnId="{D0EADAF3-7F6C-4239-9513-B63EBC4DDF52}">
      <dgm:prSet/>
      <dgm:spPr/>
      <dgm:t>
        <a:bodyPr/>
        <a:lstStyle/>
        <a:p>
          <a:endParaRPr lang="en-US"/>
        </a:p>
      </dgm:t>
    </dgm:pt>
    <dgm:pt modelId="{46866B2D-3F4C-437B-B98E-0E82239B54C8}">
      <dgm:prSet/>
      <dgm:spPr/>
      <dgm:t>
        <a:bodyPr/>
        <a:lstStyle/>
        <a:p>
          <a:r>
            <a:rPr lang="en-GB"/>
            <a:t>Operating Department Practice </a:t>
          </a:r>
          <a:endParaRPr lang="en-US"/>
        </a:p>
      </dgm:t>
    </dgm:pt>
    <dgm:pt modelId="{7E5F8425-CB1A-4B21-90F4-E8E8FF4FC24F}" type="parTrans" cxnId="{86EF02A7-37E9-4C91-A453-0427D0DD8920}">
      <dgm:prSet/>
      <dgm:spPr/>
      <dgm:t>
        <a:bodyPr/>
        <a:lstStyle/>
        <a:p>
          <a:endParaRPr lang="en-US"/>
        </a:p>
      </dgm:t>
    </dgm:pt>
    <dgm:pt modelId="{8097DD75-BADA-452E-92A5-534BD66901BE}" type="sibTrans" cxnId="{86EF02A7-37E9-4C91-A453-0427D0DD8920}">
      <dgm:prSet/>
      <dgm:spPr/>
      <dgm:t>
        <a:bodyPr/>
        <a:lstStyle/>
        <a:p>
          <a:endParaRPr lang="en-US"/>
        </a:p>
      </dgm:t>
    </dgm:pt>
    <dgm:pt modelId="{4BA4D833-53A1-457C-A483-CBCF3974F765}">
      <dgm:prSet/>
      <dgm:spPr/>
      <dgm:t>
        <a:bodyPr/>
        <a:lstStyle/>
        <a:p>
          <a:r>
            <a:rPr lang="en-GB"/>
            <a:t>Social Work </a:t>
          </a:r>
          <a:endParaRPr lang="en-US"/>
        </a:p>
      </dgm:t>
    </dgm:pt>
    <dgm:pt modelId="{0F870D3D-4622-44AC-B806-8A1D92BA245A}" type="parTrans" cxnId="{3BCCFB0B-7358-482A-B630-7C5C92290FF5}">
      <dgm:prSet/>
      <dgm:spPr/>
      <dgm:t>
        <a:bodyPr/>
        <a:lstStyle/>
        <a:p>
          <a:endParaRPr lang="en-US"/>
        </a:p>
      </dgm:t>
    </dgm:pt>
    <dgm:pt modelId="{7CD5E212-00F6-4C3E-9842-861F113DDF97}" type="sibTrans" cxnId="{3BCCFB0B-7358-482A-B630-7C5C92290FF5}">
      <dgm:prSet/>
      <dgm:spPr/>
      <dgm:t>
        <a:bodyPr/>
        <a:lstStyle/>
        <a:p>
          <a:endParaRPr lang="en-US"/>
        </a:p>
      </dgm:t>
    </dgm:pt>
    <dgm:pt modelId="{78106870-66F5-4167-9E39-503E808044A1}" type="pres">
      <dgm:prSet presAssocID="{7631724D-E649-43DF-A2CE-0006709F3167}" presName="linear" presStyleCnt="0">
        <dgm:presLayoutVars>
          <dgm:animLvl val="lvl"/>
          <dgm:resizeHandles val="exact"/>
        </dgm:presLayoutVars>
      </dgm:prSet>
      <dgm:spPr/>
    </dgm:pt>
    <dgm:pt modelId="{DFEFD6AA-928C-4ED9-9774-63CF5E7DA3AE}" type="pres">
      <dgm:prSet presAssocID="{8E8D10E0-D904-423A-A3FB-8EEA3F68C829}" presName="parentText" presStyleLbl="node1" presStyleIdx="0" presStyleCnt="11">
        <dgm:presLayoutVars>
          <dgm:chMax val="0"/>
          <dgm:bulletEnabled val="1"/>
        </dgm:presLayoutVars>
      </dgm:prSet>
      <dgm:spPr/>
    </dgm:pt>
    <dgm:pt modelId="{68D8C5DD-1829-4166-87F2-1E0536A4962C}" type="pres">
      <dgm:prSet presAssocID="{A9D01AA2-578F-428C-9B6E-9B4A40BA18FA}" presName="spacer" presStyleCnt="0"/>
      <dgm:spPr/>
    </dgm:pt>
    <dgm:pt modelId="{CF3C500F-B981-4A14-8859-F467F0FFEB37}" type="pres">
      <dgm:prSet presAssocID="{3E3A6B4A-CBCC-4A08-88F1-E36631FE7B73}" presName="parentText" presStyleLbl="node1" presStyleIdx="1" presStyleCnt="11">
        <dgm:presLayoutVars>
          <dgm:chMax val="0"/>
          <dgm:bulletEnabled val="1"/>
        </dgm:presLayoutVars>
      </dgm:prSet>
      <dgm:spPr/>
    </dgm:pt>
    <dgm:pt modelId="{7FDA0104-C068-4D14-BD3B-910A712D96A5}" type="pres">
      <dgm:prSet presAssocID="{10C71B83-C9A6-49C2-B5BF-65A1CD1FE6B3}" presName="spacer" presStyleCnt="0"/>
      <dgm:spPr/>
    </dgm:pt>
    <dgm:pt modelId="{2A458922-8FC7-4D36-ABA6-FE8BF2B99EC6}" type="pres">
      <dgm:prSet presAssocID="{81A930CB-3411-4975-9823-EA9D10CFD508}" presName="parentText" presStyleLbl="node1" presStyleIdx="2" presStyleCnt="11">
        <dgm:presLayoutVars>
          <dgm:chMax val="0"/>
          <dgm:bulletEnabled val="1"/>
        </dgm:presLayoutVars>
      </dgm:prSet>
      <dgm:spPr/>
    </dgm:pt>
    <dgm:pt modelId="{1B38CB8D-A3C7-4BF7-9A7B-2FD3AE66108E}" type="pres">
      <dgm:prSet presAssocID="{2BC04796-B3C1-47BB-9783-1658915B6501}" presName="spacer" presStyleCnt="0"/>
      <dgm:spPr/>
    </dgm:pt>
    <dgm:pt modelId="{DD327CEA-B010-43B9-9A1D-D7D8AED2F4A9}" type="pres">
      <dgm:prSet presAssocID="{3889FF25-2F99-40C4-87A9-1AA2A1238CFD}" presName="parentText" presStyleLbl="node1" presStyleIdx="3" presStyleCnt="11">
        <dgm:presLayoutVars>
          <dgm:chMax val="0"/>
          <dgm:bulletEnabled val="1"/>
        </dgm:presLayoutVars>
      </dgm:prSet>
      <dgm:spPr/>
    </dgm:pt>
    <dgm:pt modelId="{80B98280-C400-4C88-8E93-931349016CA0}" type="pres">
      <dgm:prSet presAssocID="{F5DC5AAD-5268-480F-AA7C-08D4C282E076}" presName="spacer" presStyleCnt="0"/>
      <dgm:spPr/>
    </dgm:pt>
    <dgm:pt modelId="{AF83C92D-494B-4FE8-8D3B-3FDD13AB3F51}" type="pres">
      <dgm:prSet presAssocID="{1FB8E80F-7D11-40E4-86A1-D7F40C8ABF05}" presName="parentText" presStyleLbl="node1" presStyleIdx="4" presStyleCnt="11">
        <dgm:presLayoutVars>
          <dgm:chMax val="0"/>
          <dgm:bulletEnabled val="1"/>
        </dgm:presLayoutVars>
      </dgm:prSet>
      <dgm:spPr/>
    </dgm:pt>
    <dgm:pt modelId="{528460A3-A658-4011-B9F5-731FA824F543}" type="pres">
      <dgm:prSet presAssocID="{B87EE62F-9956-4513-B2AA-03605808DC24}" presName="spacer" presStyleCnt="0"/>
      <dgm:spPr/>
    </dgm:pt>
    <dgm:pt modelId="{4655D7E9-933E-41D0-B6D3-E5218B4086E5}" type="pres">
      <dgm:prSet presAssocID="{69AB11AD-03C4-452B-B678-1313C522E3C8}" presName="parentText" presStyleLbl="node1" presStyleIdx="5" presStyleCnt="11">
        <dgm:presLayoutVars>
          <dgm:chMax val="0"/>
          <dgm:bulletEnabled val="1"/>
        </dgm:presLayoutVars>
      </dgm:prSet>
      <dgm:spPr/>
    </dgm:pt>
    <dgm:pt modelId="{6ABB05CE-0F73-4CC1-82BD-9093DE1F5539}" type="pres">
      <dgm:prSet presAssocID="{AD13FACE-542E-4594-B54A-8FBA4B4D272B}" presName="spacer" presStyleCnt="0"/>
      <dgm:spPr/>
    </dgm:pt>
    <dgm:pt modelId="{17571CE8-8513-41FC-AE63-9DE9D4E4A582}" type="pres">
      <dgm:prSet presAssocID="{165AF3AF-3D3B-4EA9-9A23-469F33E17307}" presName="parentText" presStyleLbl="node1" presStyleIdx="6" presStyleCnt="11">
        <dgm:presLayoutVars>
          <dgm:chMax val="0"/>
          <dgm:bulletEnabled val="1"/>
        </dgm:presLayoutVars>
      </dgm:prSet>
      <dgm:spPr/>
    </dgm:pt>
    <dgm:pt modelId="{1925B638-E1E9-4663-A41E-00A62A7B5E8E}" type="pres">
      <dgm:prSet presAssocID="{599EF90B-C0D6-44E9-8A18-C0FF1EBF3D8B}" presName="spacer" presStyleCnt="0"/>
      <dgm:spPr/>
    </dgm:pt>
    <dgm:pt modelId="{1685796B-53F2-401E-BE08-4A76CB6413CB}" type="pres">
      <dgm:prSet presAssocID="{6E439F8F-EC79-4FEE-8D29-1EA0DF39C16D}" presName="parentText" presStyleLbl="node1" presStyleIdx="7" presStyleCnt="11">
        <dgm:presLayoutVars>
          <dgm:chMax val="0"/>
          <dgm:bulletEnabled val="1"/>
        </dgm:presLayoutVars>
      </dgm:prSet>
      <dgm:spPr/>
    </dgm:pt>
    <dgm:pt modelId="{EA5588A1-1F50-4772-AB42-01123E33043E}" type="pres">
      <dgm:prSet presAssocID="{C89F5E3F-732D-4CA8-B38F-97E5D88B73EB}" presName="spacer" presStyleCnt="0"/>
      <dgm:spPr/>
    </dgm:pt>
    <dgm:pt modelId="{E4FF9ECA-7DE9-4B51-82C7-D496880D9800}" type="pres">
      <dgm:prSet presAssocID="{CFF3AECC-C12C-47FA-9BAB-8A9E72DB7394}" presName="parentText" presStyleLbl="node1" presStyleIdx="8" presStyleCnt="11">
        <dgm:presLayoutVars>
          <dgm:chMax val="0"/>
          <dgm:bulletEnabled val="1"/>
        </dgm:presLayoutVars>
      </dgm:prSet>
      <dgm:spPr/>
    </dgm:pt>
    <dgm:pt modelId="{2BC300FA-2035-44C1-9824-A775BA91478A}" type="pres">
      <dgm:prSet presAssocID="{B5917E57-D034-40AA-B204-F0188DB8C4E3}" presName="spacer" presStyleCnt="0"/>
      <dgm:spPr/>
    </dgm:pt>
    <dgm:pt modelId="{FECF3D7A-1AE4-4BB7-AD3D-FEC3E59E84EE}" type="pres">
      <dgm:prSet presAssocID="{46866B2D-3F4C-437B-B98E-0E82239B54C8}" presName="parentText" presStyleLbl="node1" presStyleIdx="9" presStyleCnt="11">
        <dgm:presLayoutVars>
          <dgm:chMax val="0"/>
          <dgm:bulletEnabled val="1"/>
        </dgm:presLayoutVars>
      </dgm:prSet>
      <dgm:spPr/>
    </dgm:pt>
    <dgm:pt modelId="{90235D83-DCF1-4F5B-9DBF-E4D258BA8211}" type="pres">
      <dgm:prSet presAssocID="{8097DD75-BADA-452E-92A5-534BD66901BE}" presName="spacer" presStyleCnt="0"/>
      <dgm:spPr/>
    </dgm:pt>
    <dgm:pt modelId="{689FCA71-3754-4BB2-B10F-8398A0C46F08}" type="pres">
      <dgm:prSet presAssocID="{4BA4D833-53A1-457C-A483-CBCF3974F765}" presName="parentText" presStyleLbl="node1" presStyleIdx="10" presStyleCnt="11">
        <dgm:presLayoutVars>
          <dgm:chMax val="0"/>
          <dgm:bulletEnabled val="1"/>
        </dgm:presLayoutVars>
      </dgm:prSet>
      <dgm:spPr/>
    </dgm:pt>
  </dgm:ptLst>
  <dgm:cxnLst>
    <dgm:cxn modelId="{94622801-26A0-407D-9459-23FB32813BAD}" type="presOf" srcId="{3E3A6B4A-CBCC-4A08-88F1-E36631FE7B73}" destId="{CF3C500F-B981-4A14-8859-F467F0FFEB37}" srcOrd="0" destOrd="0" presId="urn:microsoft.com/office/officeart/2005/8/layout/vList2"/>
    <dgm:cxn modelId="{3BCCFB0B-7358-482A-B630-7C5C92290FF5}" srcId="{7631724D-E649-43DF-A2CE-0006709F3167}" destId="{4BA4D833-53A1-457C-A483-CBCF3974F765}" srcOrd="10" destOrd="0" parTransId="{0F870D3D-4622-44AC-B806-8A1D92BA245A}" sibTransId="{7CD5E212-00F6-4C3E-9842-861F113DDF97}"/>
    <dgm:cxn modelId="{5D6CFB1A-F48E-4D84-A851-B8F7B525772F}" type="presOf" srcId="{CFF3AECC-C12C-47FA-9BAB-8A9E72DB7394}" destId="{E4FF9ECA-7DE9-4B51-82C7-D496880D9800}" srcOrd="0" destOrd="0" presId="urn:microsoft.com/office/officeart/2005/8/layout/vList2"/>
    <dgm:cxn modelId="{69D1181C-E10B-40DA-8397-FFEB9B0014F9}" srcId="{7631724D-E649-43DF-A2CE-0006709F3167}" destId="{3889FF25-2F99-40C4-87A9-1AA2A1238CFD}" srcOrd="3" destOrd="0" parTransId="{B4DBE8FB-109A-4FA7-8FC7-B741E7A99EA8}" sibTransId="{F5DC5AAD-5268-480F-AA7C-08D4C282E076}"/>
    <dgm:cxn modelId="{990E3739-B885-402F-9477-E1AF5116A84C}" srcId="{7631724D-E649-43DF-A2CE-0006709F3167}" destId="{81A930CB-3411-4975-9823-EA9D10CFD508}" srcOrd="2" destOrd="0" parTransId="{230B1BD7-8A9A-4C8B-9AC9-9EEC79352E21}" sibTransId="{2BC04796-B3C1-47BB-9783-1658915B6501}"/>
    <dgm:cxn modelId="{02A5A53D-2D59-4551-8701-83264441DC89}" type="presOf" srcId="{165AF3AF-3D3B-4EA9-9A23-469F33E17307}" destId="{17571CE8-8513-41FC-AE63-9DE9D4E4A582}" srcOrd="0" destOrd="0" presId="urn:microsoft.com/office/officeart/2005/8/layout/vList2"/>
    <dgm:cxn modelId="{68B5FA63-A3FE-42AA-9BEA-71333EA9F3EF}" srcId="{7631724D-E649-43DF-A2CE-0006709F3167}" destId="{3E3A6B4A-CBCC-4A08-88F1-E36631FE7B73}" srcOrd="1" destOrd="0" parTransId="{FE25514B-4B72-4E3B-BEEE-ABEE2A95381D}" sibTransId="{10C71B83-C9A6-49C2-B5BF-65A1CD1FE6B3}"/>
    <dgm:cxn modelId="{F49A116A-E798-44FB-820D-D9D55D24946D}" type="presOf" srcId="{69AB11AD-03C4-452B-B678-1313C522E3C8}" destId="{4655D7E9-933E-41D0-B6D3-E5218B4086E5}" srcOrd="0" destOrd="0" presId="urn:microsoft.com/office/officeart/2005/8/layout/vList2"/>
    <dgm:cxn modelId="{33386D4C-C684-4F36-84C2-A584889DF93C}" srcId="{7631724D-E649-43DF-A2CE-0006709F3167}" destId="{6E439F8F-EC79-4FEE-8D29-1EA0DF39C16D}" srcOrd="7" destOrd="0" parTransId="{85A2EA4E-91B3-468C-82C1-A29BC457C39E}" sibTransId="{C89F5E3F-732D-4CA8-B38F-97E5D88B73EB}"/>
    <dgm:cxn modelId="{22CDEA7F-9B73-4C09-A6C3-3A471DA5C924}" type="presOf" srcId="{6E439F8F-EC79-4FEE-8D29-1EA0DF39C16D}" destId="{1685796B-53F2-401E-BE08-4A76CB6413CB}" srcOrd="0" destOrd="0" presId="urn:microsoft.com/office/officeart/2005/8/layout/vList2"/>
    <dgm:cxn modelId="{D4160181-D4F6-4F14-9ABA-6AD82EC25C9B}" type="presOf" srcId="{8E8D10E0-D904-423A-A3FB-8EEA3F68C829}" destId="{DFEFD6AA-928C-4ED9-9774-63CF5E7DA3AE}" srcOrd="0" destOrd="0" presId="urn:microsoft.com/office/officeart/2005/8/layout/vList2"/>
    <dgm:cxn modelId="{1ED67593-5DBD-406D-87C9-E79668D309C0}" type="presOf" srcId="{1FB8E80F-7D11-40E4-86A1-D7F40C8ABF05}" destId="{AF83C92D-494B-4FE8-8D3B-3FDD13AB3F51}" srcOrd="0" destOrd="0" presId="urn:microsoft.com/office/officeart/2005/8/layout/vList2"/>
    <dgm:cxn modelId="{1B11449F-479B-49E9-B613-9D34E09A1DD4}" srcId="{7631724D-E649-43DF-A2CE-0006709F3167}" destId="{69AB11AD-03C4-452B-B678-1313C522E3C8}" srcOrd="5" destOrd="0" parTransId="{BF6A9AE5-8735-4FD9-B300-EA2493AD771A}" sibTransId="{AD13FACE-542E-4594-B54A-8FBA4B4D272B}"/>
    <dgm:cxn modelId="{B24D4FA5-052B-4831-ACDC-D6876ABC6917}" type="presOf" srcId="{81A930CB-3411-4975-9823-EA9D10CFD508}" destId="{2A458922-8FC7-4D36-ABA6-FE8BF2B99EC6}" srcOrd="0" destOrd="0" presId="urn:microsoft.com/office/officeart/2005/8/layout/vList2"/>
    <dgm:cxn modelId="{86EF02A7-37E9-4C91-A453-0427D0DD8920}" srcId="{7631724D-E649-43DF-A2CE-0006709F3167}" destId="{46866B2D-3F4C-437B-B98E-0E82239B54C8}" srcOrd="9" destOrd="0" parTransId="{7E5F8425-CB1A-4B21-90F4-E8E8FF4FC24F}" sibTransId="{8097DD75-BADA-452E-92A5-534BD66901BE}"/>
    <dgm:cxn modelId="{329E14A7-DF44-46D0-BCF3-EC8C8ECA332B}" srcId="{7631724D-E649-43DF-A2CE-0006709F3167}" destId="{165AF3AF-3D3B-4EA9-9A23-469F33E17307}" srcOrd="6" destOrd="0" parTransId="{DF796BBB-D444-4932-99FB-4358A54126BB}" sibTransId="{599EF90B-C0D6-44E9-8A18-C0FF1EBF3D8B}"/>
    <dgm:cxn modelId="{2E1444B2-1EE9-40FB-8199-E5210CB6DFA1}" type="presOf" srcId="{7631724D-E649-43DF-A2CE-0006709F3167}" destId="{78106870-66F5-4167-9E39-503E808044A1}" srcOrd="0" destOrd="0" presId="urn:microsoft.com/office/officeart/2005/8/layout/vList2"/>
    <dgm:cxn modelId="{249252B5-A76B-4B28-AAAF-DD1238BC7817}" srcId="{7631724D-E649-43DF-A2CE-0006709F3167}" destId="{1FB8E80F-7D11-40E4-86A1-D7F40C8ABF05}" srcOrd="4" destOrd="0" parTransId="{1AB3DBDB-7BA1-47FB-9E7E-337C2315EA51}" sibTransId="{B87EE62F-9956-4513-B2AA-03605808DC24}"/>
    <dgm:cxn modelId="{255F36B9-D2AF-425B-BC0C-14C3864BC6FA}" srcId="{7631724D-E649-43DF-A2CE-0006709F3167}" destId="{8E8D10E0-D904-423A-A3FB-8EEA3F68C829}" srcOrd="0" destOrd="0" parTransId="{D996B2AC-1F99-433B-BC6D-28875B027EB0}" sibTransId="{A9D01AA2-578F-428C-9B6E-9B4A40BA18FA}"/>
    <dgm:cxn modelId="{FE8185DD-3C26-45CB-BFD3-C2C6B8990405}" type="presOf" srcId="{46866B2D-3F4C-437B-B98E-0E82239B54C8}" destId="{FECF3D7A-1AE4-4BB7-AD3D-FEC3E59E84EE}" srcOrd="0" destOrd="0" presId="urn:microsoft.com/office/officeart/2005/8/layout/vList2"/>
    <dgm:cxn modelId="{F628AEE1-C16D-447D-9EB5-8C3E83AAE695}" type="presOf" srcId="{3889FF25-2F99-40C4-87A9-1AA2A1238CFD}" destId="{DD327CEA-B010-43B9-9A1D-D7D8AED2F4A9}" srcOrd="0" destOrd="0" presId="urn:microsoft.com/office/officeart/2005/8/layout/vList2"/>
    <dgm:cxn modelId="{D0EADAF3-7F6C-4239-9513-B63EBC4DDF52}" srcId="{7631724D-E649-43DF-A2CE-0006709F3167}" destId="{CFF3AECC-C12C-47FA-9BAB-8A9E72DB7394}" srcOrd="8" destOrd="0" parTransId="{6093C8EC-8D54-43E1-8079-97127A4701BC}" sibTransId="{B5917E57-D034-40AA-B204-F0188DB8C4E3}"/>
    <dgm:cxn modelId="{6E7A89FF-D2E2-4A06-ABCA-A111E90AD7B8}" type="presOf" srcId="{4BA4D833-53A1-457C-A483-CBCF3974F765}" destId="{689FCA71-3754-4BB2-B10F-8398A0C46F08}" srcOrd="0" destOrd="0" presId="urn:microsoft.com/office/officeart/2005/8/layout/vList2"/>
    <dgm:cxn modelId="{F5038CD2-3B0F-46AE-8073-E39F1220B59E}" type="presParOf" srcId="{78106870-66F5-4167-9E39-503E808044A1}" destId="{DFEFD6AA-928C-4ED9-9774-63CF5E7DA3AE}" srcOrd="0" destOrd="0" presId="urn:microsoft.com/office/officeart/2005/8/layout/vList2"/>
    <dgm:cxn modelId="{D46F2AA2-11E9-4C4E-927A-E3123BCBE652}" type="presParOf" srcId="{78106870-66F5-4167-9E39-503E808044A1}" destId="{68D8C5DD-1829-4166-87F2-1E0536A4962C}" srcOrd="1" destOrd="0" presId="urn:microsoft.com/office/officeart/2005/8/layout/vList2"/>
    <dgm:cxn modelId="{8CE0CA0E-06F3-4CA6-AB2C-EA99C86FE8BD}" type="presParOf" srcId="{78106870-66F5-4167-9E39-503E808044A1}" destId="{CF3C500F-B981-4A14-8859-F467F0FFEB37}" srcOrd="2" destOrd="0" presId="urn:microsoft.com/office/officeart/2005/8/layout/vList2"/>
    <dgm:cxn modelId="{6939D075-5FEB-4DF9-9C57-175A24155ABF}" type="presParOf" srcId="{78106870-66F5-4167-9E39-503E808044A1}" destId="{7FDA0104-C068-4D14-BD3B-910A712D96A5}" srcOrd="3" destOrd="0" presId="urn:microsoft.com/office/officeart/2005/8/layout/vList2"/>
    <dgm:cxn modelId="{7B4E2CEC-6ED8-4129-B22E-93F310E921DF}" type="presParOf" srcId="{78106870-66F5-4167-9E39-503E808044A1}" destId="{2A458922-8FC7-4D36-ABA6-FE8BF2B99EC6}" srcOrd="4" destOrd="0" presId="urn:microsoft.com/office/officeart/2005/8/layout/vList2"/>
    <dgm:cxn modelId="{F039169B-E437-418C-9F6A-C0F6FF2FC94C}" type="presParOf" srcId="{78106870-66F5-4167-9E39-503E808044A1}" destId="{1B38CB8D-A3C7-4BF7-9A7B-2FD3AE66108E}" srcOrd="5" destOrd="0" presId="urn:microsoft.com/office/officeart/2005/8/layout/vList2"/>
    <dgm:cxn modelId="{AC521521-549D-4DF1-9401-83AB5AC0D24A}" type="presParOf" srcId="{78106870-66F5-4167-9E39-503E808044A1}" destId="{DD327CEA-B010-43B9-9A1D-D7D8AED2F4A9}" srcOrd="6" destOrd="0" presId="urn:microsoft.com/office/officeart/2005/8/layout/vList2"/>
    <dgm:cxn modelId="{D4545E2A-6FDB-4ACC-B9AB-22A0141A52CD}" type="presParOf" srcId="{78106870-66F5-4167-9E39-503E808044A1}" destId="{80B98280-C400-4C88-8E93-931349016CA0}" srcOrd="7" destOrd="0" presId="urn:microsoft.com/office/officeart/2005/8/layout/vList2"/>
    <dgm:cxn modelId="{33DDC5B0-EDE5-4C37-A1DF-51A02538466D}" type="presParOf" srcId="{78106870-66F5-4167-9E39-503E808044A1}" destId="{AF83C92D-494B-4FE8-8D3B-3FDD13AB3F51}" srcOrd="8" destOrd="0" presId="urn:microsoft.com/office/officeart/2005/8/layout/vList2"/>
    <dgm:cxn modelId="{AC583D5F-042E-49A5-836C-829FF4B29A88}" type="presParOf" srcId="{78106870-66F5-4167-9E39-503E808044A1}" destId="{528460A3-A658-4011-B9F5-731FA824F543}" srcOrd="9" destOrd="0" presId="urn:microsoft.com/office/officeart/2005/8/layout/vList2"/>
    <dgm:cxn modelId="{908DEBA9-DBDA-4F2F-940D-225FF857F184}" type="presParOf" srcId="{78106870-66F5-4167-9E39-503E808044A1}" destId="{4655D7E9-933E-41D0-B6D3-E5218B4086E5}" srcOrd="10" destOrd="0" presId="urn:microsoft.com/office/officeart/2005/8/layout/vList2"/>
    <dgm:cxn modelId="{F952FF77-4E14-4A8D-BA5D-59AA8C9FFB35}" type="presParOf" srcId="{78106870-66F5-4167-9E39-503E808044A1}" destId="{6ABB05CE-0F73-4CC1-82BD-9093DE1F5539}" srcOrd="11" destOrd="0" presId="urn:microsoft.com/office/officeart/2005/8/layout/vList2"/>
    <dgm:cxn modelId="{A352D437-F2D4-45F4-AF8A-075E2FB1B12B}" type="presParOf" srcId="{78106870-66F5-4167-9E39-503E808044A1}" destId="{17571CE8-8513-41FC-AE63-9DE9D4E4A582}" srcOrd="12" destOrd="0" presId="urn:microsoft.com/office/officeart/2005/8/layout/vList2"/>
    <dgm:cxn modelId="{AF5A6158-527B-4ADD-BCDE-6E85E51D71FE}" type="presParOf" srcId="{78106870-66F5-4167-9E39-503E808044A1}" destId="{1925B638-E1E9-4663-A41E-00A62A7B5E8E}" srcOrd="13" destOrd="0" presId="urn:microsoft.com/office/officeart/2005/8/layout/vList2"/>
    <dgm:cxn modelId="{A52D90FD-E5D4-449E-9380-A0FF0CF89AE8}" type="presParOf" srcId="{78106870-66F5-4167-9E39-503E808044A1}" destId="{1685796B-53F2-401E-BE08-4A76CB6413CB}" srcOrd="14" destOrd="0" presId="urn:microsoft.com/office/officeart/2005/8/layout/vList2"/>
    <dgm:cxn modelId="{E2A1A22D-89FD-4A5E-8F8E-896DA80C4B61}" type="presParOf" srcId="{78106870-66F5-4167-9E39-503E808044A1}" destId="{EA5588A1-1F50-4772-AB42-01123E33043E}" srcOrd="15" destOrd="0" presId="urn:microsoft.com/office/officeart/2005/8/layout/vList2"/>
    <dgm:cxn modelId="{837DFF4C-AD2D-4F33-84DA-CA178499AED4}" type="presParOf" srcId="{78106870-66F5-4167-9E39-503E808044A1}" destId="{E4FF9ECA-7DE9-4B51-82C7-D496880D9800}" srcOrd="16" destOrd="0" presId="urn:microsoft.com/office/officeart/2005/8/layout/vList2"/>
    <dgm:cxn modelId="{D95E00E9-E22C-4614-A01E-06A6473566A4}" type="presParOf" srcId="{78106870-66F5-4167-9E39-503E808044A1}" destId="{2BC300FA-2035-44C1-9824-A775BA91478A}" srcOrd="17" destOrd="0" presId="urn:microsoft.com/office/officeart/2005/8/layout/vList2"/>
    <dgm:cxn modelId="{E1F585C3-BF98-4499-9626-D94CC8E4F159}" type="presParOf" srcId="{78106870-66F5-4167-9E39-503E808044A1}" destId="{FECF3D7A-1AE4-4BB7-AD3D-FEC3E59E84EE}" srcOrd="18" destOrd="0" presId="urn:microsoft.com/office/officeart/2005/8/layout/vList2"/>
    <dgm:cxn modelId="{3BA8E60A-60D7-45D4-BFFE-AF37CC185AEB}" type="presParOf" srcId="{78106870-66F5-4167-9E39-503E808044A1}" destId="{90235D83-DCF1-4F5B-9DBF-E4D258BA8211}" srcOrd="19" destOrd="0" presId="urn:microsoft.com/office/officeart/2005/8/layout/vList2"/>
    <dgm:cxn modelId="{639595DD-60FC-4EDC-930A-5C339B1B2CB2}" type="presParOf" srcId="{78106870-66F5-4167-9E39-503E808044A1}" destId="{689FCA71-3754-4BB2-B10F-8398A0C46F08}" srcOrd="2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FD6AA-928C-4ED9-9774-63CF5E7DA3AE}">
      <dsp:nvSpPr>
        <dsp:cNvPr id="0" name=""/>
        <dsp:cNvSpPr/>
      </dsp:nvSpPr>
      <dsp:spPr>
        <a:xfrm>
          <a:off x="0" y="43257"/>
          <a:ext cx="10515600" cy="442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Accounting </a:t>
          </a:r>
          <a:endParaRPr lang="en-US" sz="1800" kern="1200"/>
        </a:p>
      </dsp:txBody>
      <dsp:txXfrm>
        <a:off x="21589" y="64846"/>
        <a:ext cx="10472422" cy="399082"/>
      </dsp:txXfrm>
    </dsp:sp>
    <dsp:sp modelId="{CF3C500F-B981-4A14-8859-F467F0FFEB37}">
      <dsp:nvSpPr>
        <dsp:cNvPr id="0" name=""/>
        <dsp:cNvSpPr/>
      </dsp:nvSpPr>
      <dsp:spPr>
        <a:xfrm>
          <a:off x="0" y="537357"/>
          <a:ext cx="10515600" cy="442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Business Management &amp; Business Analysis &amp;Project Management</a:t>
          </a:r>
          <a:endParaRPr lang="en-US" sz="1800" kern="1200" dirty="0"/>
        </a:p>
      </dsp:txBody>
      <dsp:txXfrm>
        <a:off x="21589" y="558946"/>
        <a:ext cx="10472422" cy="399082"/>
      </dsp:txXfrm>
    </dsp:sp>
    <dsp:sp modelId="{2A458922-8FC7-4D36-ABA6-FE8BF2B99EC6}">
      <dsp:nvSpPr>
        <dsp:cNvPr id="0" name=""/>
        <dsp:cNvSpPr/>
      </dsp:nvSpPr>
      <dsp:spPr>
        <a:xfrm>
          <a:off x="0" y="1031457"/>
          <a:ext cx="10515600" cy="442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Civil Engineering </a:t>
          </a:r>
          <a:endParaRPr lang="en-US" sz="1800" kern="1200"/>
        </a:p>
      </dsp:txBody>
      <dsp:txXfrm>
        <a:off x="21589" y="1053046"/>
        <a:ext cx="10472422" cy="399082"/>
      </dsp:txXfrm>
    </dsp:sp>
    <dsp:sp modelId="{DD327CEA-B010-43B9-9A1D-D7D8AED2F4A9}">
      <dsp:nvSpPr>
        <dsp:cNvPr id="0" name=""/>
        <dsp:cNvSpPr/>
      </dsp:nvSpPr>
      <dsp:spPr>
        <a:xfrm>
          <a:off x="0" y="1525557"/>
          <a:ext cx="10515600" cy="442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Construction and the Built Environment </a:t>
          </a:r>
          <a:endParaRPr lang="en-US" sz="1800" kern="1200"/>
        </a:p>
      </dsp:txBody>
      <dsp:txXfrm>
        <a:off x="21589" y="1547146"/>
        <a:ext cx="10472422" cy="399082"/>
      </dsp:txXfrm>
    </dsp:sp>
    <dsp:sp modelId="{AF83C92D-494B-4FE8-8D3B-3FDD13AB3F51}">
      <dsp:nvSpPr>
        <dsp:cNvPr id="0" name=""/>
        <dsp:cNvSpPr/>
      </dsp:nvSpPr>
      <dsp:spPr>
        <a:xfrm>
          <a:off x="0" y="2019657"/>
          <a:ext cx="10515600" cy="442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Cyber Security </a:t>
          </a:r>
          <a:endParaRPr lang="en-US" sz="1800" kern="1200"/>
        </a:p>
      </dsp:txBody>
      <dsp:txXfrm>
        <a:off x="21589" y="2041246"/>
        <a:ext cx="10472422" cy="399082"/>
      </dsp:txXfrm>
    </dsp:sp>
    <dsp:sp modelId="{4655D7E9-933E-41D0-B6D3-E5218B4086E5}">
      <dsp:nvSpPr>
        <dsp:cNvPr id="0" name=""/>
        <dsp:cNvSpPr/>
      </dsp:nvSpPr>
      <dsp:spPr>
        <a:xfrm>
          <a:off x="0" y="2513757"/>
          <a:ext cx="10515600" cy="442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Data Science </a:t>
          </a:r>
          <a:endParaRPr lang="en-US" sz="1800" kern="1200"/>
        </a:p>
      </dsp:txBody>
      <dsp:txXfrm>
        <a:off x="21589" y="2535346"/>
        <a:ext cx="10472422" cy="399082"/>
      </dsp:txXfrm>
    </dsp:sp>
    <dsp:sp modelId="{17571CE8-8513-41FC-AE63-9DE9D4E4A582}">
      <dsp:nvSpPr>
        <dsp:cNvPr id="0" name=""/>
        <dsp:cNvSpPr/>
      </dsp:nvSpPr>
      <dsp:spPr>
        <a:xfrm>
          <a:off x="0" y="3007857"/>
          <a:ext cx="10515600" cy="442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Early Learning and Childcare </a:t>
          </a:r>
          <a:endParaRPr lang="en-US" sz="1800" kern="1200"/>
        </a:p>
      </dsp:txBody>
      <dsp:txXfrm>
        <a:off x="21589" y="3029446"/>
        <a:ext cx="10472422" cy="399082"/>
      </dsp:txXfrm>
    </dsp:sp>
    <dsp:sp modelId="{1685796B-53F2-401E-BE08-4A76CB6413CB}">
      <dsp:nvSpPr>
        <dsp:cNvPr id="0" name=""/>
        <dsp:cNvSpPr/>
      </dsp:nvSpPr>
      <dsp:spPr>
        <a:xfrm>
          <a:off x="0" y="3501957"/>
          <a:ext cx="10515600" cy="442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Engineering Design and Manufacture &amp; Instrumentation, Measurement and Control </a:t>
          </a:r>
          <a:endParaRPr lang="en-US" sz="1800" kern="1200"/>
        </a:p>
      </dsp:txBody>
      <dsp:txXfrm>
        <a:off x="21589" y="3523546"/>
        <a:ext cx="10472422" cy="399082"/>
      </dsp:txXfrm>
    </dsp:sp>
    <dsp:sp modelId="{E4FF9ECA-7DE9-4B51-82C7-D496880D9800}">
      <dsp:nvSpPr>
        <dsp:cNvPr id="0" name=""/>
        <dsp:cNvSpPr/>
      </dsp:nvSpPr>
      <dsp:spPr>
        <a:xfrm>
          <a:off x="0" y="3996057"/>
          <a:ext cx="10515600" cy="442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IT: Management for Business &amp; Software Development </a:t>
          </a:r>
          <a:endParaRPr lang="en-US" sz="1800" kern="1200"/>
        </a:p>
      </dsp:txBody>
      <dsp:txXfrm>
        <a:off x="21589" y="4017646"/>
        <a:ext cx="10472422" cy="399082"/>
      </dsp:txXfrm>
    </dsp:sp>
    <dsp:sp modelId="{FECF3D7A-1AE4-4BB7-AD3D-FEC3E59E84EE}">
      <dsp:nvSpPr>
        <dsp:cNvPr id="0" name=""/>
        <dsp:cNvSpPr/>
      </dsp:nvSpPr>
      <dsp:spPr>
        <a:xfrm>
          <a:off x="0" y="4490157"/>
          <a:ext cx="10515600" cy="442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Operating Department Practice </a:t>
          </a:r>
          <a:endParaRPr lang="en-US" sz="1800" kern="1200"/>
        </a:p>
      </dsp:txBody>
      <dsp:txXfrm>
        <a:off x="21589" y="4511746"/>
        <a:ext cx="10472422" cy="399082"/>
      </dsp:txXfrm>
    </dsp:sp>
    <dsp:sp modelId="{689FCA71-3754-4BB2-B10F-8398A0C46F08}">
      <dsp:nvSpPr>
        <dsp:cNvPr id="0" name=""/>
        <dsp:cNvSpPr/>
      </dsp:nvSpPr>
      <dsp:spPr>
        <a:xfrm>
          <a:off x="0" y="4984257"/>
          <a:ext cx="10515600" cy="442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Social Work </a:t>
          </a:r>
          <a:endParaRPr lang="en-US" sz="1800" kern="1200"/>
        </a:p>
      </dsp:txBody>
      <dsp:txXfrm>
        <a:off x="21589" y="5005846"/>
        <a:ext cx="10472422" cy="39908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1T19:50:26.980"/>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1T19:50:26.980"/>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65" cy="49800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6866" y="0"/>
            <a:ext cx="2890665" cy="498008"/>
          </a:xfrm>
          <a:prstGeom prst="rect">
            <a:avLst/>
          </a:prstGeom>
        </p:spPr>
        <p:txBody>
          <a:bodyPr vert="horz" lIns="91440" tIns="45720" rIns="91440" bIns="45720" rtlCol="0"/>
          <a:lstStyle>
            <a:lvl1pPr algn="r">
              <a:defRPr sz="1200"/>
            </a:lvl1pPr>
          </a:lstStyle>
          <a:p>
            <a:fld id="{95DCB947-5E17-4848-B062-512342766A98}" type="datetimeFigureOut">
              <a:rPr lang="en-GB" smtClean="0"/>
              <a:t>07/12/2025</a:t>
            </a:fld>
            <a:endParaRPr lang="en-GB"/>
          </a:p>
        </p:txBody>
      </p:sp>
      <p:sp>
        <p:nvSpPr>
          <p:cNvPr id="4" name="Slide Image Placeholder 3"/>
          <p:cNvSpPr>
            <a:spLocks noGrp="1" noRot="1" noChangeAspect="1"/>
          </p:cNvSpPr>
          <p:nvPr>
            <p:ph type="sldImg" idx="2"/>
          </p:nvPr>
        </p:nvSpPr>
        <p:spPr>
          <a:xfrm>
            <a:off x="357188" y="1239838"/>
            <a:ext cx="5954712" cy="33512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598" y="4777365"/>
            <a:ext cx="5335893" cy="390904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630"/>
            <a:ext cx="2890665" cy="49800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6866" y="9428630"/>
            <a:ext cx="2890665" cy="498008"/>
          </a:xfrm>
          <a:prstGeom prst="rect">
            <a:avLst/>
          </a:prstGeom>
        </p:spPr>
        <p:txBody>
          <a:bodyPr vert="horz" lIns="91440" tIns="45720" rIns="91440" bIns="45720" rtlCol="0" anchor="b"/>
          <a:lstStyle>
            <a:lvl1pPr algn="r">
              <a:defRPr sz="1200"/>
            </a:lvl1pPr>
          </a:lstStyle>
          <a:p>
            <a:fld id="{0047F6C7-EB88-485B-9798-99B55156D41B}" type="slidenum">
              <a:rPr lang="en-GB" smtClean="0"/>
              <a:t>‹#›</a:t>
            </a:fld>
            <a:endParaRPr lang="en-GB"/>
          </a:p>
        </p:txBody>
      </p:sp>
    </p:spTree>
    <p:extLst>
      <p:ext uri="{BB962C8B-B14F-4D97-AF65-F5344CB8AC3E}">
        <p14:creationId xmlns:p14="http://schemas.microsoft.com/office/powerpoint/2010/main" val="376934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047F6C7-EB88-485B-9798-99B55156D41B}" type="slidenum">
              <a:rPr lang="en-GB" smtClean="0"/>
              <a:t>1</a:t>
            </a:fld>
            <a:endParaRPr lang="en-GB"/>
          </a:p>
        </p:txBody>
      </p:sp>
    </p:spTree>
    <p:extLst>
      <p:ext uri="{BB962C8B-B14F-4D97-AF65-F5344CB8AC3E}">
        <p14:creationId xmlns:p14="http://schemas.microsoft.com/office/powerpoint/2010/main" val="2050513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September</a:t>
            </a:r>
            <a:r>
              <a:rPr lang="en-GB" baseline="0" dirty="0"/>
              <a:t> date is important. Pupils will start engaging with these course at the change of TT in June, they then have the summer holidays where they receive their SQA certificates, they also have the option to change subjects prior to returning to school if their SQA qualifications went better of worse than they had hoped, any later than the Start of September will put them at a major disadvantage and negatively impact their attainment opportunities so that is why this date is set.</a:t>
            </a:r>
          </a:p>
          <a:p>
            <a:endParaRPr lang="en-GB" baseline="0" dirty="0"/>
          </a:p>
          <a:p>
            <a:r>
              <a:rPr lang="en-GB" baseline="0" dirty="0"/>
              <a:t>Dropping 1 subject or not completing 5 disadvantages you 20% against other pupils.</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0047F6C7-EB88-485B-9798-99B55156D41B}" type="slidenum">
              <a:rPr lang="en-GB" smtClean="0"/>
              <a:t>10</a:t>
            </a:fld>
            <a:endParaRPr lang="en-GB"/>
          </a:p>
        </p:txBody>
      </p:sp>
    </p:spTree>
    <p:extLst>
      <p:ext uri="{BB962C8B-B14F-4D97-AF65-F5344CB8AC3E}">
        <p14:creationId xmlns:p14="http://schemas.microsoft.com/office/powerpoint/2010/main" val="1904142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8921E-304C-3A62-B09B-903DC610D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2C2512-A921-A912-B318-033345DB15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B04644-228A-27B1-3C6B-CD2BD7205813}"/>
              </a:ext>
            </a:extLst>
          </p:cNvPr>
          <p:cNvSpPr>
            <a:spLocks noGrp="1"/>
          </p:cNvSpPr>
          <p:nvPr>
            <p:ph type="body" idx="1"/>
          </p:nvPr>
        </p:nvSpPr>
        <p:spPr/>
        <p:txBody>
          <a:bodyPr/>
          <a:lstStyle/>
          <a:p>
            <a:r>
              <a:rPr lang="en-GB" dirty="0"/>
              <a:t>The September</a:t>
            </a:r>
            <a:r>
              <a:rPr lang="en-GB" baseline="0" dirty="0"/>
              <a:t> date is important. Pupils will start engaging with these course at the change of TT in June, they then have the summer holidays where they receive their SQA certificates, they also have the option to change subjects prior to returning to school if their SQA qualifications went better of worse than they had hoped, any later than the Start of September will put them at a major disadvantage and negatively impact their attainment opportunities so that is why this date is set.</a:t>
            </a:r>
          </a:p>
          <a:p>
            <a:endParaRPr lang="en-GB" baseline="0" dirty="0"/>
          </a:p>
          <a:p>
            <a:r>
              <a:rPr lang="en-GB" baseline="0" dirty="0"/>
              <a:t>Dropping 1 subject or not completing 5 disadvantages you 20% against other pupils.</a:t>
            </a:r>
          </a:p>
          <a:p>
            <a:endParaRPr lang="en-GB" baseline="0" dirty="0"/>
          </a:p>
          <a:p>
            <a:endParaRPr lang="en-GB" dirty="0"/>
          </a:p>
        </p:txBody>
      </p:sp>
      <p:sp>
        <p:nvSpPr>
          <p:cNvPr id="4" name="Slide Number Placeholder 3">
            <a:extLst>
              <a:ext uri="{FF2B5EF4-FFF2-40B4-BE49-F238E27FC236}">
                <a16:creationId xmlns:a16="http://schemas.microsoft.com/office/drawing/2014/main" id="{DA0CAE11-0F7D-C49D-939D-5C9554C77562}"/>
              </a:ext>
            </a:extLst>
          </p:cNvPr>
          <p:cNvSpPr>
            <a:spLocks noGrp="1"/>
          </p:cNvSpPr>
          <p:nvPr>
            <p:ph type="sldNum" sz="quarter" idx="10"/>
          </p:nvPr>
        </p:nvSpPr>
        <p:spPr/>
        <p:txBody>
          <a:bodyPr/>
          <a:lstStyle/>
          <a:p>
            <a:fld id="{0047F6C7-EB88-485B-9798-99B55156D41B}" type="slidenum">
              <a:rPr lang="en-GB" smtClean="0"/>
              <a:t>11</a:t>
            </a:fld>
            <a:endParaRPr lang="en-GB"/>
          </a:p>
        </p:txBody>
      </p:sp>
    </p:spTree>
    <p:extLst>
      <p:ext uri="{BB962C8B-B14F-4D97-AF65-F5344CB8AC3E}">
        <p14:creationId xmlns:p14="http://schemas.microsoft.com/office/powerpoint/2010/main" val="1271214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a:t>
            </a:r>
            <a:r>
              <a:rPr lang="en-GB" baseline="0" dirty="0"/>
              <a:t> spoke earlier on about my one need from pupils of giving 100% commitment to whichever reason that they are returning for S5.</a:t>
            </a:r>
          </a:p>
          <a:p>
            <a:endParaRPr lang="en-GB" baseline="0" dirty="0"/>
          </a:p>
          <a:p>
            <a:r>
              <a:rPr lang="en-GB" baseline="0" dirty="0"/>
              <a:t>I also want to highlight the wide range of supports available when pupils are selecting courses and exploring careers. </a:t>
            </a:r>
            <a:r>
              <a:rPr lang="en-GB" baseline="0" dirty="0" err="1"/>
              <a:t>Uni</a:t>
            </a:r>
            <a:r>
              <a:rPr lang="en-GB" baseline="0" dirty="0"/>
              <a:t> college entry requirement and even relevant skills and knowledge when applying for apprenticeships and jobs are linked to subject areas,</a:t>
            </a:r>
            <a:endParaRPr lang="en-GB" dirty="0"/>
          </a:p>
        </p:txBody>
      </p:sp>
      <p:sp>
        <p:nvSpPr>
          <p:cNvPr id="4" name="Slide Number Placeholder 3"/>
          <p:cNvSpPr>
            <a:spLocks noGrp="1"/>
          </p:cNvSpPr>
          <p:nvPr>
            <p:ph type="sldNum" sz="quarter" idx="10"/>
          </p:nvPr>
        </p:nvSpPr>
        <p:spPr/>
        <p:txBody>
          <a:bodyPr/>
          <a:lstStyle/>
          <a:p>
            <a:fld id="{0047F6C7-EB88-485B-9798-99B55156D41B}" type="slidenum">
              <a:rPr lang="en-GB" smtClean="0"/>
              <a:t>12</a:t>
            </a:fld>
            <a:endParaRPr lang="en-GB"/>
          </a:p>
        </p:txBody>
      </p:sp>
    </p:spTree>
    <p:extLst>
      <p:ext uri="{BB962C8B-B14F-4D97-AF65-F5344CB8AC3E}">
        <p14:creationId xmlns:p14="http://schemas.microsoft.com/office/powerpoint/2010/main" val="2176217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E0B4F-2224-C6F3-BDCF-A145DD6C36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41FD6-8CC2-A432-C4F0-71E6171B7B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D393E-C6D1-06F5-BC3C-279F966C9CE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C3A664A-2A0C-4952-A014-A419128ABD78}"/>
              </a:ext>
            </a:extLst>
          </p:cNvPr>
          <p:cNvSpPr>
            <a:spLocks noGrp="1"/>
          </p:cNvSpPr>
          <p:nvPr>
            <p:ph type="sldNum" sz="quarter" idx="10"/>
          </p:nvPr>
        </p:nvSpPr>
        <p:spPr/>
        <p:txBody>
          <a:bodyPr/>
          <a:lstStyle/>
          <a:p>
            <a:fld id="{0047F6C7-EB88-485B-9798-99B55156D41B}" type="slidenum">
              <a:rPr lang="en-GB" smtClean="0"/>
              <a:t>13</a:t>
            </a:fld>
            <a:endParaRPr lang="en-GB"/>
          </a:p>
        </p:txBody>
      </p:sp>
    </p:spTree>
    <p:extLst>
      <p:ext uri="{BB962C8B-B14F-4D97-AF65-F5344CB8AC3E}">
        <p14:creationId xmlns:p14="http://schemas.microsoft.com/office/powerpoint/2010/main" val="1183629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F9C67-9786-A14A-0592-4F97766259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541BB-E318-4EDD-BAA0-9EA062FFB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A2E256-257C-0981-8248-257A477CAC99}"/>
              </a:ext>
            </a:extLst>
          </p:cNvPr>
          <p:cNvSpPr>
            <a:spLocks noGrp="1"/>
          </p:cNvSpPr>
          <p:nvPr>
            <p:ph type="body" idx="1"/>
          </p:nvPr>
        </p:nvSpPr>
        <p:spPr/>
        <p:txBody>
          <a:bodyPr/>
          <a:lstStyle/>
          <a:p>
            <a:r>
              <a:rPr lang="en-GB" dirty="0"/>
              <a:t>I</a:t>
            </a:r>
            <a:r>
              <a:rPr lang="en-GB" baseline="0" dirty="0"/>
              <a:t> spoke earlier on about my one need from pupils of giving 100% commitment to whichever reason that they are returning for S5.</a:t>
            </a:r>
          </a:p>
          <a:p>
            <a:endParaRPr lang="en-GB" baseline="0" dirty="0"/>
          </a:p>
          <a:p>
            <a:r>
              <a:rPr lang="en-GB" baseline="0" dirty="0"/>
              <a:t>I also want to highlight the wide range of supports available when pupils are selecting courses and exploring careers. </a:t>
            </a:r>
            <a:r>
              <a:rPr lang="en-GB" baseline="0" dirty="0" err="1"/>
              <a:t>Uni</a:t>
            </a:r>
            <a:r>
              <a:rPr lang="en-GB" baseline="0" dirty="0"/>
              <a:t> college entry requirement and even relevant skills and knowledge when applying for apprenticeships and jobs are linked to subject areas,</a:t>
            </a:r>
            <a:endParaRPr lang="en-GB" dirty="0"/>
          </a:p>
        </p:txBody>
      </p:sp>
      <p:sp>
        <p:nvSpPr>
          <p:cNvPr id="4" name="Slide Number Placeholder 3">
            <a:extLst>
              <a:ext uri="{FF2B5EF4-FFF2-40B4-BE49-F238E27FC236}">
                <a16:creationId xmlns:a16="http://schemas.microsoft.com/office/drawing/2014/main" id="{ED14204D-456F-3083-44B7-EF42435E534B}"/>
              </a:ext>
            </a:extLst>
          </p:cNvPr>
          <p:cNvSpPr>
            <a:spLocks noGrp="1"/>
          </p:cNvSpPr>
          <p:nvPr>
            <p:ph type="sldNum" sz="quarter" idx="10"/>
          </p:nvPr>
        </p:nvSpPr>
        <p:spPr/>
        <p:txBody>
          <a:bodyPr/>
          <a:lstStyle/>
          <a:p>
            <a:fld id="{0047F6C7-EB88-485B-9798-99B55156D41B}" type="slidenum">
              <a:rPr lang="en-GB" smtClean="0"/>
              <a:t>14</a:t>
            </a:fld>
            <a:endParaRPr lang="en-GB"/>
          </a:p>
        </p:txBody>
      </p:sp>
    </p:spTree>
    <p:extLst>
      <p:ext uri="{BB962C8B-B14F-4D97-AF65-F5344CB8AC3E}">
        <p14:creationId xmlns:p14="http://schemas.microsoft.com/office/powerpoint/2010/main" val="1140683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5C9AE-F934-7BA2-FDE9-5A2C2EEC0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2DB6AE-A385-2266-294F-977D0429A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1A7411-3179-A27F-239B-7FBE95AE9DE2}"/>
              </a:ext>
            </a:extLst>
          </p:cNvPr>
          <p:cNvSpPr>
            <a:spLocks noGrp="1"/>
          </p:cNvSpPr>
          <p:nvPr>
            <p:ph type="body" idx="1"/>
          </p:nvPr>
        </p:nvSpPr>
        <p:spPr/>
        <p:txBody>
          <a:bodyPr/>
          <a:lstStyle/>
          <a:p>
            <a:r>
              <a:rPr lang="en-GB" dirty="0"/>
              <a:t>I</a:t>
            </a:r>
            <a:r>
              <a:rPr lang="en-GB" baseline="0" dirty="0"/>
              <a:t> spoke earlier on about my one need from pupils of giving 100% commitment to whichever reason that they are returning for S5.</a:t>
            </a:r>
          </a:p>
          <a:p>
            <a:endParaRPr lang="en-GB" baseline="0" dirty="0"/>
          </a:p>
          <a:p>
            <a:r>
              <a:rPr lang="en-GB" baseline="0" dirty="0"/>
              <a:t>I also want to highlight the wide range of supports available when pupils are selecting courses and exploring careers. </a:t>
            </a:r>
            <a:r>
              <a:rPr lang="en-GB" baseline="0" dirty="0" err="1"/>
              <a:t>Uni</a:t>
            </a:r>
            <a:r>
              <a:rPr lang="en-GB" baseline="0" dirty="0"/>
              <a:t> college entry requirement and even relevant skills and knowledge when applying for apprenticeships and jobs are linked to subject areas,</a:t>
            </a:r>
            <a:endParaRPr lang="en-GB" dirty="0"/>
          </a:p>
        </p:txBody>
      </p:sp>
      <p:sp>
        <p:nvSpPr>
          <p:cNvPr id="4" name="Slide Number Placeholder 3">
            <a:extLst>
              <a:ext uri="{FF2B5EF4-FFF2-40B4-BE49-F238E27FC236}">
                <a16:creationId xmlns:a16="http://schemas.microsoft.com/office/drawing/2014/main" id="{8ED70636-6104-856A-8106-F84D1A7BBC4F}"/>
              </a:ext>
            </a:extLst>
          </p:cNvPr>
          <p:cNvSpPr>
            <a:spLocks noGrp="1"/>
          </p:cNvSpPr>
          <p:nvPr>
            <p:ph type="sldNum" sz="quarter" idx="10"/>
          </p:nvPr>
        </p:nvSpPr>
        <p:spPr/>
        <p:txBody>
          <a:bodyPr/>
          <a:lstStyle/>
          <a:p>
            <a:fld id="{0047F6C7-EB88-485B-9798-99B55156D41B}" type="slidenum">
              <a:rPr lang="en-GB" smtClean="0"/>
              <a:t>15</a:t>
            </a:fld>
            <a:endParaRPr lang="en-GB"/>
          </a:p>
        </p:txBody>
      </p:sp>
    </p:spTree>
    <p:extLst>
      <p:ext uri="{BB962C8B-B14F-4D97-AF65-F5344CB8AC3E}">
        <p14:creationId xmlns:p14="http://schemas.microsoft.com/office/powerpoint/2010/main" val="1388249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16AA0-B6D3-36B7-B30E-C9A76CABDF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56D7B-4BAD-666B-654D-CF16D33BC0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596936-3B35-91C7-4159-C2770FD1E2AC}"/>
              </a:ext>
            </a:extLst>
          </p:cNvPr>
          <p:cNvSpPr>
            <a:spLocks noGrp="1"/>
          </p:cNvSpPr>
          <p:nvPr>
            <p:ph type="body" idx="1"/>
          </p:nvPr>
        </p:nvSpPr>
        <p:spPr/>
        <p:txBody>
          <a:bodyPr/>
          <a:lstStyle/>
          <a:p>
            <a:r>
              <a:rPr lang="en-GB" dirty="0"/>
              <a:t>I</a:t>
            </a:r>
            <a:r>
              <a:rPr lang="en-GB" baseline="0" dirty="0"/>
              <a:t> spoke earlier on about my one need from pupils of giving 100% commitment to whichever reason that they are returning for S5.</a:t>
            </a:r>
          </a:p>
          <a:p>
            <a:endParaRPr lang="en-GB" baseline="0" dirty="0"/>
          </a:p>
          <a:p>
            <a:r>
              <a:rPr lang="en-GB" baseline="0" dirty="0"/>
              <a:t>I also want to highlight the wide range of supports available when pupils are selecting courses and exploring careers. </a:t>
            </a:r>
            <a:r>
              <a:rPr lang="en-GB" baseline="0" dirty="0" err="1"/>
              <a:t>Uni</a:t>
            </a:r>
            <a:r>
              <a:rPr lang="en-GB" baseline="0" dirty="0"/>
              <a:t> college entry requirement and even relevant skills and knowledge when applying for apprenticeships and jobs are linked to subject areas,</a:t>
            </a:r>
            <a:endParaRPr lang="en-GB" dirty="0"/>
          </a:p>
        </p:txBody>
      </p:sp>
      <p:sp>
        <p:nvSpPr>
          <p:cNvPr id="4" name="Slide Number Placeholder 3">
            <a:extLst>
              <a:ext uri="{FF2B5EF4-FFF2-40B4-BE49-F238E27FC236}">
                <a16:creationId xmlns:a16="http://schemas.microsoft.com/office/drawing/2014/main" id="{D6502ED7-E38C-98F0-1357-5FF2C3980C06}"/>
              </a:ext>
            </a:extLst>
          </p:cNvPr>
          <p:cNvSpPr>
            <a:spLocks noGrp="1"/>
          </p:cNvSpPr>
          <p:nvPr>
            <p:ph type="sldNum" sz="quarter" idx="10"/>
          </p:nvPr>
        </p:nvSpPr>
        <p:spPr/>
        <p:txBody>
          <a:bodyPr/>
          <a:lstStyle/>
          <a:p>
            <a:fld id="{0047F6C7-EB88-485B-9798-99B55156D41B}" type="slidenum">
              <a:rPr lang="en-GB" smtClean="0"/>
              <a:t>16</a:t>
            </a:fld>
            <a:endParaRPr lang="en-GB"/>
          </a:p>
        </p:txBody>
      </p:sp>
    </p:spTree>
    <p:extLst>
      <p:ext uri="{BB962C8B-B14F-4D97-AF65-F5344CB8AC3E}">
        <p14:creationId xmlns:p14="http://schemas.microsoft.com/office/powerpoint/2010/main" val="1739816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FB8EFC-770B-4D4C-AB0B-5544B4BB482D}" type="slidenum">
              <a:rPr lang="en-US" smtClean="0"/>
              <a:t>18</a:t>
            </a:fld>
            <a:endParaRPr lang="en-US" dirty="0"/>
          </a:p>
        </p:txBody>
      </p:sp>
    </p:spTree>
    <p:extLst>
      <p:ext uri="{BB962C8B-B14F-4D97-AF65-F5344CB8AC3E}">
        <p14:creationId xmlns:p14="http://schemas.microsoft.com/office/powerpoint/2010/main" val="1507431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CCCCD-715B-DFAC-B85E-D438ADF329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A533E-48D4-C846-0211-A317F42FB8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0EA2F7-326D-E50D-285E-405C02DD36F7}"/>
              </a:ext>
            </a:extLst>
          </p:cNvPr>
          <p:cNvSpPr>
            <a:spLocks noGrp="1"/>
          </p:cNvSpPr>
          <p:nvPr>
            <p:ph type="body" idx="1"/>
          </p:nvPr>
        </p:nvSpPr>
        <p:spPr/>
        <p:txBody>
          <a:bodyPr/>
          <a:lstStyle/>
          <a:p>
            <a:r>
              <a:rPr lang="en-GB" sz="1200" dirty="0"/>
              <a:t>Hi, I’m Kirstin Stewarton Academy’s careers adviser. I work with pupils throughout their time at school through group learning sessions, drop-ins, and one-to-one career guidance appointments. I meet with S4-S6 regularly and every pupil is offered a career guidance appointment 1-1 when they decide to leave school. </a:t>
            </a:r>
          </a:p>
          <a:p>
            <a:r>
              <a:rPr lang="en-GB" sz="1200" dirty="0"/>
              <a:t>My support is designed to help pupils understand and explore all their options and build their career management skills. These are the key skills to help people make and take ongoing career decisions as the world of work and learning change. These are Self, Strengths, Horizons and Networks. As well as offering 1-1 and group support from myself in school, we also have a digital offer My World of Work. </a:t>
            </a:r>
          </a:p>
          <a:p>
            <a:r>
              <a:rPr lang="en-GB" sz="1200" dirty="0"/>
              <a:t>Today I am going to look at Apprenticeships and a brief overview of college as I know we have Ashley here and I don’t want to steal her thunder! </a:t>
            </a:r>
          </a:p>
          <a:p>
            <a:endParaRPr lang="en-GB" sz="1050" dirty="0"/>
          </a:p>
        </p:txBody>
      </p:sp>
      <p:sp>
        <p:nvSpPr>
          <p:cNvPr id="4" name="Slide Number Placeholder 3">
            <a:extLst>
              <a:ext uri="{FF2B5EF4-FFF2-40B4-BE49-F238E27FC236}">
                <a16:creationId xmlns:a16="http://schemas.microsoft.com/office/drawing/2014/main" id="{579419A6-E460-4A74-567A-21E619198A7F}"/>
              </a:ext>
            </a:extLst>
          </p:cNvPr>
          <p:cNvSpPr>
            <a:spLocks noGrp="1"/>
          </p:cNvSpPr>
          <p:nvPr>
            <p:ph type="sldNum" sz="quarter" idx="5"/>
          </p:nvPr>
        </p:nvSpPr>
        <p:spPr/>
        <p:txBody>
          <a:bodyPr/>
          <a:lstStyle/>
          <a:p>
            <a:fld id="{044B2C90-3E9C-854C-B330-B057FF5EA95D}" type="slidenum">
              <a:rPr lang="en-US" smtClean="0"/>
              <a:t>19</a:t>
            </a:fld>
            <a:endParaRPr lang="en-US" dirty="0"/>
          </a:p>
        </p:txBody>
      </p:sp>
    </p:spTree>
    <p:extLst>
      <p:ext uri="{BB962C8B-B14F-4D97-AF65-F5344CB8AC3E}">
        <p14:creationId xmlns:p14="http://schemas.microsoft.com/office/powerpoint/2010/main" val="1805107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points:</a:t>
            </a:r>
          </a:p>
          <a:p>
            <a:r>
              <a:rPr lang="en-GB" dirty="0"/>
              <a:t>Parity of esteem with qualifications, so instead of thinking you have to follow a specific route, which route is best for you. Is it based on how you like to learn, this is especially important for those thinking about their next steps. </a:t>
            </a:r>
          </a:p>
        </p:txBody>
      </p:sp>
      <p:sp>
        <p:nvSpPr>
          <p:cNvPr id="4" name="Slide Number Placeholder 3"/>
          <p:cNvSpPr>
            <a:spLocks noGrp="1"/>
          </p:cNvSpPr>
          <p:nvPr>
            <p:ph type="sldNum" sz="quarter" idx="5"/>
          </p:nvPr>
        </p:nvSpPr>
        <p:spPr/>
        <p:txBody>
          <a:bodyPr/>
          <a:lstStyle/>
          <a:p>
            <a:fld id="{9DFB8EFC-770B-4D4C-AB0B-5544B4BB482D}" type="slidenum">
              <a:rPr lang="en-US" smtClean="0"/>
              <a:t>20</a:t>
            </a:fld>
            <a:endParaRPr lang="en-US" dirty="0"/>
          </a:p>
        </p:txBody>
      </p:sp>
    </p:spTree>
    <p:extLst>
      <p:ext uri="{BB962C8B-B14F-4D97-AF65-F5344CB8AC3E}">
        <p14:creationId xmlns:p14="http://schemas.microsoft.com/office/powerpoint/2010/main" val="1705359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 doors to competitive courses.</a:t>
            </a:r>
          </a:p>
          <a:p>
            <a:endParaRPr lang="en-GB" dirty="0"/>
          </a:p>
          <a:p>
            <a:r>
              <a:rPr lang="en-GB" dirty="0"/>
              <a:t>1</a:t>
            </a:r>
            <a:r>
              <a:rPr lang="en-GB" baseline="30000" dirty="0"/>
              <a:t>st</a:t>
            </a:r>
            <a:r>
              <a:rPr lang="en-GB" dirty="0"/>
              <a:t> year of two year pathway</a:t>
            </a:r>
          </a:p>
          <a:p>
            <a:r>
              <a:rPr lang="en-GB" dirty="0"/>
              <a:t>Next level of study in subject areas (N5 – Higher)</a:t>
            </a:r>
          </a:p>
          <a:p>
            <a:r>
              <a:rPr lang="en-GB" dirty="0"/>
              <a:t>Study new subject areas</a:t>
            </a:r>
          </a:p>
          <a:p>
            <a:r>
              <a:rPr lang="en-GB" dirty="0"/>
              <a:t>Schools college partnership courses (skills for work / foundation apprenticeships)</a:t>
            </a:r>
          </a:p>
          <a:p>
            <a:r>
              <a:rPr lang="en-GB" dirty="0"/>
              <a:t>Schools DYW Projects – E Vallance (PTPS)</a:t>
            </a:r>
          </a:p>
          <a:p>
            <a:endParaRPr lang="en-GB" b="1" dirty="0"/>
          </a:p>
        </p:txBody>
      </p:sp>
      <p:sp>
        <p:nvSpPr>
          <p:cNvPr id="4" name="Slide Number Placeholder 3"/>
          <p:cNvSpPr>
            <a:spLocks noGrp="1"/>
          </p:cNvSpPr>
          <p:nvPr>
            <p:ph type="sldNum" sz="quarter" idx="10"/>
          </p:nvPr>
        </p:nvSpPr>
        <p:spPr/>
        <p:txBody>
          <a:bodyPr/>
          <a:lstStyle/>
          <a:p>
            <a:fld id="{0047F6C7-EB88-485B-9798-99B55156D41B}" type="slidenum">
              <a:rPr lang="en-GB" smtClean="0"/>
              <a:t>2</a:t>
            </a:fld>
            <a:endParaRPr lang="en-GB"/>
          </a:p>
        </p:txBody>
      </p:sp>
    </p:spTree>
    <p:extLst>
      <p:ext uri="{BB962C8B-B14F-4D97-AF65-F5344CB8AC3E}">
        <p14:creationId xmlns:p14="http://schemas.microsoft.com/office/powerpoint/2010/main" val="1837328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FB8EFC-770B-4D4C-AB0B-5544B4BB482D}" type="slidenum">
              <a:rPr lang="en-US" smtClean="0"/>
              <a:t>21</a:t>
            </a:fld>
            <a:endParaRPr lang="en-US" dirty="0"/>
          </a:p>
        </p:txBody>
      </p:sp>
    </p:spTree>
    <p:extLst>
      <p:ext uri="{BB962C8B-B14F-4D97-AF65-F5344CB8AC3E}">
        <p14:creationId xmlns:p14="http://schemas.microsoft.com/office/powerpoint/2010/main" val="1275288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FB8EFC-770B-4D4C-AB0B-5544B4BB482D}" type="slidenum">
              <a:rPr lang="en-US" smtClean="0"/>
              <a:t>22</a:t>
            </a:fld>
            <a:endParaRPr lang="en-US" dirty="0"/>
          </a:p>
        </p:txBody>
      </p:sp>
    </p:spTree>
    <p:extLst>
      <p:ext uri="{BB962C8B-B14F-4D97-AF65-F5344CB8AC3E}">
        <p14:creationId xmlns:p14="http://schemas.microsoft.com/office/powerpoint/2010/main" val="1006546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EADBF-43A4-8383-268A-788156440F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97967B-C852-1DE4-124F-825903FE8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9F710A-6980-6219-73B9-083A3875F12B}"/>
              </a:ext>
            </a:extLst>
          </p:cNvPr>
          <p:cNvSpPr>
            <a:spLocks noGrp="1"/>
          </p:cNvSpPr>
          <p:nvPr>
            <p:ph type="body" idx="1"/>
          </p:nvPr>
        </p:nvSpPr>
        <p:spPr/>
        <p:txBody>
          <a:bodyPr/>
          <a:lstStyle/>
          <a:p>
            <a:r>
              <a:rPr lang="en-GB" dirty="0"/>
              <a:t>These are the 15 options in terms of degrees available, but what the job looks like is completely dependent on the employer and the skills they need in their workforce. For example, there was a graduate apprenticeship in Software Development with the BBC and Glasgow University, and there was one with Morgan Stanley. Although both will candidates will finish with the same degree, the experiences they have will be dependent on </a:t>
            </a:r>
            <a:r>
              <a:rPr lang="en-GB"/>
              <a:t>the employer. </a:t>
            </a:r>
            <a:endParaRPr lang="en-GB" dirty="0"/>
          </a:p>
        </p:txBody>
      </p:sp>
      <p:sp>
        <p:nvSpPr>
          <p:cNvPr id="4" name="Slide Number Placeholder 3">
            <a:extLst>
              <a:ext uri="{FF2B5EF4-FFF2-40B4-BE49-F238E27FC236}">
                <a16:creationId xmlns:a16="http://schemas.microsoft.com/office/drawing/2014/main" id="{96DCA874-11F0-289C-5154-79612F1987C5}"/>
              </a:ext>
            </a:extLst>
          </p:cNvPr>
          <p:cNvSpPr>
            <a:spLocks noGrp="1"/>
          </p:cNvSpPr>
          <p:nvPr>
            <p:ph type="sldNum" sz="quarter" idx="5"/>
          </p:nvPr>
        </p:nvSpPr>
        <p:spPr/>
        <p:txBody>
          <a:bodyPr/>
          <a:lstStyle/>
          <a:p>
            <a:fld id="{9DFB8EFC-770B-4D4C-AB0B-5544B4BB482D}" type="slidenum">
              <a:rPr lang="en-US" smtClean="0"/>
              <a:t>23</a:t>
            </a:fld>
            <a:endParaRPr lang="en-US" dirty="0"/>
          </a:p>
        </p:txBody>
      </p:sp>
    </p:spTree>
    <p:extLst>
      <p:ext uri="{BB962C8B-B14F-4D97-AF65-F5344CB8AC3E}">
        <p14:creationId xmlns:p14="http://schemas.microsoft.com/office/powerpoint/2010/main" val="2687803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CCCCD-715B-DFAC-B85E-D438ADF329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A533E-48D4-C846-0211-A317F42FB8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0EA2F7-326D-E50D-285E-405C02DD36F7}"/>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Thank you, my contact information if anyone would like to take a note. My information is also available on the school website, and I have a stall if you would like to drop by later!</a:t>
            </a:r>
          </a:p>
        </p:txBody>
      </p:sp>
      <p:sp>
        <p:nvSpPr>
          <p:cNvPr id="4" name="Slide Number Placeholder 3">
            <a:extLst>
              <a:ext uri="{FF2B5EF4-FFF2-40B4-BE49-F238E27FC236}">
                <a16:creationId xmlns:a16="http://schemas.microsoft.com/office/drawing/2014/main" id="{579419A6-E460-4A74-567A-21E619198A7F}"/>
              </a:ext>
            </a:extLst>
          </p:cNvPr>
          <p:cNvSpPr>
            <a:spLocks noGrp="1"/>
          </p:cNvSpPr>
          <p:nvPr>
            <p:ph type="sldNum" sz="quarter" idx="5"/>
          </p:nvPr>
        </p:nvSpPr>
        <p:spPr/>
        <p:txBody>
          <a:bodyPr/>
          <a:lstStyle/>
          <a:p>
            <a:fld id="{044B2C90-3E9C-854C-B330-B057FF5EA95D}" type="slidenum">
              <a:rPr lang="en-US" smtClean="0"/>
              <a:t>24</a:t>
            </a:fld>
            <a:endParaRPr lang="en-US"/>
          </a:p>
        </p:txBody>
      </p:sp>
    </p:spTree>
    <p:extLst>
      <p:ext uri="{BB962C8B-B14F-4D97-AF65-F5344CB8AC3E}">
        <p14:creationId xmlns:p14="http://schemas.microsoft.com/office/powerpoint/2010/main" val="1805107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a:t>
            </a:r>
            <a:r>
              <a:rPr lang="en-GB" baseline="0" dirty="0"/>
              <a:t> a variety of routes and pathways to employment and we aim to support each of these through the curriculum at </a:t>
            </a:r>
            <a:r>
              <a:rPr lang="en-GB" baseline="0" dirty="0" err="1"/>
              <a:t>Stewarton</a:t>
            </a:r>
            <a:r>
              <a:rPr lang="en-GB" baseline="0" dirty="0"/>
              <a:t> Academy and through the our partnership courses.</a:t>
            </a:r>
          </a:p>
          <a:p>
            <a:endParaRPr lang="en-GB" baseline="0" dirty="0"/>
          </a:p>
          <a:p>
            <a:r>
              <a:rPr lang="en-GB" baseline="0" dirty="0"/>
              <a:t>In addition to curricular options pupils will have the chance to develop vocational skills, undertake flexible work experience, link in with employers and training providers.</a:t>
            </a:r>
            <a:endParaRPr lang="en-GB" dirty="0"/>
          </a:p>
        </p:txBody>
      </p:sp>
      <p:sp>
        <p:nvSpPr>
          <p:cNvPr id="4" name="Slide Number Placeholder 3"/>
          <p:cNvSpPr>
            <a:spLocks noGrp="1"/>
          </p:cNvSpPr>
          <p:nvPr>
            <p:ph type="sldNum" sz="quarter" idx="10"/>
          </p:nvPr>
        </p:nvSpPr>
        <p:spPr/>
        <p:txBody>
          <a:bodyPr/>
          <a:lstStyle/>
          <a:p>
            <a:fld id="{0047F6C7-EB88-485B-9798-99B55156D41B}" type="slidenum">
              <a:rPr lang="en-GB" smtClean="0"/>
              <a:t>3</a:t>
            </a:fld>
            <a:endParaRPr lang="en-GB"/>
          </a:p>
        </p:txBody>
      </p:sp>
    </p:spTree>
    <p:extLst>
      <p:ext uri="{BB962C8B-B14F-4D97-AF65-F5344CB8AC3E}">
        <p14:creationId xmlns:p14="http://schemas.microsoft.com/office/powerpoint/2010/main" val="2816394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Equivalent</a:t>
            </a:r>
            <a:r>
              <a:rPr lang="en-GB" baseline="0" dirty="0"/>
              <a:t> level does not make them equal. It</a:t>
            </a:r>
            <a:r>
              <a:rPr lang="en-GB" sz="1200" b="0" i="0" kern="1200" dirty="0">
                <a:solidFill>
                  <a:schemeClr val="tx1"/>
                </a:solidFill>
                <a:effectLst/>
                <a:latin typeface="+mn-lt"/>
                <a:ea typeface="+mn-ea"/>
                <a:cs typeface="+mn-cs"/>
              </a:rPr>
              <a:t> means they are at a comparable level in terms of knowledge, skills or competence required.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Over 11000</a:t>
            </a:r>
            <a:r>
              <a:rPr lang="en-GB" sz="1200" b="0" i="0" kern="1200" baseline="0" dirty="0">
                <a:solidFill>
                  <a:schemeClr val="tx1"/>
                </a:solidFill>
                <a:effectLst/>
                <a:latin typeface="+mn-lt"/>
                <a:ea typeface="+mn-ea"/>
                <a:cs typeface="+mn-cs"/>
              </a:rPr>
              <a:t> qualifications on this</a:t>
            </a:r>
          </a:p>
          <a:p>
            <a:r>
              <a:rPr lang="en-GB" sz="1200" b="0" i="0" kern="1200" baseline="0" dirty="0">
                <a:solidFill>
                  <a:schemeClr val="tx1"/>
                </a:solidFill>
                <a:effectLst/>
                <a:latin typeface="+mn-lt"/>
                <a:ea typeface="+mn-ea"/>
                <a:cs typeface="+mn-cs"/>
              </a:rPr>
              <a:t>Interestingly at L6, less than 10% of qualifications are SQA NQs, where as in school less than 10% of our L6 entries are with non SQA NQs (YSL, Enterprise, Ayrshire College certificates)</a:t>
            </a:r>
            <a:endParaRPr lang="en-GB" dirty="0"/>
          </a:p>
        </p:txBody>
      </p:sp>
      <p:sp>
        <p:nvSpPr>
          <p:cNvPr id="4" name="Slide Number Placeholder 3"/>
          <p:cNvSpPr>
            <a:spLocks noGrp="1"/>
          </p:cNvSpPr>
          <p:nvPr>
            <p:ph type="sldNum" sz="quarter" idx="10"/>
          </p:nvPr>
        </p:nvSpPr>
        <p:spPr/>
        <p:txBody>
          <a:bodyPr/>
          <a:lstStyle/>
          <a:p>
            <a:fld id="{0047F6C7-EB88-485B-9798-99B55156D41B}" type="slidenum">
              <a:rPr lang="en-GB" smtClean="0"/>
              <a:t>4</a:t>
            </a:fld>
            <a:endParaRPr lang="en-GB"/>
          </a:p>
        </p:txBody>
      </p:sp>
    </p:spTree>
    <p:extLst>
      <p:ext uri="{BB962C8B-B14F-4D97-AF65-F5344CB8AC3E}">
        <p14:creationId xmlns:p14="http://schemas.microsoft.com/office/powerpoint/2010/main" val="3766257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96758-63D8-54B5-BF3D-355F84CCE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B4F017-DFEB-6AAA-64E0-6F99993656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075C30-FC2A-2880-AF63-F0ED474BD001}"/>
              </a:ext>
            </a:extLst>
          </p:cNvPr>
          <p:cNvSpPr>
            <a:spLocks noGrp="1"/>
          </p:cNvSpPr>
          <p:nvPr>
            <p:ph type="body" idx="1"/>
          </p:nvPr>
        </p:nvSpPr>
        <p:spPr/>
        <p:txBody>
          <a:bodyPr/>
          <a:lstStyle/>
          <a:p>
            <a:r>
              <a:rPr lang="en-GB" dirty="0"/>
              <a:t>Equivalent</a:t>
            </a:r>
            <a:r>
              <a:rPr lang="en-GB" baseline="0" dirty="0"/>
              <a:t> level does not make them equal. It</a:t>
            </a:r>
            <a:r>
              <a:rPr lang="en-GB" sz="1200" b="0" i="0" kern="1200" dirty="0">
                <a:solidFill>
                  <a:schemeClr val="tx1"/>
                </a:solidFill>
                <a:effectLst/>
                <a:latin typeface="+mn-lt"/>
                <a:ea typeface="+mn-ea"/>
                <a:cs typeface="+mn-cs"/>
              </a:rPr>
              <a:t> means they are at a comparable level in terms of knowledge, skills or competence required.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Over 11000</a:t>
            </a:r>
            <a:r>
              <a:rPr lang="en-GB" sz="1200" b="0" i="0" kern="1200" baseline="0" dirty="0">
                <a:solidFill>
                  <a:schemeClr val="tx1"/>
                </a:solidFill>
                <a:effectLst/>
                <a:latin typeface="+mn-lt"/>
                <a:ea typeface="+mn-ea"/>
                <a:cs typeface="+mn-cs"/>
              </a:rPr>
              <a:t> qualifications on this</a:t>
            </a:r>
          </a:p>
          <a:p>
            <a:r>
              <a:rPr lang="en-GB" sz="1200" b="0" i="0" kern="1200" baseline="0" dirty="0">
                <a:solidFill>
                  <a:schemeClr val="tx1"/>
                </a:solidFill>
                <a:effectLst/>
                <a:latin typeface="+mn-lt"/>
                <a:ea typeface="+mn-ea"/>
                <a:cs typeface="+mn-cs"/>
              </a:rPr>
              <a:t>Interestingly at L6, less than 10% of qualifications are SQA NQs, where as in school less than 10% of our L6 entries are with non SQA NQs (YSL, Enterprise, Ayrshire College certificates)</a:t>
            </a:r>
            <a:endParaRPr lang="en-GB" dirty="0"/>
          </a:p>
        </p:txBody>
      </p:sp>
      <p:sp>
        <p:nvSpPr>
          <p:cNvPr id="4" name="Slide Number Placeholder 3">
            <a:extLst>
              <a:ext uri="{FF2B5EF4-FFF2-40B4-BE49-F238E27FC236}">
                <a16:creationId xmlns:a16="http://schemas.microsoft.com/office/drawing/2014/main" id="{5257DD82-B94E-050C-419D-DDA3A93A6FD2}"/>
              </a:ext>
            </a:extLst>
          </p:cNvPr>
          <p:cNvSpPr>
            <a:spLocks noGrp="1"/>
          </p:cNvSpPr>
          <p:nvPr>
            <p:ph type="sldNum" sz="quarter" idx="10"/>
          </p:nvPr>
        </p:nvSpPr>
        <p:spPr/>
        <p:txBody>
          <a:bodyPr/>
          <a:lstStyle/>
          <a:p>
            <a:fld id="{0047F6C7-EB88-485B-9798-99B55156D41B}" type="slidenum">
              <a:rPr lang="en-GB" smtClean="0"/>
              <a:t>5</a:t>
            </a:fld>
            <a:endParaRPr lang="en-GB"/>
          </a:p>
        </p:txBody>
      </p:sp>
    </p:spTree>
    <p:extLst>
      <p:ext uri="{BB962C8B-B14F-4D97-AF65-F5344CB8AC3E}">
        <p14:creationId xmlns:p14="http://schemas.microsoft.com/office/powerpoint/2010/main" val="1246667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CE46D-A828-0F82-F3A6-5363CB938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F83EC-7EA9-AEE0-0750-AA0DDEC59B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6EE0E9-169F-B1A2-8630-53C3B123A8AB}"/>
              </a:ext>
            </a:extLst>
          </p:cNvPr>
          <p:cNvSpPr>
            <a:spLocks noGrp="1"/>
          </p:cNvSpPr>
          <p:nvPr>
            <p:ph type="body" idx="1"/>
          </p:nvPr>
        </p:nvSpPr>
        <p:spPr/>
        <p:txBody>
          <a:bodyPr/>
          <a:lstStyle/>
          <a:p>
            <a:r>
              <a:rPr lang="en-GB" dirty="0"/>
              <a:t>Equivalent</a:t>
            </a:r>
            <a:r>
              <a:rPr lang="en-GB" baseline="0" dirty="0"/>
              <a:t> level does not make them equal. It</a:t>
            </a:r>
            <a:r>
              <a:rPr lang="en-GB" sz="1200" b="0" i="0" kern="1200" dirty="0">
                <a:solidFill>
                  <a:schemeClr val="tx1"/>
                </a:solidFill>
                <a:effectLst/>
                <a:latin typeface="+mn-lt"/>
                <a:ea typeface="+mn-ea"/>
                <a:cs typeface="+mn-cs"/>
              </a:rPr>
              <a:t> means they are at a comparable level in terms of knowledge, skills or competence required.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Over 11000</a:t>
            </a:r>
            <a:r>
              <a:rPr lang="en-GB" sz="1200" b="0" i="0" kern="1200" baseline="0" dirty="0">
                <a:solidFill>
                  <a:schemeClr val="tx1"/>
                </a:solidFill>
                <a:effectLst/>
                <a:latin typeface="+mn-lt"/>
                <a:ea typeface="+mn-ea"/>
                <a:cs typeface="+mn-cs"/>
              </a:rPr>
              <a:t> qualifications on this</a:t>
            </a:r>
          </a:p>
          <a:p>
            <a:r>
              <a:rPr lang="en-GB" sz="1200" b="0" i="0" kern="1200" baseline="0" dirty="0">
                <a:solidFill>
                  <a:schemeClr val="tx1"/>
                </a:solidFill>
                <a:effectLst/>
                <a:latin typeface="+mn-lt"/>
                <a:ea typeface="+mn-ea"/>
                <a:cs typeface="+mn-cs"/>
              </a:rPr>
              <a:t>Interestingly at L6, less than 10% of qualifications are SQA NQs, where as in school less than 10% of our L6 entries are with non SQA NQs (YSL, Enterprise, Ayrshire College certificates)</a:t>
            </a:r>
            <a:endParaRPr lang="en-GB" dirty="0"/>
          </a:p>
        </p:txBody>
      </p:sp>
      <p:sp>
        <p:nvSpPr>
          <p:cNvPr id="4" name="Slide Number Placeholder 3">
            <a:extLst>
              <a:ext uri="{FF2B5EF4-FFF2-40B4-BE49-F238E27FC236}">
                <a16:creationId xmlns:a16="http://schemas.microsoft.com/office/drawing/2014/main" id="{8FAC6125-AE46-75B1-EFB8-C6ED1B7B8153}"/>
              </a:ext>
            </a:extLst>
          </p:cNvPr>
          <p:cNvSpPr>
            <a:spLocks noGrp="1"/>
          </p:cNvSpPr>
          <p:nvPr>
            <p:ph type="sldNum" sz="quarter" idx="10"/>
          </p:nvPr>
        </p:nvSpPr>
        <p:spPr/>
        <p:txBody>
          <a:bodyPr/>
          <a:lstStyle/>
          <a:p>
            <a:fld id="{0047F6C7-EB88-485B-9798-99B55156D41B}" type="slidenum">
              <a:rPr lang="en-GB" smtClean="0"/>
              <a:t>6</a:t>
            </a:fld>
            <a:endParaRPr lang="en-GB"/>
          </a:p>
        </p:txBody>
      </p:sp>
    </p:spTree>
    <p:extLst>
      <p:ext uri="{BB962C8B-B14F-4D97-AF65-F5344CB8AC3E}">
        <p14:creationId xmlns:p14="http://schemas.microsoft.com/office/powerpoint/2010/main" val="1430613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98B58-AD79-A992-B6AB-F020DD865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5E5B1-2C49-A306-4AD3-28277C2752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BDD3AE-9E72-D5B2-FEA2-EC10794230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E5FBD64-C28C-DBDA-7EA0-24FB23D8D7B6}"/>
              </a:ext>
            </a:extLst>
          </p:cNvPr>
          <p:cNvSpPr>
            <a:spLocks noGrp="1"/>
          </p:cNvSpPr>
          <p:nvPr>
            <p:ph type="sldNum" sz="quarter" idx="10"/>
          </p:nvPr>
        </p:nvSpPr>
        <p:spPr/>
        <p:txBody>
          <a:bodyPr/>
          <a:lstStyle/>
          <a:p>
            <a:fld id="{0047F6C7-EB88-485B-9798-99B55156D41B}" type="slidenum">
              <a:rPr lang="en-GB" smtClean="0"/>
              <a:t>7</a:t>
            </a:fld>
            <a:endParaRPr lang="en-GB"/>
          </a:p>
        </p:txBody>
      </p:sp>
    </p:spTree>
    <p:extLst>
      <p:ext uri="{BB962C8B-B14F-4D97-AF65-F5344CB8AC3E}">
        <p14:creationId xmlns:p14="http://schemas.microsoft.com/office/powerpoint/2010/main" val="414726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92888-5C27-7922-3D1C-BB2FED9BDA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71BD51-E0AB-497B-777F-5453A30812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F972F5-94DA-0508-1289-EC7F5685B9FE}"/>
              </a:ext>
            </a:extLst>
          </p:cNvPr>
          <p:cNvSpPr>
            <a:spLocks noGrp="1"/>
          </p:cNvSpPr>
          <p:nvPr>
            <p:ph type="body" idx="1"/>
          </p:nvPr>
        </p:nvSpPr>
        <p:spPr/>
        <p:txBody>
          <a:bodyPr/>
          <a:lstStyle/>
          <a:p>
            <a:r>
              <a:rPr lang="en-GB" dirty="0"/>
              <a:t>Equivalent</a:t>
            </a:r>
            <a:r>
              <a:rPr lang="en-GB" baseline="0" dirty="0"/>
              <a:t> level does not make them equal. It</a:t>
            </a:r>
            <a:r>
              <a:rPr lang="en-GB" sz="1200" b="0" i="0" kern="1200" dirty="0">
                <a:solidFill>
                  <a:schemeClr val="tx1"/>
                </a:solidFill>
                <a:effectLst/>
                <a:latin typeface="+mn-lt"/>
                <a:ea typeface="+mn-ea"/>
                <a:cs typeface="+mn-cs"/>
              </a:rPr>
              <a:t> means they are at a comparable level in terms of knowledge, skills or competence required.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Over 11000</a:t>
            </a:r>
            <a:r>
              <a:rPr lang="en-GB" sz="1200" b="0" i="0" kern="1200" baseline="0" dirty="0">
                <a:solidFill>
                  <a:schemeClr val="tx1"/>
                </a:solidFill>
                <a:effectLst/>
                <a:latin typeface="+mn-lt"/>
                <a:ea typeface="+mn-ea"/>
                <a:cs typeface="+mn-cs"/>
              </a:rPr>
              <a:t> qualifications on this</a:t>
            </a:r>
          </a:p>
          <a:p>
            <a:r>
              <a:rPr lang="en-GB" sz="1200" b="0" i="0" kern="1200" baseline="0" dirty="0">
                <a:solidFill>
                  <a:schemeClr val="tx1"/>
                </a:solidFill>
                <a:effectLst/>
                <a:latin typeface="+mn-lt"/>
                <a:ea typeface="+mn-ea"/>
                <a:cs typeface="+mn-cs"/>
              </a:rPr>
              <a:t>Interestingly at L6, less than 10% of qualifications are SQA NQs, where as in school less than 10% of our L6 entries are with non SQA NQs (YSL, Enterprise, Ayrshire College certificates)</a:t>
            </a:r>
            <a:endParaRPr lang="en-GB" dirty="0"/>
          </a:p>
        </p:txBody>
      </p:sp>
      <p:sp>
        <p:nvSpPr>
          <p:cNvPr id="4" name="Slide Number Placeholder 3">
            <a:extLst>
              <a:ext uri="{FF2B5EF4-FFF2-40B4-BE49-F238E27FC236}">
                <a16:creationId xmlns:a16="http://schemas.microsoft.com/office/drawing/2014/main" id="{F95D8831-672C-940E-F50E-5DD26DDC9264}"/>
              </a:ext>
            </a:extLst>
          </p:cNvPr>
          <p:cNvSpPr>
            <a:spLocks noGrp="1"/>
          </p:cNvSpPr>
          <p:nvPr>
            <p:ph type="sldNum" sz="quarter" idx="10"/>
          </p:nvPr>
        </p:nvSpPr>
        <p:spPr/>
        <p:txBody>
          <a:bodyPr/>
          <a:lstStyle/>
          <a:p>
            <a:fld id="{0047F6C7-EB88-485B-9798-99B55156D41B}" type="slidenum">
              <a:rPr lang="en-GB" smtClean="0"/>
              <a:t>8</a:t>
            </a:fld>
            <a:endParaRPr lang="en-GB"/>
          </a:p>
        </p:txBody>
      </p:sp>
    </p:spTree>
    <p:extLst>
      <p:ext uri="{BB962C8B-B14F-4D97-AF65-F5344CB8AC3E}">
        <p14:creationId xmlns:p14="http://schemas.microsoft.com/office/powerpoint/2010/main" val="4122171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3F65F-1DC2-6D5C-6882-521BC9458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59486-F940-7901-0773-A978AB8189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49D318-74CB-071B-2896-A53E38D1D23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23C4B44-14C3-A79C-909A-A9D7F2114BAF}"/>
              </a:ext>
            </a:extLst>
          </p:cNvPr>
          <p:cNvSpPr>
            <a:spLocks noGrp="1"/>
          </p:cNvSpPr>
          <p:nvPr>
            <p:ph type="sldNum" sz="quarter" idx="10"/>
          </p:nvPr>
        </p:nvSpPr>
        <p:spPr/>
        <p:txBody>
          <a:bodyPr/>
          <a:lstStyle/>
          <a:p>
            <a:fld id="{0047F6C7-EB88-485B-9798-99B55156D41B}" type="slidenum">
              <a:rPr lang="en-GB" smtClean="0"/>
              <a:t>9</a:t>
            </a:fld>
            <a:endParaRPr lang="en-GB"/>
          </a:p>
        </p:txBody>
      </p:sp>
    </p:spTree>
    <p:extLst>
      <p:ext uri="{BB962C8B-B14F-4D97-AF65-F5344CB8AC3E}">
        <p14:creationId xmlns:p14="http://schemas.microsoft.com/office/powerpoint/2010/main" val="1645432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0D7E1F9-7B1B-4BEF-9EBB-D91D1DF98BC1}" type="datetimeFigureOut">
              <a:rPr lang="en-GB" smtClean="0"/>
              <a:t>07/12/2025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5C082F-8A4B-4F61-A9A6-A4B4981DA832}" type="slidenum">
              <a:rPr lang="en-GB" smtClean="0"/>
              <a:t>‹#›</a:t>
            </a:fld>
            <a:endParaRPr lang="en-GB"/>
          </a:p>
        </p:txBody>
      </p:sp>
    </p:spTree>
    <p:extLst>
      <p:ext uri="{BB962C8B-B14F-4D97-AF65-F5344CB8AC3E}">
        <p14:creationId xmlns:p14="http://schemas.microsoft.com/office/powerpoint/2010/main" val="1680741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D7E1F9-7B1B-4BEF-9EBB-D91D1DF98BC1}" type="datetimeFigureOut">
              <a:rPr lang="en-GB" smtClean="0"/>
              <a:t>07/12/2025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5C082F-8A4B-4F61-A9A6-A4B4981DA832}" type="slidenum">
              <a:rPr lang="en-GB" smtClean="0"/>
              <a:t>‹#›</a:t>
            </a:fld>
            <a:endParaRPr lang="en-GB"/>
          </a:p>
        </p:txBody>
      </p:sp>
    </p:spTree>
    <p:extLst>
      <p:ext uri="{BB962C8B-B14F-4D97-AF65-F5344CB8AC3E}">
        <p14:creationId xmlns:p14="http://schemas.microsoft.com/office/powerpoint/2010/main" val="2702879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D7E1F9-7B1B-4BEF-9EBB-D91D1DF98BC1}" type="datetimeFigureOut">
              <a:rPr lang="en-GB" smtClean="0"/>
              <a:t>07/12/2025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5C082F-8A4B-4F61-A9A6-A4B4981DA832}" type="slidenum">
              <a:rPr lang="en-GB" smtClean="0"/>
              <a:t>‹#›</a:t>
            </a:fld>
            <a:endParaRPr lang="en-GB"/>
          </a:p>
        </p:txBody>
      </p:sp>
    </p:spTree>
    <p:extLst>
      <p:ext uri="{BB962C8B-B14F-4D97-AF65-F5344CB8AC3E}">
        <p14:creationId xmlns:p14="http://schemas.microsoft.com/office/powerpoint/2010/main" val="2406139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01">
    <p:spTree>
      <p:nvGrpSpPr>
        <p:cNvPr id="1" name=""/>
        <p:cNvGrpSpPr/>
        <p:nvPr/>
      </p:nvGrpSpPr>
      <p:grpSpPr>
        <a:xfrm>
          <a:off x="0" y="0"/>
          <a:ext cx="0" cy="0"/>
          <a:chOff x="0" y="0"/>
          <a:chExt cx="0" cy="0"/>
        </a:xfrm>
      </p:grpSpPr>
      <p:sp>
        <p:nvSpPr>
          <p:cNvPr id="4" name="White rectangle">
            <a:extLst>
              <a:ext uri="{FF2B5EF4-FFF2-40B4-BE49-F238E27FC236}">
                <a16:creationId xmlns:a16="http://schemas.microsoft.com/office/drawing/2014/main" id="{0C6F1631-60B6-B749-F234-DE3BFE520451}"/>
              </a:ext>
            </a:extLst>
          </p:cNvPr>
          <p:cNvSpPr>
            <a:spLocks noGrp="1" noRot="1" noMove="1" noResize="1" noEditPoints="1" noAdjustHandles="1" noChangeArrowheads="1" noChangeShapeType="1"/>
          </p:cNvSpPr>
          <p:nvPr userDrawn="1"/>
        </p:nvSpPr>
        <p:spPr>
          <a:xfrm>
            <a:off x="1"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 name="Teal rectangle">
            <a:extLst>
              <a:ext uri="{FF2B5EF4-FFF2-40B4-BE49-F238E27FC236}">
                <a16:creationId xmlns:a16="http://schemas.microsoft.com/office/drawing/2014/main" id="{207073A6-6A06-81E3-3539-D3123186731F}"/>
              </a:ext>
            </a:extLst>
          </p:cNvPr>
          <p:cNvSpPr>
            <a:spLocks noGrp="1" noRot="1" noMove="1" noResize="1" noEditPoints="1" noAdjustHandles="1" noChangeArrowheads="1" noChangeShapeType="1"/>
          </p:cNvSpPr>
          <p:nvPr userDrawn="1"/>
        </p:nvSpPr>
        <p:spPr>
          <a:xfrm>
            <a:off x="208844" y="218245"/>
            <a:ext cx="11774314" cy="6421517"/>
          </a:xfrm>
          <a:custGeom>
            <a:avLst/>
            <a:gdLst/>
            <a:ahLst/>
            <a:cxnLst/>
            <a:rect l="l" t="t" r="r" b="b"/>
            <a:pathLst>
              <a:path w="11734800" h="6400800">
                <a:moveTo>
                  <a:pt x="11734495" y="0"/>
                </a:moveTo>
                <a:lnTo>
                  <a:pt x="0" y="0"/>
                </a:lnTo>
                <a:lnTo>
                  <a:pt x="0" y="6400800"/>
                </a:lnTo>
                <a:lnTo>
                  <a:pt x="11734495" y="6400800"/>
                </a:lnTo>
                <a:lnTo>
                  <a:pt x="11734495" y="0"/>
                </a:lnTo>
                <a:close/>
              </a:path>
            </a:pathLst>
          </a:custGeom>
          <a:solidFill>
            <a:srgbClr val="005F71"/>
          </a:solidFill>
        </p:spPr>
        <p:txBody>
          <a:bodyPr wrap="square" lIns="0" tIns="0" rIns="0" bIns="0" rtlCol="0"/>
          <a:lstStyle/>
          <a:p>
            <a:endParaRPr sz="900" dirty="0"/>
          </a:p>
        </p:txBody>
      </p:sp>
      <p:pic>
        <p:nvPicPr>
          <p:cNvPr id="3" name="SDS Logo reverse">
            <a:extLst>
              <a:ext uri="{FF2B5EF4-FFF2-40B4-BE49-F238E27FC236}">
                <a16:creationId xmlns:a16="http://schemas.microsoft.com/office/drawing/2014/main" id="{D0354AEE-057C-75A1-B559-88C6797319CD}"/>
              </a:ext>
            </a:extLst>
          </p:cNvPr>
          <p:cNvPicPr>
            <a:picLocks noGrp="1" noRot="1" noMove="1" noResize="1" noEditPoints="1" noAdjustHandles="1" noChangeArrowheads="1" noChangeShapeType="1" noCrop="1"/>
          </p:cNvPicPr>
          <p:nvPr userDrawn="1"/>
        </p:nvPicPr>
        <p:blipFill>
          <a:blip r:embed="rId2" cstate="print"/>
          <a:stretch>
            <a:fillRect/>
          </a:stretch>
        </p:blipFill>
        <p:spPr>
          <a:xfrm>
            <a:off x="719184" y="719139"/>
            <a:ext cx="1781150" cy="1150386"/>
          </a:xfrm>
          <a:prstGeom prst="rect">
            <a:avLst/>
          </a:prstGeom>
        </p:spPr>
      </p:pic>
      <p:sp>
        <p:nvSpPr>
          <p:cNvPr id="21" name="Presenter / Month / Year">
            <a:extLst>
              <a:ext uri="{FF2B5EF4-FFF2-40B4-BE49-F238E27FC236}">
                <a16:creationId xmlns:a16="http://schemas.microsoft.com/office/drawing/2014/main" id="{E98918D9-E9BC-4A62-8178-E73B9FB73496}"/>
              </a:ext>
            </a:extLst>
          </p:cNvPr>
          <p:cNvSpPr>
            <a:spLocks noGrp="1"/>
          </p:cNvSpPr>
          <p:nvPr>
            <p:ph type="body" sz="quarter" idx="14" hasCustomPrompt="1"/>
          </p:nvPr>
        </p:nvSpPr>
        <p:spPr>
          <a:xfrm>
            <a:off x="719184" y="5459415"/>
            <a:ext cx="10752044" cy="1195388"/>
          </a:xfrm>
        </p:spPr>
        <p:txBody>
          <a:bodyPr>
            <a:normAutofit/>
          </a:bodyPr>
          <a:lstStyle>
            <a:lvl1pPr marL="0" indent="0">
              <a:buFontTx/>
              <a:buNone/>
              <a:defRPr sz="2000">
                <a:solidFill>
                  <a:schemeClr val="bg1"/>
                </a:solidFill>
              </a:defRPr>
            </a:lvl1pPr>
          </a:lstStyle>
          <a:p>
            <a:pPr lvl="0"/>
            <a:r>
              <a:rPr lang="en-GB"/>
              <a:t>[Presenter]</a:t>
            </a:r>
          </a:p>
          <a:p>
            <a:pPr lvl="0"/>
            <a:r>
              <a:rPr lang="en-GB"/>
              <a:t>[Month/Year]</a:t>
            </a:r>
          </a:p>
        </p:txBody>
      </p:sp>
      <p:sp>
        <p:nvSpPr>
          <p:cNvPr id="12" name="Your subtitle">
            <a:extLst>
              <a:ext uri="{FF2B5EF4-FFF2-40B4-BE49-F238E27FC236}">
                <a16:creationId xmlns:a16="http://schemas.microsoft.com/office/drawing/2014/main" id="{6F96C88D-B69A-D2C8-2158-2EDECB23A82C}"/>
              </a:ext>
            </a:extLst>
          </p:cNvPr>
          <p:cNvSpPr>
            <a:spLocks noGrp="1"/>
          </p:cNvSpPr>
          <p:nvPr>
            <p:ph type="body" sz="quarter" idx="13" hasCustomPrompt="1"/>
          </p:nvPr>
        </p:nvSpPr>
        <p:spPr>
          <a:xfrm>
            <a:off x="719184" y="4035288"/>
            <a:ext cx="10752044" cy="750955"/>
          </a:xfrm>
        </p:spPr>
        <p:txBody>
          <a:bodyPr>
            <a:normAutofit/>
          </a:bodyPr>
          <a:lstStyle>
            <a:lvl1pPr marL="0" indent="0">
              <a:buFontTx/>
              <a:buNone/>
              <a:defRPr sz="2700">
                <a:solidFill>
                  <a:schemeClr val="bg1"/>
                </a:solidFill>
              </a:defRPr>
            </a:lvl1pPr>
            <a:lvl2pPr marL="457177" indent="0">
              <a:buFontTx/>
              <a:buNone/>
              <a:defRPr/>
            </a:lvl2pPr>
            <a:lvl3pPr marL="914355" indent="0">
              <a:buFontTx/>
              <a:buNone/>
              <a:defRPr/>
            </a:lvl3pPr>
            <a:lvl4pPr marL="1371532" indent="0">
              <a:buFontTx/>
              <a:buNone/>
              <a:defRPr/>
            </a:lvl4pPr>
            <a:lvl5pPr marL="1828709" indent="0">
              <a:buFontTx/>
              <a:buNone/>
              <a:defRPr/>
            </a:lvl5pPr>
          </a:lstStyle>
          <a:p>
            <a:pPr lvl="0"/>
            <a:r>
              <a:rPr lang="en-US"/>
              <a:t>[Subtitle]</a:t>
            </a:r>
            <a:endParaRPr lang="en-GB"/>
          </a:p>
        </p:txBody>
      </p:sp>
      <p:sp>
        <p:nvSpPr>
          <p:cNvPr id="19" name="Your title">
            <a:extLst>
              <a:ext uri="{FF2B5EF4-FFF2-40B4-BE49-F238E27FC236}">
                <a16:creationId xmlns:a16="http://schemas.microsoft.com/office/drawing/2014/main" id="{D79FCB60-E622-950C-A39C-7A83AA750E14}"/>
              </a:ext>
            </a:extLst>
          </p:cNvPr>
          <p:cNvSpPr>
            <a:spLocks noGrp="1"/>
          </p:cNvSpPr>
          <p:nvPr>
            <p:ph type="title" hasCustomPrompt="1"/>
          </p:nvPr>
        </p:nvSpPr>
        <p:spPr>
          <a:xfrm>
            <a:off x="719184" y="2586832"/>
            <a:ext cx="10752044" cy="1325563"/>
          </a:xfrm>
        </p:spPr>
        <p:txBody>
          <a:bodyPr anchor="t"/>
          <a:lstStyle>
            <a:lvl1pPr>
              <a:defRPr>
                <a:solidFill>
                  <a:schemeClr val="bg1"/>
                </a:solidFill>
              </a:defRPr>
            </a:lvl1pPr>
          </a:lstStyle>
          <a:p>
            <a:r>
              <a:rPr lang="en-US"/>
              <a:t>[Title]</a:t>
            </a:r>
            <a:endParaRPr lang="en-GB"/>
          </a:p>
        </p:txBody>
      </p:sp>
    </p:spTree>
    <p:extLst>
      <p:ext uri="{BB962C8B-B14F-4D97-AF65-F5344CB8AC3E}">
        <p14:creationId xmlns:p14="http://schemas.microsoft.com/office/powerpoint/2010/main" val="2146700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D7E1F9-7B1B-4BEF-9EBB-D91D1DF98BC1}" type="datetimeFigureOut">
              <a:rPr lang="en-GB" smtClean="0"/>
              <a:t>07/12/2025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5C082F-8A4B-4F61-A9A6-A4B4981DA832}" type="slidenum">
              <a:rPr lang="en-GB" smtClean="0"/>
              <a:t>‹#›</a:t>
            </a:fld>
            <a:endParaRPr lang="en-GB"/>
          </a:p>
        </p:txBody>
      </p:sp>
    </p:spTree>
    <p:extLst>
      <p:ext uri="{BB962C8B-B14F-4D97-AF65-F5344CB8AC3E}">
        <p14:creationId xmlns:p14="http://schemas.microsoft.com/office/powerpoint/2010/main" val="17245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D7E1F9-7B1B-4BEF-9EBB-D91D1DF98BC1}" type="datetimeFigureOut">
              <a:rPr lang="en-GB" smtClean="0"/>
              <a:t>07/12/2025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5C082F-8A4B-4F61-A9A6-A4B4981DA832}" type="slidenum">
              <a:rPr lang="en-GB" smtClean="0"/>
              <a:t>‹#›</a:t>
            </a:fld>
            <a:endParaRPr lang="en-GB"/>
          </a:p>
        </p:txBody>
      </p:sp>
    </p:spTree>
    <p:extLst>
      <p:ext uri="{BB962C8B-B14F-4D97-AF65-F5344CB8AC3E}">
        <p14:creationId xmlns:p14="http://schemas.microsoft.com/office/powerpoint/2010/main" val="2989524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0D7E1F9-7B1B-4BEF-9EBB-D91D1DF98BC1}" type="datetimeFigureOut">
              <a:rPr lang="en-GB" smtClean="0"/>
              <a:t>07/12/2025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5C082F-8A4B-4F61-A9A6-A4B4981DA832}" type="slidenum">
              <a:rPr lang="en-GB" smtClean="0"/>
              <a:t>‹#›</a:t>
            </a:fld>
            <a:endParaRPr lang="en-GB"/>
          </a:p>
        </p:txBody>
      </p:sp>
    </p:spTree>
    <p:extLst>
      <p:ext uri="{BB962C8B-B14F-4D97-AF65-F5344CB8AC3E}">
        <p14:creationId xmlns:p14="http://schemas.microsoft.com/office/powerpoint/2010/main" val="1740377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0D7E1F9-7B1B-4BEF-9EBB-D91D1DF98BC1}" type="datetimeFigureOut">
              <a:rPr lang="en-GB" smtClean="0"/>
              <a:t>07/12/2025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45C082F-8A4B-4F61-A9A6-A4B4981DA832}" type="slidenum">
              <a:rPr lang="en-GB" smtClean="0"/>
              <a:t>‹#›</a:t>
            </a:fld>
            <a:endParaRPr lang="en-GB"/>
          </a:p>
        </p:txBody>
      </p:sp>
    </p:spTree>
    <p:extLst>
      <p:ext uri="{BB962C8B-B14F-4D97-AF65-F5344CB8AC3E}">
        <p14:creationId xmlns:p14="http://schemas.microsoft.com/office/powerpoint/2010/main" val="55301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0D7E1F9-7B1B-4BEF-9EBB-D91D1DF98BC1}" type="datetimeFigureOut">
              <a:rPr lang="en-GB" smtClean="0"/>
              <a:t>07/12/2025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45C082F-8A4B-4F61-A9A6-A4B4981DA832}" type="slidenum">
              <a:rPr lang="en-GB" smtClean="0"/>
              <a:t>‹#›</a:t>
            </a:fld>
            <a:endParaRPr lang="en-GB"/>
          </a:p>
        </p:txBody>
      </p:sp>
    </p:spTree>
    <p:extLst>
      <p:ext uri="{BB962C8B-B14F-4D97-AF65-F5344CB8AC3E}">
        <p14:creationId xmlns:p14="http://schemas.microsoft.com/office/powerpoint/2010/main" val="2717793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D7E1F9-7B1B-4BEF-9EBB-D91D1DF98BC1}" type="datetimeFigureOut">
              <a:rPr lang="en-GB" smtClean="0"/>
              <a:t>07/12/2025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45C082F-8A4B-4F61-A9A6-A4B4981DA832}" type="slidenum">
              <a:rPr lang="en-GB" smtClean="0"/>
              <a:t>‹#›</a:t>
            </a:fld>
            <a:endParaRPr lang="en-GB"/>
          </a:p>
        </p:txBody>
      </p:sp>
    </p:spTree>
    <p:extLst>
      <p:ext uri="{BB962C8B-B14F-4D97-AF65-F5344CB8AC3E}">
        <p14:creationId xmlns:p14="http://schemas.microsoft.com/office/powerpoint/2010/main" val="2152585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D7E1F9-7B1B-4BEF-9EBB-D91D1DF98BC1}" type="datetimeFigureOut">
              <a:rPr lang="en-GB" smtClean="0"/>
              <a:t>07/12/2025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5C082F-8A4B-4F61-A9A6-A4B4981DA832}" type="slidenum">
              <a:rPr lang="en-GB" smtClean="0"/>
              <a:t>‹#›</a:t>
            </a:fld>
            <a:endParaRPr lang="en-GB"/>
          </a:p>
        </p:txBody>
      </p:sp>
    </p:spTree>
    <p:extLst>
      <p:ext uri="{BB962C8B-B14F-4D97-AF65-F5344CB8AC3E}">
        <p14:creationId xmlns:p14="http://schemas.microsoft.com/office/powerpoint/2010/main" val="1373274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D7E1F9-7B1B-4BEF-9EBB-D91D1DF98BC1}" type="datetimeFigureOut">
              <a:rPr lang="en-GB" smtClean="0"/>
              <a:t>07/12/2025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5C082F-8A4B-4F61-A9A6-A4B4981DA832}" type="slidenum">
              <a:rPr lang="en-GB" smtClean="0"/>
              <a:t>‹#›</a:t>
            </a:fld>
            <a:endParaRPr lang="en-GB"/>
          </a:p>
        </p:txBody>
      </p:sp>
    </p:spTree>
    <p:extLst>
      <p:ext uri="{BB962C8B-B14F-4D97-AF65-F5344CB8AC3E}">
        <p14:creationId xmlns:p14="http://schemas.microsoft.com/office/powerpoint/2010/main" val="2417749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D7E1F9-7B1B-4BEF-9EBB-D91D1DF98BC1}" type="datetimeFigureOut">
              <a:rPr lang="en-GB" smtClean="0"/>
              <a:t>07/12/2025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5C082F-8A4B-4F61-A9A6-A4B4981DA832}" type="slidenum">
              <a:rPr lang="en-GB" smtClean="0"/>
              <a:t>‹#›</a:t>
            </a:fld>
            <a:endParaRPr lang="en-GB"/>
          </a:p>
        </p:txBody>
      </p:sp>
    </p:spTree>
    <p:extLst>
      <p:ext uri="{BB962C8B-B14F-4D97-AF65-F5344CB8AC3E}">
        <p14:creationId xmlns:p14="http://schemas.microsoft.com/office/powerpoint/2010/main" val="2694775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apprenticeships.scot/browse-frameworks/?frameworkAudience=Individual&amp;searchTerm=&amp;apprenticeshipType=ga"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00.png"/></Relationships>
</file>

<file path=ppt/slides/_rels/slide35.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00.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70114" y="5374640"/>
            <a:ext cx="11473543" cy="82296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p:txBody>
          <a:bodyPr>
            <a:normAutofit/>
          </a:bodyPr>
          <a:lstStyle/>
          <a:p>
            <a:pPr algn="r"/>
            <a:r>
              <a:rPr lang="en-GB" dirty="0"/>
              <a:t>Stewarton Academy</a:t>
            </a:r>
            <a:br>
              <a:rPr lang="en-GB" dirty="0"/>
            </a:br>
            <a:r>
              <a:rPr lang="en-GB" dirty="0">
                <a:solidFill>
                  <a:srgbClr val="00B0F0"/>
                </a:solidFill>
              </a:rPr>
              <a:t>S5 Options Information </a:t>
            </a:r>
          </a:p>
        </p:txBody>
      </p:sp>
      <p:sp>
        <p:nvSpPr>
          <p:cNvPr id="4" name="Rectangle 3"/>
          <p:cNvSpPr/>
          <p:nvPr/>
        </p:nvSpPr>
        <p:spPr>
          <a:xfrm>
            <a:off x="370114" y="293914"/>
            <a:ext cx="11473543" cy="622662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stretch>
            <a:fillRect/>
          </a:stretch>
        </p:blipFill>
        <p:spPr>
          <a:xfrm>
            <a:off x="3448250" y="1571521"/>
            <a:ext cx="924370" cy="967122"/>
          </a:xfrm>
          <a:prstGeom prst="rect">
            <a:avLst/>
          </a:prstGeom>
        </p:spPr>
      </p:pic>
      <p:sp>
        <p:nvSpPr>
          <p:cNvPr id="6" name="TextBox 5"/>
          <p:cNvSpPr txBox="1"/>
          <p:nvPr/>
        </p:nvSpPr>
        <p:spPr>
          <a:xfrm>
            <a:off x="4169228" y="5524510"/>
            <a:ext cx="9492343" cy="523220"/>
          </a:xfrm>
          <a:prstGeom prst="rect">
            <a:avLst/>
          </a:prstGeom>
          <a:noFill/>
        </p:spPr>
        <p:txBody>
          <a:bodyPr wrap="square" rtlCol="0">
            <a:spAutoFit/>
          </a:bodyPr>
          <a:lstStyle/>
          <a:p>
            <a:r>
              <a:rPr lang="en-GB" sz="2800" b="1" dirty="0">
                <a:solidFill>
                  <a:schemeClr val="accent1">
                    <a:lumMod val="50000"/>
                    <a:alpha val="45000"/>
                  </a:schemeClr>
                </a:solidFill>
              </a:rPr>
              <a:t>DETERMINATION FAIRNESS RESPECT RESPONSIBLE</a:t>
            </a:r>
          </a:p>
        </p:txBody>
      </p:sp>
    </p:spTree>
    <p:extLst>
      <p:ext uri="{BB962C8B-B14F-4D97-AF65-F5344CB8AC3E}">
        <p14:creationId xmlns:p14="http://schemas.microsoft.com/office/powerpoint/2010/main" val="1201768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B0F0"/>
                </a:solidFill>
              </a:rPr>
              <a:t>Key messages for S5 pupils</a:t>
            </a:r>
            <a:r>
              <a:rPr lang="en-GB" dirty="0"/>
              <a:t>	</a:t>
            </a:r>
          </a:p>
        </p:txBody>
      </p:sp>
      <p:sp>
        <p:nvSpPr>
          <p:cNvPr id="3" name="Content Placeholder 2"/>
          <p:cNvSpPr>
            <a:spLocks noGrp="1"/>
          </p:cNvSpPr>
          <p:nvPr>
            <p:ph idx="1"/>
          </p:nvPr>
        </p:nvSpPr>
        <p:spPr>
          <a:xfrm>
            <a:off x="838200" y="1431758"/>
            <a:ext cx="10515600" cy="4745205"/>
          </a:xfrm>
        </p:spPr>
        <p:txBody>
          <a:bodyPr/>
          <a:lstStyle/>
          <a:p>
            <a:r>
              <a:rPr lang="en-GB" dirty="0"/>
              <a:t>All pupils select 5 subjects. This maybe a combination of academic and vocational (part time college or school DYW course)</a:t>
            </a:r>
          </a:p>
          <a:p>
            <a:r>
              <a:rPr lang="en-GB" dirty="0"/>
              <a:t>No drop policy, you have committed to return to school so you must complete your subjects. </a:t>
            </a:r>
          </a:p>
          <a:p>
            <a:r>
              <a:rPr lang="en-GB" dirty="0"/>
              <a:t>Locked into SQA presentations at the start of September</a:t>
            </a:r>
          </a:p>
          <a:p>
            <a:r>
              <a:rPr lang="en-GB" dirty="0"/>
              <a:t>Attendance and engagement in all classes </a:t>
            </a:r>
          </a:p>
          <a:p>
            <a:r>
              <a:rPr lang="en-GB" dirty="0"/>
              <a:t>If you want to pursue a career in medicine, optometry, vet studies, law you must attain five strong Highers in S5 (Grade A)</a:t>
            </a:r>
          </a:p>
          <a:p>
            <a:endParaRPr lang="en-GB" dirty="0"/>
          </a:p>
        </p:txBody>
      </p:sp>
      <p:sp>
        <p:nvSpPr>
          <p:cNvPr id="4" name="Rectangle 3"/>
          <p:cNvSpPr/>
          <p:nvPr/>
        </p:nvSpPr>
        <p:spPr>
          <a:xfrm>
            <a:off x="370114" y="5374640"/>
            <a:ext cx="11473543" cy="82296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70114" y="293914"/>
            <a:ext cx="11473543" cy="622662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169228" y="5524510"/>
            <a:ext cx="9492343" cy="523220"/>
          </a:xfrm>
          <a:prstGeom prst="rect">
            <a:avLst/>
          </a:prstGeom>
          <a:noFill/>
        </p:spPr>
        <p:txBody>
          <a:bodyPr wrap="square" rtlCol="0">
            <a:spAutoFit/>
          </a:bodyPr>
          <a:lstStyle/>
          <a:p>
            <a:r>
              <a:rPr lang="en-GB" sz="2800" b="1" dirty="0">
                <a:solidFill>
                  <a:schemeClr val="accent1">
                    <a:lumMod val="50000"/>
                    <a:alpha val="45000"/>
                  </a:schemeClr>
                </a:solidFill>
              </a:rPr>
              <a:t>DETERMINATION FAIRNESS RESPECT RESPONSIBLE</a:t>
            </a:r>
          </a:p>
        </p:txBody>
      </p:sp>
    </p:spTree>
    <p:extLst>
      <p:ext uri="{BB962C8B-B14F-4D97-AF65-F5344CB8AC3E}">
        <p14:creationId xmlns:p14="http://schemas.microsoft.com/office/powerpoint/2010/main" val="456283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C41ED-D071-DA21-4374-A6EE36970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90A71C-E7E3-70D6-D3CA-FCA889257B72}"/>
              </a:ext>
            </a:extLst>
          </p:cNvPr>
          <p:cNvSpPr>
            <a:spLocks noGrp="1"/>
          </p:cNvSpPr>
          <p:nvPr>
            <p:ph type="title"/>
          </p:nvPr>
        </p:nvSpPr>
        <p:spPr/>
        <p:txBody>
          <a:bodyPr/>
          <a:lstStyle/>
          <a:p>
            <a:r>
              <a:rPr lang="en-GB" dirty="0">
                <a:solidFill>
                  <a:srgbClr val="00B0F0"/>
                </a:solidFill>
              </a:rPr>
              <a:t>Key messages for S5 pupils</a:t>
            </a:r>
            <a:r>
              <a:rPr lang="en-GB" dirty="0"/>
              <a:t>	</a:t>
            </a:r>
          </a:p>
        </p:txBody>
      </p:sp>
      <p:sp>
        <p:nvSpPr>
          <p:cNvPr id="3" name="Content Placeholder 2">
            <a:extLst>
              <a:ext uri="{FF2B5EF4-FFF2-40B4-BE49-F238E27FC236}">
                <a16:creationId xmlns:a16="http://schemas.microsoft.com/office/drawing/2014/main" id="{071DE3C4-48DF-1602-A1B4-A6EE1D2BA9DE}"/>
              </a:ext>
            </a:extLst>
          </p:cNvPr>
          <p:cNvSpPr>
            <a:spLocks noGrp="1"/>
          </p:cNvSpPr>
          <p:nvPr>
            <p:ph idx="1"/>
          </p:nvPr>
        </p:nvSpPr>
        <p:spPr>
          <a:xfrm>
            <a:off x="838200" y="1431758"/>
            <a:ext cx="10515600" cy="4745205"/>
          </a:xfrm>
        </p:spPr>
        <p:txBody>
          <a:bodyPr/>
          <a:lstStyle/>
          <a:p>
            <a:r>
              <a:rPr lang="en-GB" dirty="0"/>
              <a:t>Courses in S5 are much more demanding. </a:t>
            </a:r>
          </a:p>
          <a:p>
            <a:endParaRPr lang="en-GB" dirty="0"/>
          </a:p>
          <a:p>
            <a:r>
              <a:rPr lang="en-GB" dirty="0"/>
              <a:t>Level 6 and higher have in some cases almost double the content of N5 courses. </a:t>
            </a:r>
          </a:p>
          <a:p>
            <a:endParaRPr lang="en-GB" dirty="0"/>
          </a:p>
          <a:p>
            <a:r>
              <a:rPr lang="en-GB" dirty="0"/>
              <a:t>Commit to the next year of serious studying and ensure you familiarise yourself with the entry requirements of courses you are interested in. </a:t>
            </a:r>
          </a:p>
          <a:p>
            <a:endParaRPr lang="en-GB" dirty="0"/>
          </a:p>
        </p:txBody>
      </p:sp>
      <p:sp>
        <p:nvSpPr>
          <p:cNvPr id="4" name="Rectangle 3">
            <a:extLst>
              <a:ext uri="{FF2B5EF4-FFF2-40B4-BE49-F238E27FC236}">
                <a16:creationId xmlns:a16="http://schemas.microsoft.com/office/drawing/2014/main" id="{E1E75A01-600F-A103-E296-22CC455A73A2}"/>
              </a:ext>
            </a:extLst>
          </p:cNvPr>
          <p:cNvSpPr/>
          <p:nvPr/>
        </p:nvSpPr>
        <p:spPr>
          <a:xfrm>
            <a:off x="370114" y="5374640"/>
            <a:ext cx="11473543" cy="82296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97338DF-A84A-A098-E682-16023AA8ABFD}"/>
              </a:ext>
            </a:extLst>
          </p:cNvPr>
          <p:cNvSpPr/>
          <p:nvPr/>
        </p:nvSpPr>
        <p:spPr>
          <a:xfrm>
            <a:off x="370114" y="293914"/>
            <a:ext cx="11473543" cy="622662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642DED4-82A3-F42D-313E-B638D4B739C4}"/>
              </a:ext>
            </a:extLst>
          </p:cNvPr>
          <p:cNvSpPr txBox="1"/>
          <p:nvPr/>
        </p:nvSpPr>
        <p:spPr>
          <a:xfrm>
            <a:off x="4169228" y="5524510"/>
            <a:ext cx="9492343" cy="523220"/>
          </a:xfrm>
          <a:prstGeom prst="rect">
            <a:avLst/>
          </a:prstGeom>
          <a:noFill/>
        </p:spPr>
        <p:txBody>
          <a:bodyPr wrap="square" rtlCol="0">
            <a:spAutoFit/>
          </a:bodyPr>
          <a:lstStyle/>
          <a:p>
            <a:r>
              <a:rPr lang="en-GB" sz="2800" b="1" dirty="0">
                <a:solidFill>
                  <a:schemeClr val="accent1">
                    <a:lumMod val="50000"/>
                    <a:alpha val="45000"/>
                  </a:schemeClr>
                </a:solidFill>
              </a:rPr>
              <a:t>DETERMINATION FAIRNESS RESPECT RESPONSIBLE</a:t>
            </a:r>
          </a:p>
        </p:txBody>
      </p:sp>
    </p:spTree>
    <p:extLst>
      <p:ext uri="{BB962C8B-B14F-4D97-AF65-F5344CB8AC3E}">
        <p14:creationId xmlns:p14="http://schemas.microsoft.com/office/powerpoint/2010/main" val="922594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114" y="5374640"/>
            <a:ext cx="11473543" cy="82296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00B0F0"/>
                </a:solidFill>
              </a:rPr>
              <a:t>What subjects should I pick for S5 </a:t>
            </a:r>
          </a:p>
        </p:txBody>
      </p:sp>
      <p:sp>
        <p:nvSpPr>
          <p:cNvPr id="4" name="Rectangle 3"/>
          <p:cNvSpPr/>
          <p:nvPr/>
        </p:nvSpPr>
        <p:spPr>
          <a:xfrm>
            <a:off x="370114" y="293914"/>
            <a:ext cx="11473543" cy="622662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5"/>
          <p:cNvSpPr>
            <a:spLocks noGrp="1"/>
          </p:cNvSpPr>
          <p:nvPr>
            <p:ph idx="1"/>
          </p:nvPr>
        </p:nvSpPr>
        <p:spPr>
          <a:xfrm>
            <a:off x="838200" y="1840557"/>
            <a:ext cx="10515600" cy="3061269"/>
          </a:xfrm>
        </p:spPr>
        <p:txBody>
          <a:bodyPr>
            <a:normAutofit fontScale="77500" lnSpcReduction="20000"/>
          </a:bodyPr>
          <a:lstStyle/>
          <a:p>
            <a:r>
              <a:rPr lang="en-GB" dirty="0"/>
              <a:t>In S5 you must maximise your attainment by picking as many subjects at Higher as you can </a:t>
            </a:r>
          </a:p>
          <a:p>
            <a:pPr marL="0" indent="0">
              <a:buNone/>
            </a:pPr>
            <a:r>
              <a:rPr lang="en-GB" dirty="0"/>
              <a:t>. This will give you the best chance of progression to your chosen pathway after school. </a:t>
            </a:r>
          </a:p>
          <a:p>
            <a:pPr marL="0" indent="0">
              <a:buNone/>
            </a:pPr>
            <a:endParaRPr lang="en-GB" dirty="0"/>
          </a:p>
          <a:p>
            <a:pPr marL="0" indent="0">
              <a:buNone/>
            </a:pPr>
            <a:r>
              <a:rPr lang="en-GB" dirty="0"/>
              <a:t>You should pick 5 subjects from those you are currently studying in S4. You should pick subjects according to:</a:t>
            </a:r>
          </a:p>
          <a:p>
            <a:r>
              <a:rPr lang="en-GB" dirty="0"/>
              <a:t>The subjects listed as entry requirements for the course you are interested in</a:t>
            </a:r>
          </a:p>
          <a:p>
            <a:r>
              <a:rPr lang="en-GB" dirty="0"/>
              <a:t>Those subjects you are predicted a good pass in</a:t>
            </a:r>
          </a:p>
          <a:p>
            <a:r>
              <a:rPr lang="en-GB" dirty="0"/>
              <a:t>The subjects you enjoy</a:t>
            </a:r>
          </a:p>
          <a:p>
            <a:pPr marL="0" indent="0">
              <a:buNone/>
            </a:pPr>
            <a:endParaRPr lang="en-GB" dirty="0"/>
          </a:p>
          <a:p>
            <a:pPr marL="0" indent="0">
              <a:buNone/>
            </a:pPr>
            <a:endParaRPr lang="en-GB" dirty="0"/>
          </a:p>
        </p:txBody>
      </p:sp>
      <p:pic>
        <p:nvPicPr>
          <p:cNvPr id="8" name="Picture 7"/>
          <p:cNvPicPr>
            <a:picLocks noChangeAspect="1"/>
          </p:cNvPicPr>
          <p:nvPr/>
        </p:nvPicPr>
        <p:blipFill>
          <a:blip r:embed="rId3"/>
          <a:stretch>
            <a:fillRect/>
          </a:stretch>
        </p:blipFill>
        <p:spPr>
          <a:xfrm>
            <a:off x="10360411" y="598752"/>
            <a:ext cx="1238317" cy="1295589"/>
          </a:xfrm>
          <a:prstGeom prst="rect">
            <a:avLst/>
          </a:prstGeom>
        </p:spPr>
      </p:pic>
      <p:sp>
        <p:nvSpPr>
          <p:cNvPr id="7" name="TextBox 6"/>
          <p:cNvSpPr txBox="1"/>
          <p:nvPr/>
        </p:nvSpPr>
        <p:spPr>
          <a:xfrm>
            <a:off x="4169228" y="5524510"/>
            <a:ext cx="9492343" cy="523220"/>
          </a:xfrm>
          <a:prstGeom prst="rect">
            <a:avLst/>
          </a:prstGeom>
          <a:noFill/>
        </p:spPr>
        <p:txBody>
          <a:bodyPr wrap="square" rtlCol="0">
            <a:spAutoFit/>
          </a:bodyPr>
          <a:lstStyle/>
          <a:p>
            <a:r>
              <a:rPr lang="en-GB" sz="2800" b="1" dirty="0">
                <a:solidFill>
                  <a:schemeClr val="accent1">
                    <a:lumMod val="50000"/>
                    <a:alpha val="45000"/>
                  </a:schemeClr>
                </a:solidFill>
              </a:rPr>
              <a:t>DETERMINATION FAIRNESS RESPECT RESPONSIBLE</a:t>
            </a:r>
          </a:p>
        </p:txBody>
      </p:sp>
    </p:spTree>
    <p:extLst>
      <p:ext uri="{BB962C8B-B14F-4D97-AF65-F5344CB8AC3E}">
        <p14:creationId xmlns:p14="http://schemas.microsoft.com/office/powerpoint/2010/main" val="1885622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59A3B-8D75-54DB-4ACD-64A4C5361E2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3558038-8081-120F-40E9-7BB1D7204BBF}"/>
              </a:ext>
            </a:extLst>
          </p:cNvPr>
          <p:cNvSpPr/>
          <p:nvPr/>
        </p:nvSpPr>
        <p:spPr>
          <a:xfrm>
            <a:off x="370114" y="5374640"/>
            <a:ext cx="11473543" cy="82296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B8588D5-A630-7A29-6E70-10B03CB75596}"/>
              </a:ext>
            </a:extLst>
          </p:cNvPr>
          <p:cNvSpPr>
            <a:spLocks noGrp="1"/>
          </p:cNvSpPr>
          <p:nvPr>
            <p:ph type="title"/>
          </p:nvPr>
        </p:nvSpPr>
        <p:spPr/>
        <p:txBody>
          <a:bodyPr/>
          <a:lstStyle/>
          <a:p>
            <a:r>
              <a:rPr lang="en-GB" dirty="0">
                <a:solidFill>
                  <a:srgbClr val="00B0F0"/>
                </a:solidFill>
              </a:rPr>
              <a:t>What subjects are available to pick for S5 </a:t>
            </a:r>
          </a:p>
        </p:txBody>
      </p:sp>
      <p:sp>
        <p:nvSpPr>
          <p:cNvPr id="4" name="Rectangle 3">
            <a:extLst>
              <a:ext uri="{FF2B5EF4-FFF2-40B4-BE49-F238E27FC236}">
                <a16:creationId xmlns:a16="http://schemas.microsoft.com/office/drawing/2014/main" id="{02FED531-2446-A8FC-7FDB-EC34B120FD23}"/>
              </a:ext>
            </a:extLst>
          </p:cNvPr>
          <p:cNvSpPr/>
          <p:nvPr/>
        </p:nvSpPr>
        <p:spPr>
          <a:xfrm>
            <a:off x="370114" y="293914"/>
            <a:ext cx="11473543" cy="622662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5">
            <a:extLst>
              <a:ext uri="{FF2B5EF4-FFF2-40B4-BE49-F238E27FC236}">
                <a16:creationId xmlns:a16="http://schemas.microsoft.com/office/drawing/2014/main" id="{ACD1D96F-6B33-7CE4-85E8-6F811A277380}"/>
              </a:ext>
            </a:extLst>
          </p:cNvPr>
          <p:cNvSpPr>
            <a:spLocks noGrp="1"/>
          </p:cNvSpPr>
          <p:nvPr>
            <p:ph idx="1"/>
          </p:nvPr>
        </p:nvSpPr>
        <p:spPr>
          <a:xfrm>
            <a:off x="838200" y="1840557"/>
            <a:ext cx="10515600" cy="3061269"/>
          </a:xfrm>
        </p:spPr>
        <p:txBody>
          <a:bodyPr>
            <a:normAutofit/>
          </a:bodyPr>
          <a:lstStyle/>
          <a:p>
            <a:pPr marL="0" indent="0">
              <a:buNone/>
            </a:pPr>
            <a:endParaRPr lang="en-GB" dirty="0"/>
          </a:p>
          <a:p>
            <a:pPr marL="0" indent="0">
              <a:buNone/>
            </a:pPr>
            <a:endParaRPr lang="en-GB" dirty="0"/>
          </a:p>
        </p:txBody>
      </p:sp>
      <p:graphicFrame>
        <p:nvGraphicFramePr>
          <p:cNvPr id="3" name="Table 2">
            <a:extLst>
              <a:ext uri="{FF2B5EF4-FFF2-40B4-BE49-F238E27FC236}">
                <a16:creationId xmlns:a16="http://schemas.microsoft.com/office/drawing/2014/main" id="{D66E5F9F-1585-B55D-11CE-3914A6A7BE6C}"/>
              </a:ext>
            </a:extLst>
          </p:cNvPr>
          <p:cNvGraphicFramePr>
            <a:graphicFrameLocks noGrp="1"/>
          </p:cNvGraphicFramePr>
          <p:nvPr>
            <p:extLst>
              <p:ext uri="{D42A27DB-BD31-4B8C-83A1-F6EECF244321}">
                <p14:modId xmlns:p14="http://schemas.microsoft.com/office/powerpoint/2010/main" val="1126641287"/>
              </p:ext>
            </p:extLst>
          </p:nvPr>
        </p:nvGraphicFramePr>
        <p:xfrm>
          <a:off x="771912" y="733358"/>
          <a:ext cx="10581888" cy="5394960"/>
        </p:xfrm>
        <a:graphic>
          <a:graphicData uri="http://schemas.openxmlformats.org/drawingml/2006/table">
            <a:tbl>
              <a:tblPr firstRow="1" bandRow="1">
                <a:tableStyleId>{5C22544A-7EE6-4342-B048-85BDC9FD1C3A}</a:tableStyleId>
              </a:tblPr>
              <a:tblGrid>
                <a:gridCol w="3527296">
                  <a:extLst>
                    <a:ext uri="{9D8B030D-6E8A-4147-A177-3AD203B41FA5}">
                      <a16:colId xmlns:a16="http://schemas.microsoft.com/office/drawing/2014/main" val="2525574052"/>
                    </a:ext>
                  </a:extLst>
                </a:gridCol>
                <a:gridCol w="3527296">
                  <a:extLst>
                    <a:ext uri="{9D8B030D-6E8A-4147-A177-3AD203B41FA5}">
                      <a16:colId xmlns:a16="http://schemas.microsoft.com/office/drawing/2014/main" val="3995722405"/>
                    </a:ext>
                  </a:extLst>
                </a:gridCol>
                <a:gridCol w="3527296">
                  <a:extLst>
                    <a:ext uri="{9D8B030D-6E8A-4147-A177-3AD203B41FA5}">
                      <a16:colId xmlns:a16="http://schemas.microsoft.com/office/drawing/2014/main" val="2011912429"/>
                    </a:ext>
                  </a:extLst>
                </a:gridCol>
              </a:tblGrid>
              <a:tr h="320987">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820696376"/>
                  </a:ext>
                </a:extLst>
              </a:tr>
              <a:tr h="320987">
                <a:tc>
                  <a:txBody>
                    <a:bodyPr/>
                    <a:lstStyle/>
                    <a:p>
                      <a:r>
                        <a:rPr lang="en-GB" dirty="0"/>
                        <a:t>English </a:t>
                      </a:r>
                    </a:p>
                  </a:txBody>
                  <a:tcPr/>
                </a:tc>
                <a:tc>
                  <a:txBody>
                    <a:bodyPr/>
                    <a:lstStyle/>
                    <a:p>
                      <a:r>
                        <a:rPr lang="en-GB" dirty="0"/>
                        <a:t>French</a:t>
                      </a:r>
                    </a:p>
                  </a:txBody>
                  <a:tcPr/>
                </a:tc>
                <a:tc>
                  <a:txBody>
                    <a:bodyPr/>
                    <a:lstStyle/>
                    <a:p>
                      <a:r>
                        <a:rPr lang="en-GB" dirty="0"/>
                        <a:t>Accounting</a:t>
                      </a:r>
                    </a:p>
                  </a:txBody>
                  <a:tcPr/>
                </a:tc>
                <a:extLst>
                  <a:ext uri="{0D108BD9-81ED-4DB2-BD59-A6C34878D82A}">
                    <a16:rowId xmlns:a16="http://schemas.microsoft.com/office/drawing/2014/main" val="3945866727"/>
                  </a:ext>
                </a:extLst>
              </a:tr>
              <a:tr h="320987">
                <a:tc>
                  <a:txBody>
                    <a:bodyPr/>
                    <a:lstStyle/>
                    <a:p>
                      <a:r>
                        <a:rPr lang="en-GB" dirty="0"/>
                        <a:t>Maths</a:t>
                      </a:r>
                    </a:p>
                  </a:txBody>
                  <a:tcPr/>
                </a:tc>
                <a:tc>
                  <a:txBody>
                    <a:bodyPr/>
                    <a:lstStyle/>
                    <a:p>
                      <a:r>
                        <a:rPr lang="en-GB" dirty="0"/>
                        <a:t>Spanish</a:t>
                      </a:r>
                    </a:p>
                  </a:txBody>
                  <a:tcPr/>
                </a:tc>
                <a:tc>
                  <a:txBody>
                    <a:bodyPr/>
                    <a:lstStyle/>
                    <a:p>
                      <a:r>
                        <a:rPr lang="en-GB" dirty="0"/>
                        <a:t>Software Development</a:t>
                      </a:r>
                    </a:p>
                  </a:txBody>
                  <a:tcPr/>
                </a:tc>
                <a:extLst>
                  <a:ext uri="{0D108BD9-81ED-4DB2-BD59-A6C34878D82A}">
                    <a16:rowId xmlns:a16="http://schemas.microsoft.com/office/drawing/2014/main" val="1194600545"/>
                  </a:ext>
                </a:extLst>
              </a:tr>
              <a:tr h="320987">
                <a:tc>
                  <a:txBody>
                    <a:bodyPr/>
                    <a:lstStyle/>
                    <a:p>
                      <a:r>
                        <a:rPr lang="en-GB" dirty="0"/>
                        <a:t>Applications of Maths</a:t>
                      </a:r>
                    </a:p>
                  </a:txBody>
                  <a:tcPr/>
                </a:tc>
                <a:tc>
                  <a:txBody>
                    <a:bodyPr/>
                    <a:lstStyle/>
                    <a:p>
                      <a:r>
                        <a:rPr lang="en-GB" dirty="0"/>
                        <a:t>Music</a:t>
                      </a:r>
                    </a:p>
                  </a:txBody>
                  <a:tcPr/>
                </a:tc>
                <a:tc>
                  <a:txBody>
                    <a:bodyPr/>
                    <a:lstStyle/>
                    <a:p>
                      <a:endParaRPr lang="en-GB" dirty="0"/>
                    </a:p>
                  </a:txBody>
                  <a:tcPr/>
                </a:tc>
                <a:extLst>
                  <a:ext uri="{0D108BD9-81ED-4DB2-BD59-A6C34878D82A}">
                    <a16:rowId xmlns:a16="http://schemas.microsoft.com/office/drawing/2014/main" val="1254049836"/>
                  </a:ext>
                </a:extLst>
              </a:tr>
              <a:tr h="320987">
                <a:tc>
                  <a:txBody>
                    <a:bodyPr/>
                    <a:lstStyle/>
                    <a:p>
                      <a:r>
                        <a:rPr lang="en-GB" dirty="0"/>
                        <a:t>Geography</a:t>
                      </a:r>
                    </a:p>
                  </a:txBody>
                  <a:tcPr/>
                </a:tc>
                <a:tc>
                  <a:txBody>
                    <a:bodyPr/>
                    <a:lstStyle/>
                    <a:p>
                      <a:r>
                        <a:rPr lang="en-GB" dirty="0"/>
                        <a:t>Music Technology</a:t>
                      </a:r>
                    </a:p>
                  </a:txBody>
                  <a:tcPr/>
                </a:tc>
                <a:tc>
                  <a:txBody>
                    <a:bodyPr/>
                    <a:lstStyle/>
                    <a:p>
                      <a:endParaRPr lang="en-GB" dirty="0"/>
                    </a:p>
                  </a:txBody>
                  <a:tcPr/>
                </a:tc>
                <a:extLst>
                  <a:ext uri="{0D108BD9-81ED-4DB2-BD59-A6C34878D82A}">
                    <a16:rowId xmlns:a16="http://schemas.microsoft.com/office/drawing/2014/main" val="312828420"/>
                  </a:ext>
                </a:extLst>
              </a:tr>
              <a:tr h="320987">
                <a:tc>
                  <a:txBody>
                    <a:bodyPr/>
                    <a:lstStyle/>
                    <a:p>
                      <a:r>
                        <a:rPr lang="en-GB" dirty="0"/>
                        <a:t>History </a:t>
                      </a:r>
                    </a:p>
                  </a:txBody>
                  <a:tcPr/>
                </a:tc>
                <a:tc>
                  <a:txBody>
                    <a:bodyPr/>
                    <a:lstStyle/>
                    <a:p>
                      <a:r>
                        <a:rPr lang="en-GB" dirty="0"/>
                        <a:t>Art and Design </a:t>
                      </a:r>
                    </a:p>
                  </a:txBody>
                  <a:tcPr/>
                </a:tc>
                <a:tc>
                  <a:txBody>
                    <a:bodyPr/>
                    <a:lstStyle/>
                    <a:p>
                      <a:endParaRPr lang="en-GB" dirty="0"/>
                    </a:p>
                  </a:txBody>
                  <a:tcPr/>
                </a:tc>
                <a:extLst>
                  <a:ext uri="{0D108BD9-81ED-4DB2-BD59-A6C34878D82A}">
                    <a16:rowId xmlns:a16="http://schemas.microsoft.com/office/drawing/2014/main" val="2359301933"/>
                  </a:ext>
                </a:extLst>
              </a:tr>
              <a:tr h="320987">
                <a:tc>
                  <a:txBody>
                    <a:bodyPr/>
                    <a:lstStyle/>
                    <a:p>
                      <a:r>
                        <a:rPr lang="en-GB" dirty="0"/>
                        <a:t>Modern Studies</a:t>
                      </a:r>
                    </a:p>
                  </a:txBody>
                  <a:tcPr/>
                </a:tc>
                <a:tc>
                  <a:txBody>
                    <a:bodyPr/>
                    <a:lstStyle/>
                    <a:p>
                      <a:r>
                        <a:rPr lang="en-GB" dirty="0"/>
                        <a:t>Creative Thinking</a:t>
                      </a:r>
                    </a:p>
                  </a:txBody>
                  <a:tcPr/>
                </a:tc>
                <a:tc>
                  <a:txBody>
                    <a:bodyPr/>
                    <a:lstStyle/>
                    <a:p>
                      <a:endParaRPr lang="en-GB" dirty="0"/>
                    </a:p>
                  </a:txBody>
                  <a:tcPr/>
                </a:tc>
                <a:extLst>
                  <a:ext uri="{0D108BD9-81ED-4DB2-BD59-A6C34878D82A}">
                    <a16:rowId xmlns:a16="http://schemas.microsoft.com/office/drawing/2014/main" val="3908921911"/>
                  </a:ext>
                </a:extLst>
              </a:tr>
              <a:tr h="320987">
                <a:tc>
                  <a:txBody>
                    <a:bodyPr/>
                    <a:lstStyle/>
                    <a:p>
                      <a:r>
                        <a:rPr lang="en-GB" dirty="0"/>
                        <a:t>Travel and tourism </a:t>
                      </a:r>
                    </a:p>
                  </a:txBody>
                  <a:tcPr/>
                </a:tc>
                <a:tc>
                  <a:txBody>
                    <a:bodyPr/>
                    <a:lstStyle/>
                    <a:p>
                      <a:r>
                        <a:rPr lang="en-GB" dirty="0"/>
                        <a:t>Admin and IT</a:t>
                      </a:r>
                    </a:p>
                  </a:txBody>
                  <a:tcPr/>
                </a:tc>
                <a:tc>
                  <a:txBody>
                    <a:bodyPr/>
                    <a:lstStyle/>
                    <a:p>
                      <a:endParaRPr lang="en-GB" dirty="0"/>
                    </a:p>
                  </a:txBody>
                  <a:tcPr/>
                </a:tc>
                <a:extLst>
                  <a:ext uri="{0D108BD9-81ED-4DB2-BD59-A6C34878D82A}">
                    <a16:rowId xmlns:a16="http://schemas.microsoft.com/office/drawing/2014/main" val="4179150673"/>
                  </a:ext>
                </a:extLst>
              </a:tr>
              <a:tr h="320987">
                <a:tc>
                  <a:txBody>
                    <a:bodyPr/>
                    <a:lstStyle/>
                    <a:p>
                      <a:r>
                        <a:rPr lang="en-GB" dirty="0"/>
                        <a:t>Biology</a:t>
                      </a:r>
                    </a:p>
                  </a:txBody>
                  <a:tcPr/>
                </a:tc>
                <a:tc>
                  <a:txBody>
                    <a:bodyPr/>
                    <a:lstStyle/>
                    <a:p>
                      <a:r>
                        <a:rPr lang="en-GB" dirty="0"/>
                        <a:t>Business Management</a:t>
                      </a:r>
                    </a:p>
                  </a:txBody>
                  <a:tcPr/>
                </a:tc>
                <a:tc>
                  <a:txBody>
                    <a:bodyPr/>
                    <a:lstStyle/>
                    <a:p>
                      <a:endParaRPr lang="en-GB" dirty="0"/>
                    </a:p>
                  </a:txBody>
                  <a:tcPr/>
                </a:tc>
                <a:extLst>
                  <a:ext uri="{0D108BD9-81ED-4DB2-BD59-A6C34878D82A}">
                    <a16:rowId xmlns:a16="http://schemas.microsoft.com/office/drawing/2014/main" val="3433392598"/>
                  </a:ext>
                </a:extLst>
              </a:tr>
              <a:tr h="320987">
                <a:tc>
                  <a:txBody>
                    <a:bodyPr/>
                    <a:lstStyle/>
                    <a:p>
                      <a:r>
                        <a:rPr lang="en-GB" dirty="0"/>
                        <a:t>Chemistry</a:t>
                      </a:r>
                    </a:p>
                  </a:txBody>
                  <a:tcPr/>
                </a:tc>
                <a:tc>
                  <a:txBody>
                    <a:bodyPr/>
                    <a:lstStyle/>
                    <a:p>
                      <a:r>
                        <a:rPr lang="en-GB" dirty="0"/>
                        <a:t>Design and Manufacture</a:t>
                      </a:r>
                    </a:p>
                  </a:txBody>
                  <a:tcPr/>
                </a:tc>
                <a:tc>
                  <a:txBody>
                    <a:bodyPr/>
                    <a:lstStyle/>
                    <a:p>
                      <a:endParaRPr lang="en-GB" dirty="0"/>
                    </a:p>
                  </a:txBody>
                  <a:tcPr/>
                </a:tc>
                <a:extLst>
                  <a:ext uri="{0D108BD9-81ED-4DB2-BD59-A6C34878D82A}">
                    <a16:rowId xmlns:a16="http://schemas.microsoft.com/office/drawing/2014/main" val="2713537014"/>
                  </a:ext>
                </a:extLst>
              </a:tr>
              <a:tr h="320987">
                <a:tc>
                  <a:txBody>
                    <a:bodyPr/>
                    <a:lstStyle/>
                    <a:p>
                      <a:r>
                        <a:rPr lang="en-GB" dirty="0"/>
                        <a:t>Physics </a:t>
                      </a:r>
                    </a:p>
                  </a:txBody>
                  <a:tcPr/>
                </a:tc>
                <a:tc>
                  <a:txBody>
                    <a:bodyPr/>
                    <a:lstStyle/>
                    <a:p>
                      <a:r>
                        <a:rPr lang="en-GB" dirty="0"/>
                        <a:t>Graphic Communication </a:t>
                      </a:r>
                    </a:p>
                  </a:txBody>
                  <a:tcPr/>
                </a:tc>
                <a:tc>
                  <a:txBody>
                    <a:bodyPr/>
                    <a:lstStyle/>
                    <a:p>
                      <a:endParaRPr lang="en-GB" dirty="0"/>
                    </a:p>
                  </a:txBody>
                  <a:tcPr/>
                </a:tc>
                <a:extLst>
                  <a:ext uri="{0D108BD9-81ED-4DB2-BD59-A6C34878D82A}">
                    <a16:rowId xmlns:a16="http://schemas.microsoft.com/office/drawing/2014/main" val="3584035932"/>
                  </a:ext>
                </a:extLst>
              </a:tr>
              <a:tr h="320987">
                <a:tc>
                  <a:txBody>
                    <a:bodyPr/>
                    <a:lstStyle/>
                    <a:p>
                      <a:r>
                        <a:rPr lang="en-GB" dirty="0"/>
                        <a:t>PE</a:t>
                      </a:r>
                    </a:p>
                  </a:txBody>
                  <a:tcPr/>
                </a:tc>
                <a:tc>
                  <a:txBody>
                    <a:bodyPr/>
                    <a:lstStyle/>
                    <a:p>
                      <a:r>
                        <a:rPr lang="en-GB" dirty="0"/>
                        <a:t>Barista</a:t>
                      </a:r>
                    </a:p>
                  </a:txBody>
                  <a:tcPr/>
                </a:tc>
                <a:tc>
                  <a:txBody>
                    <a:bodyPr/>
                    <a:lstStyle/>
                    <a:p>
                      <a:endParaRPr lang="en-GB" dirty="0"/>
                    </a:p>
                  </a:txBody>
                  <a:tcPr/>
                </a:tc>
                <a:extLst>
                  <a:ext uri="{0D108BD9-81ED-4DB2-BD59-A6C34878D82A}">
                    <a16:rowId xmlns:a16="http://schemas.microsoft.com/office/drawing/2014/main" val="3083774293"/>
                  </a:ext>
                </a:extLst>
              </a:tr>
              <a:tr h="561727">
                <a:tc>
                  <a:txBody>
                    <a:bodyPr/>
                    <a:lstStyle/>
                    <a:p>
                      <a:r>
                        <a:rPr lang="en-GB" dirty="0"/>
                        <a:t>College Courses</a:t>
                      </a:r>
                    </a:p>
                  </a:txBody>
                  <a:tcPr/>
                </a:tc>
                <a:tc>
                  <a:txBody>
                    <a:bodyPr/>
                    <a:lstStyle/>
                    <a:p>
                      <a:r>
                        <a:rPr lang="en-GB" dirty="0"/>
                        <a:t>Performing Engineering Operations *</a:t>
                      </a:r>
                    </a:p>
                  </a:txBody>
                  <a:tcPr/>
                </a:tc>
                <a:tc>
                  <a:txBody>
                    <a:bodyPr/>
                    <a:lstStyle/>
                    <a:p>
                      <a:endParaRPr lang="en-GB" dirty="0"/>
                    </a:p>
                  </a:txBody>
                  <a:tcPr/>
                </a:tc>
                <a:extLst>
                  <a:ext uri="{0D108BD9-81ED-4DB2-BD59-A6C34878D82A}">
                    <a16:rowId xmlns:a16="http://schemas.microsoft.com/office/drawing/2014/main" val="578113984"/>
                  </a:ext>
                </a:extLst>
              </a:tr>
              <a:tr h="320987">
                <a:tc>
                  <a:txBody>
                    <a:bodyPr/>
                    <a:lstStyle/>
                    <a:p>
                      <a:r>
                        <a:rPr lang="en-GB" dirty="0"/>
                        <a:t>Criminology </a:t>
                      </a:r>
                    </a:p>
                  </a:txBody>
                  <a:tcPr/>
                </a:tc>
                <a:tc>
                  <a:txBody>
                    <a:bodyPr/>
                    <a:lstStyle/>
                    <a:p>
                      <a:r>
                        <a:rPr lang="en-GB" dirty="0"/>
                        <a:t>Events Planning</a:t>
                      </a:r>
                    </a:p>
                  </a:txBody>
                  <a:tcPr/>
                </a:tc>
                <a:tc>
                  <a:txBody>
                    <a:bodyPr/>
                    <a:lstStyle/>
                    <a:p>
                      <a:endParaRPr lang="en-GB" dirty="0"/>
                    </a:p>
                  </a:txBody>
                  <a:tcPr/>
                </a:tc>
                <a:extLst>
                  <a:ext uri="{0D108BD9-81ED-4DB2-BD59-A6C34878D82A}">
                    <a16:rowId xmlns:a16="http://schemas.microsoft.com/office/drawing/2014/main" val="629312260"/>
                  </a:ext>
                </a:extLst>
              </a:tr>
            </a:tbl>
          </a:graphicData>
        </a:graphic>
      </p:graphicFrame>
      <p:pic>
        <p:nvPicPr>
          <p:cNvPr id="7" name="Picture 6">
            <a:extLst>
              <a:ext uri="{FF2B5EF4-FFF2-40B4-BE49-F238E27FC236}">
                <a16:creationId xmlns:a16="http://schemas.microsoft.com/office/drawing/2014/main" id="{6A37DB32-7824-9455-C876-51539DF60E16}"/>
              </a:ext>
            </a:extLst>
          </p:cNvPr>
          <p:cNvPicPr>
            <a:picLocks noChangeAspect="1"/>
          </p:cNvPicPr>
          <p:nvPr/>
        </p:nvPicPr>
        <p:blipFill>
          <a:blip r:embed="rId3"/>
          <a:stretch>
            <a:fillRect/>
          </a:stretch>
        </p:blipFill>
        <p:spPr>
          <a:xfrm>
            <a:off x="7727764" y="2223587"/>
            <a:ext cx="3626036" cy="3562533"/>
          </a:xfrm>
          <a:prstGeom prst="rect">
            <a:avLst/>
          </a:prstGeom>
        </p:spPr>
      </p:pic>
    </p:spTree>
    <p:extLst>
      <p:ext uri="{BB962C8B-B14F-4D97-AF65-F5344CB8AC3E}">
        <p14:creationId xmlns:p14="http://schemas.microsoft.com/office/powerpoint/2010/main" val="3155038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1BBDE-B3AE-77CE-BF47-38FC4DE4B36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6B1EADB-7221-4775-2253-8903A1A3AC92}"/>
              </a:ext>
            </a:extLst>
          </p:cNvPr>
          <p:cNvSpPr/>
          <p:nvPr/>
        </p:nvSpPr>
        <p:spPr>
          <a:xfrm>
            <a:off x="370114" y="5374640"/>
            <a:ext cx="11473543" cy="82296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F5B1DB-99D7-9D72-A862-6358DF4DC962}"/>
              </a:ext>
            </a:extLst>
          </p:cNvPr>
          <p:cNvSpPr>
            <a:spLocks noGrp="1"/>
          </p:cNvSpPr>
          <p:nvPr>
            <p:ph type="title"/>
          </p:nvPr>
        </p:nvSpPr>
        <p:spPr/>
        <p:txBody>
          <a:bodyPr/>
          <a:lstStyle/>
          <a:p>
            <a:r>
              <a:rPr lang="en-GB" dirty="0">
                <a:solidFill>
                  <a:srgbClr val="00B0F0"/>
                </a:solidFill>
              </a:rPr>
              <a:t>S5/6 Expectations </a:t>
            </a:r>
          </a:p>
        </p:txBody>
      </p:sp>
      <p:sp>
        <p:nvSpPr>
          <p:cNvPr id="4" name="Rectangle 3">
            <a:extLst>
              <a:ext uri="{FF2B5EF4-FFF2-40B4-BE49-F238E27FC236}">
                <a16:creationId xmlns:a16="http://schemas.microsoft.com/office/drawing/2014/main" id="{F3C91528-76E9-F28A-B178-A338EA67904A}"/>
              </a:ext>
            </a:extLst>
          </p:cNvPr>
          <p:cNvSpPr/>
          <p:nvPr/>
        </p:nvSpPr>
        <p:spPr>
          <a:xfrm>
            <a:off x="370114" y="293914"/>
            <a:ext cx="11473543" cy="622662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5">
            <a:extLst>
              <a:ext uri="{FF2B5EF4-FFF2-40B4-BE49-F238E27FC236}">
                <a16:creationId xmlns:a16="http://schemas.microsoft.com/office/drawing/2014/main" id="{007F4D58-7E59-D17E-F8DB-BF0CFD9BCB2A}"/>
              </a:ext>
            </a:extLst>
          </p:cNvPr>
          <p:cNvSpPr>
            <a:spLocks noGrp="1"/>
          </p:cNvSpPr>
          <p:nvPr>
            <p:ph idx="1"/>
          </p:nvPr>
        </p:nvSpPr>
        <p:spPr>
          <a:xfrm>
            <a:off x="838200" y="1840557"/>
            <a:ext cx="10515600" cy="3061269"/>
          </a:xfrm>
        </p:spPr>
        <p:txBody>
          <a:bodyPr>
            <a:normAutofit fontScale="70000" lnSpcReduction="20000"/>
          </a:bodyPr>
          <a:lstStyle/>
          <a:p>
            <a:pPr marL="0" indent="0">
              <a:buNone/>
            </a:pPr>
            <a:endParaRPr lang="en-GB" dirty="0"/>
          </a:p>
          <a:p>
            <a:pPr marL="0" indent="0">
              <a:buNone/>
            </a:pPr>
            <a:r>
              <a:rPr lang="en-GB" dirty="0"/>
              <a:t>If you decide to remain at school for S5 and or S6:</a:t>
            </a:r>
          </a:p>
          <a:p>
            <a:pPr marL="0" indent="0">
              <a:buNone/>
            </a:pPr>
            <a:r>
              <a:rPr lang="en-GB" dirty="0"/>
              <a:t>Support for uniform policy, including blazer.</a:t>
            </a:r>
          </a:p>
          <a:p>
            <a:pPr marL="0" indent="0">
              <a:buNone/>
            </a:pPr>
            <a:r>
              <a:rPr lang="en-GB" dirty="0"/>
              <a:t>100% attendance where possible.</a:t>
            </a:r>
          </a:p>
          <a:p>
            <a:pPr marL="0" indent="0">
              <a:buNone/>
            </a:pPr>
            <a:r>
              <a:rPr lang="en-GB" dirty="0"/>
              <a:t>Focussed , committed to studies.</a:t>
            </a:r>
          </a:p>
          <a:p>
            <a:pPr marL="0" indent="0">
              <a:buNone/>
            </a:pPr>
            <a:r>
              <a:rPr lang="en-GB" dirty="0"/>
              <a:t>Complete all courses – no subjects dropped throughout year</a:t>
            </a:r>
          </a:p>
          <a:p>
            <a:pPr marL="0" indent="0">
              <a:buNone/>
            </a:pPr>
            <a:r>
              <a:rPr lang="en-GB" dirty="0"/>
              <a:t>Desire to demonstrate leadership via mentoring, prefect duties etc</a:t>
            </a:r>
          </a:p>
          <a:p>
            <a:pPr marL="0" indent="0">
              <a:buNone/>
            </a:pPr>
            <a:r>
              <a:rPr lang="en-GB" dirty="0"/>
              <a:t>Commitment to wider life of the school/school events </a:t>
            </a:r>
          </a:p>
          <a:p>
            <a:pPr marL="0" indent="0">
              <a:buNone/>
            </a:pPr>
            <a:r>
              <a:rPr lang="en-GB" dirty="0"/>
              <a:t>References – Work/College/UCAS.</a:t>
            </a:r>
          </a:p>
          <a:p>
            <a:pPr marL="0" indent="0">
              <a:buNone/>
            </a:pPr>
            <a:endParaRPr lang="en-GB" dirty="0"/>
          </a:p>
        </p:txBody>
      </p:sp>
      <p:pic>
        <p:nvPicPr>
          <p:cNvPr id="8" name="Picture 7">
            <a:extLst>
              <a:ext uri="{FF2B5EF4-FFF2-40B4-BE49-F238E27FC236}">
                <a16:creationId xmlns:a16="http://schemas.microsoft.com/office/drawing/2014/main" id="{6CE4CCA8-3C4C-B938-DC01-1FA4E923AD84}"/>
              </a:ext>
            </a:extLst>
          </p:cNvPr>
          <p:cNvPicPr>
            <a:picLocks noChangeAspect="1"/>
          </p:cNvPicPr>
          <p:nvPr/>
        </p:nvPicPr>
        <p:blipFill>
          <a:blip r:embed="rId3"/>
          <a:stretch>
            <a:fillRect/>
          </a:stretch>
        </p:blipFill>
        <p:spPr>
          <a:xfrm>
            <a:off x="10360411" y="598752"/>
            <a:ext cx="1238317" cy="1295589"/>
          </a:xfrm>
          <a:prstGeom prst="rect">
            <a:avLst/>
          </a:prstGeom>
        </p:spPr>
      </p:pic>
      <p:sp>
        <p:nvSpPr>
          <p:cNvPr id="7" name="TextBox 6">
            <a:extLst>
              <a:ext uri="{FF2B5EF4-FFF2-40B4-BE49-F238E27FC236}">
                <a16:creationId xmlns:a16="http://schemas.microsoft.com/office/drawing/2014/main" id="{6DD4732A-062B-BA76-9711-A070D6890794}"/>
              </a:ext>
            </a:extLst>
          </p:cNvPr>
          <p:cNvSpPr txBox="1"/>
          <p:nvPr/>
        </p:nvSpPr>
        <p:spPr>
          <a:xfrm>
            <a:off x="4169228" y="5524510"/>
            <a:ext cx="9492343" cy="523220"/>
          </a:xfrm>
          <a:prstGeom prst="rect">
            <a:avLst/>
          </a:prstGeom>
          <a:noFill/>
        </p:spPr>
        <p:txBody>
          <a:bodyPr wrap="square" rtlCol="0">
            <a:spAutoFit/>
          </a:bodyPr>
          <a:lstStyle/>
          <a:p>
            <a:r>
              <a:rPr lang="en-GB" sz="2800" b="1" dirty="0">
                <a:solidFill>
                  <a:schemeClr val="accent1">
                    <a:lumMod val="50000"/>
                    <a:alpha val="45000"/>
                  </a:schemeClr>
                </a:solidFill>
              </a:rPr>
              <a:t>DETERMINATION FAIRNESS RESPECT RESPONSIBLE</a:t>
            </a:r>
          </a:p>
        </p:txBody>
      </p:sp>
    </p:spTree>
    <p:extLst>
      <p:ext uri="{BB962C8B-B14F-4D97-AF65-F5344CB8AC3E}">
        <p14:creationId xmlns:p14="http://schemas.microsoft.com/office/powerpoint/2010/main" val="2453714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3FBFD-BE9B-78F6-0AFC-409756215DF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C142FCB-E0EB-8D02-987A-B4DAA9D5457F}"/>
              </a:ext>
            </a:extLst>
          </p:cNvPr>
          <p:cNvSpPr/>
          <p:nvPr/>
        </p:nvSpPr>
        <p:spPr>
          <a:xfrm>
            <a:off x="370114" y="5374640"/>
            <a:ext cx="11473543" cy="82296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B175DD3-19AD-28C3-422A-4F01F9A91E5D}"/>
              </a:ext>
            </a:extLst>
          </p:cNvPr>
          <p:cNvSpPr>
            <a:spLocks noGrp="1"/>
          </p:cNvSpPr>
          <p:nvPr>
            <p:ph type="title"/>
          </p:nvPr>
        </p:nvSpPr>
        <p:spPr>
          <a:xfrm>
            <a:off x="838200" y="293914"/>
            <a:ext cx="10515600" cy="1325563"/>
          </a:xfrm>
        </p:spPr>
        <p:txBody>
          <a:bodyPr/>
          <a:lstStyle/>
          <a:p>
            <a:r>
              <a:rPr lang="en-GB" dirty="0">
                <a:solidFill>
                  <a:srgbClr val="00B0F0"/>
                </a:solidFill>
              </a:rPr>
              <a:t>S6 – What Subjects should I pick ? </a:t>
            </a:r>
          </a:p>
        </p:txBody>
      </p:sp>
      <p:sp>
        <p:nvSpPr>
          <p:cNvPr id="4" name="Rectangle 3">
            <a:extLst>
              <a:ext uri="{FF2B5EF4-FFF2-40B4-BE49-F238E27FC236}">
                <a16:creationId xmlns:a16="http://schemas.microsoft.com/office/drawing/2014/main" id="{2F111BB5-4898-21B1-B22A-F0DB6B6716B9}"/>
              </a:ext>
            </a:extLst>
          </p:cNvPr>
          <p:cNvSpPr/>
          <p:nvPr/>
        </p:nvSpPr>
        <p:spPr>
          <a:xfrm>
            <a:off x="370114" y="293914"/>
            <a:ext cx="11473543" cy="622662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5">
            <a:extLst>
              <a:ext uri="{FF2B5EF4-FFF2-40B4-BE49-F238E27FC236}">
                <a16:creationId xmlns:a16="http://schemas.microsoft.com/office/drawing/2014/main" id="{17395EDF-E262-627A-27F8-3E8A6C3CCA2E}"/>
              </a:ext>
            </a:extLst>
          </p:cNvPr>
          <p:cNvSpPr>
            <a:spLocks noGrp="1"/>
          </p:cNvSpPr>
          <p:nvPr>
            <p:ph idx="1"/>
          </p:nvPr>
        </p:nvSpPr>
        <p:spPr>
          <a:xfrm>
            <a:off x="838200" y="1840557"/>
            <a:ext cx="10515600" cy="3683953"/>
          </a:xfrm>
        </p:spPr>
        <p:txBody>
          <a:bodyPr>
            <a:normAutofit fontScale="92500" lnSpcReduction="10000"/>
          </a:bodyPr>
          <a:lstStyle/>
          <a:p>
            <a:pPr marL="0" indent="0">
              <a:buNone/>
            </a:pPr>
            <a:r>
              <a:rPr lang="en-GB" dirty="0"/>
              <a:t>In S6, you should supplement your attainment by picking a range of subjects that you need for what you require when you leave school. This is the last chance to achieve these in school.</a:t>
            </a:r>
          </a:p>
          <a:p>
            <a:pPr marL="0" indent="0">
              <a:buNone/>
            </a:pPr>
            <a:endParaRPr lang="en-GB" dirty="0"/>
          </a:p>
          <a:p>
            <a:pPr marL="0" indent="0">
              <a:buNone/>
            </a:pPr>
            <a:endParaRPr lang="en-GB" dirty="0">
              <a:solidFill>
                <a:srgbClr val="FF0000"/>
              </a:solidFill>
              <a:highlight>
                <a:srgbClr val="FFFF00"/>
              </a:highlight>
            </a:endParaRPr>
          </a:p>
          <a:p>
            <a:pPr marL="0" indent="0">
              <a:buNone/>
            </a:pPr>
            <a:r>
              <a:rPr lang="en-GB" dirty="0"/>
              <a:t>Minimum of subjects</a:t>
            </a:r>
          </a:p>
          <a:p>
            <a:pPr marL="0" indent="0">
              <a:buNone/>
            </a:pPr>
            <a:r>
              <a:rPr lang="en-GB" dirty="0"/>
              <a:t>Those listed as entry requirements for College, University or needed for employment</a:t>
            </a:r>
          </a:p>
          <a:p>
            <a:pPr marL="0" indent="0">
              <a:buNone/>
            </a:pPr>
            <a:r>
              <a:rPr lang="en-GB" dirty="0"/>
              <a:t>Subjects you  have previous experience of – studied in S4 but not S5 </a:t>
            </a:r>
          </a:p>
          <a:p>
            <a:pPr marL="0" indent="0">
              <a:buNone/>
            </a:pPr>
            <a:endParaRPr lang="en-GB" dirty="0"/>
          </a:p>
        </p:txBody>
      </p:sp>
      <p:pic>
        <p:nvPicPr>
          <p:cNvPr id="8" name="Picture 7">
            <a:extLst>
              <a:ext uri="{FF2B5EF4-FFF2-40B4-BE49-F238E27FC236}">
                <a16:creationId xmlns:a16="http://schemas.microsoft.com/office/drawing/2014/main" id="{641343EC-4A3E-8B83-8937-3EC39CF64AAD}"/>
              </a:ext>
            </a:extLst>
          </p:cNvPr>
          <p:cNvPicPr>
            <a:picLocks noChangeAspect="1"/>
          </p:cNvPicPr>
          <p:nvPr/>
        </p:nvPicPr>
        <p:blipFill>
          <a:blip r:embed="rId3"/>
          <a:stretch>
            <a:fillRect/>
          </a:stretch>
        </p:blipFill>
        <p:spPr>
          <a:xfrm>
            <a:off x="10360411" y="598752"/>
            <a:ext cx="1238317" cy="1295589"/>
          </a:xfrm>
          <a:prstGeom prst="rect">
            <a:avLst/>
          </a:prstGeom>
        </p:spPr>
      </p:pic>
      <p:sp>
        <p:nvSpPr>
          <p:cNvPr id="7" name="TextBox 6">
            <a:extLst>
              <a:ext uri="{FF2B5EF4-FFF2-40B4-BE49-F238E27FC236}">
                <a16:creationId xmlns:a16="http://schemas.microsoft.com/office/drawing/2014/main" id="{B411A291-C41C-39BB-B096-8B3314ED193B}"/>
              </a:ext>
            </a:extLst>
          </p:cNvPr>
          <p:cNvSpPr txBox="1"/>
          <p:nvPr/>
        </p:nvSpPr>
        <p:spPr>
          <a:xfrm>
            <a:off x="4169228" y="5524510"/>
            <a:ext cx="9492343" cy="523220"/>
          </a:xfrm>
          <a:prstGeom prst="rect">
            <a:avLst/>
          </a:prstGeom>
          <a:noFill/>
        </p:spPr>
        <p:txBody>
          <a:bodyPr wrap="square" rtlCol="0">
            <a:spAutoFit/>
          </a:bodyPr>
          <a:lstStyle/>
          <a:p>
            <a:r>
              <a:rPr lang="en-GB" sz="2800" b="1" dirty="0">
                <a:solidFill>
                  <a:schemeClr val="accent1">
                    <a:lumMod val="50000"/>
                    <a:alpha val="45000"/>
                  </a:schemeClr>
                </a:solidFill>
              </a:rPr>
              <a:t>DETERMINATION FAIRNESS RESPECT RESPONSIBLE</a:t>
            </a:r>
          </a:p>
        </p:txBody>
      </p:sp>
    </p:spTree>
    <p:extLst>
      <p:ext uri="{BB962C8B-B14F-4D97-AF65-F5344CB8AC3E}">
        <p14:creationId xmlns:p14="http://schemas.microsoft.com/office/powerpoint/2010/main" val="4278349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9A8C0-2259-A1F1-7D0F-9E8C5056B77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89D4BE5-D7E7-0BFE-1B44-1CEDD00C18CB}"/>
              </a:ext>
            </a:extLst>
          </p:cNvPr>
          <p:cNvSpPr/>
          <p:nvPr/>
        </p:nvSpPr>
        <p:spPr>
          <a:xfrm>
            <a:off x="370114" y="5374640"/>
            <a:ext cx="11473543" cy="82296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692CF7B-00A9-B191-5205-339EC5A555B9}"/>
              </a:ext>
            </a:extLst>
          </p:cNvPr>
          <p:cNvSpPr>
            <a:spLocks noGrp="1"/>
          </p:cNvSpPr>
          <p:nvPr>
            <p:ph type="title"/>
          </p:nvPr>
        </p:nvSpPr>
        <p:spPr>
          <a:xfrm>
            <a:off x="838200" y="293914"/>
            <a:ext cx="10515600" cy="1325563"/>
          </a:xfrm>
        </p:spPr>
        <p:txBody>
          <a:bodyPr/>
          <a:lstStyle/>
          <a:p>
            <a:r>
              <a:rPr lang="en-GB" dirty="0">
                <a:solidFill>
                  <a:srgbClr val="00B0F0"/>
                </a:solidFill>
              </a:rPr>
              <a:t>S6 – What other courses can I pick ? </a:t>
            </a:r>
          </a:p>
        </p:txBody>
      </p:sp>
      <p:sp>
        <p:nvSpPr>
          <p:cNvPr id="4" name="Rectangle 3">
            <a:extLst>
              <a:ext uri="{FF2B5EF4-FFF2-40B4-BE49-F238E27FC236}">
                <a16:creationId xmlns:a16="http://schemas.microsoft.com/office/drawing/2014/main" id="{D133ED03-0281-A5A9-7130-9E6EDE52CC0A}"/>
              </a:ext>
            </a:extLst>
          </p:cNvPr>
          <p:cNvSpPr/>
          <p:nvPr/>
        </p:nvSpPr>
        <p:spPr>
          <a:xfrm>
            <a:off x="370114" y="293914"/>
            <a:ext cx="11473543" cy="622662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5">
            <a:extLst>
              <a:ext uri="{FF2B5EF4-FFF2-40B4-BE49-F238E27FC236}">
                <a16:creationId xmlns:a16="http://schemas.microsoft.com/office/drawing/2014/main" id="{6860885B-BA20-E224-4B78-6280C723CD00}"/>
              </a:ext>
            </a:extLst>
          </p:cNvPr>
          <p:cNvSpPr>
            <a:spLocks noGrp="1"/>
          </p:cNvSpPr>
          <p:nvPr>
            <p:ph idx="1"/>
          </p:nvPr>
        </p:nvSpPr>
        <p:spPr>
          <a:xfrm>
            <a:off x="838200" y="1840557"/>
            <a:ext cx="10515600" cy="3683953"/>
          </a:xfrm>
        </p:spPr>
        <p:txBody>
          <a:bodyPr>
            <a:normAutofit fontScale="62500" lnSpcReduction="20000"/>
          </a:bodyPr>
          <a:lstStyle/>
          <a:p>
            <a:pPr marL="0" indent="0">
              <a:buNone/>
            </a:pPr>
            <a:r>
              <a:rPr lang="en-GB" dirty="0"/>
              <a:t>YASS – SCQF Level 7 </a:t>
            </a:r>
          </a:p>
          <a:p>
            <a:pPr marL="0" indent="0">
              <a:buNone/>
            </a:pPr>
            <a:r>
              <a:rPr lang="en-GB" dirty="0"/>
              <a:t>These are Open University Modules delivered online</a:t>
            </a:r>
          </a:p>
          <a:p>
            <a:pPr marL="0" indent="0">
              <a:buNone/>
            </a:pPr>
            <a:r>
              <a:rPr lang="en-GB" dirty="0"/>
              <a:t>Broadly at SCQF Level 7 (Adv Higher/First Year of University)</a:t>
            </a:r>
          </a:p>
          <a:p>
            <a:pPr marL="0" indent="0">
              <a:buNone/>
            </a:pPr>
            <a:r>
              <a:rPr lang="en-GB" dirty="0"/>
              <a:t>Self Directed online</a:t>
            </a:r>
          </a:p>
          <a:p>
            <a:pPr marL="0" indent="0">
              <a:buNone/>
            </a:pPr>
            <a:r>
              <a:rPr lang="en-GB" dirty="0"/>
              <a:t>Courses in areas such as Marketing, Business, Law, Science </a:t>
            </a:r>
          </a:p>
          <a:p>
            <a:pPr marL="0" indent="0">
              <a:buNone/>
            </a:pPr>
            <a:endParaRPr lang="en-GB" dirty="0"/>
          </a:p>
          <a:p>
            <a:pPr marL="0" indent="0">
              <a:buNone/>
            </a:pPr>
            <a:r>
              <a:rPr lang="en-GB" dirty="0"/>
              <a:t>SWEIC – SCQF 6 or 7</a:t>
            </a:r>
          </a:p>
          <a:p>
            <a:pPr marL="0" indent="0">
              <a:buNone/>
            </a:pPr>
            <a:r>
              <a:rPr lang="en-GB" dirty="0"/>
              <a:t>Virtual Learning Campus </a:t>
            </a:r>
          </a:p>
          <a:p>
            <a:pPr marL="0" indent="0">
              <a:buNone/>
            </a:pPr>
            <a:r>
              <a:rPr lang="en-GB" dirty="0"/>
              <a:t>Range of Higher and Advanced Highers including History, H Politics, etc. </a:t>
            </a:r>
          </a:p>
          <a:p>
            <a:pPr marL="0" indent="0">
              <a:buNone/>
            </a:pPr>
            <a:endParaRPr lang="en-GB" dirty="0"/>
          </a:p>
          <a:p>
            <a:pPr marL="0" indent="0">
              <a:buNone/>
            </a:pPr>
            <a:r>
              <a:rPr lang="en-GB" dirty="0"/>
              <a:t>College courses – Levels 5,6 or 7</a:t>
            </a:r>
          </a:p>
        </p:txBody>
      </p:sp>
      <p:pic>
        <p:nvPicPr>
          <p:cNvPr id="8" name="Picture 7">
            <a:extLst>
              <a:ext uri="{FF2B5EF4-FFF2-40B4-BE49-F238E27FC236}">
                <a16:creationId xmlns:a16="http://schemas.microsoft.com/office/drawing/2014/main" id="{C25A5D98-91A8-B00E-5BD0-4BFBECEF6F90}"/>
              </a:ext>
            </a:extLst>
          </p:cNvPr>
          <p:cNvPicPr>
            <a:picLocks noChangeAspect="1"/>
          </p:cNvPicPr>
          <p:nvPr/>
        </p:nvPicPr>
        <p:blipFill>
          <a:blip r:embed="rId3"/>
          <a:stretch>
            <a:fillRect/>
          </a:stretch>
        </p:blipFill>
        <p:spPr>
          <a:xfrm>
            <a:off x="10360411" y="598752"/>
            <a:ext cx="1238317" cy="1295589"/>
          </a:xfrm>
          <a:prstGeom prst="rect">
            <a:avLst/>
          </a:prstGeom>
        </p:spPr>
      </p:pic>
      <p:sp>
        <p:nvSpPr>
          <p:cNvPr id="7" name="TextBox 6">
            <a:extLst>
              <a:ext uri="{FF2B5EF4-FFF2-40B4-BE49-F238E27FC236}">
                <a16:creationId xmlns:a16="http://schemas.microsoft.com/office/drawing/2014/main" id="{A2989A0A-11DA-C227-8F30-C56F6772F41A}"/>
              </a:ext>
            </a:extLst>
          </p:cNvPr>
          <p:cNvSpPr txBox="1"/>
          <p:nvPr/>
        </p:nvSpPr>
        <p:spPr>
          <a:xfrm>
            <a:off x="4169228" y="5524510"/>
            <a:ext cx="9492343" cy="523220"/>
          </a:xfrm>
          <a:prstGeom prst="rect">
            <a:avLst/>
          </a:prstGeom>
          <a:noFill/>
        </p:spPr>
        <p:txBody>
          <a:bodyPr wrap="square" rtlCol="0">
            <a:spAutoFit/>
          </a:bodyPr>
          <a:lstStyle/>
          <a:p>
            <a:r>
              <a:rPr lang="en-GB" sz="2800" b="1" dirty="0">
                <a:solidFill>
                  <a:schemeClr val="accent1">
                    <a:lumMod val="50000"/>
                    <a:alpha val="45000"/>
                  </a:schemeClr>
                </a:solidFill>
              </a:rPr>
              <a:t>DETERMINATION FAIRNESS RESPECT RESPONSIBLE</a:t>
            </a:r>
          </a:p>
        </p:txBody>
      </p:sp>
    </p:spTree>
    <p:extLst>
      <p:ext uri="{BB962C8B-B14F-4D97-AF65-F5344CB8AC3E}">
        <p14:creationId xmlns:p14="http://schemas.microsoft.com/office/powerpoint/2010/main" val="1840755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B0F0"/>
                </a:solidFill>
              </a:rPr>
              <a:t>Options timeline</a:t>
            </a:r>
          </a:p>
        </p:txBody>
      </p:sp>
      <p:sp>
        <p:nvSpPr>
          <p:cNvPr id="3" name="Content Placeholder 2"/>
          <p:cNvSpPr>
            <a:spLocks noGrp="1"/>
          </p:cNvSpPr>
          <p:nvPr>
            <p:ph idx="1"/>
          </p:nvPr>
        </p:nvSpPr>
        <p:spPr>
          <a:xfrm>
            <a:off x="849085" y="1522979"/>
            <a:ext cx="10515600" cy="4351338"/>
          </a:xfrm>
        </p:spPr>
        <p:txBody>
          <a:bodyPr/>
          <a:lstStyle/>
          <a:p>
            <a:r>
              <a:rPr lang="en-GB" dirty="0"/>
              <a:t>Meeting with Pupil Support Teacher to discuss and choose options in January. </a:t>
            </a:r>
          </a:p>
          <a:p>
            <a:r>
              <a:rPr lang="en-GB" dirty="0"/>
              <a:t>These choices should be as previously stated, in line with intended destinations and in courses where you have interest and previous study. </a:t>
            </a:r>
          </a:p>
          <a:p>
            <a:r>
              <a:rPr lang="en-GB" dirty="0"/>
              <a:t>Take form home to discuss with parents/carers</a:t>
            </a:r>
          </a:p>
          <a:p>
            <a:r>
              <a:rPr lang="en-GB" dirty="0"/>
              <a:t>Submit form online before deadline </a:t>
            </a:r>
            <a:r>
              <a:rPr lang="en-GB" dirty="0">
                <a:solidFill>
                  <a:srgbClr val="FF0000"/>
                </a:solidFill>
              </a:rPr>
              <a:t>Friday February 13</a:t>
            </a:r>
            <a:r>
              <a:rPr lang="en-GB" baseline="30000" dirty="0">
                <a:solidFill>
                  <a:srgbClr val="FF0000"/>
                </a:solidFill>
              </a:rPr>
              <a:t>th</a:t>
            </a:r>
            <a:r>
              <a:rPr lang="en-GB" dirty="0">
                <a:solidFill>
                  <a:srgbClr val="FF0000"/>
                </a:solidFill>
              </a:rPr>
              <a:t> 2026.</a:t>
            </a:r>
          </a:p>
          <a:p>
            <a:endParaRPr lang="en-GB" dirty="0"/>
          </a:p>
          <a:p>
            <a:pPr marL="0" indent="0">
              <a:buNone/>
            </a:pPr>
            <a:endParaRPr lang="en-GB" dirty="0"/>
          </a:p>
          <a:p>
            <a:pPr marL="0" indent="0">
              <a:buNone/>
            </a:pPr>
            <a:endParaRPr lang="en-GB" dirty="0"/>
          </a:p>
        </p:txBody>
      </p:sp>
      <p:sp>
        <p:nvSpPr>
          <p:cNvPr id="5" name="Rectangle 4"/>
          <p:cNvSpPr/>
          <p:nvPr/>
        </p:nvSpPr>
        <p:spPr>
          <a:xfrm>
            <a:off x="370114" y="293914"/>
            <a:ext cx="11473543" cy="622662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a:stretch>
            <a:fillRect/>
          </a:stretch>
        </p:blipFill>
        <p:spPr>
          <a:xfrm>
            <a:off x="10551695" y="466311"/>
            <a:ext cx="1102788" cy="1153792"/>
          </a:xfrm>
          <a:prstGeom prst="rect">
            <a:avLst/>
          </a:prstGeom>
        </p:spPr>
      </p:pic>
    </p:spTree>
    <p:extLst>
      <p:ext uri="{BB962C8B-B14F-4D97-AF65-F5344CB8AC3E}">
        <p14:creationId xmlns:p14="http://schemas.microsoft.com/office/powerpoint/2010/main" val="1894197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7CBAC-1780-4A2A-35DC-B5F93F1F633D}"/>
              </a:ext>
            </a:extLst>
          </p:cNvPr>
          <p:cNvSpPr txBox="1"/>
          <p:nvPr/>
        </p:nvSpPr>
        <p:spPr>
          <a:xfrm>
            <a:off x="437322" y="1731635"/>
            <a:ext cx="2314267" cy="369332"/>
          </a:xfrm>
          <a:prstGeom prst="rect">
            <a:avLst/>
          </a:prstGeom>
          <a:noFill/>
        </p:spPr>
        <p:txBody>
          <a:bodyPr wrap="square" rtlCol="0">
            <a:spAutoFit/>
          </a:bodyPr>
          <a:lstStyle/>
          <a:p>
            <a:r>
              <a:rPr lang="en-US" dirty="0"/>
              <a:t>BGE</a:t>
            </a:r>
          </a:p>
        </p:txBody>
      </p:sp>
      <p:sp>
        <p:nvSpPr>
          <p:cNvPr id="6" name="Rectangle 5">
            <a:extLst>
              <a:ext uri="{FF2B5EF4-FFF2-40B4-BE49-F238E27FC236}">
                <a16:creationId xmlns:a16="http://schemas.microsoft.com/office/drawing/2014/main" id="{D28F0B9E-E1DF-3B72-55A1-E29B7B2AA274}"/>
              </a:ext>
            </a:extLst>
          </p:cNvPr>
          <p:cNvSpPr/>
          <p:nvPr/>
        </p:nvSpPr>
        <p:spPr>
          <a:xfrm>
            <a:off x="0" y="0"/>
            <a:ext cx="8732750" cy="6858000"/>
          </a:xfrm>
          <a:prstGeom prst="rect">
            <a:avLst/>
          </a:prstGeom>
          <a:solidFill>
            <a:schemeClr val="bg1"/>
          </a:solidFill>
          <a:ln>
            <a:noFill/>
          </a:ln>
          <a:effectLst>
            <a:outerShdw blurRad="203200" dist="38100" sx="101000" sy="101000" algn="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 name="TextBox 3">
            <a:extLst>
              <a:ext uri="{FF2B5EF4-FFF2-40B4-BE49-F238E27FC236}">
                <a16:creationId xmlns:a16="http://schemas.microsoft.com/office/drawing/2014/main" id="{AE492CFF-9A9D-C320-951B-C2158B05C3C0}"/>
              </a:ext>
            </a:extLst>
          </p:cNvPr>
          <p:cNvSpPr txBox="1"/>
          <p:nvPr/>
        </p:nvSpPr>
        <p:spPr>
          <a:xfrm>
            <a:off x="437323" y="2085698"/>
            <a:ext cx="738824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dirty="0">
                <a:latin typeface="Figtree"/>
              </a:rPr>
              <a:t>Careers Adviser</a:t>
            </a:r>
          </a:p>
          <a:p>
            <a:endParaRPr lang="en-GB" sz="4800" dirty="0">
              <a:latin typeface="Figtree"/>
            </a:endParaRPr>
          </a:p>
          <a:p>
            <a:r>
              <a:rPr lang="en-GB" sz="4800" dirty="0">
                <a:latin typeface="Figtree"/>
              </a:rPr>
              <a:t>Kirstin Reynolds</a:t>
            </a:r>
          </a:p>
        </p:txBody>
      </p:sp>
      <p:pic>
        <p:nvPicPr>
          <p:cNvPr id="8" name="Picture 7">
            <a:extLst>
              <a:ext uri="{FF2B5EF4-FFF2-40B4-BE49-F238E27FC236}">
                <a16:creationId xmlns:a16="http://schemas.microsoft.com/office/drawing/2014/main" id="{3671B119-DF65-1866-AE2F-1B5D43E51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763" y="3162159"/>
            <a:ext cx="6548467" cy="406402"/>
          </a:xfrm>
          <a:prstGeom prst="rect">
            <a:avLst/>
          </a:prstGeom>
        </p:spPr>
      </p:pic>
      <p:pic>
        <p:nvPicPr>
          <p:cNvPr id="10" name="Picture 9" descr="A blue background with white text&#10;&#10;AI-generated content may be incorrect.">
            <a:extLst>
              <a:ext uri="{FF2B5EF4-FFF2-40B4-BE49-F238E27FC236}">
                <a16:creationId xmlns:a16="http://schemas.microsoft.com/office/drawing/2014/main" id="{AE9C1756-74C0-89EE-F56D-C5CE72AAFF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322" y="371410"/>
            <a:ext cx="1397000" cy="901700"/>
          </a:xfrm>
          <a:prstGeom prst="rect">
            <a:avLst/>
          </a:prstGeom>
        </p:spPr>
      </p:pic>
      <p:pic>
        <p:nvPicPr>
          <p:cNvPr id="12" name="Picture 11">
            <a:extLst>
              <a:ext uri="{FF2B5EF4-FFF2-40B4-BE49-F238E27FC236}">
                <a16:creationId xmlns:a16="http://schemas.microsoft.com/office/drawing/2014/main" id="{C4CB3A20-84B6-58EA-87A1-79FE0951D1E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730125" y="2631573"/>
            <a:ext cx="3774709" cy="3848147"/>
          </a:xfrm>
          <a:prstGeom prst="rect">
            <a:avLst/>
          </a:prstGeom>
        </p:spPr>
      </p:pic>
      <p:sp>
        <p:nvSpPr>
          <p:cNvPr id="15" name="TextBox 14">
            <a:extLst>
              <a:ext uri="{FF2B5EF4-FFF2-40B4-BE49-F238E27FC236}">
                <a16:creationId xmlns:a16="http://schemas.microsoft.com/office/drawing/2014/main" id="{B164F1C6-72BF-C921-3FD4-2D377B905FD1}"/>
              </a:ext>
            </a:extLst>
          </p:cNvPr>
          <p:cNvSpPr txBox="1"/>
          <p:nvPr/>
        </p:nvSpPr>
        <p:spPr>
          <a:xfrm>
            <a:off x="437322" y="6285468"/>
            <a:ext cx="2314267" cy="369332"/>
          </a:xfrm>
          <a:prstGeom prst="rect">
            <a:avLst/>
          </a:prstGeom>
          <a:noFill/>
        </p:spPr>
        <p:txBody>
          <a:bodyPr wrap="square" rtlCol="0">
            <a:spAutoFit/>
          </a:bodyPr>
          <a:lstStyle/>
          <a:p>
            <a:r>
              <a:rPr lang="en-US" dirty="0"/>
              <a:t>myworldofwork.co.uk</a:t>
            </a:r>
          </a:p>
        </p:txBody>
      </p:sp>
    </p:spTree>
    <p:extLst>
      <p:ext uri="{BB962C8B-B14F-4D97-AF65-F5344CB8AC3E}">
        <p14:creationId xmlns:p14="http://schemas.microsoft.com/office/powerpoint/2010/main" val="109857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4F0C3-376A-B7B6-D8FF-AA1B6DB19A3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43CB3C1-CB46-385E-AC0D-261D10105A71}"/>
              </a:ext>
            </a:extLst>
          </p:cNvPr>
          <p:cNvPicPr>
            <a:picLocks noChangeAspect="1"/>
          </p:cNvPicPr>
          <p:nvPr/>
        </p:nvPicPr>
        <p:blipFill>
          <a:blip r:embed="rId3"/>
          <a:stretch>
            <a:fillRect/>
          </a:stretch>
        </p:blipFill>
        <p:spPr>
          <a:xfrm>
            <a:off x="2657207" y="1086386"/>
            <a:ext cx="1514475" cy="781050"/>
          </a:xfrm>
          <a:prstGeom prst="rect">
            <a:avLst/>
          </a:prstGeom>
        </p:spPr>
      </p:pic>
      <p:sp>
        <p:nvSpPr>
          <p:cNvPr id="4" name="Title 3">
            <a:extLst>
              <a:ext uri="{FF2B5EF4-FFF2-40B4-BE49-F238E27FC236}">
                <a16:creationId xmlns:a16="http://schemas.microsoft.com/office/drawing/2014/main" id="{8F016C36-A868-0CDF-15D8-6F141E49ECDD}"/>
              </a:ext>
            </a:extLst>
          </p:cNvPr>
          <p:cNvSpPr>
            <a:spLocks noGrp="1"/>
          </p:cNvSpPr>
          <p:nvPr>
            <p:ph type="title"/>
          </p:nvPr>
        </p:nvSpPr>
        <p:spPr>
          <a:xfrm>
            <a:off x="719978" y="2304199"/>
            <a:ext cx="10752044" cy="1325563"/>
          </a:xfrm>
        </p:spPr>
        <p:txBody>
          <a:bodyPr>
            <a:normAutofit fontScale="90000"/>
          </a:bodyPr>
          <a:lstStyle/>
          <a:p>
            <a:r>
              <a:rPr lang="en-GB" dirty="0"/>
              <a:t>I work with pupils throughout their time at school through group learning sessions, drop-ins, and one-to-one career guidance appointments. </a:t>
            </a:r>
            <a:br>
              <a:rPr lang="en-GB" dirty="0"/>
            </a:br>
            <a:br>
              <a:rPr lang="en-GB" dirty="0"/>
            </a:br>
            <a:r>
              <a:rPr lang="en-GB" dirty="0"/>
              <a:t>My support is designed to help pupils understand and explore all their options and build their career management skills. </a:t>
            </a:r>
            <a:br>
              <a:rPr lang="en-GB" sz="3600" dirty="0"/>
            </a:br>
            <a:endParaRPr lang="en-GB" dirty="0"/>
          </a:p>
        </p:txBody>
      </p:sp>
    </p:spTree>
    <p:extLst>
      <p:ext uri="{BB962C8B-B14F-4D97-AF65-F5344CB8AC3E}">
        <p14:creationId xmlns:p14="http://schemas.microsoft.com/office/powerpoint/2010/main" val="1200661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114" y="5374640"/>
            <a:ext cx="11473543" cy="82296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70114" y="293914"/>
            <a:ext cx="11473543" cy="622662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a:off x="10231110" y="462567"/>
            <a:ext cx="1238317" cy="1295589"/>
          </a:xfrm>
          <a:prstGeom prst="rect">
            <a:avLst/>
          </a:prstGeom>
        </p:spPr>
      </p:pic>
      <p:sp>
        <p:nvSpPr>
          <p:cNvPr id="8" name="TextBox 7"/>
          <p:cNvSpPr txBox="1"/>
          <p:nvPr/>
        </p:nvSpPr>
        <p:spPr>
          <a:xfrm>
            <a:off x="4169228" y="5524510"/>
            <a:ext cx="9492343" cy="523220"/>
          </a:xfrm>
          <a:prstGeom prst="rect">
            <a:avLst/>
          </a:prstGeom>
          <a:noFill/>
        </p:spPr>
        <p:txBody>
          <a:bodyPr wrap="square" rtlCol="0">
            <a:spAutoFit/>
          </a:bodyPr>
          <a:lstStyle/>
          <a:p>
            <a:r>
              <a:rPr lang="en-GB" sz="2800" b="1" dirty="0">
                <a:solidFill>
                  <a:schemeClr val="accent1">
                    <a:lumMod val="50000"/>
                    <a:alpha val="45000"/>
                  </a:schemeClr>
                </a:solidFill>
              </a:rPr>
              <a:t>DETERMINATION FAIRNESS RESPECT RESPONSIBLE</a:t>
            </a:r>
          </a:p>
        </p:txBody>
      </p:sp>
      <p:sp>
        <p:nvSpPr>
          <p:cNvPr id="10" name="Title 9"/>
          <p:cNvSpPr>
            <a:spLocks noGrp="1"/>
          </p:cNvSpPr>
          <p:nvPr>
            <p:ph type="title"/>
          </p:nvPr>
        </p:nvSpPr>
        <p:spPr/>
        <p:txBody>
          <a:bodyPr/>
          <a:lstStyle/>
          <a:p>
            <a:r>
              <a:rPr lang="en-GB" dirty="0">
                <a:solidFill>
                  <a:srgbClr val="00B0F0"/>
                </a:solidFill>
              </a:rPr>
              <a:t>S5 – Reasons to come back</a:t>
            </a:r>
            <a:r>
              <a:rPr lang="en-GB" dirty="0"/>
              <a:t>		</a:t>
            </a:r>
          </a:p>
        </p:txBody>
      </p:sp>
      <p:sp>
        <p:nvSpPr>
          <p:cNvPr id="11" name="Content Placeholder 10"/>
          <p:cNvSpPr>
            <a:spLocks noGrp="1"/>
          </p:cNvSpPr>
          <p:nvPr>
            <p:ph idx="1"/>
          </p:nvPr>
        </p:nvSpPr>
        <p:spPr>
          <a:xfrm>
            <a:off x="1511966" y="1591753"/>
            <a:ext cx="3824449" cy="1167589"/>
          </a:xfrm>
        </p:spPr>
        <p:txBody>
          <a:bodyPr>
            <a:normAutofit fontScale="92500"/>
          </a:bodyPr>
          <a:lstStyle/>
          <a:p>
            <a:pPr marL="0" indent="0">
              <a:buNone/>
            </a:pPr>
            <a:r>
              <a:rPr lang="en-GB" sz="3200" dirty="0">
                <a:solidFill>
                  <a:srgbClr val="0070C0"/>
                </a:solidFill>
              </a:rPr>
              <a:t>Attainment in National Qualifications </a:t>
            </a:r>
          </a:p>
          <a:p>
            <a:endParaRPr lang="en-GB" dirty="0"/>
          </a:p>
        </p:txBody>
      </p:sp>
      <p:sp>
        <p:nvSpPr>
          <p:cNvPr id="12" name="Content Placeholder 10"/>
          <p:cNvSpPr txBox="1">
            <a:spLocks/>
          </p:cNvSpPr>
          <p:nvPr/>
        </p:nvSpPr>
        <p:spPr>
          <a:xfrm>
            <a:off x="7607998" y="4593708"/>
            <a:ext cx="3745802" cy="78527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500" dirty="0">
                <a:solidFill>
                  <a:srgbClr val="0070C0"/>
                </a:solidFill>
              </a:rPr>
              <a:t>Post-school transition support</a:t>
            </a:r>
          </a:p>
          <a:p>
            <a:endParaRPr lang="en-GB" dirty="0"/>
          </a:p>
        </p:txBody>
      </p:sp>
      <p:sp>
        <p:nvSpPr>
          <p:cNvPr id="13" name="Content Placeholder 10"/>
          <p:cNvSpPr txBox="1">
            <a:spLocks/>
          </p:cNvSpPr>
          <p:nvPr/>
        </p:nvSpPr>
        <p:spPr>
          <a:xfrm>
            <a:off x="6096000" y="2936811"/>
            <a:ext cx="4879206" cy="80676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500" dirty="0">
                <a:solidFill>
                  <a:srgbClr val="0070C0"/>
                </a:solidFill>
              </a:rPr>
              <a:t>Attainment in vocational qualifications</a:t>
            </a:r>
          </a:p>
          <a:p>
            <a:endParaRPr lang="en-GB" dirty="0"/>
          </a:p>
        </p:txBody>
      </p:sp>
      <p:sp>
        <p:nvSpPr>
          <p:cNvPr id="14" name="Content Placeholder 10"/>
          <p:cNvSpPr txBox="1">
            <a:spLocks/>
          </p:cNvSpPr>
          <p:nvPr/>
        </p:nvSpPr>
        <p:spPr>
          <a:xfrm>
            <a:off x="2035213" y="3410579"/>
            <a:ext cx="3003082" cy="1359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rgbClr val="0070C0"/>
                </a:solidFill>
              </a:rPr>
              <a:t>Not sure what you want to do yet</a:t>
            </a:r>
          </a:p>
          <a:p>
            <a:pPr marL="0" indent="0">
              <a:buFont typeface="Arial" panose="020B0604020202020204" pitchFamily="34" charset="0"/>
              <a:buNone/>
            </a:pPr>
            <a:endParaRPr lang="en-GB" dirty="0"/>
          </a:p>
          <a:p>
            <a:endParaRPr lang="en-GB" dirty="0"/>
          </a:p>
        </p:txBody>
      </p:sp>
      <p:sp>
        <p:nvSpPr>
          <p:cNvPr id="15" name="Content Placeholder 10"/>
          <p:cNvSpPr txBox="1">
            <a:spLocks/>
          </p:cNvSpPr>
          <p:nvPr/>
        </p:nvSpPr>
        <p:spPr>
          <a:xfrm>
            <a:off x="751570" y="4380377"/>
            <a:ext cx="5254593" cy="107961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200" dirty="0">
                <a:solidFill>
                  <a:srgbClr val="0070C0"/>
                </a:solidFill>
              </a:rPr>
              <a:t>Transferrable skills development</a:t>
            </a:r>
          </a:p>
          <a:p>
            <a:endParaRPr lang="en-GB" dirty="0"/>
          </a:p>
        </p:txBody>
      </p:sp>
      <p:sp>
        <p:nvSpPr>
          <p:cNvPr id="16" name="Content Placeholder 10"/>
          <p:cNvSpPr txBox="1">
            <a:spLocks/>
          </p:cNvSpPr>
          <p:nvPr/>
        </p:nvSpPr>
        <p:spPr>
          <a:xfrm>
            <a:off x="5710645" y="1867233"/>
            <a:ext cx="4879206" cy="806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0070C0"/>
                </a:solidFill>
              </a:rPr>
              <a:t>Subject specific knowledge</a:t>
            </a:r>
          </a:p>
          <a:p>
            <a:endParaRPr lang="en-GB" dirty="0"/>
          </a:p>
        </p:txBody>
      </p:sp>
      <p:sp>
        <p:nvSpPr>
          <p:cNvPr id="18" name="Content Placeholder 10"/>
          <p:cNvSpPr txBox="1">
            <a:spLocks/>
          </p:cNvSpPr>
          <p:nvPr/>
        </p:nvSpPr>
        <p:spPr>
          <a:xfrm>
            <a:off x="643515" y="2660525"/>
            <a:ext cx="3003082" cy="1359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rgbClr val="0070C0"/>
                </a:solidFill>
              </a:rPr>
              <a:t>1</a:t>
            </a:r>
            <a:r>
              <a:rPr lang="en-GB" sz="2400" baseline="30000" dirty="0">
                <a:solidFill>
                  <a:srgbClr val="0070C0"/>
                </a:solidFill>
              </a:rPr>
              <a:t>st</a:t>
            </a:r>
            <a:r>
              <a:rPr lang="en-GB" sz="2400" dirty="0">
                <a:solidFill>
                  <a:srgbClr val="0070C0"/>
                </a:solidFill>
              </a:rPr>
              <a:t> year of a 2 year pathway</a:t>
            </a:r>
          </a:p>
          <a:p>
            <a:pPr marL="0" indent="0">
              <a:buFont typeface="Arial" panose="020B0604020202020204" pitchFamily="34" charset="0"/>
              <a:buNone/>
            </a:pPr>
            <a:endParaRPr lang="en-GB" dirty="0"/>
          </a:p>
          <a:p>
            <a:endParaRPr lang="en-GB" dirty="0"/>
          </a:p>
        </p:txBody>
      </p:sp>
    </p:spTree>
    <p:extLst>
      <p:ext uri="{BB962C8B-B14F-4D97-AF65-F5344CB8AC3E}">
        <p14:creationId xmlns:p14="http://schemas.microsoft.com/office/powerpoint/2010/main" val="1897401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0ED560-4D66-BDC4-A99D-C27E0E64417E}"/>
              </a:ext>
            </a:extLst>
          </p:cNvPr>
          <p:cNvPicPr>
            <a:picLocks noChangeAspect="1"/>
          </p:cNvPicPr>
          <p:nvPr/>
        </p:nvPicPr>
        <p:blipFill rotWithShape="1">
          <a:blip r:embed="rId3"/>
          <a:srcRect l="5113" t="20026" r="4325" b="6706"/>
          <a:stretch/>
        </p:blipFill>
        <p:spPr>
          <a:xfrm>
            <a:off x="922398" y="457200"/>
            <a:ext cx="10347204" cy="5943600"/>
          </a:xfrm>
          <a:prstGeom prst="rect">
            <a:avLst/>
          </a:prstGeom>
        </p:spPr>
      </p:pic>
    </p:spTree>
    <p:extLst>
      <p:ext uri="{BB962C8B-B14F-4D97-AF65-F5344CB8AC3E}">
        <p14:creationId xmlns:p14="http://schemas.microsoft.com/office/powerpoint/2010/main" val="1779670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87392-D2A0-3962-D868-79FB04127E66}"/>
              </a:ext>
            </a:extLst>
          </p:cNvPr>
          <p:cNvSpPr>
            <a:spLocks noGrp="1"/>
          </p:cNvSpPr>
          <p:nvPr>
            <p:ph type="title"/>
          </p:nvPr>
        </p:nvSpPr>
        <p:spPr>
          <a:xfrm>
            <a:off x="655320" y="584131"/>
            <a:ext cx="10515600" cy="1325563"/>
          </a:xfrm>
        </p:spPr>
        <p:txBody>
          <a:bodyPr/>
          <a:lstStyle/>
          <a:p>
            <a:r>
              <a:rPr lang="en-GB" dirty="0"/>
              <a:t>Apprenticeship Overview </a:t>
            </a:r>
          </a:p>
        </p:txBody>
      </p:sp>
      <p:sp>
        <p:nvSpPr>
          <p:cNvPr id="3" name="Content Placeholder 2">
            <a:extLst>
              <a:ext uri="{FF2B5EF4-FFF2-40B4-BE49-F238E27FC236}">
                <a16:creationId xmlns:a16="http://schemas.microsoft.com/office/drawing/2014/main" id="{657C86C2-74F0-777A-5A36-56731BCF43B9}"/>
              </a:ext>
            </a:extLst>
          </p:cNvPr>
          <p:cNvSpPr>
            <a:spLocks noGrp="1"/>
          </p:cNvSpPr>
          <p:nvPr>
            <p:ph idx="1"/>
          </p:nvPr>
        </p:nvSpPr>
        <p:spPr/>
        <p:txBody>
          <a:bodyPr>
            <a:normAutofit lnSpcReduction="10000"/>
          </a:bodyPr>
          <a:lstStyle/>
          <a:p>
            <a:pPr marL="342900" indent="-342900"/>
            <a:r>
              <a:rPr lang="en-GB" dirty="0">
                <a:latin typeface="Arial" panose="020B0604020202020204" pitchFamily="34" charset="0"/>
                <a:cs typeface="Arial" panose="020B0604020202020204" pitchFamily="34" charset="0"/>
              </a:rPr>
              <a:t>A job which lets people earn a wage, get workplace experience and work towards a qualification (SCQF level 5 through to SCQF level 12)</a:t>
            </a:r>
          </a:p>
          <a:p>
            <a:pPr marL="342900" indent="-342900"/>
            <a:endParaRPr lang="en-GB" dirty="0">
              <a:latin typeface="Arial" panose="020B0604020202020204" pitchFamily="34" charset="0"/>
              <a:cs typeface="Arial" panose="020B0604020202020204" pitchFamily="34" charset="0"/>
            </a:endParaRPr>
          </a:p>
          <a:p>
            <a:pPr marL="342900" indent="-342900"/>
            <a:r>
              <a:rPr lang="en-GB" dirty="0">
                <a:latin typeface="Arial" panose="020B0604020202020204" pitchFamily="34" charset="0"/>
                <a:cs typeface="Arial" panose="020B0604020202020204" pitchFamily="34" charset="0"/>
              </a:rPr>
              <a:t>An alternative to college or university</a:t>
            </a:r>
          </a:p>
          <a:p>
            <a:pPr marL="342900" indent="-342900"/>
            <a:endParaRPr lang="en-GB" dirty="0">
              <a:latin typeface="Arial" panose="020B0604020202020204" pitchFamily="34" charset="0"/>
              <a:cs typeface="Arial" panose="020B0604020202020204" pitchFamily="34" charset="0"/>
            </a:endParaRPr>
          </a:p>
          <a:p>
            <a:pPr marL="342900" indent="-342900"/>
            <a:r>
              <a:rPr lang="en-GB" dirty="0">
                <a:latin typeface="Arial"/>
                <a:cs typeface="Arial"/>
              </a:rPr>
              <a:t>Can take a year to four years to complete</a:t>
            </a:r>
          </a:p>
          <a:p>
            <a:pPr marL="342900" indent="-342900"/>
            <a:endParaRPr lang="en-GB" dirty="0">
              <a:latin typeface="Arial" panose="020B0604020202020204" pitchFamily="34" charset="0"/>
              <a:cs typeface="Arial" panose="020B0604020202020204" pitchFamily="34" charset="0"/>
              <a:hlinkClick r:id="rId3"/>
            </a:endParaRPr>
          </a:p>
          <a:p>
            <a:pPr marL="342900" indent="-342900"/>
            <a:r>
              <a:rPr lang="en-GB" dirty="0">
                <a:latin typeface="Arial"/>
                <a:cs typeface="Arial"/>
                <a:hlinkClick r:id="rId3"/>
              </a:rPr>
              <a:t>There are over 100 Modern Apprenticeship frameworks and 15 Graduate Apprenticeship frameworks</a:t>
            </a:r>
            <a:endParaRPr lang="en-GB" dirty="0">
              <a:latin typeface="Arial"/>
              <a:cs typeface="Arial"/>
            </a:endParaRPr>
          </a:p>
          <a:p>
            <a:endParaRPr lang="en-GB" dirty="0"/>
          </a:p>
        </p:txBody>
      </p:sp>
      <p:sp>
        <p:nvSpPr>
          <p:cNvPr id="4" name="TextBox 3">
            <a:extLst>
              <a:ext uri="{FF2B5EF4-FFF2-40B4-BE49-F238E27FC236}">
                <a16:creationId xmlns:a16="http://schemas.microsoft.com/office/drawing/2014/main" id="{0C05398D-A832-09E2-3FAC-5C3A856D1C89}"/>
              </a:ext>
            </a:extLst>
          </p:cNvPr>
          <p:cNvSpPr txBox="1"/>
          <p:nvPr/>
        </p:nvSpPr>
        <p:spPr>
          <a:xfrm>
            <a:off x="5412610" y="230188"/>
            <a:ext cx="6254663" cy="707886"/>
          </a:xfrm>
          <a:prstGeom prst="rect">
            <a:avLst/>
          </a:prstGeom>
          <a:noFill/>
          <a:ln w="38100">
            <a:solidFill>
              <a:srgbClr val="009DB5"/>
            </a:solidFill>
          </a:ln>
        </p:spPr>
        <p:txBody>
          <a:bodyPr wrap="square" rtlCol="0">
            <a:spAutoFit/>
          </a:bodyPr>
          <a:lstStyle/>
          <a:p>
            <a:pPr algn="ctr"/>
            <a:r>
              <a:rPr lang="en-GB" sz="4000" b="1" dirty="0">
                <a:solidFill>
                  <a:srgbClr val="009DB5"/>
                </a:solidFill>
                <a:latin typeface="Arial" panose="020B0604020202020204" pitchFamily="34" charset="0"/>
                <a:cs typeface="Arial" panose="020B0604020202020204" pitchFamily="34" charset="0"/>
              </a:rPr>
              <a:t>APPRENTICESHIP.SCOT</a:t>
            </a:r>
          </a:p>
        </p:txBody>
      </p:sp>
    </p:spTree>
    <p:extLst>
      <p:ext uri="{BB962C8B-B14F-4D97-AF65-F5344CB8AC3E}">
        <p14:creationId xmlns:p14="http://schemas.microsoft.com/office/powerpoint/2010/main" val="1739879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F3553-2269-247F-DF6B-F64A52B028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C44455-6CB7-5391-5971-5DE53DD30F3F}"/>
              </a:ext>
            </a:extLst>
          </p:cNvPr>
          <p:cNvSpPr>
            <a:spLocks noGrp="1"/>
          </p:cNvSpPr>
          <p:nvPr>
            <p:ph type="title"/>
          </p:nvPr>
        </p:nvSpPr>
        <p:spPr>
          <a:xfrm>
            <a:off x="838200" y="500062"/>
            <a:ext cx="10515600" cy="1325563"/>
          </a:xfrm>
        </p:spPr>
        <p:txBody>
          <a:bodyPr/>
          <a:lstStyle/>
          <a:p>
            <a:r>
              <a:rPr lang="en-GB" dirty="0"/>
              <a:t>Apprenticeship Overview </a:t>
            </a:r>
          </a:p>
        </p:txBody>
      </p:sp>
      <p:sp>
        <p:nvSpPr>
          <p:cNvPr id="3" name="Content Placeholder 2">
            <a:extLst>
              <a:ext uri="{FF2B5EF4-FFF2-40B4-BE49-F238E27FC236}">
                <a16:creationId xmlns:a16="http://schemas.microsoft.com/office/drawing/2014/main" id="{1F87518F-8122-573F-2BE5-F478EC5ADF8B}"/>
              </a:ext>
            </a:extLst>
          </p:cNvPr>
          <p:cNvSpPr>
            <a:spLocks noGrp="1"/>
          </p:cNvSpPr>
          <p:nvPr>
            <p:ph idx="1"/>
          </p:nvPr>
        </p:nvSpPr>
        <p:spPr/>
        <p:txBody>
          <a:bodyPr>
            <a:normAutofit/>
          </a:bodyPr>
          <a:lstStyle/>
          <a:p>
            <a:pPr marL="285750" indent="-285750"/>
            <a:r>
              <a:rPr lang="en-GB" dirty="0">
                <a:latin typeface="Arial" panose="020B0604020202020204" pitchFamily="34" charset="0"/>
                <a:cs typeface="Arial" panose="020B0604020202020204" pitchFamily="34" charset="0"/>
              </a:rPr>
              <a:t>Apprenticeships immerse you in real-world tasks from day one. You learn best by doing, not just watching or reading.</a:t>
            </a:r>
          </a:p>
          <a:p>
            <a:pPr marL="285750" indent="-285750"/>
            <a:endParaRPr lang="en-GB" dirty="0">
              <a:latin typeface="Arial" panose="020B0604020202020204" pitchFamily="34" charset="0"/>
              <a:cs typeface="Arial" panose="020B0604020202020204" pitchFamily="34" charset="0"/>
            </a:endParaRPr>
          </a:p>
          <a:p>
            <a:pPr marL="285750" indent="-285750"/>
            <a:r>
              <a:rPr lang="en-GB" dirty="0">
                <a:latin typeface="Arial" panose="020B0604020202020204" pitchFamily="34" charset="0"/>
                <a:cs typeface="Arial" panose="020B0604020202020204" pitchFamily="34" charset="0"/>
              </a:rPr>
              <a:t>Designed by employers - young people can be sure that their Apprenticeship is helping develop the skills and knowledge that employers are looking for.</a:t>
            </a:r>
          </a:p>
          <a:p>
            <a:pPr marL="285750" indent="-285750"/>
            <a:endParaRPr lang="en-GB" dirty="0">
              <a:latin typeface="Arial" panose="020B0604020202020204" pitchFamily="34" charset="0"/>
              <a:cs typeface="Arial" panose="020B0604020202020204" pitchFamily="34" charset="0"/>
            </a:endParaRPr>
          </a:p>
          <a:p>
            <a:pPr marL="285750" indent="-285750"/>
            <a:r>
              <a:rPr lang="en-GB" dirty="0">
                <a:latin typeface="Arial" panose="020B0604020202020204" pitchFamily="34" charset="0"/>
                <a:cs typeface="Arial" panose="020B0604020202020204" pitchFamily="34" charset="0"/>
              </a:rPr>
              <a:t>Greater chance of gaining and sustaining employment – 92% of Apprentices stay in work after completing their qualification.</a:t>
            </a:r>
          </a:p>
          <a:p>
            <a:endParaRPr lang="en-GB" dirty="0"/>
          </a:p>
        </p:txBody>
      </p:sp>
      <p:sp>
        <p:nvSpPr>
          <p:cNvPr id="4" name="TextBox 3">
            <a:extLst>
              <a:ext uri="{FF2B5EF4-FFF2-40B4-BE49-F238E27FC236}">
                <a16:creationId xmlns:a16="http://schemas.microsoft.com/office/drawing/2014/main" id="{3DC8C3E3-2E52-9539-18B1-8D8016D2C0C7}"/>
              </a:ext>
            </a:extLst>
          </p:cNvPr>
          <p:cNvSpPr txBox="1"/>
          <p:nvPr/>
        </p:nvSpPr>
        <p:spPr>
          <a:xfrm>
            <a:off x="5362734" y="82492"/>
            <a:ext cx="6254663" cy="707886"/>
          </a:xfrm>
          <a:prstGeom prst="rect">
            <a:avLst/>
          </a:prstGeom>
          <a:noFill/>
          <a:ln w="38100">
            <a:solidFill>
              <a:srgbClr val="009DB5"/>
            </a:solidFill>
          </a:ln>
        </p:spPr>
        <p:txBody>
          <a:bodyPr wrap="square" rtlCol="0">
            <a:spAutoFit/>
          </a:bodyPr>
          <a:lstStyle/>
          <a:p>
            <a:pPr algn="ctr"/>
            <a:r>
              <a:rPr lang="en-GB" sz="4000" b="1" dirty="0">
                <a:solidFill>
                  <a:srgbClr val="009DB5"/>
                </a:solidFill>
                <a:latin typeface="Arial" panose="020B0604020202020204" pitchFamily="34" charset="0"/>
                <a:cs typeface="Arial" panose="020B0604020202020204" pitchFamily="34" charset="0"/>
              </a:rPr>
              <a:t>APPRENTICESHIP.SCOT</a:t>
            </a:r>
          </a:p>
        </p:txBody>
      </p:sp>
    </p:spTree>
    <p:extLst>
      <p:ext uri="{BB962C8B-B14F-4D97-AF65-F5344CB8AC3E}">
        <p14:creationId xmlns:p14="http://schemas.microsoft.com/office/powerpoint/2010/main" val="206371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81435-558D-50F4-77C9-84C3CF091EC9}"/>
            </a:ext>
          </a:extLst>
        </p:cNvPr>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A233D79F-CB4A-1910-6440-4CD3F7F1AD40}"/>
              </a:ext>
            </a:extLst>
          </p:cNvPr>
          <p:cNvGraphicFramePr>
            <a:graphicFrameLocks noGrp="1"/>
          </p:cNvGraphicFramePr>
          <p:nvPr>
            <p:ph idx="1"/>
          </p:nvPr>
        </p:nvGraphicFramePr>
        <p:xfrm>
          <a:off x="838200" y="1097280"/>
          <a:ext cx="10515600" cy="5469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C98D8E42-054E-2573-F53C-8808BDA39555}"/>
              </a:ext>
            </a:extLst>
          </p:cNvPr>
          <p:cNvSpPr txBox="1"/>
          <p:nvPr/>
        </p:nvSpPr>
        <p:spPr>
          <a:xfrm>
            <a:off x="5362734" y="82492"/>
            <a:ext cx="6254663" cy="707886"/>
          </a:xfrm>
          <a:prstGeom prst="rect">
            <a:avLst/>
          </a:prstGeom>
          <a:noFill/>
          <a:ln w="38100">
            <a:solidFill>
              <a:srgbClr val="009DB5"/>
            </a:solidFill>
          </a:ln>
        </p:spPr>
        <p:txBody>
          <a:bodyPr wrap="square" rtlCol="0">
            <a:spAutoFit/>
          </a:bodyPr>
          <a:lstStyle/>
          <a:p>
            <a:pPr algn="ctr"/>
            <a:r>
              <a:rPr lang="en-GB" sz="4000" b="1" dirty="0">
                <a:solidFill>
                  <a:srgbClr val="009DB5"/>
                </a:solidFill>
                <a:latin typeface="Arial" panose="020B0604020202020204" pitchFamily="34" charset="0"/>
                <a:cs typeface="Arial" panose="020B0604020202020204" pitchFamily="34" charset="0"/>
              </a:rPr>
              <a:t>APPRENTICESHIP.SCOT</a:t>
            </a:r>
          </a:p>
        </p:txBody>
      </p:sp>
    </p:spTree>
    <p:extLst>
      <p:ext uri="{BB962C8B-B14F-4D97-AF65-F5344CB8AC3E}">
        <p14:creationId xmlns:p14="http://schemas.microsoft.com/office/powerpoint/2010/main" val="4579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4F0C3-376A-B7B6-D8FF-AA1B6DB19A3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43CB3C1-CB46-385E-AC0D-261D10105A71}"/>
              </a:ext>
            </a:extLst>
          </p:cNvPr>
          <p:cNvPicPr>
            <a:picLocks noChangeAspect="1"/>
          </p:cNvPicPr>
          <p:nvPr/>
        </p:nvPicPr>
        <p:blipFill>
          <a:blip r:embed="rId3"/>
          <a:stretch>
            <a:fillRect/>
          </a:stretch>
        </p:blipFill>
        <p:spPr>
          <a:xfrm>
            <a:off x="2657207" y="1086386"/>
            <a:ext cx="1514475" cy="781050"/>
          </a:xfrm>
          <a:prstGeom prst="rect">
            <a:avLst/>
          </a:prstGeom>
        </p:spPr>
      </p:pic>
      <p:sp>
        <p:nvSpPr>
          <p:cNvPr id="4" name="Title 3">
            <a:extLst>
              <a:ext uri="{FF2B5EF4-FFF2-40B4-BE49-F238E27FC236}">
                <a16:creationId xmlns:a16="http://schemas.microsoft.com/office/drawing/2014/main" id="{8F016C36-A868-0CDF-15D8-6F141E49ECDD}"/>
              </a:ext>
            </a:extLst>
          </p:cNvPr>
          <p:cNvSpPr>
            <a:spLocks noGrp="1"/>
          </p:cNvSpPr>
          <p:nvPr>
            <p:ph type="title"/>
          </p:nvPr>
        </p:nvSpPr>
        <p:spPr/>
        <p:txBody>
          <a:bodyPr>
            <a:normAutofit fontScale="90000"/>
          </a:bodyPr>
          <a:lstStyle/>
          <a:p>
            <a:br>
              <a:rPr lang="en-GB" dirty="0"/>
            </a:br>
            <a:r>
              <a:rPr lang="en-GB" dirty="0"/>
              <a:t>Careers Adviser</a:t>
            </a:r>
            <a:br>
              <a:rPr lang="en-GB" dirty="0"/>
            </a:br>
            <a:br>
              <a:rPr lang="en-GB" dirty="0"/>
            </a:br>
            <a:r>
              <a:rPr lang="en-GB" dirty="0"/>
              <a:t>Kirstin.Reynolds@sds.co.uk</a:t>
            </a:r>
            <a:br>
              <a:rPr lang="en-GB" dirty="0"/>
            </a:br>
            <a:r>
              <a:rPr lang="en-GB" dirty="0"/>
              <a:t>01563 601 221  </a:t>
            </a:r>
          </a:p>
        </p:txBody>
      </p:sp>
    </p:spTree>
    <p:extLst>
      <p:ext uri="{BB962C8B-B14F-4D97-AF65-F5344CB8AC3E}">
        <p14:creationId xmlns:p14="http://schemas.microsoft.com/office/powerpoint/2010/main" val="1928093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713EAF-8AAC-E4DA-9224-B34FC28952D5}"/>
              </a:ext>
            </a:extLst>
          </p:cNvPr>
          <p:cNvPicPr>
            <a:picLocks noChangeAspect="1"/>
          </p:cNvPicPr>
          <p:nvPr/>
        </p:nvPicPr>
        <p:blipFill>
          <a:blip r:embed="rId2"/>
          <a:stretch>
            <a:fillRect/>
          </a:stretch>
        </p:blipFill>
        <p:spPr>
          <a:xfrm>
            <a:off x="1524000" y="1"/>
            <a:ext cx="9144000" cy="6857999"/>
          </a:xfrm>
          <a:prstGeom prst="rect">
            <a:avLst/>
          </a:prstGeom>
        </p:spPr>
      </p:pic>
      <p:sp>
        <p:nvSpPr>
          <p:cNvPr id="12" name="TextBox 11">
            <a:extLst>
              <a:ext uri="{FF2B5EF4-FFF2-40B4-BE49-F238E27FC236}">
                <a16:creationId xmlns:a16="http://schemas.microsoft.com/office/drawing/2014/main" id="{4AD9A1E3-8158-5096-BB5D-1D93C25F0B34}"/>
              </a:ext>
            </a:extLst>
          </p:cNvPr>
          <p:cNvSpPr txBox="1"/>
          <p:nvPr/>
        </p:nvSpPr>
        <p:spPr>
          <a:xfrm>
            <a:off x="3744686" y="1978091"/>
            <a:ext cx="4637314" cy="2677656"/>
          </a:xfrm>
          <a:prstGeom prst="rect">
            <a:avLst/>
          </a:prstGeom>
          <a:noFill/>
          <a:ln>
            <a:noFill/>
          </a:ln>
          <a:effectLst>
            <a:glow rad="63500">
              <a:srgbClr val="781D7E">
                <a:alpha val="40000"/>
              </a:srgbClr>
            </a:glow>
            <a:outerShdw blurRad="50800" dist="50800" dir="9000000" algn="ctr" rotWithShape="0">
              <a:schemeClr val="tx1"/>
            </a:outerShdw>
          </a:effectLst>
        </p:spPr>
        <p:txBody>
          <a:bodyPr wrap="square">
            <a:spAutoFit/>
          </a:bodyPr>
          <a:lstStyle/>
          <a:p>
            <a:pPr algn="ctr"/>
            <a:endParaRPr lang="en-GB" sz="2800" dirty="0">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393700">
                  <a:srgbClr val="781D7E"/>
                </a:glow>
              </a:effectLst>
              <a:latin typeface="Cascadia Code SemiBold" panose="020B0609020000020004" pitchFamily="49" charset="0"/>
              <a:ea typeface="Cascadia Code SemiBold" panose="020B0609020000020004" pitchFamily="49" charset="0"/>
              <a:cs typeface="Cascadia Code SemiBold" panose="020B0609020000020004" pitchFamily="49" charset="0"/>
            </a:endParaRPr>
          </a:p>
          <a:p>
            <a:pPr algn="ctr"/>
            <a:r>
              <a:rPr lang="en-GB" sz="2800" dirty="0">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393700">
                    <a:srgbClr val="781D7E"/>
                  </a:glow>
                </a:effectLst>
                <a:latin typeface="Cascadia Code SemiBold" panose="020B0609020000020004" pitchFamily="49" charset="0"/>
                <a:ea typeface="Cascadia Code SemiBold" panose="020B0609020000020004" pitchFamily="49" charset="0"/>
                <a:cs typeface="Cascadia Code SemiBold" panose="020B0609020000020004" pitchFamily="49" charset="0"/>
              </a:rPr>
              <a:t>Senior Phase </a:t>
            </a:r>
          </a:p>
          <a:p>
            <a:pPr algn="ctr"/>
            <a:r>
              <a:rPr lang="en-GB" sz="2800" dirty="0">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393700">
                    <a:srgbClr val="781D7E"/>
                  </a:glow>
                </a:effectLst>
                <a:latin typeface="Cascadia Code SemiBold" panose="020B0609020000020004" pitchFamily="49" charset="0"/>
                <a:ea typeface="Cascadia Code SemiBold" panose="020B0609020000020004" pitchFamily="49" charset="0"/>
                <a:cs typeface="Cascadia Code SemiBold" panose="020B0609020000020004" pitchFamily="49" charset="0"/>
              </a:rPr>
              <a:t>School College Courses</a:t>
            </a:r>
          </a:p>
          <a:p>
            <a:pPr algn="ctr"/>
            <a:r>
              <a:rPr lang="en-GB" sz="2800" dirty="0">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393700">
                    <a:srgbClr val="781D7E"/>
                  </a:glow>
                </a:effectLst>
                <a:latin typeface="Cascadia Code SemiBold" panose="020B0609020000020004" pitchFamily="49" charset="0"/>
                <a:ea typeface="Cascadia Code SemiBold" panose="020B0609020000020004" pitchFamily="49" charset="0"/>
                <a:cs typeface="Cascadia Code SemiBold" panose="020B0609020000020004" pitchFamily="49" charset="0"/>
              </a:rPr>
              <a:t>Ayrshire College</a:t>
            </a:r>
          </a:p>
          <a:p>
            <a:pPr algn="ctr"/>
            <a:endParaRPr lang="en-GB" sz="2800" b="1" dirty="0">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4191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237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1889" y="0"/>
            <a:ext cx="9148224" cy="3841584"/>
          </a:xfrm>
          <a:prstGeom prst="rect">
            <a:avLst/>
          </a:prstGeom>
        </p:spPr>
      </p:pic>
      <p:pic>
        <p:nvPicPr>
          <p:cNvPr id="6" name="Content Placeholder 3">
            <a:extLst>
              <a:ext uri="{FF2B5EF4-FFF2-40B4-BE49-F238E27FC236}">
                <a16:creationId xmlns:a16="http://schemas.microsoft.com/office/drawing/2014/main" id="{1710FEAA-FB96-1E63-3722-2FA8ACEB3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3756568"/>
            <a:ext cx="4572988" cy="3101432"/>
          </a:xfrm>
          <a:prstGeom prst="rect">
            <a:avLst/>
          </a:prstGeom>
        </p:spPr>
      </p:pic>
      <p:pic>
        <p:nvPicPr>
          <p:cNvPr id="7" name="Picture 6">
            <a:extLst>
              <a:ext uri="{FF2B5EF4-FFF2-40B4-BE49-F238E27FC236}">
                <a16:creationId xmlns:a16="http://schemas.microsoft.com/office/drawing/2014/main" id="{E633234F-16D1-83E1-E3D1-23868C0F5187}"/>
              </a:ext>
            </a:extLst>
          </p:cNvPr>
          <p:cNvPicPr>
            <a:picLocks noChangeAspect="1"/>
          </p:cNvPicPr>
          <p:nvPr/>
        </p:nvPicPr>
        <p:blipFill rotWithShape="1">
          <a:blip r:embed="rId4">
            <a:extLst>
              <a:ext uri="{28A0092B-C50C-407E-A947-70E740481C1C}">
                <a14:useLocalDpi xmlns:a14="http://schemas.microsoft.com/office/drawing/2010/main" val="0"/>
              </a:ext>
            </a:extLst>
          </a:blip>
          <a:srcRect t="29895" r="19327" b="33622"/>
          <a:stretch/>
        </p:blipFill>
        <p:spPr>
          <a:xfrm>
            <a:off x="6096988" y="3756568"/>
            <a:ext cx="4573124" cy="3101432"/>
          </a:xfrm>
          <a:prstGeom prst="rect">
            <a:avLst/>
          </a:prstGeom>
        </p:spPr>
      </p:pic>
    </p:spTree>
    <p:extLst>
      <p:ext uri="{BB962C8B-B14F-4D97-AF65-F5344CB8AC3E}">
        <p14:creationId xmlns:p14="http://schemas.microsoft.com/office/powerpoint/2010/main" val="2647549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FFED3-84C1-438F-9283-544D89B7B660}"/>
              </a:ext>
            </a:extLst>
          </p:cNvPr>
          <p:cNvSpPr>
            <a:spLocks noGrp="1"/>
          </p:cNvSpPr>
          <p:nvPr>
            <p:ph type="title"/>
          </p:nvPr>
        </p:nvSpPr>
        <p:spPr>
          <a:xfrm>
            <a:off x="1524000" y="0"/>
            <a:ext cx="9144000" cy="1196752"/>
          </a:xfrm>
          <a:solidFill>
            <a:srgbClr val="781D7E"/>
          </a:solidFill>
        </p:spPr>
        <p:txBody>
          <a:bodyPr>
            <a:normAutofit/>
          </a:bodyPr>
          <a:lstStyle/>
          <a:p>
            <a:pPr algn="ctr"/>
            <a:r>
              <a:rPr lang="en-GB" sz="4000" dirty="0">
                <a:solidFill>
                  <a:srgbClr val="FFC000"/>
                </a:solidFill>
                <a:latin typeface="Arial" panose="020B0604020202020204" pitchFamily="34" charset="0"/>
                <a:cs typeface="Arial" panose="020B0604020202020204" pitchFamily="34" charset="0"/>
              </a:rPr>
              <a:t>Kilmarnock Entrance Area</a:t>
            </a:r>
          </a:p>
        </p:txBody>
      </p:sp>
      <p:pic>
        <p:nvPicPr>
          <p:cNvPr id="5" name="Content Placeholder 4" descr="A picture containing indoor&#10;&#10;Description automatically generated">
            <a:extLst>
              <a:ext uri="{FF2B5EF4-FFF2-40B4-BE49-F238E27FC236}">
                <a16:creationId xmlns:a16="http://schemas.microsoft.com/office/drawing/2014/main" id="{2C149406-2051-4893-926B-3AEBA61FCB6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3747" y="1993900"/>
            <a:ext cx="6039418" cy="3765550"/>
          </a:xfrm>
        </p:spPr>
      </p:pic>
    </p:spTree>
    <p:extLst>
      <p:ext uri="{BB962C8B-B14F-4D97-AF65-F5344CB8AC3E}">
        <p14:creationId xmlns:p14="http://schemas.microsoft.com/office/powerpoint/2010/main" val="2398275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2994" y="-594"/>
            <a:ext cx="9144793" cy="6858594"/>
          </a:xfrm>
          <a:prstGeom prst="rect">
            <a:avLst/>
          </a:prstGeom>
        </p:spPr>
      </p:pic>
      <p:sp>
        <p:nvSpPr>
          <p:cNvPr id="3" name="Rectangle 2"/>
          <p:cNvSpPr/>
          <p:nvPr/>
        </p:nvSpPr>
        <p:spPr>
          <a:xfrm>
            <a:off x="4313854" y="480902"/>
            <a:ext cx="6055568" cy="956013"/>
          </a:xfrm>
          <a:prstGeom prst="rect">
            <a:avLst/>
          </a:prstGeom>
          <a:solidFill>
            <a:srgbClr val="781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i="1" dirty="0">
                <a:solidFill>
                  <a:srgbClr val="FFD24F"/>
                </a:solidFill>
                <a:latin typeface="Arial" panose="020B0604020202020204" pitchFamily="34" charset="0"/>
                <a:cs typeface="Arial" panose="020B0604020202020204" pitchFamily="34" charset="0"/>
              </a:rPr>
              <a:t>Role of School College Partnership</a:t>
            </a:r>
          </a:p>
        </p:txBody>
      </p:sp>
      <p:sp>
        <p:nvSpPr>
          <p:cNvPr id="7" name="TextBox 6"/>
          <p:cNvSpPr txBox="1"/>
          <p:nvPr/>
        </p:nvSpPr>
        <p:spPr>
          <a:xfrm>
            <a:off x="2196054" y="1732441"/>
            <a:ext cx="7252746" cy="4462760"/>
          </a:xfrm>
          <a:prstGeom prst="rect">
            <a:avLst/>
          </a:prstGeom>
          <a:noFill/>
        </p:spPr>
        <p:txBody>
          <a:bodyPr wrap="square" rtlCol="0">
            <a:spAutoFit/>
          </a:bodyPr>
          <a:lstStyle/>
          <a:p>
            <a:pPr>
              <a:buClr>
                <a:srgbClr val="FFD24F"/>
              </a:buClr>
              <a:buSzPct val="150000"/>
            </a:pPr>
            <a:r>
              <a:rPr lang="en-GB" sz="2200" b="1" dirty="0">
                <a:solidFill>
                  <a:schemeClr val="bg1"/>
                </a:solidFill>
                <a:latin typeface="Arial" panose="020B0604020202020204" pitchFamily="34" charset="0"/>
                <a:cs typeface="Arial" panose="020B0604020202020204" pitchFamily="34" charset="0"/>
              </a:rPr>
              <a:t>To provide a broad range and depth of subjects, qualifications, skills and experience to:</a:t>
            </a:r>
          </a:p>
          <a:p>
            <a:pPr>
              <a:buClr>
                <a:srgbClr val="FFD24F"/>
              </a:buClr>
              <a:buSzPct val="150000"/>
            </a:pPr>
            <a:endParaRPr lang="en-GB" sz="2200" b="1" dirty="0">
              <a:solidFill>
                <a:schemeClr val="bg1"/>
              </a:solidFill>
              <a:latin typeface="Arial" panose="020B0604020202020204" pitchFamily="34" charset="0"/>
              <a:cs typeface="Arial" panose="020B0604020202020204" pitchFamily="34" charset="0"/>
            </a:endParaRPr>
          </a:p>
          <a:p>
            <a:pPr marL="342900" indent="-342900">
              <a:buClr>
                <a:srgbClr val="FFD24F"/>
              </a:buClr>
              <a:buSzPct val="150000"/>
              <a:buFont typeface="Arial" panose="020B0604020202020204" pitchFamily="34" charset="0"/>
              <a:buChar char="•"/>
            </a:pPr>
            <a:r>
              <a:rPr lang="en-GB" sz="2200" b="1" dirty="0">
                <a:solidFill>
                  <a:schemeClr val="bg1"/>
                </a:solidFill>
                <a:latin typeface="Arial" panose="020B0604020202020204" pitchFamily="34" charset="0"/>
                <a:cs typeface="Arial" panose="020B0604020202020204" pitchFamily="34" charset="0"/>
              </a:rPr>
              <a:t>Get a job in a field you wish to work in </a:t>
            </a:r>
          </a:p>
          <a:p>
            <a:pPr marL="342900" indent="-342900">
              <a:buClr>
                <a:srgbClr val="FFD24F"/>
              </a:buClr>
              <a:buSzPct val="150000"/>
              <a:buFont typeface="Arial" panose="020B0604020202020204" pitchFamily="34" charset="0"/>
              <a:buChar char="•"/>
            </a:pPr>
            <a:endParaRPr lang="en-GB" sz="2200" b="1" dirty="0">
              <a:solidFill>
                <a:schemeClr val="bg1"/>
              </a:solidFill>
              <a:latin typeface="Arial" panose="020B0604020202020204" pitchFamily="34" charset="0"/>
              <a:cs typeface="Arial" panose="020B0604020202020204" pitchFamily="34" charset="0"/>
            </a:endParaRPr>
          </a:p>
          <a:p>
            <a:pPr marL="342900" indent="-342900">
              <a:buClr>
                <a:srgbClr val="FFD24F"/>
              </a:buClr>
              <a:buSzPct val="150000"/>
              <a:buFont typeface="Arial" panose="020B0604020202020204" pitchFamily="34" charset="0"/>
              <a:buChar char="•"/>
            </a:pPr>
            <a:r>
              <a:rPr lang="en-GB" sz="2200" b="1" dirty="0">
                <a:solidFill>
                  <a:schemeClr val="bg1"/>
                </a:solidFill>
                <a:latin typeface="Arial" panose="020B0604020202020204" pitchFamily="34" charset="0"/>
                <a:cs typeface="Arial" panose="020B0604020202020204" pitchFamily="34" charset="0"/>
              </a:rPr>
              <a:t>Achieve an apprenticeship</a:t>
            </a:r>
            <a:br>
              <a:rPr lang="en-GB" sz="2200" b="1" dirty="0">
                <a:solidFill>
                  <a:schemeClr val="bg1"/>
                </a:solidFill>
                <a:latin typeface="Arial" panose="020B0604020202020204" pitchFamily="34" charset="0"/>
                <a:cs typeface="Arial" panose="020B0604020202020204" pitchFamily="34" charset="0"/>
              </a:rPr>
            </a:br>
            <a:endParaRPr lang="en-GB" sz="2200" b="1" dirty="0">
              <a:solidFill>
                <a:schemeClr val="bg1"/>
              </a:solidFill>
              <a:latin typeface="Arial" panose="020B0604020202020204" pitchFamily="34" charset="0"/>
              <a:cs typeface="Arial" panose="020B0604020202020204" pitchFamily="34" charset="0"/>
            </a:endParaRPr>
          </a:p>
          <a:p>
            <a:pPr marL="342900" indent="-342900">
              <a:buClr>
                <a:srgbClr val="FFD24F"/>
              </a:buClr>
              <a:buSzPct val="150000"/>
              <a:buFont typeface="Arial" panose="020B0604020202020204" pitchFamily="34" charset="0"/>
              <a:buChar char="•"/>
            </a:pPr>
            <a:r>
              <a:rPr lang="en-GB" sz="2200" b="1" dirty="0">
                <a:solidFill>
                  <a:schemeClr val="bg1"/>
                </a:solidFill>
                <a:latin typeface="Arial" panose="020B0604020202020204" pitchFamily="34" charset="0"/>
                <a:cs typeface="Arial" panose="020B0604020202020204" pitchFamily="34" charset="0"/>
              </a:rPr>
              <a:t>To progress to further / higher level of study</a:t>
            </a:r>
            <a:br>
              <a:rPr lang="en-GB" sz="2200" b="1" dirty="0">
                <a:solidFill>
                  <a:schemeClr val="bg1"/>
                </a:solidFill>
                <a:latin typeface="Arial" panose="020B0604020202020204" pitchFamily="34" charset="0"/>
                <a:cs typeface="Arial" panose="020B0604020202020204" pitchFamily="34" charset="0"/>
              </a:rPr>
            </a:br>
            <a:endParaRPr lang="en-GB" sz="2200" b="1" dirty="0">
              <a:solidFill>
                <a:schemeClr val="bg1"/>
              </a:solidFill>
              <a:latin typeface="Arial" panose="020B0604020202020204" pitchFamily="34" charset="0"/>
              <a:cs typeface="Arial" panose="020B0604020202020204" pitchFamily="34" charset="0"/>
            </a:endParaRPr>
          </a:p>
          <a:p>
            <a:pPr marL="342900" indent="-342900">
              <a:buClr>
                <a:srgbClr val="FFD24F"/>
              </a:buClr>
              <a:buSzPct val="150000"/>
              <a:buFont typeface="Arial" panose="020B0604020202020204" pitchFamily="34" charset="0"/>
              <a:buChar char="•"/>
            </a:pPr>
            <a:r>
              <a:rPr lang="en-GB" sz="2200" b="1" dirty="0">
                <a:solidFill>
                  <a:schemeClr val="bg1"/>
                </a:solidFill>
                <a:latin typeface="Arial" panose="020B0604020202020204" pitchFamily="34" charset="0"/>
                <a:cs typeface="Arial" panose="020B0604020202020204" pitchFamily="34" charset="0"/>
              </a:rPr>
              <a:t>Develop existing skills to further your career</a:t>
            </a:r>
            <a:br>
              <a:rPr lang="en-GB" sz="2200" b="1" dirty="0">
                <a:solidFill>
                  <a:schemeClr val="bg1"/>
                </a:solidFill>
                <a:latin typeface="Arial" panose="020B0604020202020204" pitchFamily="34" charset="0"/>
                <a:cs typeface="Arial" panose="020B0604020202020204" pitchFamily="34" charset="0"/>
              </a:rPr>
            </a:br>
            <a:endParaRPr lang="en-GB" sz="2200" b="1" dirty="0">
              <a:solidFill>
                <a:schemeClr val="bg1"/>
              </a:solidFill>
              <a:latin typeface="Arial" panose="020B0604020202020204" pitchFamily="34" charset="0"/>
              <a:cs typeface="Arial" panose="020B0604020202020204" pitchFamily="34" charset="0"/>
            </a:endParaRPr>
          </a:p>
          <a:p>
            <a:pPr marL="342900" indent="-342900">
              <a:buClr>
                <a:srgbClr val="FFD24F"/>
              </a:buClr>
              <a:buSzPct val="150000"/>
              <a:buFont typeface="Arial" panose="020B0604020202020204" pitchFamily="34" charset="0"/>
              <a:buChar char="•"/>
            </a:pPr>
            <a:endParaRPr lang="en-GB" sz="2200" b="1" dirty="0">
              <a:solidFill>
                <a:schemeClr val="bg1"/>
              </a:solidFill>
              <a:latin typeface="Avenir Medium" panose="02000603020000020003" pitchFamily="2" charset="0"/>
              <a:cs typeface="Arial" panose="020B0604020202020204" pitchFamily="34" charset="0"/>
            </a:endParaRPr>
          </a:p>
          <a:p>
            <a:pPr>
              <a:buClr>
                <a:srgbClr val="FFD24F"/>
              </a:buClr>
              <a:buSzPct val="150000"/>
            </a:pPr>
            <a:endParaRPr lang="en-GB" sz="2000" b="1" dirty="0">
              <a:solidFill>
                <a:schemeClr val="bg1"/>
              </a:solidFill>
              <a:latin typeface="Avenir" panose="020B0503020203020204" pitchFamily="34" charset="0"/>
              <a:cs typeface="Arial" panose="020B0604020202020204" pitchFamily="34" charset="0"/>
            </a:endParaRPr>
          </a:p>
        </p:txBody>
      </p:sp>
    </p:spTree>
    <p:extLst>
      <p:ext uri="{BB962C8B-B14F-4D97-AF65-F5344CB8AC3E}">
        <p14:creationId xmlns:p14="http://schemas.microsoft.com/office/powerpoint/2010/main" val="3914103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2994" y="-594"/>
            <a:ext cx="9144793" cy="6858594"/>
          </a:xfrm>
          <a:prstGeom prst="rect">
            <a:avLst/>
          </a:prstGeom>
        </p:spPr>
      </p:pic>
      <p:sp>
        <p:nvSpPr>
          <p:cNvPr id="3" name="Rectangle 2"/>
          <p:cNvSpPr/>
          <p:nvPr/>
        </p:nvSpPr>
        <p:spPr>
          <a:xfrm>
            <a:off x="1696400" y="169656"/>
            <a:ext cx="6081256" cy="1081077"/>
          </a:xfrm>
          <a:prstGeom prst="rect">
            <a:avLst/>
          </a:prstGeom>
          <a:solidFill>
            <a:srgbClr val="781D7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000" b="1" dirty="0">
                <a:solidFill>
                  <a:srgbClr val="FFD24F"/>
                </a:solidFill>
                <a:latin typeface="Arial" panose="020B0604020202020204" pitchFamily="34" charset="0"/>
                <a:cs typeface="Arial" panose="020B0604020202020204" pitchFamily="34" charset="0"/>
              </a:rPr>
              <a:t>SCHOOL COLLEGE PARTNERSHIP</a:t>
            </a:r>
          </a:p>
        </p:txBody>
      </p:sp>
      <p:sp>
        <p:nvSpPr>
          <p:cNvPr id="4" name="TextBox 3"/>
          <p:cNvSpPr txBox="1"/>
          <p:nvPr/>
        </p:nvSpPr>
        <p:spPr>
          <a:xfrm>
            <a:off x="2038399" y="1732442"/>
            <a:ext cx="5739256" cy="4493538"/>
          </a:xfrm>
          <a:prstGeom prst="rect">
            <a:avLst/>
          </a:prstGeom>
          <a:noFill/>
        </p:spPr>
        <p:txBody>
          <a:bodyPr wrap="square" lIns="91440" tIns="45720" rIns="91440" bIns="45720" rtlCol="0" anchor="t">
            <a:spAutoFit/>
          </a:bodyPr>
          <a:lstStyle/>
          <a:p>
            <a:pPr marL="342900" indent="-342900">
              <a:buClr>
                <a:srgbClr val="FFD24F"/>
              </a:buClr>
              <a:buSzPct val="150000"/>
              <a:buFont typeface="Arial" panose="020B0604020202020204" pitchFamily="34" charset="0"/>
              <a:buChar char="•"/>
            </a:pPr>
            <a:r>
              <a:rPr lang="en-GB" sz="2200" b="1" dirty="0">
                <a:solidFill>
                  <a:schemeClr val="bg1"/>
                </a:solidFill>
                <a:latin typeface="Arial" panose="020B0604020202020204" pitchFamily="34" charset="0"/>
                <a:cs typeface="Arial" panose="020B0604020202020204" pitchFamily="34" charset="0"/>
              </a:rPr>
              <a:t>Courses start in June and finish at the end of April </a:t>
            </a:r>
          </a:p>
          <a:p>
            <a:pPr marL="342900" indent="-342900">
              <a:buClr>
                <a:srgbClr val="FFD24F"/>
              </a:buClr>
              <a:buSzPct val="150000"/>
              <a:buFont typeface="Arial" panose="020B0604020202020204" pitchFamily="34" charset="0"/>
              <a:buChar char="•"/>
            </a:pPr>
            <a:endParaRPr lang="en-GB" sz="2200" b="1" dirty="0">
              <a:solidFill>
                <a:schemeClr val="bg1"/>
              </a:solidFill>
              <a:latin typeface="Arial" panose="020B0604020202020204" pitchFamily="34" charset="0"/>
              <a:cs typeface="Arial" panose="020B0604020202020204" pitchFamily="34" charset="0"/>
            </a:endParaRPr>
          </a:p>
          <a:p>
            <a:pPr marL="342900" indent="-342900">
              <a:buClr>
                <a:srgbClr val="FFD24F"/>
              </a:buClr>
              <a:buSzPct val="150000"/>
              <a:buFont typeface="Arial" panose="020B0604020202020204" pitchFamily="34" charset="0"/>
              <a:buChar char="•"/>
            </a:pPr>
            <a:r>
              <a:rPr lang="en-GB" sz="2200" b="1" dirty="0">
                <a:solidFill>
                  <a:schemeClr val="bg1"/>
                </a:solidFill>
                <a:latin typeface="Arial" panose="020B0604020202020204" pitchFamily="34" charset="0"/>
                <a:cs typeface="Arial" panose="020B0604020202020204" pitchFamily="34" charset="0"/>
              </a:rPr>
              <a:t>2 afternoons per week (usually a Tuesday and Thursday</a:t>
            </a:r>
            <a:br>
              <a:rPr lang="en-GB" sz="2200" b="1" dirty="0">
                <a:latin typeface="Arial" panose="020B0604020202020204" pitchFamily="34" charset="0"/>
                <a:cs typeface="Arial" panose="020B0604020202020204" pitchFamily="34" charset="0"/>
              </a:rPr>
            </a:br>
            <a:r>
              <a:rPr lang="en-GB" sz="2200" b="1" dirty="0">
                <a:solidFill>
                  <a:schemeClr val="bg1"/>
                </a:solidFill>
                <a:latin typeface="Arial" panose="020B0604020202020204" pitchFamily="34" charset="0"/>
                <a:cs typeface="Arial" panose="020B0604020202020204" pitchFamily="34" charset="0"/>
              </a:rPr>
              <a:t>2:00 – 4:00 or 2:00 – 5:00</a:t>
            </a:r>
            <a:br>
              <a:rPr lang="en-GB" sz="2200" b="1" dirty="0">
                <a:latin typeface="Arial" panose="020B0604020202020204" pitchFamily="34" charset="0"/>
                <a:cs typeface="Arial" panose="020B0604020202020204" pitchFamily="34" charset="0"/>
              </a:rPr>
            </a:br>
            <a:endParaRPr lang="en-GB" sz="2200" b="1" dirty="0">
              <a:solidFill>
                <a:schemeClr val="bg1"/>
              </a:solidFill>
              <a:latin typeface="Arial" panose="020B0604020202020204" pitchFamily="34" charset="0"/>
              <a:cs typeface="Arial" panose="020B0604020202020204" pitchFamily="34" charset="0"/>
            </a:endParaRPr>
          </a:p>
          <a:p>
            <a:pPr marL="342900" indent="-342900">
              <a:buClr>
                <a:srgbClr val="FFD24F"/>
              </a:buClr>
              <a:buSzPct val="150000"/>
              <a:buFont typeface="Arial" panose="020B0604020202020204" pitchFamily="34" charset="0"/>
              <a:buChar char="•"/>
            </a:pPr>
            <a:r>
              <a:rPr lang="en-GB" sz="2200" b="1" dirty="0">
                <a:solidFill>
                  <a:schemeClr val="bg1"/>
                </a:solidFill>
                <a:latin typeface="Arial" panose="020B0604020202020204" pitchFamily="34" charset="0"/>
                <a:cs typeface="Arial" panose="020B0604020202020204" pitchFamily="34" charset="0"/>
              </a:rPr>
              <a:t>Attendance may be required during exam leave in May</a:t>
            </a:r>
          </a:p>
          <a:p>
            <a:pPr marL="342900" indent="-342900">
              <a:buClr>
                <a:srgbClr val="FFD24F"/>
              </a:buClr>
              <a:buSzPct val="150000"/>
              <a:buFont typeface="Arial" panose="020B0604020202020204" pitchFamily="34" charset="0"/>
              <a:buChar char="•"/>
            </a:pPr>
            <a:endParaRPr lang="en-GB" sz="2200" b="1" dirty="0">
              <a:solidFill>
                <a:schemeClr val="bg1"/>
              </a:solidFill>
              <a:latin typeface="Arial" panose="020B0604020202020204" pitchFamily="34" charset="0"/>
              <a:cs typeface="Arial" panose="020B0604020202020204" pitchFamily="34" charset="0"/>
            </a:endParaRPr>
          </a:p>
          <a:p>
            <a:pPr marL="342900" indent="-342900">
              <a:buClr>
                <a:srgbClr val="FFD24F"/>
              </a:buClr>
              <a:buSzPct val="150000"/>
              <a:buFont typeface="Arial" panose="020B0604020202020204" pitchFamily="34" charset="0"/>
              <a:buChar char="•"/>
            </a:pPr>
            <a:r>
              <a:rPr lang="en-GB" sz="2200" b="1" dirty="0">
                <a:solidFill>
                  <a:schemeClr val="bg1"/>
                </a:solidFill>
                <a:latin typeface="Arial" panose="020B0604020202020204" pitchFamily="34" charset="0"/>
                <a:cs typeface="Arial" panose="020B0604020202020204" pitchFamily="34" charset="0"/>
              </a:rPr>
              <a:t>Travel to and from college is organised through school  </a:t>
            </a:r>
            <a:br>
              <a:rPr lang="en-GB" sz="2200" b="1" dirty="0">
                <a:solidFill>
                  <a:schemeClr val="bg1"/>
                </a:solidFill>
                <a:latin typeface="Arial" panose="020B0604020202020204" pitchFamily="34" charset="0"/>
                <a:cs typeface="Arial" panose="020B0604020202020204" pitchFamily="34" charset="0"/>
              </a:rPr>
            </a:br>
            <a:endParaRPr lang="en-GB" sz="2200" b="1"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EBDD143-B540-4A86-9D9F-1A979D371B4B}"/>
              </a:ext>
            </a:extLst>
          </p:cNvPr>
          <p:cNvPicPr>
            <a:picLocks noChangeAspect="1"/>
          </p:cNvPicPr>
          <p:nvPr/>
        </p:nvPicPr>
        <p:blipFill>
          <a:blip r:embed="rId3"/>
          <a:stretch>
            <a:fillRect/>
          </a:stretch>
        </p:blipFill>
        <p:spPr>
          <a:xfrm>
            <a:off x="7777655" y="167781"/>
            <a:ext cx="2747732" cy="6543412"/>
          </a:xfrm>
          <a:prstGeom prst="rect">
            <a:avLst/>
          </a:prstGeom>
        </p:spPr>
      </p:pic>
    </p:spTree>
    <p:extLst>
      <p:ext uri="{BB962C8B-B14F-4D97-AF65-F5344CB8AC3E}">
        <p14:creationId xmlns:p14="http://schemas.microsoft.com/office/powerpoint/2010/main" val="3428846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577068" y="1262439"/>
            <a:ext cx="7913415" cy="4762500"/>
          </a:xfrm>
          <a:prstGeom prst="rect">
            <a:avLst/>
          </a:prstGeom>
        </p:spPr>
        <p:txBody>
          <a:bodyPr/>
          <a:lstStyle/>
          <a:p>
            <a:pPr marL="150813" marR="0" lvl="0" indent="-150813" algn="l" defTabSz="914400" rtl="0" eaLnBrk="1" fontAlgn="auto" latinLnBrk="0" hangingPunct="1">
              <a:lnSpc>
                <a:spcPct val="100000"/>
              </a:lnSpc>
              <a:spcBef>
                <a:spcPts val="1417"/>
              </a:spcBef>
              <a:spcAft>
                <a:spcPts val="0"/>
              </a:spcAft>
              <a:buClrTx/>
              <a:buSzTx/>
              <a:tabLst/>
              <a:defRPr/>
            </a:pPr>
            <a:endParaRPr kumimoji="0" lang="en-US" sz="2400" b="1" i="0" u="none" strike="noStrike" kern="1200" cap="none" spc="-60" normalizeH="0" baseline="0" noProof="0" dirty="0">
              <a:ln>
                <a:noFill/>
              </a:ln>
              <a:solidFill>
                <a:srgbClr val="006072"/>
              </a:solidFill>
              <a:effectLst/>
              <a:uLnTx/>
              <a:uFillTx/>
              <a:latin typeface="+mn-lt"/>
              <a:ea typeface="+mn-ea"/>
              <a:cs typeface="+mn-cs"/>
            </a:endParaRPr>
          </a:p>
          <a:p>
            <a:pPr marL="150813" marR="0" lvl="0" indent="-150813" algn="l" defTabSz="914400" rtl="0" eaLnBrk="1" fontAlgn="auto" latinLnBrk="0" hangingPunct="1">
              <a:lnSpc>
                <a:spcPct val="100000"/>
              </a:lnSpc>
              <a:spcBef>
                <a:spcPts val="1417"/>
              </a:spcBef>
              <a:spcAft>
                <a:spcPts val="0"/>
              </a:spcAft>
              <a:buClrTx/>
              <a:buSzTx/>
              <a:buFont typeface="Arial" pitchFamily="34" charset="0"/>
              <a:buChar char="•"/>
              <a:tabLst/>
              <a:defRPr/>
            </a:pPr>
            <a:r>
              <a:rPr lang="en-US" sz="2400" b="1" spc="-60" dirty="0">
                <a:solidFill>
                  <a:srgbClr val="006072"/>
                </a:solidFill>
              </a:rPr>
              <a:t>further education</a:t>
            </a:r>
            <a:endParaRPr kumimoji="0" lang="en-US" sz="2400" b="1" i="0" u="none" strike="noStrike" kern="1200" cap="none" spc="-60" normalizeH="0" baseline="0" noProof="0" dirty="0">
              <a:ln>
                <a:noFill/>
              </a:ln>
              <a:solidFill>
                <a:srgbClr val="006072"/>
              </a:solidFill>
              <a:effectLst/>
              <a:uLnTx/>
              <a:uFillTx/>
              <a:latin typeface="+mn-lt"/>
              <a:ea typeface="+mn-ea"/>
              <a:cs typeface="+mn-cs"/>
            </a:endParaRPr>
          </a:p>
          <a:p>
            <a:pPr marL="150813" marR="0" lvl="0" indent="-150813" algn="l" defTabSz="914400" rtl="0" eaLnBrk="1" fontAlgn="auto" latinLnBrk="0" hangingPunct="1">
              <a:lnSpc>
                <a:spcPct val="100000"/>
              </a:lnSpc>
              <a:spcBef>
                <a:spcPts val="1417"/>
              </a:spcBef>
              <a:spcAft>
                <a:spcPts val="0"/>
              </a:spcAft>
              <a:buClrTx/>
              <a:buSzTx/>
              <a:buFont typeface="Arial" pitchFamily="34" charset="0"/>
              <a:buChar char="•"/>
              <a:tabLst/>
              <a:defRPr/>
            </a:pPr>
            <a:r>
              <a:rPr lang="en-US" sz="2400" b="1" spc="-60" dirty="0">
                <a:solidFill>
                  <a:srgbClr val="006072"/>
                </a:solidFill>
              </a:rPr>
              <a:t>further training</a:t>
            </a:r>
          </a:p>
          <a:p>
            <a:pPr marL="150813" marR="0" lvl="0" indent="-150813" algn="l" defTabSz="914400" rtl="0" eaLnBrk="1" fontAlgn="auto" latinLnBrk="0" hangingPunct="1">
              <a:lnSpc>
                <a:spcPct val="100000"/>
              </a:lnSpc>
              <a:spcBef>
                <a:spcPts val="1417"/>
              </a:spcBef>
              <a:spcAft>
                <a:spcPts val="0"/>
              </a:spcAft>
              <a:buClrTx/>
              <a:buSzTx/>
              <a:buFont typeface="Arial" pitchFamily="34" charset="0"/>
              <a:buChar char="•"/>
              <a:tabLst/>
              <a:defRPr/>
            </a:pPr>
            <a:r>
              <a:rPr lang="en-US" sz="2400" b="1" spc="-60" dirty="0">
                <a:solidFill>
                  <a:srgbClr val="006072"/>
                </a:solidFill>
              </a:rPr>
              <a:t>h</a:t>
            </a:r>
            <a:r>
              <a:rPr kumimoji="0" lang="en-US" sz="2400" b="1" i="0" u="none" strike="noStrike" kern="1200" cap="none" spc="-60" normalizeH="0" baseline="0" noProof="0" dirty="0" err="1">
                <a:ln>
                  <a:noFill/>
                </a:ln>
                <a:solidFill>
                  <a:srgbClr val="006072"/>
                </a:solidFill>
                <a:effectLst/>
                <a:uLnTx/>
                <a:uFillTx/>
                <a:latin typeface="+mn-lt"/>
                <a:ea typeface="+mn-ea"/>
                <a:cs typeface="+mn-cs"/>
              </a:rPr>
              <a:t>igher</a:t>
            </a:r>
            <a:r>
              <a:rPr kumimoji="0" lang="en-US" sz="2400" b="1" i="0" u="none" strike="noStrike" kern="1200" cap="none" spc="-60" normalizeH="0" noProof="0" dirty="0">
                <a:ln>
                  <a:noFill/>
                </a:ln>
                <a:solidFill>
                  <a:srgbClr val="006072"/>
                </a:solidFill>
                <a:effectLst/>
                <a:uLnTx/>
                <a:uFillTx/>
                <a:latin typeface="+mn-lt"/>
                <a:ea typeface="+mn-ea"/>
                <a:cs typeface="+mn-cs"/>
              </a:rPr>
              <a:t> education </a:t>
            </a:r>
          </a:p>
          <a:p>
            <a:pPr marL="150813" marR="0" lvl="0" indent="-150813" algn="l" defTabSz="914400" rtl="0" eaLnBrk="1" fontAlgn="auto" latinLnBrk="0" hangingPunct="1">
              <a:lnSpc>
                <a:spcPct val="100000"/>
              </a:lnSpc>
              <a:spcBef>
                <a:spcPts val="1417"/>
              </a:spcBef>
              <a:spcAft>
                <a:spcPts val="0"/>
              </a:spcAft>
              <a:buClrTx/>
              <a:buSzTx/>
              <a:buFont typeface="Arial" pitchFamily="34" charset="0"/>
              <a:buChar char="•"/>
              <a:tabLst/>
              <a:defRPr/>
            </a:pPr>
            <a:r>
              <a:rPr lang="en-US" sz="2400" b="1" spc="-60" dirty="0">
                <a:solidFill>
                  <a:srgbClr val="006072"/>
                </a:solidFill>
              </a:rPr>
              <a:t>M</a:t>
            </a:r>
            <a:r>
              <a:rPr lang="en-US" sz="2400" b="1" spc="-60" baseline="0" dirty="0">
                <a:solidFill>
                  <a:srgbClr val="006072"/>
                </a:solidFill>
              </a:rPr>
              <a:t>odern </a:t>
            </a:r>
            <a:r>
              <a:rPr lang="en-US" sz="2400" b="1" spc="-60" dirty="0">
                <a:solidFill>
                  <a:srgbClr val="006072"/>
                </a:solidFill>
              </a:rPr>
              <a:t>A</a:t>
            </a:r>
            <a:r>
              <a:rPr lang="en-US" sz="2400" b="1" spc="-60" baseline="0" dirty="0">
                <a:solidFill>
                  <a:srgbClr val="006072"/>
                </a:solidFill>
              </a:rPr>
              <a:t>pprenticeship</a:t>
            </a:r>
          </a:p>
          <a:p>
            <a:pPr marL="150813" marR="0" lvl="0" indent="-150813" algn="l" defTabSz="914400" rtl="0" eaLnBrk="1" fontAlgn="auto" latinLnBrk="0" hangingPunct="1">
              <a:lnSpc>
                <a:spcPct val="100000"/>
              </a:lnSpc>
              <a:spcBef>
                <a:spcPts val="1417"/>
              </a:spcBef>
              <a:spcAft>
                <a:spcPts val="0"/>
              </a:spcAft>
              <a:buClrTx/>
              <a:buSzTx/>
              <a:buFont typeface="Arial" pitchFamily="34" charset="0"/>
              <a:buChar char="•"/>
              <a:tabLst/>
              <a:defRPr/>
            </a:pPr>
            <a:r>
              <a:rPr lang="en-US" sz="2400" b="1" spc="-60" dirty="0">
                <a:solidFill>
                  <a:srgbClr val="006072"/>
                </a:solidFill>
              </a:rPr>
              <a:t>Graduate Level Apprenticeship</a:t>
            </a:r>
            <a:endParaRPr lang="en-US" sz="2400" b="1" spc="-60" baseline="0" dirty="0">
              <a:solidFill>
                <a:srgbClr val="006072"/>
              </a:solidFill>
            </a:endParaRPr>
          </a:p>
          <a:p>
            <a:pPr marL="150813" marR="0" lvl="0" indent="-150813" algn="l" defTabSz="914400" rtl="0" eaLnBrk="1" fontAlgn="auto" latinLnBrk="0" hangingPunct="1">
              <a:lnSpc>
                <a:spcPct val="100000"/>
              </a:lnSpc>
              <a:spcBef>
                <a:spcPts val="1417"/>
              </a:spcBef>
              <a:spcAft>
                <a:spcPts val="0"/>
              </a:spcAft>
              <a:buClrTx/>
              <a:buSzTx/>
              <a:buFont typeface="Arial" pitchFamily="34" charset="0"/>
              <a:buChar char="•"/>
              <a:tabLst/>
              <a:defRPr/>
            </a:pPr>
            <a:r>
              <a:rPr lang="en-US" sz="2400" b="1" spc="-60" noProof="0" dirty="0">
                <a:solidFill>
                  <a:srgbClr val="006072"/>
                </a:solidFill>
              </a:rPr>
              <a:t>employment.</a:t>
            </a:r>
            <a:endParaRPr kumimoji="0" lang="en-US" sz="2400" b="1" i="0" u="none" strike="noStrike" kern="1200" cap="none" spc="-60" normalizeH="0" baseline="0" noProof="0" dirty="0">
              <a:ln>
                <a:noFill/>
              </a:ln>
              <a:solidFill>
                <a:srgbClr val="006072"/>
              </a:solidFill>
              <a:effectLst/>
              <a:uLnTx/>
              <a:uFillTx/>
              <a:latin typeface="+mn-lt"/>
              <a:ea typeface="+mn-ea"/>
              <a:cs typeface="+mn-cs"/>
            </a:endParaRPr>
          </a:p>
        </p:txBody>
      </p:sp>
      <p:cxnSp>
        <p:nvCxnSpPr>
          <p:cNvPr id="6" name="Elbow Connector 5"/>
          <p:cNvCxnSpPr/>
          <p:nvPr/>
        </p:nvCxnSpPr>
        <p:spPr>
          <a:xfrm>
            <a:off x="4340865" y="2244545"/>
            <a:ext cx="3496849" cy="201112"/>
          </a:xfrm>
          <a:prstGeom prst="bentConnector3">
            <a:avLst>
              <a:gd name="adj1" fmla="val 50000"/>
            </a:avLst>
          </a:prstGeom>
          <a:ln>
            <a:solidFill>
              <a:srgbClr val="00B050"/>
            </a:solidFill>
            <a:tailEnd type="arrow"/>
          </a:ln>
        </p:spPr>
        <p:style>
          <a:lnRef idx="3">
            <a:schemeClr val="accent3"/>
          </a:lnRef>
          <a:fillRef idx="0">
            <a:schemeClr val="accent3"/>
          </a:fillRef>
          <a:effectRef idx="2">
            <a:schemeClr val="accent3"/>
          </a:effectRef>
          <a:fontRef idx="minor">
            <a:schemeClr val="tx1"/>
          </a:fontRef>
        </p:style>
      </p:cxnSp>
      <p:cxnSp>
        <p:nvCxnSpPr>
          <p:cNvPr id="7" name="Elbow Connector 6"/>
          <p:cNvCxnSpPr/>
          <p:nvPr/>
        </p:nvCxnSpPr>
        <p:spPr>
          <a:xfrm>
            <a:off x="3928231" y="2695424"/>
            <a:ext cx="3844765" cy="764145"/>
          </a:xfrm>
          <a:prstGeom prst="bentConnector3">
            <a:avLst>
              <a:gd name="adj1" fmla="val 50000"/>
            </a:avLst>
          </a:prstGeom>
          <a:ln>
            <a:solidFill>
              <a:srgbClr val="00B050"/>
            </a:solidFill>
            <a:tailEnd type="arrow"/>
          </a:ln>
        </p:spPr>
        <p:style>
          <a:lnRef idx="3">
            <a:schemeClr val="accent3"/>
          </a:lnRef>
          <a:fillRef idx="0">
            <a:schemeClr val="accent3"/>
          </a:fillRef>
          <a:effectRef idx="2">
            <a:schemeClr val="accent3"/>
          </a:effectRef>
          <a:fontRef idx="minor">
            <a:schemeClr val="tx1"/>
          </a:fontRef>
        </p:style>
      </p:cxnSp>
      <p:cxnSp>
        <p:nvCxnSpPr>
          <p:cNvPr id="8" name="Elbow Connector 7"/>
          <p:cNvCxnSpPr/>
          <p:nvPr/>
        </p:nvCxnSpPr>
        <p:spPr>
          <a:xfrm flipV="1">
            <a:off x="4315581" y="2868990"/>
            <a:ext cx="3488266" cy="372534"/>
          </a:xfrm>
          <a:prstGeom prst="bentConnector3">
            <a:avLst>
              <a:gd name="adj1" fmla="val 50000"/>
            </a:avLst>
          </a:prstGeom>
          <a:ln>
            <a:solidFill>
              <a:srgbClr val="00B050"/>
            </a:solidFill>
            <a:tailEnd type="arrow"/>
          </a:ln>
        </p:spPr>
        <p:style>
          <a:lnRef idx="3">
            <a:schemeClr val="accent3"/>
          </a:lnRef>
          <a:fillRef idx="0">
            <a:schemeClr val="accent3"/>
          </a:fillRef>
          <a:effectRef idx="2">
            <a:schemeClr val="accent3"/>
          </a:effectRef>
          <a:fontRef idx="minor">
            <a:schemeClr val="tx1"/>
          </a:fontRef>
        </p:style>
      </p:cxnSp>
      <p:cxnSp>
        <p:nvCxnSpPr>
          <p:cNvPr id="9" name="Elbow Connector 8"/>
          <p:cNvCxnSpPr/>
          <p:nvPr/>
        </p:nvCxnSpPr>
        <p:spPr>
          <a:xfrm flipV="1">
            <a:off x="5206809" y="2225525"/>
            <a:ext cx="2597038" cy="1589058"/>
          </a:xfrm>
          <a:prstGeom prst="bentConnector3">
            <a:avLst>
              <a:gd name="adj1" fmla="val 50000"/>
            </a:avLst>
          </a:prstGeom>
          <a:ln>
            <a:solidFill>
              <a:srgbClr val="00B050"/>
            </a:solidFill>
            <a:tailEnd type="arrow"/>
          </a:ln>
        </p:spPr>
        <p:style>
          <a:lnRef idx="3">
            <a:schemeClr val="accent3"/>
          </a:lnRef>
          <a:fillRef idx="0">
            <a:schemeClr val="accent3"/>
          </a:fillRef>
          <a:effectRef idx="2">
            <a:schemeClr val="accent3"/>
          </a:effectRef>
          <a:fontRef idx="minor">
            <a:schemeClr val="tx1"/>
          </a:fontRef>
        </p:style>
      </p:cxnSp>
      <p:cxnSp>
        <p:nvCxnSpPr>
          <p:cNvPr id="10" name="Elbow Connector 9"/>
          <p:cNvCxnSpPr/>
          <p:nvPr/>
        </p:nvCxnSpPr>
        <p:spPr>
          <a:xfrm flipV="1">
            <a:off x="6169665" y="3986591"/>
            <a:ext cx="1634182" cy="500113"/>
          </a:xfrm>
          <a:prstGeom prst="bentConnector3">
            <a:avLst>
              <a:gd name="adj1" fmla="val 50000"/>
            </a:avLst>
          </a:prstGeom>
          <a:ln>
            <a:solidFill>
              <a:srgbClr val="00B050"/>
            </a:solidFill>
            <a:tailEnd type="arrow"/>
          </a:ln>
        </p:spPr>
        <p:style>
          <a:lnRef idx="3">
            <a:schemeClr val="accent3"/>
          </a:lnRef>
          <a:fillRef idx="0">
            <a:schemeClr val="accent3"/>
          </a:fillRef>
          <a:effectRef idx="2">
            <a:schemeClr val="accent3"/>
          </a:effectRef>
          <a:fontRef idx="minor">
            <a:schemeClr val="tx1"/>
          </a:fontRef>
        </p:style>
      </p:cxnSp>
      <p:pic>
        <p:nvPicPr>
          <p:cNvPr id="11" name="Picture 3"/>
          <p:cNvPicPr>
            <a:picLocks noChangeAspect="1" noChangeArrowheads="1"/>
          </p:cNvPicPr>
          <p:nvPr/>
        </p:nvPicPr>
        <p:blipFill>
          <a:blip r:embed="rId3" cstate="print"/>
          <a:srcRect/>
          <a:stretch>
            <a:fillRect/>
          </a:stretch>
        </p:blipFill>
        <p:spPr bwMode="auto">
          <a:xfrm>
            <a:off x="8064197" y="2656776"/>
            <a:ext cx="2095500" cy="986913"/>
          </a:xfrm>
          <a:prstGeom prst="rect">
            <a:avLst/>
          </a:prstGeom>
          <a:noFill/>
          <a:ln w="9525">
            <a:noFill/>
            <a:miter lim="800000"/>
            <a:headEnd/>
            <a:tailEnd/>
          </a:ln>
        </p:spPr>
      </p:pic>
      <p:cxnSp>
        <p:nvCxnSpPr>
          <p:cNvPr id="12" name="Elbow Connector 11"/>
          <p:cNvCxnSpPr/>
          <p:nvPr/>
        </p:nvCxnSpPr>
        <p:spPr>
          <a:xfrm flipV="1">
            <a:off x="3739615" y="4323865"/>
            <a:ext cx="4070959" cy="676406"/>
          </a:xfrm>
          <a:prstGeom prst="bentConnector3">
            <a:avLst>
              <a:gd name="adj1" fmla="val 50000"/>
            </a:avLst>
          </a:prstGeom>
          <a:ln>
            <a:solidFill>
              <a:srgbClr val="00B050"/>
            </a:solidFill>
            <a:tailEnd type="arrow"/>
          </a:ln>
        </p:spPr>
        <p:style>
          <a:lnRef idx="3">
            <a:schemeClr val="accent3"/>
          </a:lnRef>
          <a:fillRef idx="0">
            <a:schemeClr val="accent3"/>
          </a:fillRef>
          <a:effectRef idx="2">
            <a:schemeClr val="accent3"/>
          </a:effectRef>
          <a:fontRef idx="minor">
            <a:schemeClr val="tx1"/>
          </a:fontRef>
        </p:style>
      </p:cxnSp>
      <p:sp>
        <p:nvSpPr>
          <p:cNvPr id="13" name="Rectangle 12"/>
          <p:cNvSpPr/>
          <p:nvPr/>
        </p:nvSpPr>
        <p:spPr>
          <a:xfrm>
            <a:off x="370114" y="293914"/>
            <a:ext cx="11473543" cy="622662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838200" y="365125"/>
            <a:ext cx="10515600" cy="1325563"/>
          </a:xfrm>
        </p:spPr>
        <p:txBody>
          <a:bodyPr/>
          <a:lstStyle/>
          <a:p>
            <a:r>
              <a:rPr lang="en-GB" dirty="0">
                <a:solidFill>
                  <a:srgbClr val="00B0F0"/>
                </a:solidFill>
              </a:rPr>
              <a:t>Routes and Pathways</a:t>
            </a:r>
          </a:p>
        </p:txBody>
      </p:sp>
      <p:sp>
        <p:nvSpPr>
          <p:cNvPr id="15" name="Title 1"/>
          <p:cNvSpPr txBox="1">
            <a:spLocks/>
          </p:cNvSpPr>
          <p:nvPr/>
        </p:nvSpPr>
        <p:spPr>
          <a:xfrm>
            <a:off x="6623881" y="4947178"/>
            <a:ext cx="49761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00B0F0"/>
                </a:solidFill>
              </a:rPr>
              <a:t>No Wrong Pathways</a:t>
            </a:r>
          </a:p>
        </p:txBody>
      </p:sp>
    </p:spTree>
    <p:extLst>
      <p:ext uri="{BB962C8B-B14F-4D97-AF65-F5344CB8AC3E}">
        <p14:creationId xmlns:p14="http://schemas.microsoft.com/office/powerpoint/2010/main" val="3117951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2994" y="-594"/>
            <a:ext cx="9144793" cy="6858594"/>
          </a:xfrm>
          <a:prstGeom prst="rect">
            <a:avLst/>
          </a:prstGeom>
        </p:spPr>
      </p:pic>
      <p:sp>
        <p:nvSpPr>
          <p:cNvPr id="3" name="Rectangle 2"/>
          <p:cNvSpPr/>
          <p:nvPr/>
        </p:nvSpPr>
        <p:spPr>
          <a:xfrm>
            <a:off x="2038402" y="374886"/>
            <a:ext cx="3268207" cy="982077"/>
          </a:xfrm>
          <a:prstGeom prst="rect">
            <a:avLst/>
          </a:prstGeom>
          <a:solidFill>
            <a:srgbClr val="781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000" dirty="0">
                <a:solidFill>
                  <a:srgbClr val="FFD24F"/>
                </a:solidFill>
                <a:latin typeface="Arial" panose="020B0604020202020204" pitchFamily="34" charset="0"/>
                <a:cs typeface="Arial" panose="020B0604020202020204" pitchFamily="34" charset="0"/>
              </a:rPr>
              <a:t>BENEFITS</a:t>
            </a:r>
          </a:p>
        </p:txBody>
      </p:sp>
      <p:sp>
        <p:nvSpPr>
          <p:cNvPr id="4" name="TextBox 3"/>
          <p:cNvSpPr txBox="1"/>
          <p:nvPr/>
        </p:nvSpPr>
        <p:spPr>
          <a:xfrm>
            <a:off x="2038402" y="1732440"/>
            <a:ext cx="4541077" cy="5201424"/>
          </a:xfrm>
          <a:prstGeom prst="rect">
            <a:avLst/>
          </a:prstGeom>
          <a:noFill/>
        </p:spPr>
        <p:txBody>
          <a:bodyPr wrap="square" rtlCol="0">
            <a:spAutoFit/>
          </a:bodyPr>
          <a:lstStyle/>
          <a:p>
            <a:pPr marL="342900" indent="-342900">
              <a:spcAft>
                <a:spcPts val="1200"/>
              </a:spcAft>
              <a:buClr>
                <a:srgbClr val="FFD24F"/>
              </a:buClr>
              <a:buSzPct val="150000"/>
              <a:buFont typeface="Arial" panose="020B0604020202020204" pitchFamily="34" charset="0"/>
              <a:buChar char="•"/>
              <a:defRPr/>
            </a:pPr>
            <a:r>
              <a:rPr lang="en-GB" sz="2200" b="1" dirty="0">
                <a:solidFill>
                  <a:prstClr val="white"/>
                </a:solidFill>
                <a:latin typeface="Arial" panose="020B0604020202020204" pitchFamily="34" charset="0"/>
                <a:cs typeface="Arial" panose="020B0604020202020204" pitchFamily="34" charset="0"/>
              </a:rPr>
              <a:t>Student card</a:t>
            </a:r>
          </a:p>
          <a:p>
            <a:pPr marL="342900" indent="-342900">
              <a:spcAft>
                <a:spcPts val="1200"/>
              </a:spcAft>
              <a:buClr>
                <a:srgbClr val="FFD24F"/>
              </a:buClr>
              <a:buSzPct val="150000"/>
              <a:buFont typeface="Arial" panose="020B0604020202020204" pitchFamily="34" charset="0"/>
              <a:buChar char="•"/>
              <a:defRPr/>
            </a:pPr>
            <a:r>
              <a:rPr lang="en-GB" sz="2200" b="1" dirty="0">
                <a:solidFill>
                  <a:prstClr val="white"/>
                </a:solidFill>
                <a:latin typeface="Arial" panose="020B0604020202020204" pitchFamily="34" charset="0"/>
                <a:cs typeface="Arial" panose="020B0604020202020204" pitchFamily="34" charset="0"/>
              </a:rPr>
              <a:t>Access to LRC and printing </a:t>
            </a:r>
          </a:p>
          <a:p>
            <a:pPr marL="342900" indent="-342900">
              <a:spcAft>
                <a:spcPts val="1200"/>
              </a:spcAft>
              <a:buClr>
                <a:srgbClr val="FFD24F"/>
              </a:buClr>
              <a:buSzPct val="150000"/>
              <a:buFont typeface="Arial" panose="020B0604020202020204" pitchFamily="34" charset="0"/>
              <a:buChar char="•"/>
              <a:defRPr/>
            </a:pPr>
            <a:r>
              <a:rPr lang="en-GB" sz="2200" b="1" dirty="0">
                <a:solidFill>
                  <a:prstClr val="white"/>
                </a:solidFill>
                <a:latin typeface="Arial" panose="020B0604020202020204" pitchFamily="34" charset="0"/>
                <a:cs typeface="Arial" panose="020B0604020202020204" pitchFamily="34" charset="0"/>
              </a:rPr>
              <a:t>Access to gym facilities (induction required)</a:t>
            </a:r>
          </a:p>
          <a:p>
            <a:pPr marL="342900" indent="-342900">
              <a:spcAft>
                <a:spcPts val="1200"/>
              </a:spcAft>
              <a:buClr>
                <a:srgbClr val="FFD24F"/>
              </a:buClr>
              <a:buSzPct val="150000"/>
              <a:buFont typeface="Arial" panose="020B0604020202020204" pitchFamily="34" charset="0"/>
              <a:buChar char="•"/>
              <a:defRPr/>
            </a:pPr>
            <a:r>
              <a:rPr lang="en-GB" sz="2200" b="1" dirty="0">
                <a:solidFill>
                  <a:prstClr val="white"/>
                </a:solidFill>
                <a:latin typeface="Arial" panose="020B0604020202020204" pitchFamily="34" charset="0"/>
                <a:cs typeface="Arial" panose="020B0604020202020204" pitchFamily="34" charset="0"/>
              </a:rPr>
              <a:t>Use of restaurants</a:t>
            </a:r>
          </a:p>
          <a:p>
            <a:pPr marL="342900" indent="-342900">
              <a:spcAft>
                <a:spcPts val="1200"/>
              </a:spcAft>
              <a:buClr>
                <a:srgbClr val="FFD24F"/>
              </a:buClr>
              <a:buSzPct val="150000"/>
              <a:buFont typeface="Arial" panose="020B0604020202020204" pitchFamily="34" charset="0"/>
              <a:buChar char="•"/>
              <a:defRPr/>
            </a:pPr>
            <a:r>
              <a:rPr lang="en-GB" sz="2200" b="1" dirty="0">
                <a:solidFill>
                  <a:prstClr val="white"/>
                </a:solidFill>
                <a:latin typeface="Arial" panose="020B0604020202020204" pitchFamily="34" charset="0"/>
                <a:cs typeface="Arial" panose="020B0604020202020204" pitchFamily="34" charset="0"/>
              </a:rPr>
              <a:t>Use of salons</a:t>
            </a:r>
          </a:p>
          <a:p>
            <a:pPr marL="342900" indent="-342900">
              <a:spcAft>
                <a:spcPts val="1200"/>
              </a:spcAft>
              <a:buClr>
                <a:srgbClr val="FFD24F"/>
              </a:buClr>
              <a:buSzPct val="150000"/>
              <a:buFont typeface="Arial" panose="020B0604020202020204" pitchFamily="34" charset="0"/>
              <a:buChar char="•"/>
              <a:defRPr/>
            </a:pPr>
            <a:r>
              <a:rPr lang="en-GB" sz="2200" b="1" dirty="0">
                <a:solidFill>
                  <a:prstClr val="white"/>
                </a:solidFill>
                <a:latin typeface="Arial" panose="020B0604020202020204" pitchFamily="34" charset="0"/>
                <a:cs typeface="Arial" panose="020B0604020202020204" pitchFamily="34" charset="0"/>
              </a:rPr>
              <a:t>Help with full-time college applications</a:t>
            </a:r>
          </a:p>
          <a:p>
            <a:pPr marL="342900" indent="-342900">
              <a:spcAft>
                <a:spcPts val="1200"/>
              </a:spcAft>
              <a:buClr>
                <a:srgbClr val="FFD24F"/>
              </a:buClr>
              <a:buSzPct val="150000"/>
              <a:buFont typeface="Arial" panose="020B0604020202020204" pitchFamily="34" charset="0"/>
              <a:buChar char="•"/>
              <a:defRPr/>
            </a:pPr>
            <a:r>
              <a:rPr lang="en-GB" sz="2200" b="1" dirty="0">
                <a:solidFill>
                  <a:prstClr val="white"/>
                </a:solidFill>
                <a:latin typeface="Arial" panose="020B0604020202020204" pitchFamily="34" charset="0"/>
                <a:cs typeface="Arial" panose="020B0604020202020204" pitchFamily="34" charset="0"/>
              </a:rPr>
              <a:t>Independent learning</a:t>
            </a:r>
          </a:p>
          <a:p>
            <a:pPr marL="342900" indent="-342900">
              <a:buClr>
                <a:srgbClr val="FFD24F"/>
              </a:buClr>
              <a:buSzPct val="150000"/>
              <a:buFont typeface="Arial" panose="020B0604020202020204" pitchFamily="34" charset="0"/>
              <a:buChar char="•"/>
              <a:defRPr/>
            </a:pPr>
            <a:endParaRPr lang="en-GB" sz="2200" b="1" dirty="0">
              <a:solidFill>
                <a:prstClr val="white"/>
              </a:solidFill>
              <a:latin typeface="Avenir Medium" panose="02000603020000020003" pitchFamily="2" charset="0"/>
              <a:cs typeface="Arial" panose="020B0604020202020204" pitchFamily="34" charset="0"/>
            </a:endParaRPr>
          </a:p>
          <a:p>
            <a:pPr marL="342900" indent="-342900">
              <a:buClr>
                <a:srgbClr val="FFD24F"/>
              </a:buClr>
              <a:buSzPct val="150000"/>
              <a:buFont typeface="Arial" panose="020B0604020202020204" pitchFamily="34" charset="0"/>
              <a:buChar char="•"/>
              <a:defRPr/>
            </a:pPr>
            <a:endParaRPr lang="en-GB" sz="2200" b="1" dirty="0">
              <a:solidFill>
                <a:prstClr val="white"/>
              </a:solidFill>
              <a:latin typeface="Avenir Medium" panose="02000603020000020003" pitchFamily="2" charset="0"/>
              <a:cs typeface="Arial" panose="020B0604020202020204" pitchFamily="34" charset="0"/>
            </a:endParaRPr>
          </a:p>
          <a:p>
            <a:pPr>
              <a:buClr>
                <a:srgbClr val="FFD24F"/>
              </a:buClr>
              <a:buSzPct val="150000"/>
              <a:defRPr/>
            </a:pPr>
            <a:endParaRPr lang="en-GB" sz="2000" b="1" dirty="0">
              <a:solidFill>
                <a:prstClr val="white"/>
              </a:solidFill>
              <a:latin typeface="Avenir" panose="020B0503020203020204" pitchFamily="34" charset="0"/>
              <a:cs typeface="Arial" panose="020B0604020202020204" pitchFamily="34" charset="0"/>
            </a:endParaRPr>
          </a:p>
        </p:txBody>
      </p:sp>
      <p:sp>
        <p:nvSpPr>
          <p:cNvPr id="7" name="TextBox 6"/>
          <p:cNvSpPr txBox="1"/>
          <p:nvPr/>
        </p:nvSpPr>
        <p:spPr>
          <a:xfrm>
            <a:off x="5995547" y="1732440"/>
            <a:ext cx="4541077" cy="5386090"/>
          </a:xfrm>
          <a:prstGeom prst="rect">
            <a:avLst/>
          </a:prstGeom>
          <a:noFill/>
        </p:spPr>
        <p:txBody>
          <a:bodyPr wrap="square" rtlCol="0">
            <a:spAutoFit/>
          </a:bodyPr>
          <a:lstStyle/>
          <a:p>
            <a:pPr marL="342900" indent="-342900">
              <a:spcAft>
                <a:spcPts val="1200"/>
              </a:spcAft>
              <a:buClr>
                <a:srgbClr val="FFD24F"/>
              </a:buClr>
              <a:buSzPct val="150000"/>
              <a:buFont typeface="Arial" panose="020B0604020202020204" pitchFamily="34" charset="0"/>
              <a:buChar char="•"/>
              <a:defRPr/>
            </a:pPr>
            <a:r>
              <a:rPr lang="en-GB" sz="2200" b="1" dirty="0">
                <a:solidFill>
                  <a:prstClr val="white"/>
                </a:solidFill>
                <a:latin typeface="Arial" panose="020B0604020202020204" pitchFamily="34" charset="0"/>
                <a:cs typeface="Arial" panose="020B0604020202020204" pitchFamily="34" charset="0"/>
              </a:rPr>
              <a:t>Meet students from other schools with same interests</a:t>
            </a:r>
          </a:p>
          <a:p>
            <a:pPr marL="342900" indent="-342900">
              <a:spcAft>
                <a:spcPts val="1200"/>
              </a:spcAft>
              <a:buClr>
                <a:srgbClr val="FFD24F"/>
              </a:buClr>
              <a:buSzPct val="150000"/>
              <a:buFont typeface="Arial" panose="020B0604020202020204" pitchFamily="34" charset="0"/>
              <a:buChar char="•"/>
              <a:defRPr/>
            </a:pPr>
            <a:r>
              <a:rPr lang="en-GB" sz="2200" b="1" dirty="0">
                <a:solidFill>
                  <a:prstClr val="white"/>
                </a:solidFill>
                <a:latin typeface="Arial" panose="020B0604020202020204" pitchFamily="34" charset="0"/>
                <a:cs typeface="Arial" panose="020B0604020202020204" pitchFamily="34" charset="0"/>
              </a:rPr>
              <a:t>Expand social life</a:t>
            </a:r>
          </a:p>
          <a:p>
            <a:pPr marL="342900" indent="-342900">
              <a:spcAft>
                <a:spcPts val="1200"/>
              </a:spcAft>
              <a:buClr>
                <a:srgbClr val="FFD24F"/>
              </a:buClr>
              <a:buSzPct val="150000"/>
              <a:buFont typeface="Arial" panose="020B0604020202020204" pitchFamily="34" charset="0"/>
              <a:buChar char="•"/>
              <a:defRPr/>
            </a:pPr>
            <a:r>
              <a:rPr lang="en-GB" sz="2200" b="1" dirty="0">
                <a:solidFill>
                  <a:prstClr val="white"/>
                </a:solidFill>
                <a:latin typeface="Arial" panose="020B0604020202020204" pitchFamily="34" charset="0"/>
                <a:cs typeface="Arial" panose="020B0604020202020204" pitchFamily="34" charset="0"/>
              </a:rPr>
              <a:t>Adult environment</a:t>
            </a:r>
          </a:p>
          <a:p>
            <a:pPr marL="342900" indent="-342900">
              <a:spcAft>
                <a:spcPts val="1200"/>
              </a:spcAft>
              <a:buClr>
                <a:srgbClr val="FFD24F"/>
              </a:buClr>
              <a:buSzPct val="150000"/>
              <a:buFont typeface="Arial" panose="020B0604020202020204" pitchFamily="34" charset="0"/>
              <a:buChar char="•"/>
              <a:defRPr/>
            </a:pPr>
            <a:r>
              <a:rPr lang="en-GB" sz="2200" b="1" dirty="0">
                <a:solidFill>
                  <a:prstClr val="white"/>
                </a:solidFill>
                <a:latin typeface="Arial" panose="020B0604020202020204" pitchFamily="34" charset="0"/>
                <a:cs typeface="Arial" panose="020B0604020202020204" pitchFamily="34" charset="0"/>
              </a:rPr>
              <a:t>Use of technology and equipment not available in school</a:t>
            </a:r>
          </a:p>
          <a:p>
            <a:pPr marL="342900" indent="-342900">
              <a:spcAft>
                <a:spcPts val="1200"/>
              </a:spcAft>
              <a:buClr>
                <a:srgbClr val="FFD24F"/>
              </a:buClr>
              <a:buSzPct val="150000"/>
              <a:buFont typeface="Arial" panose="020B0604020202020204" pitchFamily="34" charset="0"/>
              <a:buChar char="•"/>
              <a:defRPr/>
            </a:pPr>
            <a:r>
              <a:rPr lang="en-GB" sz="2200" b="1" dirty="0">
                <a:solidFill>
                  <a:prstClr val="white"/>
                </a:solidFill>
                <a:latin typeface="Arial" panose="020B0604020202020204" pitchFamily="34" charset="0"/>
                <a:cs typeface="Arial" panose="020B0604020202020204" pitchFamily="34" charset="0"/>
              </a:rPr>
              <a:t>Raise awareness of progression opportunities</a:t>
            </a:r>
          </a:p>
          <a:p>
            <a:pPr marL="342900" indent="-342900">
              <a:spcAft>
                <a:spcPts val="1200"/>
              </a:spcAft>
              <a:buClr>
                <a:srgbClr val="FFD24F"/>
              </a:buClr>
              <a:buSzPct val="150000"/>
              <a:buFont typeface="Arial" panose="020B0604020202020204" pitchFamily="34" charset="0"/>
              <a:buChar char="•"/>
              <a:defRPr/>
            </a:pPr>
            <a:r>
              <a:rPr lang="en-GB" sz="2200" b="1" dirty="0">
                <a:solidFill>
                  <a:prstClr val="white"/>
                </a:solidFill>
                <a:latin typeface="Arial" panose="020B0604020202020204" pitchFamily="34" charset="0"/>
                <a:cs typeface="Arial" panose="020B0604020202020204" pitchFamily="34" charset="0"/>
              </a:rPr>
              <a:t>References</a:t>
            </a:r>
          </a:p>
          <a:p>
            <a:pPr marL="342900" indent="-342900">
              <a:buClr>
                <a:srgbClr val="FFD24F"/>
              </a:buClr>
              <a:buSzPct val="150000"/>
              <a:buFont typeface="Arial" panose="020B0604020202020204" pitchFamily="34" charset="0"/>
              <a:buChar char="•"/>
              <a:defRPr/>
            </a:pPr>
            <a:endParaRPr lang="en-GB" sz="2200" b="1" dirty="0">
              <a:solidFill>
                <a:prstClr val="white"/>
              </a:solidFill>
              <a:latin typeface="Avenir Medium" panose="02000603020000020003" pitchFamily="2" charset="0"/>
              <a:cs typeface="Arial" panose="020B0604020202020204" pitchFamily="34" charset="0"/>
            </a:endParaRPr>
          </a:p>
          <a:p>
            <a:pPr marL="342900" indent="-342900">
              <a:buClr>
                <a:srgbClr val="FFD24F"/>
              </a:buClr>
              <a:buSzPct val="150000"/>
              <a:buFont typeface="Arial" panose="020B0604020202020204" pitchFamily="34" charset="0"/>
              <a:buChar char="•"/>
              <a:defRPr/>
            </a:pPr>
            <a:endParaRPr lang="en-GB" sz="2200" b="1" dirty="0">
              <a:solidFill>
                <a:prstClr val="white"/>
              </a:solidFill>
              <a:latin typeface="Avenir Medium" panose="02000603020000020003" pitchFamily="2" charset="0"/>
              <a:cs typeface="Arial" panose="020B0604020202020204" pitchFamily="34" charset="0"/>
            </a:endParaRPr>
          </a:p>
          <a:p>
            <a:pPr>
              <a:buClr>
                <a:srgbClr val="FFD24F"/>
              </a:buClr>
              <a:buSzPct val="150000"/>
              <a:defRPr/>
            </a:pPr>
            <a:endParaRPr lang="en-GB" sz="2000" b="1" dirty="0">
              <a:solidFill>
                <a:prstClr val="white"/>
              </a:solidFill>
              <a:latin typeface="Avenir" panose="020B0503020203020204" pitchFamily="34" charset="0"/>
              <a:cs typeface="Arial" panose="020B0604020202020204" pitchFamily="34" charset="0"/>
            </a:endParaRPr>
          </a:p>
        </p:txBody>
      </p:sp>
    </p:spTree>
    <p:extLst>
      <p:ext uri="{BB962C8B-B14F-4D97-AF65-F5344CB8AC3E}">
        <p14:creationId xmlns:p14="http://schemas.microsoft.com/office/powerpoint/2010/main" val="3439743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11390" y="-594"/>
            <a:ext cx="9144793" cy="6858594"/>
          </a:xfrm>
          <a:prstGeom prst="rect">
            <a:avLst/>
          </a:prstGeom>
        </p:spPr>
      </p:pic>
      <p:sp>
        <p:nvSpPr>
          <p:cNvPr id="3" name="Rectangle 2"/>
          <p:cNvSpPr/>
          <p:nvPr/>
        </p:nvSpPr>
        <p:spPr>
          <a:xfrm>
            <a:off x="1648952" y="562208"/>
            <a:ext cx="6172186" cy="687755"/>
          </a:xfrm>
          <a:prstGeom prst="rect">
            <a:avLst/>
          </a:prstGeom>
          <a:solidFill>
            <a:srgbClr val="781D7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000" b="1" i="1" dirty="0">
                <a:solidFill>
                  <a:srgbClr val="FFD24F"/>
                </a:solidFill>
                <a:latin typeface="Avenir Black Oblique"/>
                <a:cs typeface="Arial"/>
              </a:rPr>
              <a:t>Courses 2026 - 27</a:t>
            </a:r>
          </a:p>
        </p:txBody>
      </p:sp>
      <p:sp>
        <p:nvSpPr>
          <p:cNvPr id="5" name="Rectangle 4">
            <a:extLst>
              <a:ext uri="{FF2B5EF4-FFF2-40B4-BE49-F238E27FC236}">
                <a16:creationId xmlns:a16="http://schemas.microsoft.com/office/drawing/2014/main" id="{213130B6-1926-461B-95CD-FEC0DEB6F3B6}"/>
              </a:ext>
            </a:extLst>
          </p:cNvPr>
          <p:cNvSpPr/>
          <p:nvPr/>
        </p:nvSpPr>
        <p:spPr>
          <a:xfrm>
            <a:off x="1635818" y="1249963"/>
            <a:ext cx="2735046" cy="687755"/>
          </a:xfrm>
          <a:prstGeom prst="rect">
            <a:avLst/>
          </a:prstGeom>
          <a:solidFill>
            <a:srgbClr val="781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i="1" dirty="0">
                <a:solidFill>
                  <a:srgbClr val="FFD24F"/>
                </a:solidFill>
                <a:latin typeface="Avenir Black Oblique" panose="020B0803020203090204" pitchFamily="34" charset="0"/>
                <a:cs typeface="Arial" panose="020B0604020202020204" pitchFamily="34" charset="0"/>
              </a:rPr>
              <a:t>Level 4</a:t>
            </a:r>
          </a:p>
        </p:txBody>
      </p:sp>
      <p:sp>
        <p:nvSpPr>
          <p:cNvPr id="7" name="TextBox 6">
            <a:extLst>
              <a:ext uri="{FF2B5EF4-FFF2-40B4-BE49-F238E27FC236}">
                <a16:creationId xmlns:a16="http://schemas.microsoft.com/office/drawing/2014/main" id="{8A59AA15-AB0B-4147-82EB-68999FE79AB5}"/>
              </a:ext>
            </a:extLst>
          </p:cNvPr>
          <p:cNvSpPr txBox="1"/>
          <p:nvPr/>
        </p:nvSpPr>
        <p:spPr>
          <a:xfrm>
            <a:off x="2132992" y="2268416"/>
            <a:ext cx="5347192" cy="381642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200" dirty="0">
                <a:solidFill>
                  <a:schemeClr val="bg1"/>
                </a:solidFill>
                <a:latin typeface="Arial" panose="020B0604020202020204" pitchFamily="34" charset="0"/>
                <a:cs typeface="Arial" panose="020B0604020202020204" pitchFamily="34" charset="0"/>
              </a:rPr>
              <a:t>Steps to Work Award: Hair &amp; Beauty</a:t>
            </a:r>
          </a:p>
          <a:p>
            <a:pPr marL="285750" indent="-285750">
              <a:buFont typeface="Arial" panose="020B0604020202020204" pitchFamily="34" charset="0"/>
              <a:buChar char="•"/>
            </a:pPr>
            <a:r>
              <a:rPr lang="en-GB" sz="2200" dirty="0">
                <a:solidFill>
                  <a:schemeClr val="bg1"/>
                </a:solidFill>
                <a:latin typeface="Arial" panose="020B0604020202020204" pitchFamily="34" charset="0"/>
                <a:ea typeface="Calibri"/>
                <a:cs typeface="Arial" panose="020B0604020202020204" pitchFamily="34" charset="0"/>
              </a:rPr>
              <a:t>Skills for Work Early Education and Childcare</a:t>
            </a:r>
            <a:endParaRPr lang="en-GB" sz="22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200" dirty="0">
                <a:solidFill>
                  <a:schemeClr val="bg1"/>
                </a:solidFill>
                <a:latin typeface="Arial" panose="020B0604020202020204" pitchFamily="34" charset="0"/>
                <a:cs typeface="Arial" panose="020B0604020202020204" pitchFamily="34" charset="0"/>
              </a:rPr>
              <a:t>Introduction to the Construction Industry</a:t>
            </a:r>
          </a:p>
          <a:p>
            <a:pPr marL="285750" indent="-285750">
              <a:buFont typeface="Arial" panose="020B0604020202020204" pitchFamily="34" charset="0"/>
              <a:buChar char="•"/>
            </a:pPr>
            <a:r>
              <a:rPr lang="en-GB" sz="2200" dirty="0">
                <a:solidFill>
                  <a:schemeClr val="bg1"/>
                </a:solidFill>
                <a:latin typeface="Arial" panose="020B0604020202020204" pitchFamily="34" charset="0"/>
                <a:cs typeface="Arial" panose="020B0604020202020204" pitchFamily="34" charset="0"/>
              </a:rPr>
              <a:t>Skills for Work: Uniformed Services</a:t>
            </a:r>
          </a:p>
          <a:p>
            <a:pPr marL="285750" indent="-285750">
              <a:buFont typeface="Arial" panose="020B0604020202020204" pitchFamily="34" charset="0"/>
              <a:buChar char="•"/>
            </a:pPr>
            <a:r>
              <a:rPr lang="en-GB" sz="2200" dirty="0">
                <a:solidFill>
                  <a:schemeClr val="bg1"/>
                </a:solidFill>
                <a:latin typeface="Arial" panose="020B0604020202020204" pitchFamily="34" charset="0"/>
                <a:cs typeface="Arial" panose="020B0604020202020204" pitchFamily="34" charset="0"/>
              </a:rPr>
              <a:t>NPA Professional Cookery</a:t>
            </a:r>
          </a:p>
          <a:p>
            <a:pPr marL="285750" indent="-285750">
              <a:buFont typeface="Arial" panose="020B0604020202020204" pitchFamily="34" charset="0"/>
              <a:buChar char="•"/>
            </a:pPr>
            <a:r>
              <a:rPr lang="en-GB" sz="2200" dirty="0">
                <a:solidFill>
                  <a:schemeClr val="bg1"/>
                </a:solidFill>
                <a:latin typeface="Arial" panose="020B0604020202020204" pitchFamily="34" charset="0"/>
                <a:cs typeface="Arial" panose="020B0604020202020204" pitchFamily="34" charset="0"/>
              </a:rPr>
              <a:t>Skills for Work: Automotive</a:t>
            </a:r>
          </a:p>
          <a:p>
            <a:pPr marL="285750" indent="-285750">
              <a:buFont typeface="Arial" panose="020B0604020202020204" pitchFamily="34" charset="0"/>
              <a:buChar char="•"/>
            </a:pPr>
            <a:r>
              <a:rPr lang="en-GB" sz="2200" dirty="0">
                <a:solidFill>
                  <a:schemeClr val="bg1"/>
                </a:solidFill>
                <a:latin typeface="Arial" panose="020B0604020202020204" pitchFamily="34" charset="0"/>
                <a:cs typeface="Arial" panose="020B0604020202020204" pitchFamily="34" charset="0"/>
              </a:rPr>
              <a:t>NPA Software Development</a:t>
            </a:r>
          </a:p>
          <a:p>
            <a:pPr marL="285750" indent="-285750">
              <a:buFont typeface="Arial" panose="020B0604020202020204" pitchFamily="34" charset="0"/>
              <a:buChar char="•"/>
            </a:pPr>
            <a:r>
              <a:rPr lang="en-GB" sz="2200" dirty="0">
                <a:solidFill>
                  <a:schemeClr val="bg1"/>
                </a:solidFill>
                <a:latin typeface="Arial" panose="020B0604020202020204" pitchFamily="34" charset="0"/>
                <a:ea typeface="Calibri"/>
                <a:cs typeface="Arial" panose="020B0604020202020204" pitchFamily="34" charset="0"/>
              </a:rPr>
              <a:t>SVQ Level 1 Performing Engineering Operations</a:t>
            </a:r>
          </a:p>
        </p:txBody>
      </p:sp>
      <p:pic>
        <p:nvPicPr>
          <p:cNvPr id="8" name="Picture 7" descr="Two people working on a car&#10;&#10;Description automatically generated with low confidence">
            <a:extLst>
              <a:ext uri="{FF2B5EF4-FFF2-40B4-BE49-F238E27FC236}">
                <a16:creationId xmlns:a16="http://schemas.microsoft.com/office/drawing/2014/main" id="{A9A8E429-ADA5-4269-8FFD-D1E95B74EED3}"/>
              </a:ext>
            </a:extLst>
          </p:cNvPr>
          <p:cNvPicPr>
            <a:picLocks noChangeAspect="1"/>
          </p:cNvPicPr>
          <p:nvPr/>
        </p:nvPicPr>
        <p:blipFill>
          <a:blip r:embed="rId3"/>
          <a:stretch>
            <a:fillRect/>
          </a:stretch>
        </p:blipFill>
        <p:spPr>
          <a:xfrm>
            <a:off x="7723464" y="151205"/>
            <a:ext cx="2832718" cy="6576767"/>
          </a:xfrm>
          <a:prstGeom prst="rect">
            <a:avLst/>
          </a:prstGeom>
        </p:spPr>
      </p:pic>
    </p:spTree>
    <p:extLst>
      <p:ext uri="{BB962C8B-B14F-4D97-AF65-F5344CB8AC3E}">
        <p14:creationId xmlns:p14="http://schemas.microsoft.com/office/powerpoint/2010/main" val="2321779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2994" y="-594"/>
            <a:ext cx="9144793" cy="6858594"/>
          </a:xfrm>
          <a:prstGeom prst="rect">
            <a:avLst/>
          </a:prstGeom>
        </p:spPr>
      </p:pic>
      <p:sp>
        <p:nvSpPr>
          <p:cNvPr id="3" name="Rectangle 2"/>
          <p:cNvSpPr/>
          <p:nvPr/>
        </p:nvSpPr>
        <p:spPr>
          <a:xfrm>
            <a:off x="1718994" y="562207"/>
            <a:ext cx="6381977" cy="687755"/>
          </a:xfrm>
          <a:prstGeom prst="rect">
            <a:avLst/>
          </a:prstGeom>
          <a:solidFill>
            <a:srgbClr val="781D7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000" b="1" i="1" dirty="0">
                <a:solidFill>
                  <a:srgbClr val="FFD24F"/>
                </a:solidFill>
                <a:latin typeface="Arial" panose="020B0604020202020204" pitchFamily="34" charset="0"/>
                <a:cs typeface="Arial" panose="020B0604020202020204" pitchFamily="34" charset="0"/>
              </a:rPr>
              <a:t>Courses 2026 - 27</a:t>
            </a:r>
          </a:p>
        </p:txBody>
      </p:sp>
      <p:sp>
        <p:nvSpPr>
          <p:cNvPr id="5" name="Rectangle 4">
            <a:extLst>
              <a:ext uri="{FF2B5EF4-FFF2-40B4-BE49-F238E27FC236}">
                <a16:creationId xmlns:a16="http://schemas.microsoft.com/office/drawing/2014/main" id="{213130B6-1926-461B-95CD-FEC0DEB6F3B6}"/>
              </a:ext>
            </a:extLst>
          </p:cNvPr>
          <p:cNvSpPr/>
          <p:nvPr/>
        </p:nvSpPr>
        <p:spPr>
          <a:xfrm>
            <a:off x="1718993" y="1249962"/>
            <a:ext cx="2651874" cy="687755"/>
          </a:xfrm>
          <a:prstGeom prst="rect">
            <a:avLst/>
          </a:prstGeom>
          <a:solidFill>
            <a:srgbClr val="781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i="1" dirty="0">
                <a:solidFill>
                  <a:srgbClr val="FFD24F"/>
                </a:solidFill>
                <a:latin typeface="Arial" panose="020B0604020202020204" pitchFamily="34" charset="0"/>
                <a:cs typeface="Arial" panose="020B0604020202020204" pitchFamily="34" charset="0"/>
              </a:rPr>
              <a:t>Level 5</a:t>
            </a:r>
          </a:p>
        </p:txBody>
      </p:sp>
      <p:sp>
        <p:nvSpPr>
          <p:cNvPr id="7" name="TextBox 6">
            <a:extLst>
              <a:ext uri="{FF2B5EF4-FFF2-40B4-BE49-F238E27FC236}">
                <a16:creationId xmlns:a16="http://schemas.microsoft.com/office/drawing/2014/main" id="{8A59AA15-AB0B-4147-82EB-68999FE79AB5}"/>
              </a:ext>
            </a:extLst>
          </p:cNvPr>
          <p:cNvSpPr txBox="1"/>
          <p:nvPr/>
        </p:nvSpPr>
        <p:spPr>
          <a:xfrm>
            <a:off x="2132994" y="2268416"/>
            <a:ext cx="5548947" cy="381642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200" dirty="0">
                <a:solidFill>
                  <a:schemeClr val="bg1"/>
                </a:solidFill>
                <a:latin typeface="Arial" panose="020B0604020202020204" pitchFamily="34" charset="0"/>
                <a:cs typeface="Arial" panose="020B0604020202020204" pitchFamily="34" charset="0"/>
              </a:rPr>
              <a:t>Skills for Work: Early Education &amp; Childcare</a:t>
            </a:r>
          </a:p>
          <a:p>
            <a:pPr marL="285750" indent="-285750">
              <a:buFont typeface="Arial" panose="020B0604020202020204" pitchFamily="34" charset="0"/>
              <a:buChar char="•"/>
            </a:pPr>
            <a:r>
              <a:rPr lang="en-GB" sz="2200" dirty="0">
                <a:solidFill>
                  <a:schemeClr val="bg1"/>
                </a:solidFill>
                <a:latin typeface="Arial" panose="020B0604020202020204" pitchFamily="34" charset="0"/>
                <a:cs typeface="Arial" panose="020B0604020202020204" pitchFamily="34" charset="0"/>
              </a:rPr>
              <a:t>Skills for Work: Renewable Energy – </a:t>
            </a:r>
            <a:r>
              <a:rPr lang="en-GB" sz="2200" b="1" dirty="0">
                <a:solidFill>
                  <a:schemeClr val="bg1"/>
                </a:solidFill>
                <a:latin typeface="Arial" panose="020B0604020202020204" pitchFamily="34" charset="0"/>
                <a:cs typeface="Arial" panose="020B0604020202020204" pitchFamily="34" charset="0"/>
              </a:rPr>
              <a:t>Kilwinning Campus and Ayr Campus</a:t>
            </a:r>
            <a:endParaRPr lang="en-GB" sz="2200" b="1" dirty="0">
              <a:solidFill>
                <a:schemeClr val="bg1"/>
              </a:solidFill>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GB" sz="2200" dirty="0">
                <a:solidFill>
                  <a:schemeClr val="bg1"/>
                </a:solidFill>
                <a:latin typeface="Arial" panose="020B0604020202020204" pitchFamily="34" charset="0"/>
                <a:cs typeface="Arial" panose="020B0604020202020204" pitchFamily="34" charset="0"/>
              </a:rPr>
              <a:t>NPA Hospitality</a:t>
            </a:r>
            <a:endParaRPr lang="en-GB" sz="2200" dirty="0">
              <a:solidFill>
                <a:schemeClr val="bg1"/>
              </a:solidFill>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GB" sz="2200" dirty="0">
                <a:solidFill>
                  <a:schemeClr val="bg1"/>
                </a:solidFill>
                <a:latin typeface="Arial" panose="020B0604020202020204" pitchFamily="34" charset="0"/>
                <a:cs typeface="Arial" panose="020B0604020202020204" pitchFamily="34" charset="0"/>
              </a:rPr>
              <a:t>NPA Digital Media with Film Making – </a:t>
            </a:r>
            <a:r>
              <a:rPr lang="en-GB" sz="2200" b="1" dirty="0">
                <a:solidFill>
                  <a:schemeClr val="bg1"/>
                </a:solidFill>
                <a:latin typeface="Arial" panose="020B0604020202020204" pitchFamily="34" charset="0"/>
                <a:cs typeface="Arial" panose="020B0604020202020204" pitchFamily="34" charset="0"/>
              </a:rPr>
              <a:t>Ayr Campus</a:t>
            </a:r>
            <a:endParaRPr lang="en-GB" sz="2200" b="1" dirty="0">
              <a:solidFill>
                <a:schemeClr val="bg1"/>
              </a:solidFill>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GB" sz="2200" dirty="0">
                <a:solidFill>
                  <a:schemeClr val="bg1"/>
                </a:solidFill>
                <a:latin typeface="Arial" panose="020B0604020202020204" pitchFamily="34" charset="0"/>
                <a:cs typeface="Arial" panose="020B0604020202020204" pitchFamily="34" charset="0"/>
              </a:rPr>
              <a:t>SVQ 2 Performing Engineering Operations( infill to Full time)</a:t>
            </a:r>
            <a:endParaRPr lang="en-GB" sz="2200" dirty="0">
              <a:solidFill>
                <a:schemeClr val="bg1"/>
              </a:solidFill>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GB" sz="2200" dirty="0">
                <a:solidFill>
                  <a:schemeClr val="bg1"/>
                </a:solidFill>
                <a:latin typeface="Arial" panose="020B0604020202020204" pitchFamily="34" charset="0"/>
                <a:cs typeface="Arial" panose="020B0604020202020204" pitchFamily="34" charset="0"/>
              </a:rPr>
              <a:t>Mental Health &amp; Wellbeing Award</a:t>
            </a:r>
          </a:p>
          <a:p>
            <a:pPr marL="285750" indent="-285750">
              <a:buFont typeface="Arial" panose="020B0604020202020204" pitchFamily="34" charset="0"/>
              <a:buChar char="•"/>
            </a:pPr>
            <a:r>
              <a:rPr lang="en-GB" sz="2200" dirty="0">
                <a:solidFill>
                  <a:schemeClr val="bg1"/>
                </a:solidFill>
                <a:latin typeface="Arial" panose="020B0604020202020204" pitchFamily="34" charset="0"/>
                <a:ea typeface="Calibri"/>
                <a:cs typeface="Arial" panose="020B0604020202020204" pitchFamily="34" charset="0"/>
              </a:rPr>
              <a:t>NPA Sport &amp; Fitness (Football)</a:t>
            </a:r>
          </a:p>
        </p:txBody>
      </p:sp>
      <p:pic>
        <p:nvPicPr>
          <p:cNvPr id="8" name="Picture 7">
            <a:extLst>
              <a:ext uri="{FF2B5EF4-FFF2-40B4-BE49-F238E27FC236}">
                <a16:creationId xmlns:a16="http://schemas.microsoft.com/office/drawing/2014/main" id="{055DB566-BC34-4F15-9D94-7BBBE5D3396F}"/>
              </a:ext>
            </a:extLst>
          </p:cNvPr>
          <p:cNvPicPr>
            <a:picLocks noChangeAspect="1"/>
          </p:cNvPicPr>
          <p:nvPr/>
        </p:nvPicPr>
        <p:blipFill>
          <a:blip r:embed="rId3"/>
          <a:stretch>
            <a:fillRect/>
          </a:stretch>
        </p:blipFill>
        <p:spPr>
          <a:xfrm>
            <a:off x="7960895" y="151003"/>
            <a:ext cx="2564492" cy="6543413"/>
          </a:xfrm>
          <a:prstGeom prst="rect">
            <a:avLst/>
          </a:prstGeom>
        </p:spPr>
      </p:pic>
    </p:spTree>
    <p:extLst>
      <p:ext uri="{BB962C8B-B14F-4D97-AF65-F5344CB8AC3E}">
        <p14:creationId xmlns:p14="http://schemas.microsoft.com/office/powerpoint/2010/main" val="2330172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2994" y="-594"/>
            <a:ext cx="9144793" cy="6858594"/>
          </a:xfrm>
          <a:prstGeom prst="rect">
            <a:avLst/>
          </a:prstGeom>
        </p:spPr>
      </p:pic>
      <p:sp>
        <p:nvSpPr>
          <p:cNvPr id="3" name="Rectangle 2"/>
          <p:cNvSpPr/>
          <p:nvPr/>
        </p:nvSpPr>
        <p:spPr>
          <a:xfrm>
            <a:off x="1977836" y="251890"/>
            <a:ext cx="5967977" cy="687755"/>
          </a:xfrm>
          <a:prstGeom prst="rect">
            <a:avLst/>
          </a:prstGeom>
          <a:solidFill>
            <a:srgbClr val="781D7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000" b="1" i="1" dirty="0">
                <a:solidFill>
                  <a:srgbClr val="FFD24F"/>
                </a:solidFill>
                <a:latin typeface="Arial" panose="020B0604020202020204" pitchFamily="34" charset="0"/>
                <a:cs typeface="Arial" panose="020B0604020202020204" pitchFamily="34" charset="0"/>
              </a:rPr>
              <a:t>Courses 2026 - 27</a:t>
            </a:r>
          </a:p>
        </p:txBody>
      </p:sp>
      <p:sp>
        <p:nvSpPr>
          <p:cNvPr id="5" name="Rectangle 4">
            <a:extLst>
              <a:ext uri="{FF2B5EF4-FFF2-40B4-BE49-F238E27FC236}">
                <a16:creationId xmlns:a16="http://schemas.microsoft.com/office/drawing/2014/main" id="{213130B6-1926-461B-95CD-FEC0DEB6F3B6}"/>
              </a:ext>
            </a:extLst>
          </p:cNvPr>
          <p:cNvSpPr/>
          <p:nvPr/>
        </p:nvSpPr>
        <p:spPr>
          <a:xfrm>
            <a:off x="1977833" y="942262"/>
            <a:ext cx="2237874" cy="687755"/>
          </a:xfrm>
          <a:prstGeom prst="rect">
            <a:avLst/>
          </a:prstGeom>
          <a:solidFill>
            <a:srgbClr val="781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i="1" dirty="0">
                <a:solidFill>
                  <a:srgbClr val="FFD24F"/>
                </a:solidFill>
                <a:latin typeface="Arial" panose="020B0604020202020204" pitchFamily="34" charset="0"/>
                <a:cs typeface="Arial" panose="020B0604020202020204" pitchFamily="34" charset="0"/>
              </a:rPr>
              <a:t>Level 6</a:t>
            </a:r>
          </a:p>
        </p:txBody>
      </p:sp>
      <p:sp>
        <p:nvSpPr>
          <p:cNvPr id="7" name="TextBox 6">
            <a:extLst>
              <a:ext uri="{FF2B5EF4-FFF2-40B4-BE49-F238E27FC236}">
                <a16:creationId xmlns:a16="http://schemas.microsoft.com/office/drawing/2014/main" id="{8A59AA15-AB0B-4147-82EB-68999FE79AB5}"/>
              </a:ext>
            </a:extLst>
          </p:cNvPr>
          <p:cNvSpPr txBox="1"/>
          <p:nvPr/>
        </p:nvSpPr>
        <p:spPr>
          <a:xfrm>
            <a:off x="1977835" y="1696288"/>
            <a:ext cx="8307822" cy="381642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200" dirty="0">
                <a:solidFill>
                  <a:schemeClr val="bg1"/>
                </a:solidFill>
                <a:latin typeface="Arial" panose="020B0604020202020204" pitchFamily="34" charset="0"/>
                <a:cs typeface="Arial" panose="020B0604020202020204" pitchFamily="34" charset="0"/>
              </a:rPr>
              <a:t>Art Portfolio &amp; Print Making (including life drawing) - </a:t>
            </a:r>
            <a:r>
              <a:rPr lang="en-GB" sz="2200" b="1" dirty="0">
                <a:solidFill>
                  <a:schemeClr val="bg1"/>
                </a:solidFill>
                <a:latin typeface="Arial" panose="020B0604020202020204" pitchFamily="34" charset="0"/>
                <a:cs typeface="Arial" panose="020B0604020202020204" pitchFamily="34" charset="0"/>
              </a:rPr>
              <a:t>Ayr Campus</a:t>
            </a:r>
            <a:endParaRPr lang="en-GB" sz="2200" b="1" dirty="0">
              <a:solidFill>
                <a:schemeClr val="bg1"/>
              </a:solidFill>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GB" sz="2200" dirty="0">
                <a:solidFill>
                  <a:schemeClr val="bg1"/>
                </a:solidFill>
                <a:latin typeface="Arial" panose="020B0604020202020204" pitchFamily="34" charset="0"/>
                <a:ea typeface="Calibri"/>
                <a:cs typeface="Arial" panose="020B0604020202020204" pitchFamily="34" charset="0"/>
              </a:rPr>
              <a:t>NPA Criminology - </a:t>
            </a:r>
            <a:r>
              <a:rPr lang="en-GB" sz="2200" b="1" dirty="0">
                <a:solidFill>
                  <a:schemeClr val="bg1"/>
                </a:solidFill>
                <a:latin typeface="Arial" panose="020B0604020202020204" pitchFamily="34" charset="0"/>
                <a:ea typeface="Calibri"/>
                <a:cs typeface="Arial" panose="020B0604020202020204" pitchFamily="34" charset="0"/>
              </a:rPr>
              <a:t>Kilwinning and Ayr Campus</a:t>
            </a:r>
          </a:p>
          <a:p>
            <a:pPr marL="285750" indent="-285750">
              <a:buFont typeface="Arial" panose="020B0604020202020204" pitchFamily="34" charset="0"/>
              <a:buChar char="•"/>
            </a:pPr>
            <a:r>
              <a:rPr lang="en-GB" sz="2200" dirty="0">
                <a:solidFill>
                  <a:schemeClr val="bg1"/>
                </a:solidFill>
                <a:latin typeface="Arial" panose="020B0604020202020204" pitchFamily="34" charset="0"/>
                <a:cs typeface="Arial" panose="020B0604020202020204" pitchFamily="34" charset="0"/>
              </a:rPr>
              <a:t>NPA Psychology with Criminology</a:t>
            </a:r>
            <a:endParaRPr lang="en-GB" sz="2200" dirty="0">
              <a:solidFill>
                <a:schemeClr val="bg1"/>
              </a:solidFill>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GB" sz="2200" dirty="0">
                <a:solidFill>
                  <a:schemeClr val="bg1"/>
                </a:solidFill>
                <a:latin typeface="Arial" panose="020B0604020202020204" pitchFamily="34" charset="0"/>
                <a:cs typeface="Arial" panose="020B0604020202020204" pitchFamily="34" charset="0"/>
              </a:rPr>
              <a:t>NPA Acting &amp; Performance - </a:t>
            </a:r>
            <a:r>
              <a:rPr lang="en-GB" sz="2200" b="1" dirty="0">
                <a:solidFill>
                  <a:schemeClr val="bg1"/>
                </a:solidFill>
                <a:latin typeface="Arial" panose="020B0604020202020204" pitchFamily="34" charset="0"/>
                <a:cs typeface="Arial" panose="020B0604020202020204" pitchFamily="34" charset="0"/>
              </a:rPr>
              <a:t>Ayr Campus</a:t>
            </a:r>
            <a:endParaRPr lang="en-GB" sz="2200" dirty="0">
              <a:solidFill>
                <a:schemeClr val="bg1"/>
              </a:solidFill>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GB" sz="2200" dirty="0">
                <a:solidFill>
                  <a:schemeClr val="bg1"/>
                </a:solidFill>
                <a:latin typeface="Arial" panose="020B0604020202020204" pitchFamily="34" charset="0"/>
                <a:cs typeface="Arial" panose="020B0604020202020204" pitchFamily="34" charset="0"/>
              </a:rPr>
              <a:t>NPA Children &amp; Young People </a:t>
            </a:r>
            <a:endParaRPr lang="en-GB" sz="2200" b="1" dirty="0">
              <a:solidFill>
                <a:schemeClr val="bg1"/>
              </a:solidFill>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GB" sz="2200" dirty="0">
                <a:solidFill>
                  <a:schemeClr val="bg1"/>
                </a:solidFill>
                <a:latin typeface="Arial" panose="020B0604020202020204" pitchFamily="34" charset="0"/>
                <a:cs typeface="Arial" panose="020B0604020202020204" pitchFamily="34" charset="0"/>
              </a:rPr>
              <a:t>NPA Software Development</a:t>
            </a:r>
            <a:endParaRPr lang="en-GB" sz="2200" dirty="0">
              <a:solidFill>
                <a:schemeClr val="bg1"/>
              </a:solidFill>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GB" sz="2200" dirty="0">
                <a:solidFill>
                  <a:schemeClr val="bg1"/>
                </a:solidFill>
                <a:latin typeface="Arial" panose="020B0604020202020204" pitchFamily="34" charset="0"/>
                <a:cs typeface="Arial" panose="020B0604020202020204" pitchFamily="34" charset="0"/>
              </a:rPr>
              <a:t>NPA Sound Production - </a:t>
            </a:r>
            <a:r>
              <a:rPr lang="en-GB" sz="2200" b="1" dirty="0">
                <a:solidFill>
                  <a:schemeClr val="bg1"/>
                </a:solidFill>
                <a:latin typeface="Arial" panose="020B0604020202020204" pitchFamily="34" charset="0"/>
                <a:cs typeface="Arial" panose="020B0604020202020204" pitchFamily="34" charset="0"/>
              </a:rPr>
              <a:t>Ayr Campus</a:t>
            </a:r>
            <a:endParaRPr lang="en-GB" sz="2200" dirty="0">
              <a:solidFill>
                <a:schemeClr val="bg1"/>
              </a:solidFill>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GB" sz="2200" b="1" dirty="0">
                <a:solidFill>
                  <a:schemeClr val="bg1"/>
                </a:solidFill>
                <a:latin typeface="Arial" panose="020B0604020202020204" pitchFamily="34" charset="0"/>
                <a:ea typeface="Calibri"/>
                <a:cs typeface="Arial" panose="020B0604020202020204" pitchFamily="34" charset="0"/>
              </a:rPr>
              <a:t>NPA Accounting – Ayr Campus</a:t>
            </a:r>
          </a:p>
          <a:p>
            <a:pPr marL="285750" indent="-285750">
              <a:buFont typeface="Arial" panose="020B0604020202020204" pitchFamily="34" charset="0"/>
              <a:buChar char="•"/>
            </a:pPr>
            <a:endParaRPr lang="en-GB" sz="2000" b="1" dirty="0">
              <a:solidFill>
                <a:schemeClr val="bg1"/>
              </a:solidFill>
              <a:ea typeface="Calibri"/>
              <a:cs typeface="Calibri"/>
            </a:endParaRPr>
          </a:p>
          <a:p>
            <a:pPr marL="285750" indent="-285750">
              <a:buFont typeface="Arial" panose="020B0604020202020204" pitchFamily="34" charset="0"/>
              <a:buChar char="•"/>
            </a:pPr>
            <a:endParaRPr lang="en-GB" sz="2400" b="1" dirty="0">
              <a:solidFill>
                <a:schemeClr val="bg1"/>
              </a:solidFill>
              <a:ea typeface="Calibri"/>
              <a:cs typeface="Calibri"/>
            </a:endParaRPr>
          </a:p>
        </p:txBody>
      </p:sp>
    </p:spTree>
    <p:extLst>
      <p:ext uri="{BB962C8B-B14F-4D97-AF65-F5344CB8AC3E}">
        <p14:creationId xmlns:p14="http://schemas.microsoft.com/office/powerpoint/2010/main" val="734563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2994" y="-594"/>
            <a:ext cx="9144793" cy="6858594"/>
          </a:xfrm>
          <a:prstGeom prst="rect">
            <a:avLst/>
          </a:prstGeom>
        </p:spPr>
      </p:pic>
      <p:sp>
        <p:nvSpPr>
          <p:cNvPr id="3" name="Rectangle 2"/>
          <p:cNvSpPr/>
          <p:nvPr/>
        </p:nvSpPr>
        <p:spPr>
          <a:xfrm>
            <a:off x="2132994" y="555219"/>
            <a:ext cx="5967977" cy="687755"/>
          </a:xfrm>
          <a:prstGeom prst="rect">
            <a:avLst/>
          </a:prstGeom>
          <a:solidFill>
            <a:srgbClr val="781D7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000" b="1" i="1" dirty="0">
                <a:solidFill>
                  <a:srgbClr val="FFD24F"/>
                </a:solidFill>
                <a:latin typeface="Arial" panose="020B0604020202020204" pitchFamily="34" charset="0"/>
                <a:cs typeface="Arial" panose="020B0604020202020204" pitchFamily="34" charset="0"/>
              </a:rPr>
              <a:t>Courses 2026 - 27</a:t>
            </a:r>
          </a:p>
        </p:txBody>
      </p:sp>
      <p:sp>
        <p:nvSpPr>
          <p:cNvPr id="5" name="Rectangle 4">
            <a:extLst>
              <a:ext uri="{FF2B5EF4-FFF2-40B4-BE49-F238E27FC236}">
                <a16:creationId xmlns:a16="http://schemas.microsoft.com/office/drawing/2014/main" id="{213130B6-1926-461B-95CD-FEC0DEB6F3B6}"/>
              </a:ext>
            </a:extLst>
          </p:cNvPr>
          <p:cNvSpPr/>
          <p:nvPr/>
        </p:nvSpPr>
        <p:spPr>
          <a:xfrm>
            <a:off x="2132994" y="1242973"/>
            <a:ext cx="5967977" cy="889460"/>
          </a:xfrm>
          <a:prstGeom prst="rect">
            <a:avLst/>
          </a:prstGeom>
          <a:solidFill>
            <a:srgbClr val="781D7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000" b="1" i="1" dirty="0">
                <a:solidFill>
                  <a:srgbClr val="FFD24F"/>
                </a:solidFill>
                <a:latin typeface="Arial" panose="020B0604020202020204" pitchFamily="34" charset="0"/>
                <a:cs typeface="Arial" panose="020B0604020202020204" pitchFamily="34" charset="0"/>
              </a:rPr>
              <a:t>Level 7 HNC (infill to Full time)</a:t>
            </a:r>
          </a:p>
          <a:p>
            <a:pPr algn="ctr"/>
            <a:endParaRPr lang="en-GB" sz="2800" b="1" i="1" dirty="0">
              <a:solidFill>
                <a:srgbClr val="FFD24F"/>
              </a:solidFill>
              <a:latin typeface="Avenir Black Oblique"/>
              <a:cs typeface="Arial"/>
            </a:endParaRPr>
          </a:p>
        </p:txBody>
      </p:sp>
      <p:sp>
        <p:nvSpPr>
          <p:cNvPr id="7" name="TextBox 6">
            <a:extLst>
              <a:ext uri="{FF2B5EF4-FFF2-40B4-BE49-F238E27FC236}">
                <a16:creationId xmlns:a16="http://schemas.microsoft.com/office/drawing/2014/main" id="{8A59AA15-AB0B-4147-82EB-68999FE79AB5}"/>
              </a:ext>
            </a:extLst>
          </p:cNvPr>
          <p:cNvSpPr txBox="1"/>
          <p:nvPr/>
        </p:nvSpPr>
        <p:spPr>
          <a:xfrm>
            <a:off x="1912076" y="2261875"/>
            <a:ext cx="7690947" cy="249299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200" dirty="0">
                <a:solidFill>
                  <a:schemeClr val="bg1"/>
                </a:solidFill>
                <a:latin typeface="Arial" panose="020B0604020202020204" pitchFamily="34" charset="0"/>
                <a:ea typeface="Calibri"/>
                <a:cs typeface="Arial" panose="020B0604020202020204" pitchFamily="34" charset="0"/>
              </a:rPr>
              <a:t>HNC Applied Sciences – </a:t>
            </a:r>
            <a:r>
              <a:rPr lang="en-GB" sz="2200" b="1" dirty="0">
                <a:solidFill>
                  <a:schemeClr val="bg1"/>
                </a:solidFill>
                <a:latin typeface="Arial" panose="020B0604020202020204" pitchFamily="34" charset="0"/>
                <a:ea typeface="Calibri"/>
                <a:cs typeface="Arial" panose="020B0604020202020204" pitchFamily="34" charset="0"/>
              </a:rPr>
              <a:t>Kilmarnock Campus</a:t>
            </a:r>
          </a:p>
          <a:p>
            <a:pPr marL="285750" indent="-285750">
              <a:buFont typeface="Arial" panose="020B0604020202020204" pitchFamily="34" charset="0"/>
              <a:buChar char="•"/>
            </a:pPr>
            <a:r>
              <a:rPr lang="en-GB" sz="2200" dirty="0">
                <a:solidFill>
                  <a:schemeClr val="bg1"/>
                </a:solidFill>
                <a:latin typeface="Arial" panose="020B0604020202020204" pitchFamily="34" charset="0"/>
                <a:ea typeface="Calibri"/>
                <a:cs typeface="Arial" panose="020B0604020202020204" pitchFamily="34" charset="0"/>
              </a:rPr>
              <a:t>HNC Cyber Security – </a:t>
            </a:r>
            <a:r>
              <a:rPr lang="en-GB" sz="2200" b="1" dirty="0">
                <a:solidFill>
                  <a:schemeClr val="bg1"/>
                </a:solidFill>
                <a:latin typeface="Arial" panose="020B0604020202020204" pitchFamily="34" charset="0"/>
                <a:ea typeface="Calibri"/>
                <a:cs typeface="Arial" panose="020B0604020202020204" pitchFamily="34" charset="0"/>
              </a:rPr>
              <a:t>Kilwinning Campus</a:t>
            </a:r>
            <a:endParaRPr lang="en-GB" sz="22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200" dirty="0">
                <a:solidFill>
                  <a:schemeClr val="bg1"/>
                </a:solidFill>
                <a:latin typeface="Arial" panose="020B0604020202020204" pitchFamily="34" charset="0"/>
                <a:cs typeface="Arial" panose="020B0604020202020204" pitchFamily="34" charset="0"/>
              </a:rPr>
              <a:t>HNC Electrical Engineering - </a:t>
            </a:r>
            <a:r>
              <a:rPr lang="en-GB" sz="2200" b="1" dirty="0">
                <a:solidFill>
                  <a:schemeClr val="bg1"/>
                </a:solidFill>
                <a:latin typeface="Arial" panose="020B0604020202020204" pitchFamily="34" charset="0"/>
                <a:cs typeface="Arial" panose="020B0604020202020204" pitchFamily="34" charset="0"/>
              </a:rPr>
              <a:t>Kilwinning Campus</a:t>
            </a:r>
            <a:endParaRPr lang="en-GB" sz="22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200" dirty="0">
                <a:solidFill>
                  <a:schemeClr val="bg1"/>
                </a:solidFill>
                <a:latin typeface="Arial" panose="020B0604020202020204" pitchFamily="34" charset="0"/>
                <a:cs typeface="Arial" panose="020B0604020202020204" pitchFamily="34" charset="0"/>
              </a:rPr>
              <a:t>HNC Mechatronics - </a:t>
            </a:r>
            <a:r>
              <a:rPr lang="en-GB" sz="2200" b="1" dirty="0">
                <a:solidFill>
                  <a:schemeClr val="bg1"/>
                </a:solidFill>
                <a:latin typeface="Arial" panose="020B0604020202020204" pitchFamily="34" charset="0"/>
                <a:cs typeface="Arial" panose="020B0604020202020204" pitchFamily="34" charset="0"/>
              </a:rPr>
              <a:t>Kilwinning Campus</a:t>
            </a:r>
            <a:endParaRPr lang="en-GB" sz="2200" dirty="0">
              <a:solidFill>
                <a:schemeClr val="bg1"/>
              </a:solidFill>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GB" sz="2200" dirty="0">
                <a:solidFill>
                  <a:schemeClr val="bg1"/>
                </a:solidFill>
                <a:latin typeface="Arial" panose="020B0604020202020204" pitchFamily="34" charset="0"/>
                <a:cs typeface="Arial" panose="020B0604020202020204" pitchFamily="34" charset="0"/>
              </a:rPr>
              <a:t>HNC Sports Coaching &amp; Development – </a:t>
            </a:r>
            <a:r>
              <a:rPr lang="en-GB" sz="2200" b="1" dirty="0">
                <a:solidFill>
                  <a:schemeClr val="bg1"/>
                </a:solidFill>
                <a:latin typeface="Arial" panose="020B0604020202020204" pitchFamily="34" charset="0"/>
                <a:cs typeface="Arial" panose="020B0604020202020204" pitchFamily="34" charset="0"/>
              </a:rPr>
              <a:t>Kilmarnock Campus</a:t>
            </a:r>
            <a:endParaRPr lang="en-GB" sz="2200" b="1" dirty="0">
              <a:solidFill>
                <a:schemeClr val="bg1"/>
              </a:solidFill>
              <a:latin typeface="Arial" panose="020B0604020202020204" pitchFamily="34" charset="0"/>
              <a:ea typeface="Calibri"/>
              <a:cs typeface="Arial" panose="020B0604020202020204" pitchFamily="34" charset="0"/>
            </a:endParaRPr>
          </a:p>
          <a:p>
            <a:pPr marL="342900" indent="-342900">
              <a:buFont typeface="Arial"/>
              <a:buChar char="•"/>
            </a:pPr>
            <a:endParaRPr lang="en-GB" sz="2400" dirty="0">
              <a:solidFill>
                <a:schemeClr val="bg1"/>
              </a:solidFill>
              <a:ea typeface="Calibri"/>
              <a:cs typeface="Calibri"/>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FAE6024D-68DA-43F7-8D5D-E452B898D477}"/>
                  </a:ext>
                </a:extLst>
              </p14:cNvPr>
              <p14:cNvContentPartPr/>
              <p14:nvPr/>
            </p14:nvContentPartPr>
            <p14:xfrm>
              <a:off x="-847698" y="1082107"/>
              <a:ext cx="360" cy="360"/>
            </p14:xfrm>
          </p:contentPart>
        </mc:Choice>
        <mc:Fallback xmlns="">
          <p:pic>
            <p:nvPicPr>
              <p:cNvPr id="2" name="Ink 1">
                <a:extLst>
                  <a:ext uri="{FF2B5EF4-FFF2-40B4-BE49-F238E27FC236}">
                    <a16:creationId xmlns:a16="http://schemas.microsoft.com/office/drawing/2014/main" id="{FAE6024D-68DA-43F7-8D5D-E452B898D477}"/>
                  </a:ext>
                </a:extLst>
              </p:cNvPr>
              <p:cNvPicPr/>
              <p:nvPr/>
            </p:nvPicPr>
            <p:blipFill>
              <a:blip r:embed="rId4"/>
              <a:stretch>
                <a:fillRect/>
              </a:stretch>
            </p:blipFill>
            <p:spPr>
              <a:xfrm>
                <a:off x="-856698" y="1073107"/>
                <a:ext cx="18000" cy="18000"/>
              </a:xfrm>
              <a:prstGeom prst="rect">
                <a:avLst/>
              </a:prstGeom>
            </p:spPr>
          </p:pic>
        </mc:Fallback>
      </mc:AlternateContent>
    </p:spTree>
    <p:extLst>
      <p:ext uri="{BB962C8B-B14F-4D97-AF65-F5344CB8AC3E}">
        <p14:creationId xmlns:p14="http://schemas.microsoft.com/office/powerpoint/2010/main" val="179281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2994" y="-594"/>
            <a:ext cx="9144793" cy="6858594"/>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FAE6024D-68DA-43F7-8D5D-E452B898D477}"/>
                  </a:ext>
                </a:extLst>
              </p14:cNvPr>
              <p14:cNvContentPartPr/>
              <p14:nvPr/>
            </p14:nvContentPartPr>
            <p14:xfrm>
              <a:off x="-847698" y="1082107"/>
              <a:ext cx="360" cy="360"/>
            </p14:xfrm>
          </p:contentPart>
        </mc:Choice>
        <mc:Fallback xmlns="">
          <p:pic>
            <p:nvPicPr>
              <p:cNvPr id="2" name="Ink 1">
                <a:extLst>
                  <a:ext uri="{FF2B5EF4-FFF2-40B4-BE49-F238E27FC236}">
                    <a16:creationId xmlns:a16="http://schemas.microsoft.com/office/drawing/2014/main" id="{FAE6024D-68DA-43F7-8D5D-E452B898D477}"/>
                  </a:ext>
                </a:extLst>
              </p:cNvPr>
              <p:cNvPicPr/>
              <p:nvPr/>
            </p:nvPicPr>
            <p:blipFill>
              <a:blip r:embed="rId4"/>
              <a:stretch>
                <a:fillRect/>
              </a:stretch>
            </p:blipFill>
            <p:spPr>
              <a:xfrm>
                <a:off x="-856698" y="1073107"/>
                <a:ext cx="18000" cy="18000"/>
              </a:xfrm>
              <a:prstGeom prst="rect">
                <a:avLst/>
              </a:prstGeom>
            </p:spPr>
          </p:pic>
        </mc:Fallback>
      </mc:AlternateContent>
      <p:sp>
        <p:nvSpPr>
          <p:cNvPr id="9" name="Rectangle 8">
            <a:extLst>
              <a:ext uri="{FF2B5EF4-FFF2-40B4-BE49-F238E27FC236}">
                <a16:creationId xmlns:a16="http://schemas.microsoft.com/office/drawing/2014/main" id="{46016EF5-1D47-D775-5279-F8A7AC7E7A71}"/>
              </a:ext>
            </a:extLst>
          </p:cNvPr>
          <p:cNvSpPr/>
          <p:nvPr/>
        </p:nvSpPr>
        <p:spPr>
          <a:xfrm>
            <a:off x="1704313" y="169324"/>
            <a:ext cx="8188638" cy="1139085"/>
          </a:xfrm>
          <a:prstGeom prst="rect">
            <a:avLst/>
          </a:prstGeom>
          <a:solidFill>
            <a:srgbClr val="781D7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000" b="1" dirty="0">
                <a:solidFill>
                  <a:srgbClr val="FFD24F"/>
                </a:solidFill>
                <a:latin typeface="Arial" panose="020B0604020202020204" pitchFamily="34" charset="0"/>
                <a:cs typeface="Arial" panose="020B0604020202020204" pitchFamily="34" charset="0"/>
              </a:rPr>
              <a:t>WHAT IS AN HNC ( infill)? </a:t>
            </a:r>
          </a:p>
        </p:txBody>
      </p:sp>
      <p:sp>
        <p:nvSpPr>
          <p:cNvPr id="10" name="TextBox 9">
            <a:extLst>
              <a:ext uri="{FF2B5EF4-FFF2-40B4-BE49-F238E27FC236}">
                <a16:creationId xmlns:a16="http://schemas.microsoft.com/office/drawing/2014/main" id="{1A6300A9-706E-FF6A-381D-036E11F26234}"/>
              </a:ext>
            </a:extLst>
          </p:cNvPr>
          <p:cNvSpPr txBox="1"/>
          <p:nvPr/>
        </p:nvSpPr>
        <p:spPr>
          <a:xfrm>
            <a:off x="1823678" y="1298603"/>
            <a:ext cx="7699401" cy="59708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GB" sz="2200" dirty="0">
                <a:solidFill>
                  <a:srgbClr val="FFFFFF"/>
                </a:solidFill>
                <a:latin typeface="Arial" panose="020B0604020202020204" pitchFamily="34" charset="0"/>
                <a:ea typeface="Calibri"/>
                <a:cs typeface="Arial" panose="020B0604020202020204" pitchFamily="34" charset="0"/>
              </a:rPr>
              <a:t>A Full Time course which pupils can infill to as part of their school timetable</a:t>
            </a:r>
          </a:p>
          <a:p>
            <a:pPr marL="285750" indent="-285750">
              <a:buFont typeface="Arial,Sans-Serif"/>
              <a:buChar char="•"/>
            </a:pPr>
            <a:r>
              <a:rPr lang="en-GB" sz="2200" dirty="0">
                <a:solidFill>
                  <a:srgbClr val="FFFFFF"/>
                </a:solidFill>
                <a:latin typeface="Arial" panose="020B0604020202020204" pitchFamily="34" charset="0"/>
                <a:ea typeface="Calibri"/>
                <a:cs typeface="Arial" panose="020B0604020202020204" pitchFamily="34" charset="0"/>
              </a:rPr>
              <a:t>It is the same level of learning as an Advanced Higher</a:t>
            </a:r>
          </a:p>
          <a:p>
            <a:pPr marL="285750" indent="-285750">
              <a:buFont typeface="Arial,Sans-Serif"/>
              <a:buChar char="•"/>
            </a:pPr>
            <a:r>
              <a:rPr lang="en-GB" sz="2200" dirty="0">
                <a:solidFill>
                  <a:srgbClr val="FFFFFF"/>
                </a:solidFill>
                <a:latin typeface="Arial" panose="020B0604020202020204" pitchFamily="34" charset="0"/>
                <a:ea typeface="Calibri"/>
                <a:cs typeface="Arial" panose="020B0604020202020204" pitchFamily="34" charset="0"/>
              </a:rPr>
              <a:t>You will attend college two full days per week alongside your other school subjects</a:t>
            </a:r>
          </a:p>
          <a:p>
            <a:pPr marL="285750" indent="-285750">
              <a:buFont typeface="Arial,Sans-Serif"/>
              <a:buChar char="•"/>
            </a:pPr>
            <a:r>
              <a:rPr lang="en-GB" sz="2200" dirty="0">
                <a:solidFill>
                  <a:srgbClr val="FFFFFF"/>
                </a:solidFill>
                <a:latin typeface="Arial" panose="020B0604020202020204" pitchFamily="34" charset="0"/>
                <a:ea typeface="Calibri"/>
                <a:cs typeface="Arial" panose="020B0604020202020204" pitchFamily="34" charset="0"/>
              </a:rPr>
              <a:t>There is no end of year exam as assessments are ongoing throughout the year. </a:t>
            </a:r>
          </a:p>
          <a:p>
            <a:pPr marL="285750" indent="-285750">
              <a:buFont typeface="Arial,Sans-Serif"/>
              <a:buChar char="•"/>
            </a:pPr>
            <a:r>
              <a:rPr lang="en-GB" sz="2200" dirty="0">
                <a:solidFill>
                  <a:srgbClr val="FFFFFF"/>
                </a:solidFill>
                <a:latin typeface="Arial" panose="020B0604020202020204" pitchFamily="34" charset="0"/>
                <a:ea typeface="Calibri"/>
                <a:cs typeface="Arial" panose="020B0604020202020204" pitchFamily="34" charset="0"/>
              </a:rPr>
              <a:t>You will be required to complete a Graded Unit which is project based and is graded according to your knowledge and skills.</a:t>
            </a:r>
          </a:p>
          <a:p>
            <a:pPr marL="285750" indent="-285750">
              <a:buFont typeface="Arial,Sans-Serif"/>
              <a:buChar char="•"/>
            </a:pPr>
            <a:r>
              <a:rPr lang="en-GB" sz="2200" dirty="0">
                <a:solidFill>
                  <a:srgbClr val="FFFFFF"/>
                </a:solidFill>
                <a:latin typeface="Arial" panose="020B0604020202020204" pitchFamily="34" charset="0"/>
                <a:ea typeface="Calibri"/>
                <a:cs typeface="Arial" panose="020B0604020202020204" pitchFamily="34" charset="0"/>
              </a:rPr>
              <a:t>If completed successfully this will gain you entry to an HND College Course and possible University (depending on entry requirements. </a:t>
            </a:r>
          </a:p>
          <a:p>
            <a:pPr marL="285750" indent="-285750">
              <a:buFont typeface="Arial,Sans-Serif"/>
              <a:buChar char="•"/>
            </a:pPr>
            <a:endParaRPr lang="en-GB" sz="2400" dirty="0">
              <a:solidFill>
                <a:srgbClr val="FFFFFF"/>
              </a:solidFill>
              <a:cs typeface="Arial"/>
            </a:endParaRPr>
          </a:p>
          <a:p>
            <a:pPr marL="285750" indent="-285750">
              <a:buFont typeface="Arial,Sans-Serif"/>
              <a:buChar char="•"/>
            </a:pPr>
            <a:endParaRPr lang="en-GB" sz="2400" dirty="0">
              <a:solidFill>
                <a:srgbClr val="FFFFFF"/>
              </a:solidFill>
              <a:ea typeface="Calibri"/>
              <a:cs typeface="Arial"/>
            </a:endParaRPr>
          </a:p>
          <a:p>
            <a:pPr marL="285750" indent="-285750">
              <a:buFont typeface="Arial,Sans-Serif"/>
              <a:buChar char="•"/>
            </a:pPr>
            <a:endParaRPr lang="en-GB" sz="2400" dirty="0">
              <a:ea typeface="Calibri"/>
              <a:cs typeface="Arial"/>
            </a:endParaRPr>
          </a:p>
          <a:p>
            <a:endParaRPr lang="en-GB" sz="2400" dirty="0">
              <a:ea typeface="Calibri"/>
              <a:cs typeface="Arial"/>
            </a:endParaRPr>
          </a:p>
        </p:txBody>
      </p:sp>
    </p:spTree>
    <p:extLst>
      <p:ext uri="{BB962C8B-B14F-4D97-AF65-F5344CB8AC3E}">
        <p14:creationId xmlns:p14="http://schemas.microsoft.com/office/powerpoint/2010/main" val="2193059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4001" y="-594"/>
            <a:ext cx="9144793" cy="6858594"/>
          </a:xfrm>
          <a:prstGeom prst="rect">
            <a:avLst/>
          </a:prstGeom>
        </p:spPr>
      </p:pic>
      <p:sp>
        <p:nvSpPr>
          <p:cNvPr id="3" name="Rectangle 2"/>
          <p:cNvSpPr/>
          <p:nvPr/>
        </p:nvSpPr>
        <p:spPr>
          <a:xfrm>
            <a:off x="2132992" y="562207"/>
            <a:ext cx="4114010" cy="687755"/>
          </a:xfrm>
          <a:prstGeom prst="rect">
            <a:avLst/>
          </a:prstGeom>
          <a:solidFill>
            <a:srgbClr val="781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1" dirty="0">
                <a:solidFill>
                  <a:srgbClr val="FFD24F"/>
                </a:solidFill>
                <a:latin typeface="Arial" panose="020B0604020202020204" pitchFamily="34" charset="0"/>
                <a:cs typeface="Arial" panose="020B0604020202020204" pitchFamily="34" charset="0"/>
              </a:rPr>
              <a:t>Entry requirements</a:t>
            </a:r>
          </a:p>
        </p:txBody>
      </p:sp>
      <p:sp>
        <p:nvSpPr>
          <p:cNvPr id="4" name="TextBox 3"/>
          <p:cNvSpPr txBox="1"/>
          <p:nvPr/>
        </p:nvSpPr>
        <p:spPr>
          <a:xfrm>
            <a:off x="2132994" y="2032683"/>
            <a:ext cx="6858944" cy="2554545"/>
          </a:xfrm>
          <a:prstGeom prst="rect">
            <a:avLst/>
          </a:prstGeom>
          <a:noFill/>
        </p:spPr>
        <p:txBody>
          <a:bodyPr wrap="square" lIns="91440" tIns="45720" rIns="91440" bIns="45720" rtlCol="0" anchor="t">
            <a:spAutoFit/>
          </a:bodyPr>
          <a:lstStyle/>
          <a:p>
            <a:pPr marL="342900" indent="-342900">
              <a:spcAft>
                <a:spcPts val="1200"/>
              </a:spcAft>
              <a:buClr>
                <a:srgbClr val="FFD24F"/>
              </a:buClr>
              <a:buSzPct val="150000"/>
              <a:buFont typeface="Arial" panose="020B0604020202020204" pitchFamily="34" charset="0"/>
              <a:buChar char="•"/>
            </a:pPr>
            <a:r>
              <a:rPr lang="en-GB" sz="2400" b="1" dirty="0">
                <a:solidFill>
                  <a:schemeClr val="bg1"/>
                </a:solidFill>
                <a:latin typeface="Arial" panose="020B0604020202020204" pitchFamily="34" charset="0"/>
                <a:cs typeface="Arial" panose="020B0604020202020204" pitchFamily="34" charset="0"/>
              </a:rPr>
              <a:t>Level 4 – no formal qualifications</a:t>
            </a:r>
            <a:endParaRPr lang="en-US" dirty="0">
              <a:solidFill>
                <a:schemeClr val="bg1"/>
              </a:solidFill>
              <a:latin typeface="Arial" panose="020B0604020202020204" pitchFamily="34" charset="0"/>
              <a:cs typeface="Arial" panose="020B0604020202020204" pitchFamily="34" charset="0"/>
            </a:endParaRPr>
          </a:p>
          <a:p>
            <a:pPr marL="342900" indent="-342900">
              <a:spcAft>
                <a:spcPts val="1200"/>
              </a:spcAft>
              <a:buClr>
                <a:srgbClr val="FFD24F"/>
              </a:buClr>
              <a:buSzPct val="150000"/>
              <a:buFont typeface="Arial" panose="020B0604020202020204" pitchFamily="34" charset="0"/>
              <a:buChar char="•"/>
            </a:pPr>
            <a:r>
              <a:rPr lang="en-GB" sz="2400" b="1" dirty="0">
                <a:solidFill>
                  <a:schemeClr val="bg1"/>
                </a:solidFill>
                <a:latin typeface="Arial" panose="020B0604020202020204" pitchFamily="34" charset="0"/>
                <a:cs typeface="Arial" panose="020B0604020202020204" pitchFamily="34" charset="0"/>
              </a:rPr>
              <a:t>Level 5 – 4 or 5 National 4 qualifications </a:t>
            </a:r>
          </a:p>
          <a:p>
            <a:pPr marL="342900" indent="-342900">
              <a:spcAft>
                <a:spcPts val="1200"/>
              </a:spcAft>
              <a:buClr>
                <a:srgbClr val="FFD24F"/>
              </a:buClr>
              <a:buSzPct val="150000"/>
              <a:buFont typeface="Arial" panose="020B0604020202020204" pitchFamily="34" charset="0"/>
              <a:buChar char="•"/>
            </a:pPr>
            <a:r>
              <a:rPr lang="en-GB" sz="2400" b="1" dirty="0">
                <a:solidFill>
                  <a:schemeClr val="bg1"/>
                </a:solidFill>
                <a:latin typeface="Arial" panose="020B0604020202020204" pitchFamily="34" charset="0"/>
                <a:cs typeface="Arial" panose="020B0604020202020204" pitchFamily="34" charset="0"/>
              </a:rPr>
              <a:t>Level 6 – 4 or 5 National 5 qualifications</a:t>
            </a:r>
          </a:p>
          <a:p>
            <a:pPr marL="342900" indent="-342900">
              <a:spcAft>
                <a:spcPts val="1200"/>
              </a:spcAft>
              <a:buClr>
                <a:srgbClr val="FFD24F"/>
              </a:buClr>
              <a:buSzPct val="150000"/>
              <a:buFont typeface="Arial" panose="020B0604020202020204" pitchFamily="34" charset="0"/>
              <a:buChar char="•"/>
            </a:pPr>
            <a:r>
              <a:rPr lang="en-GB" sz="2400" b="1" dirty="0">
                <a:solidFill>
                  <a:schemeClr val="bg1"/>
                </a:solidFill>
                <a:latin typeface="Arial" panose="020B0604020202020204" pitchFamily="34" charset="0"/>
                <a:cs typeface="Arial" panose="020B0604020202020204" pitchFamily="34" charset="0"/>
              </a:rPr>
              <a:t>Level 7 – 1 or 2 Higher Qualifications</a:t>
            </a:r>
          </a:p>
          <a:p>
            <a:pPr>
              <a:spcAft>
                <a:spcPts val="1200"/>
              </a:spcAft>
              <a:buClr>
                <a:srgbClr val="FFD24F"/>
              </a:buClr>
              <a:buSzPct val="150000"/>
            </a:pPr>
            <a:endParaRPr lang="en-GB" sz="2400" b="1" dirty="0">
              <a:solidFill>
                <a:schemeClr val="bg1"/>
              </a:solidFill>
              <a:latin typeface="Avenir Medium" panose="02000603020000020003" pitchFamily="2" charset="0"/>
              <a:cs typeface="Arial" panose="020B0604020202020204" pitchFamily="34" charset="0"/>
            </a:endParaRPr>
          </a:p>
        </p:txBody>
      </p:sp>
    </p:spTree>
    <p:extLst>
      <p:ext uri="{BB962C8B-B14F-4D97-AF65-F5344CB8AC3E}">
        <p14:creationId xmlns:p14="http://schemas.microsoft.com/office/powerpoint/2010/main" val="1148080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4001" y="-594"/>
            <a:ext cx="9144793" cy="6858594"/>
          </a:xfrm>
          <a:prstGeom prst="rect">
            <a:avLst/>
          </a:prstGeom>
        </p:spPr>
      </p:pic>
      <p:sp>
        <p:nvSpPr>
          <p:cNvPr id="3" name="Rectangle 2"/>
          <p:cNvSpPr/>
          <p:nvPr/>
        </p:nvSpPr>
        <p:spPr>
          <a:xfrm>
            <a:off x="2132992" y="552876"/>
            <a:ext cx="4114010" cy="687755"/>
          </a:xfrm>
          <a:prstGeom prst="rect">
            <a:avLst/>
          </a:prstGeom>
          <a:solidFill>
            <a:srgbClr val="781D7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i="1" dirty="0">
                <a:solidFill>
                  <a:srgbClr val="FFD24F"/>
                </a:solidFill>
                <a:latin typeface="Arial" panose="020B0604020202020204" pitchFamily="34" charset="0"/>
                <a:cs typeface="Arial" panose="020B0604020202020204" pitchFamily="34" charset="0"/>
              </a:rPr>
              <a:t>What's next? </a:t>
            </a:r>
          </a:p>
        </p:txBody>
      </p:sp>
      <p:sp>
        <p:nvSpPr>
          <p:cNvPr id="4" name="TextBox 3">
            <a:extLst>
              <a:ext uri="{FF2B5EF4-FFF2-40B4-BE49-F238E27FC236}">
                <a16:creationId xmlns:a16="http://schemas.microsoft.com/office/drawing/2014/main" id="{5B3E4822-87A0-5872-49A3-30156880D1B8}"/>
              </a:ext>
            </a:extLst>
          </p:cNvPr>
          <p:cNvSpPr txBox="1"/>
          <p:nvPr/>
        </p:nvSpPr>
        <p:spPr>
          <a:xfrm>
            <a:off x="2132992" y="1773858"/>
            <a:ext cx="7260390" cy="3477875"/>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Applications for School-College Courses are open from the </a:t>
            </a:r>
            <a:r>
              <a:rPr lang="en-GB" sz="2000" b="1" dirty="0">
                <a:solidFill>
                  <a:schemeClr val="bg1"/>
                </a:solidFill>
                <a:latin typeface="Arial" panose="020B0604020202020204" pitchFamily="34" charset="0"/>
                <a:cs typeface="Arial" panose="020B0604020202020204" pitchFamily="34" charset="0"/>
              </a:rPr>
              <a:t>19th January 2026 </a:t>
            </a:r>
            <a:r>
              <a:rPr lang="en-GB" sz="2000" dirty="0">
                <a:solidFill>
                  <a:schemeClr val="bg1"/>
                </a:solidFill>
                <a:latin typeface="Arial" panose="020B0604020202020204" pitchFamily="34" charset="0"/>
                <a:cs typeface="Arial" panose="020B0604020202020204" pitchFamily="34" charset="0"/>
              </a:rPr>
              <a:t>and close on </a:t>
            </a:r>
            <a:r>
              <a:rPr lang="en-GB" sz="2000" b="1" dirty="0">
                <a:solidFill>
                  <a:schemeClr val="bg1"/>
                </a:solidFill>
                <a:latin typeface="Arial" panose="020B0604020202020204" pitchFamily="34" charset="0"/>
                <a:cs typeface="Arial" panose="020B0604020202020204" pitchFamily="34" charset="0"/>
              </a:rPr>
              <a:t>25th March 2026.</a:t>
            </a:r>
            <a:endParaRPr lang="en-GB" sz="2000" b="1" dirty="0">
              <a:solidFill>
                <a:schemeClr val="bg1"/>
              </a:solidFill>
              <a:latin typeface="Arial" panose="020B0604020202020204" pitchFamily="34" charset="0"/>
              <a:ea typeface="Calibri"/>
              <a:cs typeface="Arial" panose="020B0604020202020204" pitchFamily="34" charset="0"/>
            </a:endParaRPr>
          </a:p>
          <a:p>
            <a:endParaRPr lang="en-GB"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You should discuss with your Guidance Teacher before making your application</a:t>
            </a:r>
          </a:p>
          <a:p>
            <a:endParaRPr lang="en-GB"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Each course has a different selection process which you will be informed about after you make an application</a:t>
            </a:r>
          </a:p>
          <a:p>
            <a:endParaRPr lang="en-GB"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An explanation of each selection process is explained on the website under the School-College Courses </a:t>
            </a:r>
            <a:endParaRPr lang="en-GB" sz="2000" dirty="0">
              <a:solidFill>
                <a:schemeClr val="bg1"/>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6863114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01046-6CAD-779D-CB4B-6FFD9B00E87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98CB515-7E2A-6CA9-2E1C-139BE905EF66}"/>
              </a:ext>
            </a:extLst>
          </p:cNvPr>
          <p:cNvPicPr>
            <a:picLocks noChangeAspect="1"/>
          </p:cNvPicPr>
          <p:nvPr/>
        </p:nvPicPr>
        <p:blipFill>
          <a:blip r:embed="rId2"/>
          <a:stretch>
            <a:fillRect/>
          </a:stretch>
        </p:blipFill>
        <p:spPr>
          <a:xfrm>
            <a:off x="1524001" y="-594"/>
            <a:ext cx="9144793" cy="6858594"/>
          </a:xfrm>
          <a:prstGeom prst="rect">
            <a:avLst/>
          </a:prstGeom>
        </p:spPr>
      </p:pic>
      <p:sp>
        <p:nvSpPr>
          <p:cNvPr id="3" name="Rectangle 2">
            <a:extLst>
              <a:ext uri="{FF2B5EF4-FFF2-40B4-BE49-F238E27FC236}">
                <a16:creationId xmlns:a16="http://schemas.microsoft.com/office/drawing/2014/main" id="{85CF5D9F-6787-09F3-BC99-F841BEE336E7}"/>
              </a:ext>
            </a:extLst>
          </p:cNvPr>
          <p:cNvSpPr/>
          <p:nvPr/>
        </p:nvSpPr>
        <p:spPr>
          <a:xfrm>
            <a:off x="4670918" y="506223"/>
            <a:ext cx="4114010" cy="687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i="1" dirty="0">
                <a:solidFill>
                  <a:srgbClr val="FFD24F"/>
                </a:solidFill>
                <a:latin typeface="Arial" panose="020B0604020202020204" pitchFamily="34" charset="0"/>
                <a:cs typeface="Arial" panose="020B0604020202020204" pitchFamily="34" charset="0"/>
              </a:rPr>
              <a:t>Questions?</a:t>
            </a:r>
            <a:endParaRPr lang="en-GB" sz="3000" b="1" i="1" dirty="0">
              <a:solidFill>
                <a:srgbClr val="FFD24F"/>
              </a:solidFill>
              <a:latin typeface="Avenir Black Oblique" panose="020B0803020203090204" pitchFamily="34" charset="0"/>
              <a:cs typeface="Arial" panose="020B0604020202020204" pitchFamily="34" charset="0"/>
            </a:endParaRPr>
          </a:p>
        </p:txBody>
      </p:sp>
      <p:sp>
        <p:nvSpPr>
          <p:cNvPr id="4" name="TextBox 3">
            <a:extLst>
              <a:ext uri="{FF2B5EF4-FFF2-40B4-BE49-F238E27FC236}">
                <a16:creationId xmlns:a16="http://schemas.microsoft.com/office/drawing/2014/main" id="{AF866106-CC0A-A417-054F-9994ABD13748}"/>
              </a:ext>
            </a:extLst>
          </p:cNvPr>
          <p:cNvSpPr txBox="1"/>
          <p:nvPr/>
        </p:nvSpPr>
        <p:spPr>
          <a:xfrm>
            <a:off x="2132994" y="2032682"/>
            <a:ext cx="6858944" cy="4093428"/>
          </a:xfrm>
          <a:prstGeom prst="rect">
            <a:avLst/>
          </a:prstGeom>
          <a:noFill/>
        </p:spPr>
        <p:txBody>
          <a:bodyPr wrap="square" lIns="91440" tIns="45720" rIns="91440" bIns="45720" rtlCol="0" anchor="t">
            <a:spAutoFit/>
          </a:bodyPr>
          <a:lstStyle/>
          <a:p>
            <a:pPr marL="342900" indent="-342900" algn="ctr">
              <a:spcAft>
                <a:spcPts val="1200"/>
              </a:spcAft>
              <a:buClr>
                <a:srgbClr val="FFD24F"/>
              </a:buClr>
              <a:buSzPct val="150000"/>
              <a:buFont typeface="Arial" panose="020B0604020202020204" pitchFamily="34" charset="0"/>
              <a:buChar char="•"/>
            </a:pPr>
            <a:r>
              <a:rPr lang="en-GB" sz="2400" b="1" dirty="0">
                <a:solidFill>
                  <a:schemeClr val="bg1"/>
                </a:solidFill>
                <a:latin typeface="Arial" panose="020B0604020202020204" pitchFamily="34" charset="0"/>
                <a:cs typeface="Arial" panose="020B0604020202020204" pitchFamily="34" charset="0"/>
              </a:rPr>
              <a:t>If you have any questions, please don’t hesitate to get in touch using the contact details below - </a:t>
            </a:r>
            <a:endParaRPr lang="en-US" dirty="0">
              <a:solidFill>
                <a:schemeClr val="bg1"/>
              </a:solidFill>
              <a:latin typeface="Arial" panose="020B0604020202020204" pitchFamily="34" charset="0"/>
              <a:cs typeface="Arial" panose="020B0604020202020204" pitchFamily="34" charset="0"/>
            </a:endParaRPr>
          </a:p>
          <a:p>
            <a:pPr algn="ctr"/>
            <a:r>
              <a:rPr lang="en-GB" sz="2400" b="1" dirty="0">
                <a:solidFill>
                  <a:schemeClr val="bg1"/>
                </a:solidFill>
                <a:latin typeface="Arial" panose="020B0604020202020204" pitchFamily="34" charset="0"/>
                <a:cs typeface="Arial" panose="020B0604020202020204" pitchFamily="34" charset="0"/>
              </a:rPr>
              <a:t>Ashley Husband</a:t>
            </a:r>
          </a:p>
          <a:p>
            <a:pPr algn="ctr"/>
            <a:r>
              <a:rPr lang="en-GB" sz="2400" b="1" dirty="0">
                <a:solidFill>
                  <a:schemeClr val="bg1"/>
                </a:solidFill>
                <a:latin typeface="Arial" panose="020B0604020202020204" pitchFamily="34" charset="0"/>
                <a:cs typeface="Arial" panose="020B0604020202020204" pitchFamily="34" charset="0"/>
              </a:rPr>
              <a:t>School College Partnership Officer (East Ayrshire)</a:t>
            </a:r>
          </a:p>
          <a:p>
            <a:pPr algn="ctr"/>
            <a:r>
              <a:rPr lang="en-GB" sz="2400" b="1" dirty="0">
                <a:solidFill>
                  <a:schemeClr val="bg1"/>
                </a:solidFill>
                <a:latin typeface="Arial" panose="020B0604020202020204" pitchFamily="34" charset="0"/>
                <a:cs typeface="Arial" panose="020B0604020202020204" pitchFamily="34" charset="0"/>
              </a:rPr>
              <a:t>Ayrshire College</a:t>
            </a:r>
          </a:p>
          <a:p>
            <a:pPr algn="ctr"/>
            <a:endParaRPr lang="en-GB" sz="2400" b="1" dirty="0">
              <a:solidFill>
                <a:schemeClr val="bg1"/>
              </a:solidFill>
              <a:latin typeface="Arial" panose="020B0604020202020204" pitchFamily="34" charset="0"/>
              <a:cs typeface="Arial" panose="020B0604020202020204" pitchFamily="34" charset="0"/>
            </a:endParaRPr>
          </a:p>
          <a:p>
            <a:pPr algn="ctr">
              <a:spcAft>
                <a:spcPts val="1200"/>
              </a:spcAft>
              <a:buClr>
                <a:srgbClr val="FFD24F"/>
              </a:buClr>
              <a:buSzPct val="150000"/>
            </a:pPr>
            <a:r>
              <a:rPr lang="en-GB" sz="2400" b="1" dirty="0">
                <a:solidFill>
                  <a:schemeClr val="bg1"/>
                </a:solidFill>
                <a:latin typeface="Arial" panose="020B0604020202020204" pitchFamily="34" charset="0"/>
                <a:cs typeface="Arial" panose="020B0604020202020204" pitchFamily="34" charset="0"/>
              </a:rPr>
              <a:t>Tel: 07526566296</a:t>
            </a:r>
          </a:p>
          <a:p>
            <a:pPr algn="ctr">
              <a:spcAft>
                <a:spcPts val="1200"/>
              </a:spcAft>
              <a:buClr>
                <a:srgbClr val="FFD24F"/>
              </a:buClr>
              <a:buSzPct val="150000"/>
            </a:pPr>
            <a:r>
              <a:rPr lang="en-GB" sz="2400" b="1" dirty="0">
                <a:solidFill>
                  <a:schemeClr val="bg1"/>
                </a:solidFill>
                <a:latin typeface="Arial" panose="020B0604020202020204" pitchFamily="34" charset="0"/>
                <a:cs typeface="Arial" panose="020B0604020202020204" pitchFamily="34" charset="0"/>
              </a:rPr>
              <a:t>Email: Ashley.husband@ayrshire.ac.uk</a:t>
            </a:r>
          </a:p>
        </p:txBody>
      </p:sp>
    </p:spTree>
    <p:extLst>
      <p:ext uri="{BB962C8B-B14F-4D97-AF65-F5344CB8AC3E}">
        <p14:creationId xmlns:p14="http://schemas.microsoft.com/office/powerpoint/2010/main" val="1873918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699" y="204550"/>
            <a:ext cx="10515600" cy="1325563"/>
          </a:xfrm>
        </p:spPr>
        <p:txBody>
          <a:bodyPr>
            <a:normAutofit/>
          </a:bodyPr>
          <a:lstStyle/>
          <a:p>
            <a:r>
              <a:rPr lang="en-GB" sz="3200" dirty="0">
                <a:solidFill>
                  <a:srgbClr val="00B0F0"/>
                </a:solidFill>
              </a:rPr>
              <a:t>Scottish Credit and Qualifications Framework</a:t>
            </a:r>
          </a:p>
        </p:txBody>
      </p:sp>
      <p:sp>
        <p:nvSpPr>
          <p:cNvPr id="4" name="Rectangle 3"/>
          <p:cNvSpPr/>
          <p:nvPr/>
        </p:nvSpPr>
        <p:spPr>
          <a:xfrm>
            <a:off x="370114" y="293914"/>
            <a:ext cx="11473543" cy="622662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stretch>
            <a:fillRect/>
          </a:stretch>
        </p:blipFill>
        <p:spPr>
          <a:xfrm>
            <a:off x="10360411" y="598752"/>
            <a:ext cx="1238317" cy="1295589"/>
          </a:xfrm>
          <a:prstGeom prst="rect">
            <a:avLst/>
          </a:prstGeom>
        </p:spPr>
      </p:pic>
      <p:pic>
        <p:nvPicPr>
          <p:cNvPr id="1026" name="Picture 2" descr="Interactive Framework | Scottish Credit and Qualifications ..."/>
          <p:cNvPicPr>
            <a:picLocks noChangeAspect="1" noChangeArrowheads="1"/>
          </p:cNvPicPr>
          <p:nvPr/>
        </p:nvPicPr>
        <p:blipFill rotWithShape="1">
          <a:blip r:embed="rId4">
            <a:extLst>
              <a:ext uri="{28A0092B-C50C-407E-A947-70E740481C1C}">
                <a14:useLocalDpi xmlns:a14="http://schemas.microsoft.com/office/drawing/2010/main" val="0"/>
              </a:ext>
            </a:extLst>
          </a:blip>
          <a:srcRect l="3011" t="16842" r="1999" b="4336"/>
          <a:stretch/>
        </p:blipFill>
        <p:spPr bwMode="auto">
          <a:xfrm>
            <a:off x="1929214" y="1994141"/>
            <a:ext cx="7164075" cy="43586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1D20DB-12A6-4061-7BB9-2500B0B3F614}"/>
              </a:ext>
            </a:extLst>
          </p:cNvPr>
          <p:cNvSpPr txBox="1"/>
          <p:nvPr/>
        </p:nvSpPr>
        <p:spPr>
          <a:xfrm>
            <a:off x="656862" y="1115796"/>
            <a:ext cx="9458620" cy="646331"/>
          </a:xfrm>
          <a:prstGeom prst="rect">
            <a:avLst/>
          </a:prstGeom>
          <a:noFill/>
        </p:spPr>
        <p:txBody>
          <a:bodyPr wrap="square" rtlCol="0">
            <a:spAutoFit/>
          </a:bodyPr>
          <a:lstStyle/>
          <a:p>
            <a:r>
              <a:rPr lang="en-GB" dirty="0"/>
              <a:t>This is the system across Scotland which makes sure all qualifications are rated against one framework, from National 1 all the way up to University level and it also includes apprenticeships. </a:t>
            </a:r>
          </a:p>
        </p:txBody>
      </p:sp>
    </p:spTree>
    <p:extLst>
      <p:ext uri="{BB962C8B-B14F-4D97-AF65-F5344CB8AC3E}">
        <p14:creationId xmlns:p14="http://schemas.microsoft.com/office/powerpoint/2010/main" val="4241364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20F96-AF0A-5156-049D-7B0175B1A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5B0E4F-812E-15F9-2A9D-7076528BC05B}"/>
              </a:ext>
            </a:extLst>
          </p:cNvPr>
          <p:cNvSpPr>
            <a:spLocks noGrp="1"/>
          </p:cNvSpPr>
          <p:nvPr>
            <p:ph type="title"/>
          </p:nvPr>
        </p:nvSpPr>
        <p:spPr/>
        <p:txBody>
          <a:bodyPr>
            <a:normAutofit/>
          </a:bodyPr>
          <a:lstStyle/>
          <a:p>
            <a:r>
              <a:rPr lang="en-GB" sz="3200" dirty="0">
                <a:solidFill>
                  <a:srgbClr val="00B0F0"/>
                </a:solidFill>
              </a:rPr>
              <a:t>What do the levels mean? </a:t>
            </a:r>
          </a:p>
        </p:txBody>
      </p:sp>
      <p:sp>
        <p:nvSpPr>
          <p:cNvPr id="6" name="Content Placeholder 5">
            <a:extLst>
              <a:ext uri="{FF2B5EF4-FFF2-40B4-BE49-F238E27FC236}">
                <a16:creationId xmlns:a16="http://schemas.microsoft.com/office/drawing/2014/main" id="{EEA266CD-C9C5-106D-FDE5-025675A7C636}"/>
              </a:ext>
            </a:extLst>
          </p:cNvPr>
          <p:cNvSpPr>
            <a:spLocks noGrp="1"/>
          </p:cNvSpPr>
          <p:nvPr>
            <p:ph idx="1"/>
          </p:nvPr>
        </p:nvSpPr>
        <p:spPr/>
        <p:txBody>
          <a:bodyPr>
            <a:normAutofit lnSpcReduction="10000"/>
          </a:bodyPr>
          <a:lstStyle/>
          <a:p>
            <a:r>
              <a:rPr lang="en-GB" dirty="0">
                <a:latin typeface="Calibri" panose="020F0502020204030204" pitchFamily="34" charset="0"/>
                <a:ea typeface="Calibri" panose="020F0502020204030204" pitchFamily="34" charset="0"/>
                <a:cs typeface="Calibri" panose="020F0502020204030204" pitchFamily="34" charset="0"/>
              </a:rPr>
              <a:t>SCQF level 3: These would usually be National 3, there is no exam at this level.</a:t>
            </a:r>
          </a:p>
          <a:p>
            <a:r>
              <a:rPr lang="en-GB" dirty="0">
                <a:latin typeface="Calibri" panose="020F0502020204030204" pitchFamily="34" charset="0"/>
                <a:ea typeface="Calibri" panose="020F0502020204030204" pitchFamily="34" charset="0"/>
                <a:cs typeface="Calibri" panose="020F0502020204030204" pitchFamily="34" charset="0"/>
              </a:rPr>
              <a:t>SCQF Level 4: These would usually be National 4, there is no exam at this level. </a:t>
            </a:r>
          </a:p>
          <a:p>
            <a:r>
              <a:rPr lang="en-GB" dirty="0">
                <a:latin typeface="Calibri" panose="020F0502020204030204" pitchFamily="34" charset="0"/>
                <a:ea typeface="Calibri" panose="020F0502020204030204" pitchFamily="34" charset="0"/>
                <a:cs typeface="Calibri" panose="020F0502020204030204" pitchFamily="34" charset="0"/>
              </a:rPr>
              <a:t>SCQF 5: </a:t>
            </a:r>
          </a:p>
          <a:p>
            <a:pPr lvl="1"/>
            <a:r>
              <a:rPr lang="en-GB" dirty="0">
                <a:latin typeface="Calibri" panose="020F0502020204030204" pitchFamily="34" charset="0"/>
                <a:ea typeface="Calibri" panose="020F0502020204030204" pitchFamily="34" charset="0"/>
                <a:cs typeface="Calibri" panose="020F0502020204030204" pitchFamily="34" charset="0"/>
              </a:rPr>
              <a:t>National 5 (Graded A-D) – for example English, History; these will usually have an external exam</a:t>
            </a:r>
          </a:p>
          <a:p>
            <a:pPr lvl="1"/>
            <a:r>
              <a:rPr lang="en-GB" dirty="0">
                <a:latin typeface="Calibri" panose="020F0502020204030204" pitchFamily="34" charset="0"/>
                <a:ea typeface="Calibri" panose="020F0502020204030204" pitchFamily="34" charset="0"/>
                <a:cs typeface="Calibri" panose="020F0502020204030204" pitchFamily="34" charset="0"/>
              </a:rPr>
              <a:t>National 5 (Graded Pass or Fail) – for example, Travel and Tourism; these will have no external exam</a:t>
            </a:r>
          </a:p>
          <a:p>
            <a:pPr lvl="1"/>
            <a:r>
              <a:rPr lang="en-GB" dirty="0">
                <a:latin typeface="Calibri" panose="020F0502020204030204" pitchFamily="34" charset="0"/>
                <a:ea typeface="Calibri" panose="020F0502020204030204" pitchFamily="34" charset="0"/>
                <a:cs typeface="Calibri" panose="020F0502020204030204" pitchFamily="34" charset="0"/>
              </a:rPr>
              <a:t>NPA Level 5 (Graded Pass or Fail) – For example Criminology; there is no external exam</a:t>
            </a:r>
          </a:p>
        </p:txBody>
      </p:sp>
      <p:sp>
        <p:nvSpPr>
          <p:cNvPr id="4" name="Rectangle 3">
            <a:extLst>
              <a:ext uri="{FF2B5EF4-FFF2-40B4-BE49-F238E27FC236}">
                <a16:creationId xmlns:a16="http://schemas.microsoft.com/office/drawing/2014/main" id="{703B53C9-AD72-13F2-0EE1-76206E711818}"/>
              </a:ext>
            </a:extLst>
          </p:cNvPr>
          <p:cNvSpPr/>
          <p:nvPr/>
        </p:nvSpPr>
        <p:spPr>
          <a:xfrm>
            <a:off x="370114" y="293914"/>
            <a:ext cx="11473543" cy="622662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1416E97F-90E6-F769-C2CC-09A0DDE95E30}"/>
              </a:ext>
            </a:extLst>
          </p:cNvPr>
          <p:cNvPicPr>
            <a:picLocks noChangeAspect="1"/>
          </p:cNvPicPr>
          <p:nvPr/>
        </p:nvPicPr>
        <p:blipFill>
          <a:blip r:embed="rId3"/>
          <a:stretch>
            <a:fillRect/>
          </a:stretch>
        </p:blipFill>
        <p:spPr>
          <a:xfrm>
            <a:off x="10360411" y="598752"/>
            <a:ext cx="1238317" cy="1295589"/>
          </a:xfrm>
          <a:prstGeom prst="rect">
            <a:avLst/>
          </a:prstGeom>
        </p:spPr>
      </p:pic>
      <p:sp>
        <p:nvSpPr>
          <p:cNvPr id="3" name="TextBox 2">
            <a:extLst>
              <a:ext uri="{FF2B5EF4-FFF2-40B4-BE49-F238E27FC236}">
                <a16:creationId xmlns:a16="http://schemas.microsoft.com/office/drawing/2014/main" id="{6BD3D581-FCDF-C934-C7B7-38D73AC3FCBA}"/>
              </a:ext>
            </a:extLst>
          </p:cNvPr>
          <p:cNvSpPr txBox="1"/>
          <p:nvPr/>
        </p:nvSpPr>
        <p:spPr>
          <a:xfrm>
            <a:off x="656862" y="1115796"/>
            <a:ext cx="9458620" cy="369332"/>
          </a:xfrm>
          <a:prstGeom prst="rect">
            <a:avLst/>
          </a:prstGeom>
          <a:noFill/>
        </p:spPr>
        <p:txBody>
          <a:bodyPr wrap="square" rtlCol="0">
            <a:spAutoFit/>
          </a:bodyPr>
          <a:lstStyle/>
          <a:p>
            <a:r>
              <a:rPr lang="en-GB" dirty="0"/>
              <a:t> </a:t>
            </a:r>
          </a:p>
        </p:txBody>
      </p:sp>
    </p:spTree>
    <p:extLst>
      <p:ext uri="{BB962C8B-B14F-4D97-AF65-F5344CB8AC3E}">
        <p14:creationId xmlns:p14="http://schemas.microsoft.com/office/powerpoint/2010/main" val="681229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67FA6-90EA-07B9-FE89-F41F757B0F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3B24A7-0A07-5F5B-377A-B70220FF9442}"/>
              </a:ext>
            </a:extLst>
          </p:cNvPr>
          <p:cNvSpPr>
            <a:spLocks noGrp="1"/>
          </p:cNvSpPr>
          <p:nvPr>
            <p:ph type="title"/>
          </p:nvPr>
        </p:nvSpPr>
        <p:spPr>
          <a:xfrm>
            <a:off x="838200" y="365126"/>
            <a:ext cx="10515600" cy="982412"/>
          </a:xfrm>
        </p:spPr>
        <p:txBody>
          <a:bodyPr>
            <a:normAutofit/>
          </a:bodyPr>
          <a:lstStyle/>
          <a:p>
            <a:r>
              <a:rPr lang="en-GB" sz="3200" dirty="0">
                <a:solidFill>
                  <a:srgbClr val="00B0F0"/>
                </a:solidFill>
              </a:rPr>
              <a:t>What do the levels mean? </a:t>
            </a:r>
          </a:p>
        </p:txBody>
      </p:sp>
      <p:sp>
        <p:nvSpPr>
          <p:cNvPr id="6" name="Content Placeholder 5">
            <a:extLst>
              <a:ext uri="{FF2B5EF4-FFF2-40B4-BE49-F238E27FC236}">
                <a16:creationId xmlns:a16="http://schemas.microsoft.com/office/drawing/2014/main" id="{3B4B8698-A5FA-1918-7DBE-0B26FD4939EC}"/>
              </a:ext>
            </a:extLst>
          </p:cNvPr>
          <p:cNvSpPr>
            <a:spLocks noGrp="1"/>
          </p:cNvSpPr>
          <p:nvPr>
            <p:ph idx="1"/>
          </p:nvPr>
        </p:nvSpPr>
        <p:spPr>
          <a:xfrm>
            <a:off x="838200" y="1239254"/>
            <a:ext cx="10515600" cy="5253622"/>
          </a:xfrm>
        </p:spPr>
        <p:txBody>
          <a:bodyPr>
            <a:normAutofit lnSpcReduction="10000"/>
          </a:bodyPr>
          <a:lstStyle/>
          <a:p>
            <a:r>
              <a:rPr lang="en-GB" dirty="0">
                <a:latin typeface="Calibri" panose="020F0502020204030204" pitchFamily="34" charset="0"/>
                <a:ea typeface="Calibri" panose="020F0502020204030204" pitchFamily="34" charset="0"/>
                <a:cs typeface="Calibri" panose="020F0502020204030204" pitchFamily="34" charset="0"/>
              </a:rPr>
              <a:t>SCQF Level 6:</a:t>
            </a:r>
          </a:p>
          <a:p>
            <a:pPr lvl="1"/>
            <a:r>
              <a:rPr lang="en-GB" dirty="0">
                <a:latin typeface="Calibri" panose="020F0502020204030204" pitchFamily="34" charset="0"/>
                <a:ea typeface="Calibri" panose="020F0502020204030204" pitchFamily="34" charset="0"/>
                <a:cs typeface="Calibri" panose="020F0502020204030204" pitchFamily="34" charset="0"/>
              </a:rPr>
              <a:t>Higher (Graded A-D) – for example Maths or Biology; these will usually have an external exam</a:t>
            </a:r>
          </a:p>
          <a:p>
            <a:pPr lvl="1"/>
            <a:r>
              <a:rPr lang="en-GB" dirty="0">
                <a:latin typeface="Calibri" panose="020F0502020204030204" pitchFamily="34" charset="0"/>
                <a:ea typeface="Calibri" panose="020F0502020204030204" pitchFamily="34" charset="0"/>
                <a:cs typeface="Calibri" panose="020F0502020204030204" pitchFamily="34" charset="0"/>
              </a:rPr>
              <a:t>L6 Creative Thinking – Interactive and immersive project based learning, worth 24 SCQF credits. There is no exam at the end.</a:t>
            </a:r>
          </a:p>
          <a:p>
            <a:pPr lvl="1"/>
            <a:endParaRPr lang="en-GB"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SCQF Level 7: </a:t>
            </a:r>
          </a:p>
          <a:p>
            <a:pPr lvl="1"/>
            <a:r>
              <a:rPr lang="en-GB" dirty="0">
                <a:latin typeface="Calibri" panose="020F0502020204030204" pitchFamily="34" charset="0"/>
                <a:ea typeface="Calibri" panose="020F0502020204030204" pitchFamily="34" charset="0"/>
                <a:cs typeface="Calibri" panose="020F0502020204030204" pitchFamily="34" charset="0"/>
              </a:rPr>
              <a:t>Advanced Higher (Graded A-D) for example, English or Music; these will usually have an external exam. </a:t>
            </a:r>
          </a:p>
          <a:p>
            <a:pPr lvl="1"/>
            <a:r>
              <a:rPr lang="en-GB" dirty="0">
                <a:latin typeface="Calibri" panose="020F0502020204030204" pitchFamily="34" charset="0"/>
                <a:ea typeface="Calibri" panose="020F0502020204030204" pitchFamily="34" charset="0"/>
                <a:cs typeface="Calibri" panose="020F0502020204030204" pitchFamily="34" charset="0"/>
              </a:rPr>
              <a:t>YASS – (Graded Pass or Fail) – online courses run by the Open University</a:t>
            </a:r>
          </a:p>
          <a:p>
            <a:pPr marL="457200" lvl="1"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GB" sz="2200" b="1" dirty="0">
                <a:solidFill>
                  <a:srgbClr val="FF0000"/>
                </a:solidFill>
                <a:latin typeface="Calibri" panose="020F0502020204030204" pitchFamily="34" charset="0"/>
                <a:ea typeface="Calibri" panose="020F0502020204030204" pitchFamily="34" charset="0"/>
                <a:cs typeface="Calibri" panose="020F0502020204030204" pitchFamily="34" charset="0"/>
              </a:rPr>
              <a:t>	You should look very carefully at College and University entrance requirements as some courses only accept graded courses and some courses would rather have extra Highers as opposed to Advanced Highers. </a:t>
            </a:r>
          </a:p>
        </p:txBody>
      </p:sp>
      <p:sp>
        <p:nvSpPr>
          <p:cNvPr id="4" name="Rectangle 3">
            <a:extLst>
              <a:ext uri="{FF2B5EF4-FFF2-40B4-BE49-F238E27FC236}">
                <a16:creationId xmlns:a16="http://schemas.microsoft.com/office/drawing/2014/main" id="{000541D7-CFAC-DD3D-6C1B-C0C6BBB70D0A}"/>
              </a:ext>
            </a:extLst>
          </p:cNvPr>
          <p:cNvSpPr/>
          <p:nvPr/>
        </p:nvSpPr>
        <p:spPr>
          <a:xfrm>
            <a:off x="370114" y="293914"/>
            <a:ext cx="11473543" cy="622662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7DAD517-BF74-B3C9-84B3-6324FF2F2DA3}"/>
              </a:ext>
            </a:extLst>
          </p:cNvPr>
          <p:cNvPicPr>
            <a:picLocks noChangeAspect="1"/>
          </p:cNvPicPr>
          <p:nvPr/>
        </p:nvPicPr>
        <p:blipFill>
          <a:blip r:embed="rId3"/>
          <a:stretch>
            <a:fillRect/>
          </a:stretch>
        </p:blipFill>
        <p:spPr>
          <a:xfrm>
            <a:off x="10402230" y="365124"/>
            <a:ext cx="1238317" cy="1295589"/>
          </a:xfrm>
          <a:prstGeom prst="rect">
            <a:avLst/>
          </a:prstGeom>
        </p:spPr>
      </p:pic>
      <p:sp>
        <p:nvSpPr>
          <p:cNvPr id="3" name="TextBox 2">
            <a:extLst>
              <a:ext uri="{FF2B5EF4-FFF2-40B4-BE49-F238E27FC236}">
                <a16:creationId xmlns:a16="http://schemas.microsoft.com/office/drawing/2014/main" id="{7215B50D-44FA-835F-7E4D-B9720E533F30}"/>
              </a:ext>
            </a:extLst>
          </p:cNvPr>
          <p:cNvSpPr txBox="1"/>
          <p:nvPr/>
        </p:nvSpPr>
        <p:spPr>
          <a:xfrm>
            <a:off x="656862" y="1115796"/>
            <a:ext cx="9458620" cy="369332"/>
          </a:xfrm>
          <a:prstGeom prst="rect">
            <a:avLst/>
          </a:prstGeom>
          <a:noFill/>
        </p:spPr>
        <p:txBody>
          <a:bodyPr wrap="square" rtlCol="0">
            <a:spAutoFit/>
          </a:bodyPr>
          <a:lstStyle/>
          <a:p>
            <a:r>
              <a:rPr lang="en-GB" dirty="0"/>
              <a:t> </a:t>
            </a:r>
          </a:p>
        </p:txBody>
      </p:sp>
    </p:spTree>
    <p:extLst>
      <p:ext uri="{BB962C8B-B14F-4D97-AF65-F5344CB8AC3E}">
        <p14:creationId xmlns:p14="http://schemas.microsoft.com/office/powerpoint/2010/main" val="2792041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DE8E8-A445-266B-E023-13F3F2CCDC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842124-0CBA-0D8C-933E-C832D834A891}"/>
              </a:ext>
            </a:extLst>
          </p:cNvPr>
          <p:cNvSpPr>
            <a:spLocks noGrp="1"/>
          </p:cNvSpPr>
          <p:nvPr>
            <p:ph type="title"/>
          </p:nvPr>
        </p:nvSpPr>
        <p:spPr>
          <a:xfrm>
            <a:off x="838200" y="365126"/>
            <a:ext cx="10515600" cy="982412"/>
          </a:xfrm>
        </p:spPr>
        <p:txBody>
          <a:bodyPr>
            <a:normAutofit/>
          </a:bodyPr>
          <a:lstStyle/>
          <a:p>
            <a:r>
              <a:rPr lang="en-GB" sz="3200" dirty="0">
                <a:solidFill>
                  <a:srgbClr val="00B0F0"/>
                </a:solidFill>
              </a:rPr>
              <a:t>Preparing for Progression 	</a:t>
            </a:r>
          </a:p>
        </p:txBody>
      </p:sp>
      <p:sp>
        <p:nvSpPr>
          <p:cNvPr id="6" name="Content Placeholder 5">
            <a:extLst>
              <a:ext uri="{FF2B5EF4-FFF2-40B4-BE49-F238E27FC236}">
                <a16:creationId xmlns:a16="http://schemas.microsoft.com/office/drawing/2014/main" id="{045CD115-3E54-8996-03BD-64F1643F1492}"/>
              </a:ext>
            </a:extLst>
          </p:cNvPr>
          <p:cNvSpPr>
            <a:spLocks noGrp="1"/>
          </p:cNvSpPr>
          <p:nvPr>
            <p:ph idx="1"/>
          </p:nvPr>
        </p:nvSpPr>
        <p:spPr>
          <a:xfrm>
            <a:off x="838200" y="1239254"/>
            <a:ext cx="10515600" cy="5253622"/>
          </a:xfrm>
        </p:spPr>
        <p:txBody>
          <a:bodyPr>
            <a:normAutofit/>
          </a:bodyPr>
          <a:lstStyle/>
          <a:p>
            <a:r>
              <a:rPr lang="en-GB" sz="2200" b="1" dirty="0">
                <a:ea typeface="Calibri" panose="020F0502020204030204" pitchFamily="34" charset="0"/>
                <a:cs typeface="Calibri" panose="020F0502020204030204" pitchFamily="34" charset="0"/>
              </a:rPr>
              <a:t>It is really important at this point to consider where your future might b, so you can opt for the correct subjects you will need for your chosen pathway. </a:t>
            </a:r>
          </a:p>
          <a:p>
            <a:endParaRPr lang="en-GB" sz="2200" b="1" dirty="0">
              <a:ea typeface="Calibri" panose="020F0502020204030204" pitchFamily="34" charset="0"/>
              <a:cs typeface="Calibri" panose="020F0502020204030204" pitchFamily="34" charset="0"/>
            </a:endParaRPr>
          </a:p>
          <a:p>
            <a:r>
              <a:rPr lang="en-GB" sz="2200" b="1" dirty="0">
                <a:ea typeface="Calibri" panose="020F0502020204030204" pitchFamily="34" charset="0"/>
                <a:cs typeface="Calibri" panose="020F0502020204030204" pitchFamily="34" charset="0"/>
              </a:rPr>
              <a:t>This is the time to start doing research. Don’t leave it too late, as you might end up not having the subjects or qualifications that you need. </a:t>
            </a:r>
          </a:p>
          <a:p>
            <a:endParaRPr lang="en-GB" sz="2200" b="1" dirty="0">
              <a:ea typeface="Calibri" panose="020F0502020204030204" pitchFamily="34" charset="0"/>
              <a:cs typeface="Calibri" panose="020F0502020204030204" pitchFamily="34" charset="0"/>
            </a:endParaRPr>
          </a:p>
          <a:p>
            <a:r>
              <a:rPr lang="en-GB" sz="2200" b="1" dirty="0">
                <a:ea typeface="Calibri" panose="020F0502020204030204" pitchFamily="34" charset="0"/>
                <a:cs typeface="Calibri" panose="020F0502020204030204" pitchFamily="34" charset="0"/>
              </a:rPr>
              <a:t>Useful websites to look at are:</a:t>
            </a:r>
          </a:p>
          <a:p>
            <a:endParaRPr lang="en-GB" sz="2200" b="1" dirty="0">
              <a:ea typeface="Calibri" panose="020F0502020204030204" pitchFamily="34" charset="0"/>
              <a:cs typeface="Calibri" panose="020F0502020204030204" pitchFamily="34" charset="0"/>
            </a:endParaRPr>
          </a:p>
          <a:p>
            <a:r>
              <a:rPr lang="en-GB" sz="2200" b="1" dirty="0">
                <a:ea typeface="Calibri" panose="020F0502020204030204" pitchFamily="34" charset="0"/>
                <a:cs typeface="Calibri" panose="020F0502020204030204" pitchFamily="34" charset="0"/>
              </a:rPr>
              <a:t>UCAS</a:t>
            </a:r>
          </a:p>
          <a:p>
            <a:r>
              <a:rPr lang="en-GB" sz="2200" b="1" dirty="0">
                <a:ea typeface="Calibri" panose="020F0502020204030204" pitchFamily="34" charset="0"/>
                <a:cs typeface="Calibri" panose="020F0502020204030204" pitchFamily="34" charset="0"/>
              </a:rPr>
              <a:t>Ayrshire college </a:t>
            </a:r>
          </a:p>
          <a:p>
            <a:r>
              <a:rPr lang="en-GB" sz="2200" b="1" dirty="0">
                <a:ea typeface="Calibri" panose="020F0502020204030204" pitchFamily="34" charset="0"/>
                <a:cs typeface="Calibri" panose="020F0502020204030204" pitchFamily="34" charset="0"/>
              </a:rPr>
              <a:t>Apprenticeships Scotland</a:t>
            </a:r>
          </a:p>
        </p:txBody>
      </p:sp>
      <p:sp>
        <p:nvSpPr>
          <p:cNvPr id="4" name="Rectangle 3">
            <a:extLst>
              <a:ext uri="{FF2B5EF4-FFF2-40B4-BE49-F238E27FC236}">
                <a16:creationId xmlns:a16="http://schemas.microsoft.com/office/drawing/2014/main" id="{BE10BA96-EBAF-065F-1513-9B2348D6F3B0}"/>
              </a:ext>
            </a:extLst>
          </p:cNvPr>
          <p:cNvSpPr/>
          <p:nvPr/>
        </p:nvSpPr>
        <p:spPr>
          <a:xfrm>
            <a:off x="370114" y="293914"/>
            <a:ext cx="11473543" cy="622662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5DBEE2B5-C1F8-5EE4-552E-74C7334CEE12}"/>
              </a:ext>
            </a:extLst>
          </p:cNvPr>
          <p:cNvPicPr>
            <a:picLocks noChangeAspect="1"/>
          </p:cNvPicPr>
          <p:nvPr/>
        </p:nvPicPr>
        <p:blipFill>
          <a:blip r:embed="rId3"/>
          <a:stretch>
            <a:fillRect/>
          </a:stretch>
        </p:blipFill>
        <p:spPr>
          <a:xfrm>
            <a:off x="10402230" y="365124"/>
            <a:ext cx="1238317" cy="1295589"/>
          </a:xfrm>
          <a:prstGeom prst="rect">
            <a:avLst/>
          </a:prstGeom>
        </p:spPr>
      </p:pic>
      <p:sp>
        <p:nvSpPr>
          <p:cNvPr id="3" name="TextBox 2">
            <a:extLst>
              <a:ext uri="{FF2B5EF4-FFF2-40B4-BE49-F238E27FC236}">
                <a16:creationId xmlns:a16="http://schemas.microsoft.com/office/drawing/2014/main" id="{B01F2206-EA22-F319-83D5-F1FF9449F3F9}"/>
              </a:ext>
            </a:extLst>
          </p:cNvPr>
          <p:cNvSpPr txBox="1"/>
          <p:nvPr/>
        </p:nvSpPr>
        <p:spPr>
          <a:xfrm>
            <a:off x="656862" y="1115796"/>
            <a:ext cx="9458620" cy="369332"/>
          </a:xfrm>
          <a:prstGeom prst="rect">
            <a:avLst/>
          </a:prstGeom>
          <a:noFill/>
        </p:spPr>
        <p:txBody>
          <a:bodyPr wrap="square" rtlCol="0">
            <a:spAutoFit/>
          </a:bodyPr>
          <a:lstStyle/>
          <a:p>
            <a:r>
              <a:rPr lang="en-GB" dirty="0"/>
              <a:t> </a:t>
            </a:r>
          </a:p>
        </p:txBody>
      </p:sp>
      <p:pic>
        <p:nvPicPr>
          <p:cNvPr id="8" name="Picture 7">
            <a:extLst>
              <a:ext uri="{FF2B5EF4-FFF2-40B4-BE49-F238E27FC236}">
                <a16:creationId xmlns:a16="http://schemas.microsoft.com/office/drawing/2014/main" id="{EB08B728-C0CB-E12D-F51D-7BF5E403CB18}"/>
              </a:ext>
            </a:extLst>
          </p:cNvPr>
          <p:cNvPicPr>
            <a:picLocks noChangeAspect="1"/>
          </p:cNvPicPr>
          <p:nvPr/>
        </p:nvPicPr>
        <p:blipFill>
          <a:blip r:embed="rId4"/>
          <a:stretch>
            <a:fillRect/>
          </a:stretch>
        </p:blipFill>
        <p:spPr>
          <a:xfrm>
            <a:off x="6208296" y="3224462"/>
            <a:ext cx="4520170" cy="3060167"/>
          </a:xfrm>
          <a:prstGeom prst="rect">
            <a:avLst/>
          </a:prstGeom>
        </p:spPr>
      </p:pic>
    </p:spTree>
    <p:extLst>
      <p:ext uri="{BB962C8B-B14F-4D97-AF65-F5344CB8AC3E}">
        <p14:creationId xmlns:p14="http://schemas.microsoft.com/office/powerpoint/2010/main" val="1687130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28DF0-9086-6EB5-2F59-7CBE6529B3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95DED7-EC49-FA0F-8B8E-EB8AA0FBDC1F}"/>
              </a:ext>
            </a:extLst>
          </p:cNvPr>
          <p:cNvSpPr>
            <a:spLocks noGrp="1"/>
          </p:cNvSpPr>
          <p:nvPr>
            <p:ph type="title"/>
          </p:nvPr>
        </p:nvSpPr>
        <p:spPr/>
        <p:txBody>
          <a:bodyPr>
            <a:normAutofit/>
          </a:bodyPr>
          <a:lstStyle/>
          <a:p>
            <a:r>
              <a:rPr lang="en-GB" sz="3200" dirty="0">
                <a:solidFill>
                  <a:srgbClr val="00B0F0"/>
                </a:solidFill>
              </a:rPr>
              <a:t>OLD Vs NEW</a:t>
            </a:r>
          </a:p>
        </p:txBody>
      </p:sp>
      <p:sp>
        <p:nvSpPr>
          <p:cNvPr id="6" name="Content Placeholder 5">
            <a:extLst>
              <a:ext uri="{FF2B5EF4-FFF2-40B4-BE49-F238E27FC236}">
                <a16:creationId xmlns:a16="http://schemas.microsoft.com/office/drawing/2014/main" id="{4726A568-A945-58A0-A65A-8C5BA1FF330E}"/>
              </a:ext>
            </a:extLst>
          </p:cNvPr>
          <p:cNvSpPr>
            <a:spLocks noGrp="1"/>
          </p:cNvSpPr>
          <p:nvPr>
            <p:ph sz="half" idx="1"/>
          </p:nvPr>
        </p:nvSpPr>
        <p:spPr/>
        <p:txBody>
          <a:bodyPr/>
          <a:lstStyle/>
          <a:p>
            <a:r>
              <a:rPr lang="en-GB" dirty="0"/>
              <a:t>Old:</a:t>
            </a:r>
          </a:p>
          <a:p>
            <a:r>
              <a:rPr lang="en-GB" sz="2400" dirty="0"/>
              <a:t>Column Structure</a:t>
            </a:r>
          </a:p>
          <a:p>
            <a:r>
              <a:rPr lang="en-GB" sz="2400" dirty="0"/>
              <a:t>Pick one from each column </a:t>
            </a:r>
          </a:p>
          <a:p>
            <a:r>
              <a:rPr lang="en-GB" sz="2400" dirty="0"/>
              <a:t>Restricted Choice</a:t>
            </a:r>
          </a:p>
          <a:p>
            <a:r>
              <a:rPr lang="en-GB" sz="2400" dirty="0"/>
              <a:t>Cannot always choose your best subjects </a:t>
            </a:r>
          </a:p>
        </p:txBody>
      </p:sp>
      <p:sp>
        <p:nvSpPr>
          <p:cNvPr id="7" name="Content Placeholder 6">
            <a:extLst>
              <a:ext uri="{FF2B5EF4-FFF2-40B4-BE49-F238E27FC236}">
                <a16:creationId xmlns:a16="http://schemas.microsoft.com/office/drawing/2014/main" id="{6549B2C1-A679-BDFC-EA5A-577BB78A5E0E}"/>
              </a:ext>
            </a:extLst>
          </p:cNvPr>
          <p:cNvSpPr>
            <a:spLocks noGrp="1"/>
          </p:cNvSpPr>
          <p:nvPr>
            <p:ph sz="half" idx="2"/>
          </p:nvPr>
        </p:nvSpPr>
        <p:spPr/>
        <p:txBody>
          <a:bodyPr/>
          <a:lstStyle/>
          <a:p>
            <a:r>
              <a:rPr lang="en-GB" dirty="0"/>
              <a:t>New</a:t>
            </a:r>
          </a:p>
          <a:p>
            <a:r>
              <a:rPr lang="en-GB" sz="2400" dirty="0"/>
              <a:t>Free Choice </a:t>
            </a:r>
          </a:p>
          <a:p>
            <a:r>
              <a:rPr lang="en-GB" sz="2400" dirty="0"/>
              <a:t>Pick any subjects that you have previously studied </a:t>
            </a:r>
          </a:p>
          <a:p>
            <a:r>
              <a:rPr lang="en-GB" sz="2400" dirty="0"/>
              <a:t>Less Restricted Choice</a:t>
            </a:r>
          </a:p>
          <a:p>
            <a:r>
              <a:rPr lang="en-GB" sz="2400" dirty="0"/>
              <a:t>Can pick your best subjects</a:t>
            </a:r>
          </a:p>
        </p:txBody>
      </p:sp>
      <p:sp>
        <p:nvSpPr>
          <p:cNvPr id="4" name="Rectangle 3">
            <a:extLst>
              <a:ext uri="{FF2B5EF4-FFF2-40B4-BE49-F238E27FC236}">
                <a16:creationId xmlns:a16="http://schemas.microsoft.com/office/drawing/2014/main" id="{68C7B3B2-701C-D03D-9730-8AE0B726E6EC}"/>
              </a:ext>
            </a:extLst>
          </p:cNvPr>
          <p:cNvSpPr/>
          <p:nvPr/>
        </p:nvSpPr>
        <p:spPr>
          <a:xfrm>
            <a:off x="370114" y="293914"/>
            <a:ext cx="11473543" cy="622662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D82F477F-94C5-F1A8-75C6-87F6AA8549C5}"/>
              </a:ext>
            </a:extLst>
          </p:cNvPr>
          <p:cNvPicPr>
            <a:picLocks noChangeAspect="1"/>
          </p:cNvPicPr>
          <p:nvPr/>
        </p:nvPicPr>
        <p:blipFill>
          <a:blip r:embed="rId3"/>
          <a:stretch>
            <a:fillRect/>
          </a:stretch>
        </p:blipFill>
        <p:spPr>
          <a:xfrm>
            <a:off x="10360411" y="598752"/>
            <a:ext cx="1238317" cy="1295589"/>
          </a:xfrm>
          <a:prstGeom prst="rect">
            <a:avLst/>
          </a:prstGeom>
        </p:spPr>
      </p:pic>
      <p:sp>
        <p:nvSpPr>
          <p:cNvPr id="8" name="TextBox 7">
            <a:extLst>
              <a:ext uri="{FF2B5EF4-FFF2-40B4-BE49-F238E27FC236}">
                <a16:creationId xmlns:a16="http://schemas.microsoft.com/office/drawing/2014/main" id="{9F78DD60-DE57-563F-39D7-328647168850}"/>
              </a:ext>
            </a:extLst>
          </p:cNvPr>
          <p:cNvSpPr txBox="1"/>
          <p:nvPr/>
        </p:nvSpPr>
        <p:spPr>
          <a:xfrm>
            <a:off x="456913" y="5390147"/>
            <a:ext cx="11278173" cy="646331"/>
          </a:xfrm>
          <a:prstGeom prst="rect">
            <a:avLst/>
          </a:prstGeom>
          <a:noFill/>
        </p:spPr>
        <p:txBody>
          <a:bodyPr wrap="square" rtlCol="0">
            <a:spAutoFit/>
          </a:bodyPr>
          <a:lstStyle/>
          <a:p>
            <a:pPr lvl="1"/>
            <a:r>
              <a:rPr lang="en-GB" b="1" dirty="0">
                <a:solidFill>
                  <a:srgbClr val="FF0000"/>
                </a:solidFill>
              </a:rPr>
              <a:t>With both systems classes can only run if there are enough pupils who pick that subject , and there are enough teachers available. WE will try our best to match your choices but this may not always be possible. </a:t>
            </a:r>
          </a:p>
        </p:txBody>
      </p:sp>
    </p:spTree>
    <p:extLst>
      <p:ext uri="{BB962C8B-B14F-4D97-AF65-F5344CB8AC3E}">
        <p14:creationId xmlns:p14="http://schemas.microsoft.com/office/powerpoint/2010/main" val="4117096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7C047-2C2A-DC7D-FD9F-7E4E353108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2DEFC3-AF0C-D8C9-88E9-BCB4B73F559D}"/>
              </a:ext>
            </a:extLst>
          </p:cNvPr>
          <p:cNvSpPr>
            <a:spLocks noGrp="1"/>
          </p:cNvSpPr>
          <p:nvPr>
            <p:ph type="title"/>
          </p:nvPr>
        </p:nvSpPr>
        <p:spPr/>
        <p:txBody>
          <a:bodyPr>
            <a:normAutofit/>
          </a:bodyPr>
          <a:lstStyle/>
          <a:p>
            <a:r>
              <a:rPr lang="en-GB" sz="3200" dirty="0">
                <a:solidFill>
                  <a:srgbClr val="00B0F0"/>
                </a:solidFill>
              </a:rPr>
              <a:t>School Leaving Age</a:t>
            </a:r>
          </a:p>
        </p:txBody>
      </p:sp>
      <p:sp>
        <p:nvSpPr>
          <p:cNvPr id="6" name="Content Placeholder 5">
            <a:extLst>
              <a:ext uri="{FF2B5EF4-FFF2-40B4-BE49-F238E27FC236}">
                <a16:creationId xmlns:a16="http://schemas.microsoft.com/office/drawing/2014/main" id="{A10C86B5-7A68-8F82-3E0C-D5BDC1C1E07A}"/>
              </a:ext>
            </a:extLst>
          </p:cNvPr>
          <p:cNvSpPr>
            <a:spLocks noGrp="1"/>
          </p:cNvSpPr>
          <p:nvPr>
            <p:ph idx="1"/>
          </p:nvPr>
        </p:nvSpPr>
        <p:spPr>
          <a:xfrm>
            <a:off x="838200" y="1467853"/>
            <a:ext cx="10515600" cy="4709110"/>
          </a:xfrm>
        </p:spPr>
        <p:txBody>
          <a:bodyPr>
            <a:normAutofit/>
          </a:bodyPr>
          <a:lstStyle/>
          <a:p>
            <a:r>
              <a:rPr lang="en-GB" sz="2000" dirty="0"/>
              <a:t>Turning 16 by or on 30</a:t>
            </a:r>
            <a:r>
              <a:rPr lang="en-GB" sz="2000" baseline="30000" dirty="0"/>
              <a:t>th</a:t>
            </a:r>
            <a:r>
              <a:rPr lang="en-GB" sz="2000" dirty="0"/>
              <a:t> September – you can leave at the Summer (end of S4)</a:t>
            </a:r>
          </a:p>
          <a:p>
            <a:endParaRPr lang="en-GB" sz="2000" dirty="0"/>
          </a:p>
          <a:p>
            <a:r>
              <a:rPr lang="en-GB" sz="2000" dirty="0"/>
              <a:t>Turning 16 between 1</a:t>
            </a:r>
            <a:r>
              <a:rPr lang="en-GB" sz="2000" baseline="30000" dirty="0"/>
              <a:t>st</a:t>
            </a:r>
            <a:r>
              <a:rPr lang="en-GB" sz="2000" dirty="0"/>
              <a:t> October and end of Feb, official school leaving date is end of December</a:t>
            </a:r>
          </a:p>
          <a:p>
            <a:endParaRPr lang="en-GB" sz="2000" dirty="0"/>
          </a:p>
          <a:p>
            <a:endParaRPr lang="en-GB" sz="2000" dirty="0"/>
          </a:p>
          <a:p>
            <a:r>
              <a:rPr lang="en-GB" sz="2000" dirty="0"/>
              <a:t>However, you can get an early release from school IF you get on to a full time college course</a:t>
            </a:r>
          </a:p>
          <a:p>
            <a:endParaRPr lang="en-GB" sz="2000" dirty="0"/>
          </a:p>
          <a:p>
            <a:r>
              <a:rPr lang="en-GB" sz="2000" dirty="0"/>
              <a:t>Applications for both school college partnership and full time courses open on January 19</a:t>
            </a:r>
            <a:r>
              <a:rPr lang="en-GB" sz="2000" baseline="30000" dirty="0"/>
              <a:t>th</a:t>
            </a:r>
            <a:r>
              <a:rPr lang="en-GB" sz="2000" dirty="0"/>
              <a:t> 2026. </a:t>
            </a:r>
          </a:p>
        </p:txBody>
      </p:sp>
      <p:sp>
        <p:nvSpPr>
          <p:cNvPr id="4" name="Rectangle 3">
            <a:extLst>
              <a:ext uri="{FF2B5EF4-FFF2-40B4-BE49-F238E27FC236}">
                <a16:creationId xmlns:a16="http://schemas.microsoft.com/office/drawing/2014/main" id="{30EF1D25-BD79-6F3A-529B-732DB468FD38}"/>
              </a:ext>
            </a:extLst>
          </p:cNvPr>
          <p:cNvSpPr/>
          <p:nvPr/>
        </p:nvSpPr>
        <p:spPr>
          <a:xfrm>
            <a:off x="370114" y="293914"/>
            <a:ext cx="11473543" cy="622662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5B114952-7CC8-7060-CFAD-C4A5B6B326AC}"/>
              </a:ext>
            </a:extLst>
          </p:cNvPr>
          <p:cNvPicPr>
            <a:picLocks noChangeAspect="1"/>
          </p:cNvPicPr>
          <p:nvPr/>
        </p:nvPicPr>
        <p:blipFill>
          <a:blip r:embed="rId3"/>
          <a:stretch>
            <a:fillRect/>
          </a:stretch>
        </p:blipFill>
        <p:spPr>
          <a:xfrm>
            <a:off x="10360411" y="598752"/>
            <a:ext cx="1238317" cy="1295589"/>
          </a:xfrm>
          <a:prstGeom prst="rect">
            <a:avLst/>
          </a:prstGeom>
        </p:spPr>
      </p:pic>
    </p:spTree>
    <p:extLst>
      <p:ext uri="{BB962C8B-B14F-4D97-AF65-F5344CB8AC3E}">
        <p14:creationId xmlns:p14="http://schemas.microsoft.com/office/powerpoint/2010/main" val="24175959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18983</TotalTime>
  <Words>3290</Words>
  <Application>Microsoft Office PowerPoint</Application>
  <PresentationFormat>Widescreen</PresentationFormat>
  <Paragraphs>375</Paragraphs>
  <Slides>38</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Arial,Sans-Serif</vt:lpstr>
      <vt:lpstr>Avenir</vt:lpstr>
      <vt:lpstr>Avenir Black Oblique</vt:lpstr>
      <vt:lpstr>Avenir Medium</vt:lpstr>
      <vt:lpstr>Calibri</vt:lpstr>
      <vt:lpstr>Calibri Light</vt:lpstr>
      <vt:lpstr>Cascadia Code SemiBold</vt:lpstr>
      <vt:lpstr>Figtree</vt:lpstr>
      <vt:lpstr>Office Theme</vt:lpstr>
      <vt:lpstr>Stewarton Academy S5 Options Information </vt:lpstr>
      <vt:lpstr>S5 – Reasons to come back  </vt:lpstr>
      <vt:lpstr>Routes and Pathways</vt:lpstr>
      <vt:lpstr>Scottish Credit and Qualifications Framework</vt:lpstr>
      <vt:lpstr>What do the levels mean? </vt:lpstr>
      <vt:lpstr>What do the levels mean? </vt:lpstr>
      <vt:lpstr>Preparing for Progression  </vt:lpstr>
      <vt:lpstr>OLD Vs NEW</vt:lpstr>
      <vt:lpstr>School Leaving Age</vt:lpstr>
      <vt:lpstr>Key messages for S5 pupils </vt:lpstr>
      <vt:lpstr>Key messages for S5 pupils </vt:lpstr>
      <vt:lpstr>What subjects should I pick for S5 </vt:lpstr>
      <vt:lpstr>What subjects are available to pick for S5 </vt:lpstr>
      <vt:lpstr>S5/6 Expectations </vt:lpstr>
      <vt:lpstr>S6 – What Subjects should I pick ? </vt:lpstr>
      <vt:lpstr>S6 – What other courses can I pick ? </vt:lpstr>
      <vt:lpstr>Options timeline</vt:lpstr>
      <vt:lpstr>PowerPoint Presentation</vt:lpstr>
      <vt:lpstr>I work with pupils throughout their time at school through group learning sessions, drop-ins, and one-to-one career guidance appointments.   My support is designed to help pupils understand and explore all their options and build their career management skills.  </vt:lpstr>
      <vt:lpstr>PowerPoint Presentation</vt:lpstr>
      <vt:lpstr>Apprenticeship Overview </vt:lpstr>
      <vt:lpstr>Apprenticeship Overview </vt:lpstr>
      <vt:lpstr>PowerPoint Presentation</vt:lpstr>
      <vt:lpstr> Careers Adviser  Kirstin.Reynolds@sds.co.uk 01563 601 221  </vt:lpstr>
      <vt:lpstr>PowerPoint Presentation</vt:lpstr>
      <vt:lpstr>PowerPoint Presentation</vt:lpstr>
      <vt:lpstr>Kilmarnock Entrance Area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East Ayrshire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Stewarton Academy Promoting Positive Behaviour</dc:title>
  <dc:creator>Johnston, Graeme</dc:creator>
  <cp:lastModifiedBy>StewAcGordonS</cp:lastModifiedBy>
  <cp:revision>114</cp:revision>
  <cp:lastPrinted>2020-02-05T10:08:32Z</cp:lastPrinted>
  <dcterms:created xsi:type="dcterms:W3CDTF">2018-01-11T10:53:38Z</dcterms:created>
  <dcterms:modified xsi:type="dcterms:W3CDTF">2025-12-07T20:15:27Z</dcterms:modified>
</cp:coreProperties>
</file>