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8" r:id="rId2"/>
    <p:sldId id="284" r:id="rId3"/>
    <p:sldId id="299" r:id="rId4"/>
    <p:sldId id="304" r:id="rId5"/>
    <p:sldId id="291" r:id="rId6"/>
    <p:sldId id="295" r:id="rId7"/>
    <p:sldId id="296" r:id="rId8"/>
    <p:sldId id="302" r:id="rId9"/>
    <p:sldId id="303" r:id="rId10"/>
    <p:sldId id="301" r:id="rId11"/>
    <p:sldId id="285" r:id="rId1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3661" autoAdjust="0"/>
  </p:normalViewPr>
  <p:slideViewPr>
    <p:cSldViewPr>
      <p:cViewPr varScale="1">
        <p:scale>
          <a:sx n="91" d="100"/>
          <a:sy n="91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600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737E8-6232-423D-B0E8-0FFCE14E2A8D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C45AD-9C7E-437A-827A-F8C49E588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10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0EFB9-AFDB-487B-B757-8E90EB9CD149}" type="datetimeFigureOut">
              <a:rPr lang="en-GB" smtClean="0"/>
              <a:pPr/>
              <a:t>01/02/2024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068AB-9060-4CEC-885D-1BEBBE977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27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gov.scot/resources/modern-languages-progression-framework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“One </a:t>
            </a:r>
            <a:r>
              <a:rPr lang="en-GB" dirty="0"/>
              <a:t>of the main changes to previous practice in modern language learning in primary schools is that children are entitled to learn a first additional language (L2) from Primary 1 onwards and to the end of the BGE, allowing for a 10 year language learning experience. Learners are also entitled to experience a second additional language (L3) from Primary 5 (at the latest) to Primary 7, and also at some point during the BGE in secondary school</a:t>
            </a:r>
            <a:r>
              <a:rPr lang="en-GB" dirty="0" smtClean="0"/>
              <a:t>.”</a:t>
            </a:r>
          </a:p>
          <a:p>
            <a:endParaRPr lang="en-GB" dirty="0"/>
          </a:p>
          <a:p>
            <a:r>
              <a:rPr lang="en-GB" dirty="0">
                <a:hlinkClick r:id="rId3"/>
              </a:rPr>
              <a:t>https://education.gov.scot/resources/modern-languages-progression-framework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11/04/2023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068AB-9060-4CEC-885D-1BEBBE97746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64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6736-E1D0-4721-8DBB-500282547375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751C5-6539-4155-894C-207D8E07D27A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882B-D127-435F-A891-2C03E885B3E5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08B2-A275-4B0F-847D-2CF3B6034AFB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7E1-AD6E-4701-9CFC-38106AE5930B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E1F71-DBD2-4433-883E-10ABBB61DCC0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BA6F-EA2B-4628-B74F-28177F43ECCC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3392-CBC2-460A-91A0-E749DF7DBAFD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3F6-E379-42B0-B9A0-5D539BF2946E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044A-62F5-42EA-87FF-6760613F161F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38C3B-24DD-429C-A1AE-3110C9978560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44065-9909-463A-B847-FA3A53503B0C}" type="datetime1">
              <a:rPr lang="en-GB" smtClean="0"/>
              <a:t>01/02/2024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S2 - S3 Information Evening Presentation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F105C-9B83-407B-BDCF-D1B81841276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3600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Curriculum for Excellence –Overview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67544" y="2441693"/>
            <a:ext cx="828092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b="1" dirty="0" smtClean="0">
                <a:latin typeface="Century Gothic" pitchFamily="34" charset="0"/>
              </a:rPr>
              <a:t>Curriculum for Excellence </a:t>
            </a:r>
            <a:r>
              <a:rPr lang="en-GB" sz="2200" dirty="0" smtClean="0">
                <a:latin typeface="Century Gothic" pitchFamily="34" charset="0"/>
              </a:rPr>
              <a:t>identifies two key stages in secondary – the </a:t>
            </a:r>
            <a:r>
              <a:rPr lang="en-GB" sz="2200" b="1" dirty="0" smtClean="0">
                <a:latin typeface="Century Gothic" pitchFamily="34" charset="0"/>
              </a:rPr>
              <a:t>broad general education </a:t>
            </a:r>
            <a:r>
              <a:rPr lang="en-GB" sz="2200" dirty="0" smtClean="0">
                <a:latin typeface="Century Gothic" pitchFamily="34" charset="0"/>
              </a:rPr>
              <a:t>(</a:t>
            </a:r>
            <a:r>
              <a:rPr lang="en-GB" sz="2200" b="1" dirty="0" smtClean="0">
                <a:latin typeface="Century Gothic" pitchFamily="34" charset="0"/>
              </a:rPr>
              <a:t>BGE</a:t>
            </a:r>
            <a:r>
              <a:rPr lang="en-GB" sz="2200" dirty="0" smtClean="0">
                <a:latin typeface="Century Gothic" pitchFamily="34" charset="0"/>
              </a:rPr>
              <a:t>) and the </a:t>
            </a:r>
            <a:r>
              <a:rPr lang="en-GB" sz="2200" b="1" dirty="0" smtClean="0">
                <a:latin typeface="Century Gothic" pitchFamily="34" charset="0"/>
              </a:rPr>
              <a:t>Senior </a:t>
            </a:r>
            <a:r>
              <a:rPr lang="en-GB" sz="2200" b="1" dirty="0">
                <a:latin typeface="Century Gothic" pitchFamily="34" charset="0"/>
              </a:rPr>
              <a:t>P</a:t>
            </a:r>
            <a:r>
              <a:rPr lang="en-GB" sz="2200" b="1" dirty="0" smtClean="0">
                <a:latin typeface="Century Gothic" pitchFamily="34" charset="0"/>
              </a:rPr>
              <a:t>hase</a:t>
            </a:r>
            <a:r>
              <a:rPr lang="en-GB" sz="2200" dirty="0" smtClean="0">
                <a:latin typeface="Century Gothic" pitchFamily="34" charset="0"/>
              </a:rPr>
              <a:t>.  The BGE covers S1 – S3 and the Senior </a:t>
            </a:r>
            <a:r>
              <a:rPr lang="en-GB" sz="2200" dirty="0">
                <a:latin typeface="Century Gothic" pitchFamily="34" charset="0"/>
              </a:rPr>
              <a:t>P</a:t>
            </a:r>
            <a:r>
              <a:rPr lang="en-GB" sz="2200" dirty="0" smtClean="0">
                <a:latin typeface="Century Gothic" pitchFamily="34" charset="0"/>
              </a:rPr>
              <a:t>hase from S4 - S6.  </a:t>
            </a:r>
          </a:p>
          <a:p>
            <a:pPr algn="just"/>
            <a:endParaRPr lang="en-GB" sz="2200" dirty="0" smtClean="0">
              <a:latin typeface="Century Gothic" pitchFamily="34" charset="0"/>
            </a:endParaRPr>
          </a:p>
          <a:p>
            <a:pPr algn="just"/>
            <a:endParaRPr lang="en-GB" sz="2200" dirty="0">
              <a:latin typeface="Century Gothic" pitchFamily="34" charset="0"/>
            </a:endParaRPr>
          </a:p>
          <a:p>
            <a:pPr algn="just"/>
            <a:r>
              <a:rPr lang="en-GB" sz="2200" dirty="0" smtClean="0">
                <a:latin typeface="Century Gothic" pitchFamily="34" charset="0"/>
              </a:rPr>
              <a:t>Instead of choosing two year courses at the end of S2 (Standard Grade/’O’ Grade) all pupils continue to experience a broad range of curricular areas until the end of third year, at which point they select the subjects they wish to study in fourth year.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852286" y="6309320"/>
            <a:ext cx="4291714" cy="365125"/>
          </a:xfrm>
        </p:spPr>
        <p:txBody>
          <a:bodyPr/>
          <a:lstStyle/>
          <a:p>
            <a:r>
              <a:rPr lang="en-GB" dirty="0" smtClean="0">
                <a:latin typeface="Century Gothic" panose="020B0502020202020204" pitchFamily="34" charset="0"/>
              </a:rPr>
              <a:t>S2 - S3 Information Evening Presentation February 2024</a:t>
            </a:r>
            <a:endParaRPr lang="en-GB" dirty="0"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412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49"/>
    </mc:Choice>
    <mc:Fallback xmlns="">
      <p:transition spd="slow" advTm="464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3600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S2 into S3 Option Process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39551" y="2091233"/>
            <a:ext cx="828704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200" b="1" u="sng" dirty="0" smtClean="0">
                <a:latin typeface="Century Gothic" panose="020B0502020202020204" pitchFamily="34" charset="0"/>
              </a:rPr>
              <a:t>Would you like to know more?</a:t>
            </a:r>
          </a:p>
          <a:p>
            <a:pPr lvl="0"/>
            <a:endParaRPr lang="en-GB" sz="2200" dirty="0" smtClean="0">
              <a:latin typeface="Century Gothic" panose="020B0502020202020204" pitchFamily="34" charset="0"/>
            </a:endParaRPr>
          </a:p>
          <a:p>
            <a:pPr algn="just"/>
            <a:r>
              <a:rPr lang="en-GB" sz="2200" dirty="0" smtClean="0">
                <a:latin typeface="Century Gothic" panose="020B0502020202020204" pitchFamily="34" charset="0"/>
              </a:rPr>
              <a:t>Please do not hesitate to contact the school – pupil support teacher, class teacher or year head if you would like more information.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11960" y="6492875"/>
            <a:ext cx="4614633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1117"/>
              </p:ext>
            </p:extLst>
          </p:nvPr>
        </p:nvGraphicFramePr>
        <p:xfrm>
          <a:off x="611559" y="4254950"/>
          <a:ext cx="8215032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516">
                  <a:extLst>
                    <a:ext uri="{9D8B030D-6E8A-4147-A177-3AD203B41FA5}">
                      <a16:colId xmlns:a16="http://schemas.microsoft.com/office/drawing/2014/main" val="1310474347"/>
                    </a:ext>
                  </a:extLst>
                </a:gridCol>
                <a:gridCol w="4107516">
                  <a:extLst>
                    <a:ext uri="{9D8B030D-6E8A-4147-A177-3AD203B41FA5}">
                      <a16:colId xmlns:a16="http://schemas.microsoft.com/office/drawing/2014/main" val="1771084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House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Pupil Support Teacher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12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Boyd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Mr. McCormack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571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Cunningham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Mr. Reid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361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Montgomery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Mrs. Beattie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300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Stewart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Century Gothic" panose="020B0502020202020204" pitchFamily="34" charset="0"/>
                        </a:rPr>
                        <a:t>Mr. Morgan</a:t>
                      </a:r>
                      <a:endParaRPr lang="en-GB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672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91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04"/>
    </mc:Choice>
    <mc:Fallback xmlns="">
      <p:transition spd="slow" advTm="235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GB" sz="3600" kern="10" spc="0" dirty="0" smtClean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latin typeface="Century Gothic" panose="020B0502020202020204" pitchFamily="34" charset="0"/>
                </a:rPr>
                <a:t>S2 into S3 Option Process</a:t>
              </a:r>
              <a:endParaRPr lang="en-GB" sz="3600" kern="10" spc="0" dirty="0"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Century Gothic" panose="020B0502020202020204" pitchFamily="34" charset="0"/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4008" y="6565575"/>
            <a:ext cx="4320480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31" r="1963" b="6760"/>
          <a:stretch/>
        </p:blipFill>
        <p:spPr>
          <a:xfrm>
            <a:off x="107504" y="2060848"/>
            <a:ext cx="8964488" cy="434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47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584"/>
    </mc:Choice>
    <mc:Fallback xmlns="">
      <p:transition spd="slow" advTm="11358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446" y="240444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467544" y="573889"/>
            <a:ext cx="5679754" cy="1212460"/>
            <a:chOff x="2398176" y="875368"/>
            <a:chExt cx="5679754" cy="121246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2398176" y="875368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2560215" y="1540146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3600" kern="10" dirty="0" smtClean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Stewarton Academy’s S3  </a:t>
              </a:r>
              <a:r>
                <a:rPr lang="en-GB" sz="3600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Curriculum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51520" y="2441693"/>
            <a:ext cx="856731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Thirty three </a:t>
            </a:r>
            <a:r>
              <a:rPr lang="en-GB" sz="2200" dirty="0">
                <a:latin typeface="Century Gothic" pitchFamily="34" charset="0"/>
              </a:rPr>
              <a:t>periods in total each </a:t>
            </a:r>
            <a:r>
              <a:rPr lang="en-GB" sz="2200" dirty="0" smtClean="0">
                <a:latin typeface="Century Gothic" pitchFamily="34" charset="0"/>
              </a:rPr>
              <a:t>week.</a:t>
            </a:r>
            <a:endParaRPr lang="en-GB" sz="2200" dirty="0">
              <a:latin typeface="Century Gothic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200" dirty="0" smtClean="0">
              <a:latin typeface="Century Gothic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All pupils study Maths &amp; English for four periods per week (8).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200" dirty="0" smtClean="0">
              <a:latin typeface="Century Gothic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All pupils study core PE for two periods per week (2).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200" dirty="0">
              <a:latin typeface="Century Gothic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All pupils study core RE and PSE for one period per week each (2).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200" dirty="0">
              <a:latin typeface="Century Gothic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Pupils choose </a:t>
            </a:r>
            <a:r>
              <a:rPr lang="en-GB" sz="2200" b="1" dirty="0" smtClean="0">
                <a:latin typeface="Century Gothic" pitchFamily="34" charset="0"/>
              </a:rPr>
              <a:t>seven</a:t>
            </a:r>
            <a:r>
              <a:rPr lang="en-GB" sz="2200" dirty="0" smtClean="0">
                <a:latin typeface="Century Gothic" pitchFamily="34" charset="0"/>
              </a:rPr>
              <a:t> subjects, each for three periods per week (21).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27984" y="6356350"/>
            <a:ext cx="4147698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</p:spTree>
    <p:extLst>
      <p:ext uri="{BB962C8B-B14F-4D97-AF65-F5344CB8AC3E}">
        <p14:creationId xmlns:p14="http://schemas.microsoft.com/office/powerpoint/2010/main" val="330584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99"/>
    </mc:Choice>
    <mc:Fallback xmlns="">
      <p:transition spd="slow" advTm="4439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355" y="222939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3600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S2 into S3 Option Process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9512" y="2099489"/>
            <a:ext cx="892899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200" b="1" u="sng" dirty="0" smtClean="0">
                <a:latin typeface="Century Gothic" panose="020B0502020202020204" pitchFamily="34" charset="0"/>
              </a:rPr>
              <a:t>How your son/daughter will be supported</a:t>
            </a:r>
          </a:p>
          <a:p>
            <a:pPr lvl="0"/>
            <a:endParaRPr lang="en-GB" sz="2200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PSE classes and practice options exercise</a:t>
            </a:r>
          </a:p>
          <a:p>
            <a:pPr lvl="0"/>
            <a:endParaRPr lang="en-GB" sz="2200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Information evening –1</a:t>
            </a:r>
            <a:r>
              <a:rPr lang="en-GB" sz="2200" baseline="30000" dirty="0" smtClean="0">
                <a:latin typeface="Century Gothic" panose="020B0502020202020204" pitchFamily="34" charset="0"/>
              </a:rPr>
              <a:t>st</a:t>
            </a:r>
            <a:r>
              <a:rPr lang="en-GB" sz="2200" dirty="0" smtClean="0">
                <a:latin typeface="Century Gothic" panose="020B0502020202020204" pitchFamily="34" charset="0"/>
              </a:rPr>
              <a:t> February 2024</a:t>
            </a:r>
          </a:p>
          <a:p>
            <a:pPr lvl="0"/>
            <a:endParaRPr lang="en-GB" sz="2200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Options booklet –available in PSE classes, on Teams and school website .</a:t>
            </a:r>
          </a:p>
          <a:p>
            <a:pPr lvl="0"/>
            <a:endParaRPr lang="en-GB" sz="2200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Opportunity to meet your son/daughter’s teachers at parents’ evening – Tuesday 6</a:t>
            </a:r>
            <a:r>
              <a:rPr lang="en-GB" sz="2200" baseline="30000" dirty="0" smtClean="0">
                <a:latin typeface="Century Gothic" panose="020B0502020202020204" pitchFamily="34" charset="0"/>
              </a:rPr>
              <a:t>th</a:t>
            </a:r>
            <a:r>
              <a:rPr lang="en-GB" sz="2200" dirty="0" smtClean="0">
                <a:latin typeface="Century Gothic" panose="020B0502020202020204" pitchFamily="34" charset="0"/>
              </a:rPr>
              <a:t> February 2024.</a:t>
            </a:r>
            <a:endParaRPr lang="en-GB" sz="2200" dirty="0">
              <a:latin typeface="Century Gothic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44008" y="6375897"/>
            <a:ext cx="4202734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</p:spTree>
    <p:extLst>
      <p:ext uri="{BB962C8B-B14F-4D97-AF65-F5344CB8AC3E}">
        <p14:creationId xmlns:p14="http://schemas.microsoft.com/office/powerpoint/2010/main" val="327589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735"/>
    </mc:Choice>
    <mc:Fallback xmlns="">
      <p:transition spd="slow" advTm="5373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GB" sz="3600" kern="10" spc="0" dirty="0" smtClean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latin typeface="Century Gothic" panose="020B0502020202020204" pitchFamily="34" charset="0"/>
                </a:rPr>
                <a:t>S2 into S3 Option Process</a:t>
              </a:r>
              <a:endParaRPr lang="en-GB" sz="3600" kern="10" spc="0" dirty="0"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Century Gothic" panose="020B0502020202020204" pitchFamily="34" charset="0"/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4008" y="6565575"/>
            <a:ext cx="4320480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31" r="1963" b="6760"/>
          <a:stretch/>
        </p:blipFill>
        <p:spPr>
          <a:xfrm>
            <a:off x="107504" y="2060848"/>
            <a:ext cx="8964488" cy="434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2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584"/>
    </mc:Choice>
    <mc:Fallback xmlns="">
      <p:transition spd="slow" advTm="11358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3600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S2 into S3 Option Process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95536" y="2091233"/>
            <a:ext cx="835292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200" b="1" u="sng" dirty="0" smtClean="0">
                <a:latin typeface="Century Gothic" panose="020B0502020202020204" pitchFamily="34" charset="0"/>
              </a:rPr>
              <a:t>General Points</a:t>
            </a:r>
          </a:p>
          <a:p>
            <a:pPr lvl="0"/>
            <a:endParaRPr lang="en-GB" sz="2200" dirty="0" smtClean="0">
              <a:latin typeface="Century Gothic" panose="020B0502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Pupils </a:t>
            </a:r>
            <a:r>
              <a:rPr lang="en-GB" sz="2200" b="1" dirty="0">
                <a:latin typeface="Century Gothic" panose="020B0502020202020204" pitchFamily="34" charset="0"/>
              </a:rPr>
              <a:t>must</a:t>
            </a:r>
            <a:r>
              <a:rPr lang="en-GB" sz="2200" dirty="0">
                <a:latin typeface="Century Gothic" panose="020B0502020202020204" pitchFamily="34" charset="0"/>
              </a:rPr>
              <a:t> select a first and second </a:t>
            </a:r>
            <a:r>
              <a:rPr lang="en-GB" sz="2200" dirty="0" smtClean="0">
                <a:latin typeface="Century Gothic" panose="020B0502020202020204" pitchFamily="34" charset="0"/>
              </a:rPr>
              <a:t>choice in each column.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GB" sz="2200" dirty="0">
              <a:latin typeface="Century Gothic" panose="020B0502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Options should be completed on-line using Microsoft Forms.  The link will go live on Friday 2</a:t>
            </a:r>
            <a:r>
              <a:rPr lang="en-GB" sz="2200" baseline="30000" dirty="0" smtClean="0">
                <a:latin typeface="Century Gothic" panose="020B0502020202020204" pitchFamily="34" charset="0"/>
              </a:rPr>
              <a:t>nd</a:t>
            </a:r>
            <a:r>
              <a:rPr lang="en-GB" sz="2200" dirty="0" smtClean="0">
                <a:latin typeface="Century Gothic" panose="020B0502020202020204" pitchFamily="34" charset="0"/>
              </a:rPr>
              <a:t> February 2024.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GB" sz="2200" dirty="0">
              <a:latin typeface="Century Gothic" panose="020B0502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Pupils must enter their name and house group (Boyd, Cunningham, Montgomery and Stewart).</a:t>
            </a:r>
            <a:endParaRPr lang="en-GB" sz="2200" b="1" dirty="0" smtClean="0">
              <a:latin typeface="Century Gothic" panose="020B0502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GB" sz="2200" dirty="0">
              <a:latin typeface="Century Gothic" panose="020B0502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The deadline is </a:t>
            </a:r>
            <a:r>
              <a:rPr lang="en-GB" sz="2200" b="1" dirty="0" smtClean="0">
                <a:latin typeface="Century Gothic" panose="020B0502020202020204" pitchFamily="34" charset="0"/>
              </a:rPr>
              <a:t>Friday 23rd February 2024</a:t>
            </a:r>
            <a:r>
              <a:rPr lang="en-GB" sz="2200" dirty="0" smtClean="0">
                <a:latin typeface="Century Gothic" panose="020B0502020202020204" pitchFamily="34" charset="0"/>
              </a:rPr>
              <a:t>.</a:t>
            </a:r>
            <a:endParaRPr lang="en-GB" sz="2200" b="1" dirty="0">
              <a:latin typeface="Century Gothic" panose="020B0502020202020204" pitchFamily="34" charset="0"/>
            </a:endParaRPr>
          </a:p>
          <a:p>
            <a:pPr algn="just"/>
            <a:endParaRPr lang="en-GB" sz="2200" dirty="0">
              <a:latin typeface="Century Gothic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13343" y="6492875"/>
            <a:ext cx="4830657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</p:spTree>
    <p:extLst>
      <p:ext uri="{BB962C8B-B14F-4D97-AF65-F5344CB8AC3E}">
        <p14:creationId xmlns:p14="http://schemas.microsoft.com/office/powerpoint/2010/main" val="410074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30"/>
    </mc:Choice>
    <mc:Fallback xmlns="">
      <p:transition spd="slow" advTm="7483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3600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S2 into S3 Option Process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95536" y="2091233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200" b="1" u="sng" dirty="0" smtClean="0">
                <a:latin typeface="Century Gothic" panose="020B0502020202020204" pitchFamily="34" charset="0"/>
              </a:rPr>
              <a:t>In More Detail – Modern Languages</a:t>
            </a:r>
          </a:p>
          <a:p>
            <a:pPr lvl="0"/>
            <a:endParaRPr lang="en-GB" sz="2200" dirty="0">
              <a:latin typeface="Century Gothic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200" dirty="0">
                <a:latin typeface="Century Gothic" pitchFamily="34" charset="0"/>
              </a:rPr>
              <a:t>All pupils </a:t>
            </a:r>
            <a:r>
              <a:rPr lang="en-GB" sz="2200" dirty="0" smtClean="0">
                <a:latin typeface="Century Gothic" pitchFamily="34" charset="0"/>
              </a:rPr>
              <a:t>have </a:t>
            </a:r>
            <a:r>
              <a:rPr lang="en-GB" sz="2200" dirty="0">
                <a:latin typeface="Century Gothic" pitchFamily="34" charset="0"/>
              </a:rPr>
              <a:t>an entitlement to  follow a modern </a:t>
            </a:r>
            <a:r>
              <a:rPr lang="en-GB" sz="2200" dirty="0" smtClean="0">
                <a:latin typeface="Century Gothic" pitchFamily="34" charset="0"/>
              </a:rPr>
              <a:t>foreign language </a:t>
            </a:r>
            <a:r>
              <a:rPr lang="en-GB" sz="2200" dirty="0">
                <a:latin typeface="Century Gothic" pitchFamily="34" charset="0"/>
              </a:rPr>
              <a:t>until the end of </a:t>
            </a:r>
            <a:r>
              <a:rPr lang="en-GB" sz="2200" dirty="0" smtClean="0">
                <a:latin typeface="Century Gothic" pitchFamily="34" charset="0"/>
              </a:rPr>
              <a:t>the BGE.</a:t>
            </a:r>
            <a:endParaRPr lang="en-GB" sz="2200" dirty="0">
              <a:latin typeface="Century Gothic" pitchFamily="34" charset="0"/>
            </a:endParaRPr>
          </a:p>
          <a:p>
            <a:pPr lvl="0" algn="just"/>
            <a:endParaRPr lang="en-GB" sz="2200" dirty="0" smtClean="0">
              <a:latin typeface="Century Gothic" panose="020B0502020202020204" pitchFamily="34" charset="0"/>
            </a:endParaRPr>
          </a:p>
          <a:p>
            <a:pPr lvl="0" algn="just"/>
            <a:endParaRPr lang="en-GB" sz="2200" dirty="0">
              <a:latin typeface="Century Gothic" panose="020B0502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200" dirty="0">
                <a:latin typeface="Century Gothic" panose="020B0502020202020204" pitchFamily="34" charset="0"/>
              </a:rPr>
              <a:t>Both French and Spanish can be selected.  </a:t>
            </a:r>
            <a:r>
              <a:rPr lang="en-GB" sz="2200" dirty="0" smtClean="0">
                <a:latin typeface="Century Gothic" panose="020B0502020202020204" pitchFamily="34" charset="0"/>
              </a:rPr>
              <a:t>To do so </a:t>
            </a:r>
            <a:r>
              <a:rPr lang="en-GB" sz="2200" dirty="0">
                <a:latin typeface="Century Gothic" panose="020B0502020202020204" pitchFamily="34" charset="0"/>
              </a:rPr>
              <a:t>Spanish </a:t>
            </a:r>
            <a:r>
              <a:rPr lang="en-GB" sz="2200" b="1" dirty="0" smtClean="0">
                <a:latin typeface="Century Gothic" panose="020B0502020202020204" pitchFamily="34" charset="0"/>
              </a:rPr>
              <a:t>must</a:t>
            </a:r>
            <a:r>
              <a:rPr lang="en-GB" sz="2200" dirty="0" smtClean="0">
                <a:latin typeface="Century Gothic" panose="020B0502020202020204" pitchFamily="34" charset="0"/>
              </a:rPr>
              <a:t> </a:t>
            </a:r>
            <a:r>
              <a:rPr lang="en-GB" sz="2200" dirty="0">
                <a:latin typeface="Century Gothic" panose="020B0502020202020204" pitchFamily="34" charset="0"/>
              </a:rPr>
              <a:t>be selected in the </a:t>
            </a:r>
            <a:r>
              <a:rPr lang="en-GB" sz="2200" dirty="0" smtClean="0">
                <a:latin typeface="Century Gothic" panose="020B0502020202020204" pitchFamily="34" charset="0"/>
              </a:rPr>
              <a:t>final </a:t>
            </a:r>
            <a:r>
              <a:rPr lang="en-GB" sz="2200" dirty="0">
                <a:latin typeface="Century Gothic" panose="020B0502020202020204" pitchFamily="34" charset="0"/>
              </a:rPr>
              <a:t>column</a:t>
            </a:r>
            <a:r>
              <a:rPr lang="en-GB" sz="2200" dirty="0" smtClean="0">
                <a:latin typeface="Century Gothic" panose="020B0502020202020204" pitchFamily="34" charset="0"/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200" dirty="0" smtClean="0">
              <a:latin typeface="Century Gothic" panose="020B0502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27984" y="6381328"/>
            <a:ext cx="4417000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238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400"/>
    </mc:Choice>
    <mc:Fallback xmlns="">
      <p:transition spd="slow" advTm="294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3600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S2 into S3 Option Process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11478" y="2091233"/>
            <a:ext cx="823698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200" b="1" u="sng" dirty="0" smtClean="0">
                <a:latin typeface="Century Gothic" panose="020B0502020202020204" pitchFamily="34" charset="0"/>
              </a:rPr>
              <a:t>In More Detail - Sciences</a:t>
            </a:r>
          </a:p>
          <a:p>
            <a:pPr lvl="0"/>
            <a:endParaRPr lang="en-GB" sz="2200" dirty="0">
              <a:latin typeface="Century Gothic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Suitability for multiple sciences will be discussed with relevant members of staff.  Pupils need to give careful consideration to whether they need these subjects and likely progression in S4.</a:t>
            </a:r>
          </a:p>
          <a:p>
            <a:pPr lvl="0" algn="just"/>
            <a:endParaRPr lang="en-GB" sz="2200" dirty="0" smtClean="0"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>
                <a:latin typeface="Century Gothic" panose="020B0502020202020204" pitchFamily="34" charset="0"/>
              </a:rPr>
              <a:t>Science sections will be capped in a number of columns</a:t>
            </a:r>
            <a:r>
              <a:rPr lang="en-GB" sz="2200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2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anose="020B0502020202020204" pitchFamily="34" charset="0"/>
              </a:rPr>
              <a:t>Three sciences – a pupil &amp; parent/carer must indicate to the school they wish to follow this pathway and suitability and availability will be discussed with science staff.</a:t>
            </a:r>
            <a:endParaRPr lang="en-GB" sz="2200" dirty="0"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200" dirty="0" smtClean="0"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200" dirty="0"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200" dirty="0" smtClean="0">
              <a:latin typeface="Century Gothic" panose="020B0502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16016" y="6492875"/>
            <a:ext cx="4263752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30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112"/>
    </mc:Choice>
    <mc:Fallback xmlns="">
      <p:transition spd="slow" advTm="651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3600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S2 into S3 Option Process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11478" y="2091233"/>
            <a:ext cx="823698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200" b="1" u="sng" dirty="0" smtClean="0">
                <a:latin typeface="Century Gothic" panose="020B0502020202020204" pitchFamily="34" charset="0"/>
              </a:rPr>
              <a:t>Second Choices</a:t>
            </a:r>
          </a:p>
          <a:p>
            <a:pPr lvl="0"/>
            <a:endParaRPr lang="en-GB" sz="2200" dirty="0" smtClean="0">
              <a:latin typeface="Century Gothic" pitchFamily="34" charset="0"/>
            </a:endParaRPr>
          </a:p>
          <a:p>
            <a:pPr lvl="0" algn="just"/>
            <a:r>
              <a:rPr lang="en-GB" sz="2200" dirty="0" smtClean="0">
                <a:latin typeface="Century Gothic" pitchFamily="34" charset="0"/>
              </a:rPr>
              <a:t>A relatively small number of young people may be asked to study their second choice.  There a number of scenarios in which this can happen:</a:t>
            </a:r>
          </a:p>
          <a:p>
            <a:pPr lvl="0" algn="just"/>
            <a:endParaRPr lang="en-GB" sz="2200" dirty="0">
              <a:latin typeface="Century Gothic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A subject has a very low uptake and therefore won’t run.</a:t>
            </a:r>
          </a:p>
          <a:p>
            <a:pPr lvl="0" algn="just"/>
            <a:endParaRPr lang="en-GB" sz="2200" dirty="0" smtClean="0">
              <a:latin typeface="Century Gothic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A subject is oversubscribed.</a:t>
            </a:r>
          </a:p>
          <a:p>
            <a:pPr lvl="0" algn="just"/>
            <a:endParaRPr lang="en-GB" sz="2200" dirty="0" smtClean="0">
              <a:latin typeface="Century Gothic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A young person has made a choice that subject teachers have concerns is not appropriate.</a:t>
            </a:r>
          </a:p>
          <a:p>
            <a:pPr lvl="0"/>
            <a:endParaRPr lang="en-GB" sz="2200" dirty="0" smtClean="0">
              <a:latin typeface="Century Gothic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16016" y="6492875"/>
            <a:ext cx="4263752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</p:spTree>
    <p:extLst>
      <p:ext uri="{BB962C8B-B14F-4D97-AF65-F5344CB8AC3E}">
        <p14:creationId xmlns:p14="http://schemas.microsoft.com/office/powerpoint/2010/main" val="260683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00"/>
    </mc:Choice>
    <mc:Fallback xmlns="">
      <p:transition spd="slow" advTm="1086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 descr="https://blogs.glowscotland.org.uk/ea/STEWARTONACADEMYBLOG/files/2011/05/stewarton-crest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9387" cy="1728192"/>
          </a:xfrm>
          <a:prstGeom prst="rect">
            <a:avLst/>
          </a:prstGeom>
          <a:noFill/>
          <a:extLst/>
        </p:spPr>
      </p:pic>
      <p:grpSp>
        <p:nvGrpSpPr>
          <p:cNvPr id="2" name="Group 1"/>
          <p:cNvGrpSpPr/>
          <p:nvPr/>
        </p:nvGrpSpPr>
        <p:grpSpPr>
          <a:xfrm>
            <a:off x="539552" y="590732"/>
            <a:ext cx="5679754" cy="1212040"/>
            <a:chOff x="1300075" y="908720"/>
            <a:chExt cx="5679754" cy="1212040"/>
          </a:xfrm>
        </p:grpSpPr>
        <p:sp>
          <p:nvSpPr>
            <p:cNvPr id="72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1300075" y="908720"/>
              <a:ext cx="5679754" cy="938199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648367"/>
                </a:avLst>
              </a:prstTxWarp>
            </a:bodyPr>
            <a:lstStyle/>
            <a:p>
              <a:pPr algn="r" rtl="0"/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S2 into </a:t>
              </a:r>
              <a:r>
                <a:rPr lang="en-GB" sz="3600" kern="1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latin typeface="Century Gothic" panose="020B0502020202020204" pitchFamily="34" charset="0"/>
                </a:rPr>
                <a:t>S3</a:t>
              </a:r>
              <a:r>
                <a:rPr lang="en-GB" sz="3600" kern="10" spc="0" dirty="0" smtClean="0">
                  <a:ln w="6350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/>
                  <a:latin typeface="Century Gothic" panose="020B0502020202020204" pitchFamily="34" charset="0"/>
                </a:rPr>
                <a:t> options</a:t>
              </a:r>
              <a:endParaRPr lang="en-GB" sz="3600" kern="10" spc="0" dirty="0">
                <a:ln w="63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/>
                <a:latin typeface="Century Gothic" panose="020B0502020202020204" pitchFamily="34" charset="0"/>
              </a:endParaRPr>
            </a:p>
          </p:txBody>
        </p:sp>
        <p:sp>
          <p:nvSpPr>
            <p:cNvPr id="73" name="WordArt 131"/>
            <p:cNvSpPr>
              <a:spLocks noChangeArrowheads="1" noChangeShapeType="1" noTextEdit="1"/>
            </p:cNvSpPr>
            <p:nvPr/>
          </p:nvSpPr>
          <p:spPr bwMode="auto">
            <a:xfrm>
              <a:off x="1466778" y="1573078"/>
              <a:ext cx="5256584" cy="5476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3600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Century Gothic" panose="020B0502020202020204" pitchFamily="34" charset="0"/>
                </a:rPr>
                <a:t>S2 into S3 Option Process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11478" y="2091233"/>
            <a:ext cx="82369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200" b="1" u="sng" dirty="0" smtClean="0">
                <a:latin typeface="Century Gothic" panose="020B0502020202020204" pitchFamily="34" charset="0"/>
              </a:rPr>
              <a:t>Second Choices</a:t>
            </a:r>
          </a:p>
          <a:p>
            <a:pPr lvl="0"/>
            <a:endParaRPr lang="en-GB" sz="2200" dirty="0" smtClean="0">
              <a:latin typeface="Century Gothic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A young person won’t continue with that subject in S4.</a:t>
            </a:r>
          </a:p>
          <a:p>
            <a:pPr lvl="0" algn="just"/>
            <a:endParaRPr lang="en-GB" sz="2200" dirty="0" smtClean="0">
              <a:latin typeface="Century Gothic" pitchFamily="34" charset="0"/>
            </a:endParaRPr>
          </a:p>
          <a:p>
            <a:pPr lvl="0" algn="just"/>
            <a:endParaRPr lang="en-GB" sz="2200" dirty="0" smtClean="0">
              <a:latin typeface="Century Gothic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entury Gothic" pitchFamily="34" charset="0"/>
              </a:rPr>
              <a:t>Effort, behaviour and attendance both in the subject a young person has selected and globally.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16016" y="6492875"/>
            <a:ext cx="4263752" cy="36512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S2 - S3 Information Evening Presentation February 2024</a:t>
            </a:r>
          </a:p>
        </p:txBody>
      </p:sp>
    </p:spTree>
    <p:extLst>
      <p:ext uri="{BB962C8B-B14F-4D97-AF65-F5344CB8AC3E}">
        <p14:creationId xmlns:p14="http://schemas.microsoft.com/office/powerpoint/2010/main" val="95170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67"/>
    </mc:Choice>
    <mc:Fallback xmlns="">
      <p:transition spd="slow" advTm="78567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8|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805</Words>
  <Application>Microsoft Office PowerPoint</Application>
  <PresentationFormat>On-screen Show (4:3)</PresentationFormat>
  <Paragraphs>112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cderrick</dc:creator>
  <cp:lastModifiedBy>Windows User</cp:lastModifiedBy>
  <cp:revision>118</cp:revision>
  <cp:lastPrinted>2019-01-10T08:20:02Z</cp:lastPrinted>
  <dcterms:created xsi:type="dcterms:W3CDTF">2014-02-17T09:23:25Z</dcterms:created>
  <dcterms:modified xsi:type="dcterms:W3CDTF">2024-02-01T16:45:54Z</dcterms:modified>
</cp:coreProperties>
</file>