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6" r:id="rId2"/>
    <p:sldId id="866" r:id="rId3"/>
    <p:sldId id="860" r:id="rId4"/>
    <p:sldId id="282" r:id="rId5"/>
    <p:sldId id="854" r:id="rId6"/>
    <p:sldId id="856" r:id="rId7"/>
    <p:sldId id="905" r:id="rId8"/>
    <p:sldId id="906" r:id="rId9"/>
    <p:sldId id="857" r:id="rId10"/>
    <p:sldId id="743" r:id="rId11"/>
    <p:sldId id="863" r:id="rId12"/>
    <p:sldId id="738" r:id="rId13"/>
    <p:sldId id="902" r:id="rId14"/>
    <p:sldId id="903" r:id="rId15"/>
    <p:sldId id="904" r:id="rId16"/>
    <p:sldId id="907" r:id="rId17"/>
    <p:sldId id="908" r:id="rId18"/>
    <p:sldId id="901" r:id="rId19"/>
    <p:sldId id="725" r:id="rId20"/>
    <p:sldId id="724" r:id="rId21"/>
    <p:sldId id="301" r:id="rId22"/>
    <p:sldId id="8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891FDA-6ECC-4F22-8D77-A978AF11B2E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8DDAC88-33FF-4808-8AE7-E7531BFF1E5E}">
      <dgm:prSet/>
      <dgm:spPr/>
      <dgm:t>
        <a:bodyPr/>
        <a:lstStyle/>
        <a:p>
          <a:r>
            <a:rPr lang="en-GB" dirty="0"/>
            <a:t>good verbal  &amp; written communication</a:t>
          </a:r>
          <a:endParaRPr lang="en-US" dirty="0"/>
        </a:p>
      </dgm:t>
    </dgm:pt>
    <dgm:pt modelId="{237133AC-9D5A-4AE6-BDE5-7EC55A1D819C}" type="parTrans" cxnId="{541CAF37-00A5-4EBF-B0DA-E22D8D0BF089}">
      <dgm:prSet/>
      <dgm:spPr/>
      <dgm:t>
        <a:bodyPr/>
        <a:lstStyle/>
        <a:p>
          <a:endParaRPr lang="en-US"/>
        </a:p>
      </dgm:t>
    </dgm:pt>
    <dgm:pt modelId="{45605ADD-B75C-4332-891E-9E1B1EF1F5EA}" type="sibTrans" cxnId="{541CAF37-00A5-4EBF-B0DA-E22D8D0BF089}">
      <dgm:prSet/>
      <dgm:spPr/>
      <dgm:t>
        <a:bodyPr/>
        <a:lstStyle/>
        <a:p>
          <a:endParaRPr lang="en-US"/>
        </a:p>
      </dgm:t>
    </dgm:pt>
    <dgm:pt modelId="{3FC61F60-402B-457B-AFF0-850657A71830}">
      <dgm:prSet/>
      <dgm:spPr/>
      <dgm:t>
        <a:bodyPr/>
        <a:lstStyle/>
        <a:p>
          <a:r>
            <a:rPr lang="en-GB"/>
            <a:t>teamwork</a:t>
          </a:r>
          <a:endParaRPr lang="en-US"/>
        </a:p>
      </dgm:t>
    </dgm:pt>
    <dgm:pt modelId="{4C3A4026-8858-4E1C-A2DE-F1C9BE3E974B}" type="parTrans" cxnId="{353E157E-0DD3-401D-80BE-411EBB677F75}">
      <dgm:prSet/>
      <dgm:spPr/>
      <dgm:t>
        <a:bodyPr/>
        <a:lstStyle/>
        <a:p>
          <a:endParaRPr lang="en-US"/>
        </a:p>
      </dgm:t>
    </dgm:pt>
    <dgm:pt modelId="{40DE65D0-546C-4568-A4A6-62F626599F38}" type="sibTrans" cxnId="{353E157E-0DD3-401D-80BE-411EBB677F75}">
      <dgm:prSet/>
      <dgm:spPr/>
      <dgm:t>
        <a:bodyPr/>
        <a:lstStyle/>
        <a:p>
          <a:endParaRPr lang="en-US"/>
        </a:p>
      </dgm:t>
    </dgm:pt>
    <dgm:pt modelId="{80316FF2-3B9E-4398-8DB2-6B67E1DD8969}">
      <dgm:prSet/>
      <dgm:spPr/>
      <dgm:t>
        <a:bodyPr/>
        <a:lstStyle/>
        <a:p>
          <a:r>
            <a:rPr lang="en-GB" dirty="0"/>
            <a:t>complex problem-solving</a:t>
          </a:r>
          <a:endParaRPr lang="en-US" dirty="0"/>
        </a:p>
      </dgm:t>
    </dgm:pt>
    <dgm:pt modelId="{C0D925CC-061C-42DF-8403-D5908F09C036}" type="parTrans" cxnId="{D39DE551-D05A-4382-B7C5-BD87ACB51820}">
      <dgm:prSet/>
      <dgm:spPr/>
      <dgm:t>
        <a:bodyPr/>
        <a:lstStyle/>
        <a:p>
          <a:endParaRPr lang="en-US"/>
        </a:p>
      </dgm:t>
    </dgm:pt>
    <dgm:pt modelId="{A2B23874-CA12-4436-9451-B545D15248BA}" type="sibTrans" cxnId="{D39DE551-D05A-4382-B7C5-BD87ACB51820}">
      <dgm:prSet/>
      <dgm:spPr/>
      <dgm:t>
        <a:bodyPr/>
        <a:lstStyle/>
        <a:p>
          <a:endParaRPr lang="en-US"/>
        </a:p>
      </dgm:t>
    </dgm:pt>
    <dgm:pt modelId="{337AD722-1CBF-4E7D-868F-A3B255616C8D}">
      <dgm:prSet/>
      <dgm:spPr/>
      <dgm:t>
        <a:bodyPr/>
        <a:lstStyle/>
        <a:p>
          <a:r>
            <a:rPr lang="en-GB" dirty="0"/>
            <a:t>analysing &amp; investigating</a:t>
          </a:r>
          <a:endParaRPr lang="en-US" dirty="0"/>
        </a:p>
      </dgm:t>
    </dgm:pt>
    <dgm:pt modelId="{664B05D4-C4A5-4B14-A1C3-6E15C027AB3C}" type="parTrans" cxnId="{9190E9E4-AC67-4321-9229-D2BE51C1C9C3}">
      <dgm:prSet/>
      <dgm:spPr/>
      <dgm:t>
        <a:bodyPr/>
        <a:lstStyle/>
        <a:p>
          <a:endParaRPr lang="en-US"/>
        </a:p>
      </dgm:t>
    </dgm:pt>
    <dgm:pt modelId="{C9A62620-B856-403E-B1D7-8D9A40098E52}" type="sibTrans" cxnId="{9190E9E4-AC67-4321-9229-D2BE51C1C9C3}">
      <dgm:prSet/>
      <dgm:spPr/>
      <dgm:t>
        <a:bodyPr/>
        <a:lstStyle/>
        <a:p>
          <a:endParaRPr lang="en-US"/>
        </a:p>
      </dgm:t>
    </dgm:pt>
    <dgm:pt modelId="{AF9EA05F-330D-4470-9537-E20AA69E0FDB}">
      <dgm:prSet/>
      <dgm:spPr/>
      <dgm:t>
        <a:bodyPr/>
        <a:lstStyle/>
        <a:p>
          <a:r>
            <a:rPr lang="en-GB"/>
            <a:t>initiative/self-motivation/drive</a:t>
          </a:r>
          <a:endParaRPr lang="en-US"/>
        </a:p>
      </dgm:t>
    </dgm:pt>
    <dgm:pt modelId="{C3F797F5-48AD-4201-9AE1-E2C6C31AF299}" type="parTrans" cxnId="{D05FD3CA-9793-4310-B31C-290CB2D7C3C3}">
      <dgm:prSet/>
      <dgm:spPr/>
      <dgm:t>
        <a:bodyPr/>
        <a:lstStyle/>
        <a:p>
          <a:endParaRPr lang="en-US"/>
        </a:p>
      </dgm:t>
    </dgm:pt>
    <dgm:pt modelId="{FF7E95E2-BA13-4ABB-934F-1FB43A63CD97}" type="sibTrans" cxnId="{D05FD3CA-9793-4310-B31C-290CB2D7C3C3}">
      <dgm:prSet/>
      <dgm:spPr/>
      <dgm:t>
        <a:bodyPr/>
        <a:lstStyle/>
        <a:p>
          <a:endParaRPr lang="en-US"/>
        </a:p>
      </dgm:t>
    </dgm:pt>
    <dgm:pt modelId="{D4A5005A-0410-484E-BFF4-CA26B921A794}">
      <dgm:prSet/>
      <dgm:spPr/>
      <dgm:t>
        <a:bodyPr/>
        <a:lstStyle/>
        <a:p>
          <a:r>
            <a:rPr lang="en-US" dirty="0"/>
            <a:t>commercial awareness</a:t>
          </a:r>
        </a:p>
      </dgm:t>
    </dgm:pt>
    <dgm:pt modelId="{E30A8DBE-BCAD-4C36-B398-7DE2A2C3B3D8}" type="parTrans" cxnId="{931F8178-D354-4732-B7F7-D707245A1951}">
      <dgm:prSet/>
      <dgm:spPr/>
      <dgm:t>
        <a:bodyPr/>
        <a:lstStyle/>
        <a:p>
          <a:endParaRPr lang="en-US"/>
        </a:p>
      </dgm:t>
    </dgm:pt>
    <dgm:pt modelId="{5B774B49-813C-4809-B70F-DC1E6E387928}" type="sibTrans" cxnId="{931F8178-D354-4732-B7F7-D707245A1951}">
      <dgm:prSet/>
      <dgm:spPr/>
      <dgm:t>
        <a:bodyPr/>
        <a:lstStyle/>
        <a:p>
          <a:endParaRPr lang="en-US"/>
        </a:p>
      </dgm:t>
    </dgm:pt>
    <dgm:pt modelId="{F0BE1E17-7515-49DD-ADFE-FF8D78D5BC99}">
      <dgm:prSet/>
      <dgm:spPr/>
      <dgm:t>
        <a:bodyPr/>
        <a:lstStyle/>
        <a:p>
          <a:r>
            <a:rPr lang="en-GB" dirty="0"/>
            <a:t>planning &amp; organising</a:t>
          </a:r>
          <a:endParaRPr lang="en-US" dirty="0"/>
        </a:p>
      </dgm:t>
    </dgm:pt>
    <dgm:pt modelId="{101DBE84-DDA8-4B2F-B46C-59D6F7CF4133}" type="parTrans" cxnId="{6111C4EE-C97E-44DC-A896-2B0585857E52}">
      <dgm:prSet/>
      <dgm:spPr/>
      <dgm:t>
        <a:bodyPr/>
        <a:lstStyle/>
        <a:p>
          <a:endParaRPr lang="en-US"/>
        </a:p>
      </dgm:t>
    </dgm:pt>
    <dgm:pt modelId="{739CF244-22E5-4360-B89F-C96AB1BF68E8}" type="sibTrans" cxnId="{6111C4EE-C97E-44DC-A896-2B0585857E52}">
      <dgm:prSet/>
      <dgm:spPr/>
      <dgm:t>
        <a:bodyPr/>
        <a:lstStyle/>
        <a:p>
          <a:endParaRPr lang="en-US"/>
        </a:p>
      </dgm:t>
    </dgm:pt>
    <dgm:pt modelId="{10E679E9-F25E-4A4D-A24A-0DC40FC45F6F}">
      <dgm:prSet/>
      <dgm:spPr/>
      <dgm:t>
        <a:bodyPr/>
        <a:lstStyle/>
        <a:p>
          <a:r>
            <a:rPr lang="en-GB"/>
            <a:t>flexibility</a:t>
          </a:r>
          <a:endParaRPr lang="en-US"/>
        </a:p>
      </dgm:t>
    </dgm:pt>
    <dgm:pt modelId="{6CD4BDDE-C43C-42D7-AC11-960A6E6CD6E7}" type="parTrans" cxnId="{846BA961-9362-4348-9200-FE3CD8A25B94}">
      <dgm:prSet/>
      <dgm:spPr/>
      <dgm:t>
        <a:bodyPr/>
        <a:lstStyle/>
        <a:p>
          <a:endParaRPr lang="en-US"/>
        </a:p>
      </dgm:t>
    </dgm:pt>
    <dgm:pt modelId="{55DB0674-33B9-459D-8ECC-FD543A99F4D2}" type="sibTrans" cxnId="{846BA961-9362-4348-9200-FE3CD8A25B94}">
      <dgm:prSet/>
      <dgm:spPr/>
      <dgm:t>
        <a:bodyPr/>
        <a:lstStyle/>
        <a:p>
          <a:endParaRPr lang="en-US"/>
        </a:p>
      </dgm:t>
    </dgm:pt>
    <dgm:pt modelId="{D49B8FA0-B7CB-4A60-8610-28404FB27210}">
      <dgm:prSet/>
      <dgm:spPr/>
      <dgm:t>
        <a:bodyPr/>
        <a:lstStyle/>
        <a:p>
          <a:r>
            <a:rPr lang="en-GB" dirty="0"/>
            <a:t>time management.</a:t>
          </a:r>
          <a:endParaRPr lang="en-US" dirty="0"/>
        </a:p>
      </dgm:t>
    </dgm:pt>
    <dgm:pt modelId="{99A352F1-7614-46AF-9B00-B14BACB832B4}" type="parTrans" cxnId="{6892D017-48D0-488C-89DA-0DBAA3A8EFF3}">
      <dgm:prSet/>
      <dgm:spPr/>
      <dgm:t>
        <a:bodyPr/>
        <a:lstStyle/>
        <a:p>
          <a:endParaRPr lang="en-US"/>
        </a:p>
      </dgm:t>
    </dgm:pt>
    <dgm:pt modelId="{3EDE45F5-8FF8-4FD6-80B1-AC9760062FD4}" type="sibTrans" cxnId="{6892D017-48D0-488C-89DA-0DBAA3A8EFF3}">
      <dgm:prSet/>
      <dgm:spPr/>
      <dgm:t>
        <a:bodyPr/>
        <a:lstStyle/>
        <a:p>
          <a:endParaRPr lang="en-US"/>
        </a:p>
      </dgm:t>
    </dgm:pt>
    <dgm:pt modelId="{18E94FCC-8279-4EE6-A3E6-F7DA24447A55}" type="pres">
      <dgm:prSet presAssocID="{6C891FDA-6ECC-4F22-8D77-A978AF11B2ED}" presName="vert0" presStyleCnt="0">
        <dgm:presLayoutVars>
          <dgm:dir/>
          <dgm:animOne val="branch"/>
          <dgm:animLvl val="lvl"/>
        </dgm:presLayoutVars>
      </dgm:prSet>
      <dgm:spPr/>
    </dgm:pt>
    <dgm:pt modelId="{E8BEEF66-ED75-43A5-B818-607B0254C9E8}" type="pres">
      <dgm:prSet presAssocID="{28DDAC88-33FF-4808-8AE7-E7531BFF1E5E}" presName="thickLine" presStyleLbl="alignNode1" presStyleIdx="0" presStyleCnt="9"/>
      <dgm:spPr/>
    </dgm:pt>
    <dgm:pt modelId="{99F7E4EE-CE12-4BEF-9F7A-68F1B98F9A05}" type="pres">
      <dgm:prSet presAssocID="{28DDAC88-33FF-4808-8AE7-E7531BFF1E5E}" presName="horz1" presStyleCnt="0"/>
      <dgm:spPr/>
    </dgm:pt>
    <dgm:pt modelId="{9F7FBA03-1CDF-4805-8130-81C43CCC9C60}" type="pres">
      <dgm:prSet presAssocID="{28DDAC88-33FF-4808-8AE7-E7531BFF1E5E}" presName="tx1" presStyleLbl="revTx" presStyleIdx="0" presStyleCnt="9"/>
      <dgm:spPr/>
    </dgm:pt>
    <dgm:pt modelId="{94C932EC-9D1E-4BDE-B2EA-0EAAAB99A207}" type="pres">
      <dgm:prSet presAssocID="{28DDAC88-33FF-4808-8AE7-E7531BFF1E5E}" presName="vert1" presStyleCnt="0"/>
      <dgm:spPr/>
    </dgm:pt>
    <dgm:pt modelId="{78D87D36-2FAB-4160-A2AC-9430A41D64BA}" type="pres">
      <dgm:prSet presAssocID="{3FC61F60-402B-457B-AFF0-850657A71830}" presName="thickLine" presStyleLbl="alignNode1" presStyleIdx="1" presStyleCnt="9"/>
      <dgm:spPr/>
    </dgm:pt>
    <dgm:pt modelId="{11FBDC72-0C00-41F4-901D-988A35D30C8F}" type="pres">
      <dgm:prSet presAssocID="{3FC61F60-402B-457B-AFF0-850657A71830}" presName="horz1" presStyleCnt="0"/>
      <dgm:spPr/>
    </dgm:pt>
    <dgm:pt modelId="{5FBDFCED-2F75-427B-ABDF-34B20A15A97B}" type="pres">
      <dgm:prSet presAssocID="{3FC61F60-402B-457B-AFF0-850657A71830}" presName="tx1" presStyleLbl="revTx" presStyleIdx="1" presStyleCnt="9"/>
      <dgm:spPr/>
    </dgm:pt>
    <dgm:pt modelId="{60D250BF-5BC3-4BA9-959C-9E27E0C5A4D3}" type="pres">
      <dgm:prSet presAssocID="{3FC61F60-402B-457B-AFF0-850657A71830}" presName="vert1" presStyleCnt="0"/>
      <dgm:spPr/>
    </dgm:pt>
    <dgm:pt modelId="{79E30B1B-7DE1-4EA4-A094-1AB26A4693FD}" type="pres">
      <dgm:prSet presAssocID="{80316FF2-3B9E-4398-8DB2-6B67E1DD8969}" presName="thickLine" presStyleLbl="alignNode1" presStyleIdx="2" presStyleCnt="9"/>
      <dgm:spPr/>
    </dgm:pt>
    <dgm:pt modelId="{081ACC50-DCD7-4CA1-8841-E7C1B1D8B211}" type="pres">
      <dgm:prSet presAssocID="{80316FF2-3B9E-4398-8DB2-6B67E1DD8969}" presName="horz1" presStyleCnt="0"/>
      <dgm:spPr/>
    </dgm:pt>
    <dgm:pt modelId="{73D96645-AC59-4E6F-88C6-5F75B4A0AC29}" type="pres">
      <dgm:prSet presAssocID="{80316FF2-3B9E-4398-8DB2-6B67E1DD8969}" presName="tx1" presStyleLbl="revTx" presStyleIdx="2" presStyleCnt="9"/>
      <dgm:spPr/>
    </dgm:pt>
    <dgm:pt modelId="{C2C6AFB0-1B9B-4A08-B65A-27DFC24143DF}" type="pres">
      <dgm:prSet presAssocID="{80316FF2-3B9E-4398-8DB2-6B67E1DD8969}" presName="vert1" presStyleCnt="0"/>
      <dgm:spPr/>
    </dgm:pt>
    <dgm:pt modelId="{0CA21A6B-7B44-410C-B127-3FE3091DF6B9}" type="pres">
      <dgm:prSet presAssocID="{337AD722-1CBF-4E7D-868F-A3B255616C8D}" presName="thickLine" presStyleLbl="alignNode1" presStyleIdx="3" presStyleCnt="9"/>
      <dgm:spPr/>
    </dgm:pt>
    <dgm:pt modelId="{DAD87ABE-6A59-4EFC-A0EE-2E137B0F2BC7}" type="pres">
      <dgm:prSet presAssocID="{337AD722-1CBF-4E7D-868F-A3B255616C8D}" presName="horz1" presStyleCnt="0"/>
      <dgm:spPr/>
    </dgm:pt>
    <dgm:pt modelId="{1564CF7C-BA77-40C0-A10B-A5EA5BC34396}" type="pres">
      <dgm:prSet presAssocID="{337AD722-1CBF-4E7D-868F-A3B255616C8D}" presName="tx1" presStyleLbl="revTx" presStyleIdx="3" presStyleCnt="9"/>
      <dgm:spPr/>
    </dgm:pt>
    <dgm:pt modelId="{3BB26D78-1919-4F3B-B96F-08D395F37B06}" type="pres">
      <dgm:prSet presAssocID="{337AD722-1CBF-4E7D-868F-A3B255616C8D}" presName="vert1" presStyleCnt="0"/>
      <dgm:spPr/>
    </dgm:pt>
    <dgm:pt modelId="{4F2AEC40-857D-4452-BB7B-BDF43B67EC61}" type="pres">
      <dgm:prSet presAssocID="{AF9EA05F-330D-4470-9537-E20AA69E0FDB}" presName="thickLine" presStyleLbl="alignNode1" presStyleIdx="4" presStyleCnt="9"/>
      <dgm:spPr/>
    </dgm:pt>
    <dgm:pt modelId="{0CA48CFF-3732-4328-9192-6BF6F3812824}" type="pres">
      <dgm:prSet presAssocID="{AF9EA05F-330D-4470-9537-E20AA69E0FDB}" presName="horz1" presStyleCnt="0"/>
      <dgm:spPr/>
    </dgm:pt>
    <dgm:pt modelId="{2184EFA2-F5CE-495F-957A-7C4ED7D542CA}" type="pres">
      <dgm:prSet presAssocID="{AF9EA05F-330D-4470-9537-E20AA69E0FDB}" presName="tx1" presStyleLbl="revTx" presStyleIdx="4" presStyleCnt="9"/>
      <dgm:spPr/>
    </dgm:pt>
    <dgm:pt modelId="{88F53089-4392-4F49-9FDD-B55BBD3D6817}" type="pres">
      <dgm:prSet presAssocID="{AF9EA05F-330D-4470-9537-E20AA69E0FDB}" presName="vert1" presStyleCnt="0"/>
      <dgm:spPr/>
    </dgm:pt>
    <dgm:pt modelId="{8863173A-D796-4A2F-95D4-373DBFEF6C55}" type="pres">
      <dgm:prSet presAssocID="{D4A5005A-0410-484E-BFF4-CA26B921A794}" presName="thickLine" presStyleLbl="alignNode1" presStyleIdx="5" presStyleCnt="9"/>
      <dgm:spPr/>
    </dgm:pt>
    <dgm:pt modelId="{8C6E023D-CCB5-4560-BCBD-CFE2F3D98E6A}" type="pres">
      <dgm:prSet presAssocID="{D4A5005A-0410-484E-BFF4-CA26B921A794}" presName="horz1" presStyleCnt="0"/>
      <dgm:spPr/>
    </dgm:pt>
    <dgm:pt modelId="{A67F594F-52DC-46AC-9F4B-0E07F935838F}" type="pres">
      <dgm:prSet presAssocID="{D4A5005A-0410-484E-BFF4-CA26B921A794}" presName="tx1" presStyleLbl="revTx" presStyleIdx="5" presStyleCnt="9"/>
      <dgm:spPr/>
    </dgm:pt>
    <dgm:pt modelId="{D765D6EC-1EBE-49A0-868D-F579A78F3016}" type="pres">
      <dgm:prSet presAssocID="{D4A5005A-0410-484E-BFF4-CA26B921A794}" presName="vert1" presStyleCnt="0"/>
      <dgm:spPr/>
    </dgm:pt>
    <dgm:pt modelId="{56569C88-A848-4027-9796-085770A638B3}" type="pres">
      <dgm:prSet presAssocID="{F0BE1E17-7515-49DD-ADFE-FF8D78D5BC99}" presName="thickLine" presStyleLbl="alignNode1" presStyleIdx="6" presStyleCnt="9"/>
      <dgm:spPr/>
    </dgm:pt>
    <dgm:pt modelId="{5A7954AE-B471-43E8-B8F5-FBA1842A4114}" type="pres">
      <dgm:prSet presAssocID="{F0BE1E17-7515-49DD-ADFE-FF8D78D5BC99}" presName="horz1" presStyleCnt="0"/>
      <dgm:spPr/>
    </dgm:pt>
    <dgm:pt modelId="{92F3047F-E941-4504-868E-C36E564B6936}" type="pres">
      <dgm:prSet presAssocID="{F0BE1E17-7515-49DD-ADFE-FF8D78D5BC99}" presName="tx1" presStyleLbl="revTx" presStyleIdx="6" presStyleCnt="9"/>
      <dgm:spPr/>
    </dgm:pt>
    <dgm:pt modelId="{4D4C7394-478A-48CD-AD99-48F7ED26ADAC}" type="pres">
      <dgm:prSet presAssocID="{F0BE1E17-7515-49DD-ADFE-FF8D78D5BC99}" presName="vert1" presStyleCnt="0"/>
      <dgm:spPr/>
    </dgm:pt>
    <dgm:pt modelId="{FA4318FE-EC57-41E3-BF91-6B699A405D59}" type="pres">
      <dgm:prSet presAssocID="{10E679E9-F25E-4A4D-A24A-0DC40FC45F6F}" presName="thickLine" presStyleLbl="alignNode1" presStyleIdx="7" presStyleCnt="9"/>
      <dgm:spPr/>
    </dgm:pt>
    <dgm:pt modelId="{D6335970-3CC8-4788-A95D-CFD0B43C0FD3}" type="pres">
      <dgm:prSet presAssocID="{10E679E9-F25E-4A4D-A24A-0DC40FC45F6F}" presName="horz1" presStyleCnt="0"/>
      <dgm:spPr/>
    </dgm:pt>
    <dgm:pt modelId="{8988E311-40A2-4339-904B-65607C1B2AA6}" type="pres">
      <dgm:prSet presAssocID="{10E679E9-F25E-4A4D-A24A-0DC40FC45F6F}" presName="tx1" presStyleLbl="revTx" presStyleIdx="7" presStyleCnt="9"/>
      <dgm:spPr/>
    </dgm:pt>
    <dgm:pt modelId="{3A3EEC91-B157-4D66-B1C2-205CE9ED5A2A}" type="pres">
      <dgm:prSet presAssocID="{10E679E9-F25E-4A4D-A24A-0DC40FC45F6F}" presName="vert1" presStyleCnt="0"/>
      <dgm:spPr/>
    </dgm:pt>
    <dgm:pt modelId="{D4A27864-A83E-4DDF-A40A-9757E167FA88}" type="pres">
      <dgm:prSet presAssocID="{D49B8FA0-B7CB-4A60-8610-28404FB27210}" presName="thickLine" presStyleLbl="alignNode1" presStyleIdx="8" presStyleCnt="9"/>
      <dgm:spPr/>
    </dgm:pt>
    <dgm:pt modelId="{3DC4A98C-87C6-4177-9E3D-B8B6BF2E6886}" type="pres">
      <dgm:prSet presAssocID="{D49B8FA0-B7CB-4A60-8610-28404FB27210}" presName="horz1" presStyleCnt="0"/>
      <dgm:spPr/>
    </dgm:pt>
    <dgm:pt modelId="{66230842-BA54-400E-B78A-EB66F4CD6C7C}" type="pres">
      <dgm:prSet presAssocID="{D49B8FA0-B7CB-4A60-8610-28404FB27210}" presName="tx1" presStyleLbl="revTx" presStyleIdx="8" presStyleCnt="9"/>
      <dgm:spPr/>
    </dgm:pt>
    <dgm:pt modelId="{9CBFEA49-EB01-47EB-893E-F77BF4AE11D7}" type="pres">
      <dgm:prSet presAssocID="{D49B8FA0-B7CB-4A60-8610-28404FB27210}" presName="vert1" presStyleCnt="0"/>
      <dgm:spPr/>
    </dgm:pt>
  </dgm:ptLst>
  <dgm:cxnLst>
    <dgm:cxn modelId="{8ACF540F-8E7F-4A69-8C41-67BDB85C461D}" type="presOf" srcId="{10E679E9-F25E-4A4D-A24A-0DC40FC45F6F}" destId="{8988E311-40A2-4339-904B-65607C1B2AA6}" srcOrd="0" destOrd="0" presId="urn:microsoft.com/office/officeart/2008/layout/LinedList"/>
    <dgm:cxn modelId="{6892D017-48D0-488C-89DA-0DBAA3A8EFF3}" srcId="{6C891FDA-6ECC-4F22-8D77-A978AF11B2ED}" destId="{D49B8FA0-B7CB-4A60-8610-28404FB27210}" srcOrd="8" destOrd="0" parTransId="{99A352F1-7614-46AF-9B00-B14BACB832B4}" sibTransId="{3EDE45F5-8FF8-4FD6-80B1-AC9760062FD4}"/>
    <dgm:cxn modelId="{9F478B1C-D9FE-4179-AE2B-15E7F7F2D539}" type="presOf" srcId="{D49B8FA0-B7CB-4A60-8610-28404FB27210}" destId="{66230842-BA54-400E-B78A-EB66F4CD6C7C}" srcOrd="0" destOrd="0" presId="urn:microsoft.com/office/officeart/2008/layout/LinedList"/>
    <dgm:cxn modelId="{8ECC8225-6BD5-4CFA-8B88-FC93E74A41AF}" type="presOf" srcId="{28DDAC88-33FF-4808-8AE7-E7531BFF1E5E}" destId="{9F7FBA03-1CDF-4805-8130-81C43CCC9C60}" srcOrd="0" destOrd="0" presId="urn:microsoft.com/office/officeart/2008/layout/LinedList"/>
    <dgm:cxn modelId="{541CAF37-00A5-4EBF-B0DA-E22D8D0BF089}" srcId="{6C891FDA-6ECC-4F22-8D77-A978AF11B2ED}" destId="{28DDAC88-33FF-4808-8AE7-E7531BFF1E5E}" srcOrd="0" destOrd="0" parTransId="{237133AC-9D5A-4AE6-BDE5-7EC55A1D819C}" sibTransId="{45605ADD-B75C-4332-891E-9E1B1EF1F5EA}"/>
    <dgm:cxn modelId="{846BA961-9362-4348-9200-FE3CD8A25B94}" srcId="{6C891FDA-6ECC-4F22-8D77-A978AF11B2ED}" destId="{10E679E9-F25E-4A4D-A24A-0DC40FC45F6F}" srcOrd="7" destOrd="0" parTransId="{6CD4BDDE-C43C-42D7-AC11-960A6E6CD6E7}" sibTransId="{55DB0674-33B9-459D-8ECC-FD543A99F4D2}"/>
    <dgm:cxn modelId="{48533364-B416-4385-8E94-A341FAA99314}" type="presOf" srcId="{80316FF2-3B9E-4398-8DB2-6B67E1DD8969}" destId="{73D96645-AC59-4E6F-88C6-5F75B4A0AC29}" srcOrd="0" destOrd="0" presId="urn:microsoft.com/office/officeart/2008/layout/LinedList"/>
    <dgm:cxn modelId="{D39DE551-D05A-4382-B7C5-BD87ACB51820}" srcId="{6C891FDA-6ECC-4F22-8D77-A978AF11B2ED}" destId="{80316FF2-3B9E-4398-8DB2-6B67E1DD8969}" srcOrd="2" destOrd="0" parTransId="{C0D925CC-061C-42DF-8403-D5908F09C036}" sibTransId="{A2B23874-CA12-4436-9451-B545D15248BA}"/>
    <dgm:cxn modelId="{931F8178-D354-4732-B7F7-D707245A1951}" srcId="{6C891FDA-6ECC-4F22-8D77-A978AF11B2ED}" destId="{D4A5005A-0410-484E-BFF4-CA26B921A794}" srcOrd="5" destOrd="0" parTransId="{E30A8DBE-BCAD-4C36-B398-7DE2A2C3B3D8}" sibTransId="{5B774B49-813C-4809-B70F-DC1E6E387928}"/>
    <dgm:cxn modelId="{65582A5A-765B-4264-8960-699EBC02836F}" type="presOf" srcId="{AF9EA05F-330D-4470-9537-E20AA69E0FDB}" destId="{2184EFA2-F5CE-495F-957A-7C4ED7D542CA}" srcOrd="0" destOrd="0" presId="urn:microsoft.com/office/officeart/2008/layout/LinedList"/>
    <dgm:cxn modelId="{353E157E-0DD3-401D-80BE-411EBB677F75}" srcId="{6C891FDA-6ECC-4F22-8D77-A978AF11B2ED}" destId="{3FC61F60-402B-457B-AFF0-850657A71830}" srcOrd="1" destOrd="0" parTransId="{4C3A4026-8858-4E1C-A2DE-F1C9BE3E974B}" sibTransId="{40DE65D0-546C-4568-A4A6-62F626599F38}"/>
    <dgm:cxn modelId="{94A83F97-FD5B-4783-8929-110BCBBDF31F}" type="presOf" srcId="{D4A5005A-0410-484E-BFF4-CA26B921A794}" destId="{A67F594F-52DC-46AC-9F4B-0E07F935838F}" srcOrd="0" destOrd="0" presId="urn:microsoft.com/office/officeart/2008/layout/LinedList"/>
    <dgm:cxn modelId="{9909FCAB-59D6-427E-BECA-4F3648C72383}" type="presOf" srcId="{F0BE1E17-7515-49DD-ADFE-FF8D78D5BC99}" destId="{92F3047F-E941-4504-868E-C36E564B6936}" srcOrd="0" destOrd="0" presId="urn:microsoft.com/office/officeart/2008/layout/LinedList"/>
    <dgm:cxn modelId="{9B0D81C9-F573-4753-9D02-A1B644CC9C3A}" type="presOf" srcId="{6C891FDA-6ECC-4F22-8D77-A978AF11B2ED}" destId="{18E94FCC-8279-4EE6-A3E6-F7DA24447A55}" srcOrd="0" destOrd="0" presId="urn:microsoft.com/office/officeart/2008/layout/LinedList"/>
    <dgm:cxn modelId="{D05FD3CA-9793-4310-B31C-290CB2D7C3C3}" srcId="{6C891FDA-6ECC-4F22-8D77-A978AF11B2ED}" destId="{AF9EA05F-330D-4470-9537-E20AA69E0FDB}" srcOrd="4" destOrd="0" parTransId="{C3F797F5-48AD-4201-9AE1-E2C6C31AF299}" sibTransId="{FF7E95E2-BA13-4ABB-934F-1FB43A63CD97}"/>
    <dgm:cxn modelId="{C376ADDD-E3A3-460D-8C98-6AA1359EA664}" type="presOf" srcId="{3FC61F60-402B-457B-AFF0-850657A71830}" destId="{5FBDFCED-2F75-427B-ABDF-34B20A15A97B}" srcOrd="0" destOrd="0" presId="urn:microsoft.com/office/officeart/2008/layout/LinedList"/>
    <dgm:cxn modelId="{9190E9E4-AC67-4321-9229-D2BE51C1C9C3}" srcId="{6C891FDA-6ECC-4F22-8D77-A978AF11B2ED}" destId="{337AD722-1CBF-4E7D-868F-A3B255616C8D}" srcOrd="3" destOrd="0" parTransId="{664B05D4-C4A5-4B14-A1C3-6E15C027AB3C}" sibTransId="{C9A62620-B856-403E-B1D7-8D9A40098E52}"/>
    <dgm:cxn modelId="{6111C4EE-C97E-44DC-A896-2B0585857E52}" srcId="{6C891FDA-6ECC-4F22-8D77-A978AF11B2ED}" destId="{F0BE1E17-7515-49DD-ADFE-FF8D78D5BC99}" srcOrd="6" destOrd="0" parTransId="{101DBE84-DDA8-4B2F-B46C-59D6F7CF4133}" sibTransId="{739CF244-22E5-4360-B89F-C96AB1BF68E8}"/>
    <dgm:cxn modelId="{E6D958F6-5A79-4115-8993-C27B615A8BF7}" type="presOf" srcId="{337AD722-1CBF-4E7D-868F-A3B255616C8D}" destId="{1564CF7C-BA77-40C0-A10B-A5EA5BC34396}" srcOrd="0" destOrd="0" presId="urn:microsoft.com/office/officeart/2008/layout/LinedList"/>
    <dgm:cxn modelId="{A006FA74-4D35-49E1-80A7-747720ABB0FB}" type="presParOf" srcId="{18E94FCC-8279-4EE6-A3E6-F7DA24447A55}" destId="{E8BEEF66-ED75-43A5-B818-607B0254C9E8}" srcOrd="0" destOrd="0" presId="urn:microsoft.com/office/officeart/2008/layout/LinedList"/>
    <dgm:cxn modelId="{FA614FC7-FA5A-4E23-8E0E-52B283A523B5}" type="presParOf" srcId="{18E94FCC-8279-4EE6-A3E6-F7DA24447A55}" destId="{99F7E4EE-CE12-4BEF-9F7A-68F1B98F9A05}" srcOrd="1" destOrd="0" presId="urn:microsoft.com/office/officeart/2008/layout/LinedList"/>
    <dgm:cxn modelId="{BC62F2D7-E6C4-4383-B502-E1082978D3B0}" type="presParOf" srcId="{99F7E4EE-CE12-4BEF-9F7A-68F1B98F9A05}" destId="{9F7FBA03-1CDF-4805-8130-81C43CCC9C60}" srcOrd="0" destOrd="0" presId="urn:microsoft.com/office/officeart/2008/layout/LinedList"/>
    <dgm:cxn modelId="{A923D061-C1D6-43EF-BB06-49C0917E870B}" type="presParOf" srcId="{99F7E4EE-CE12-4BEF-9F7A-68F1B98F9A05}" destId="{94C932EC-9D1E-4BDE-B2EA-0EAAAB99A207}" srcOrd="1" destOrd="0" presId="urn:microsoft.com/office/officeart/2008/layout/LinedList"/>
    <dgm:cxn modelId="{EFBB1064-C11A-495B-94E4-68753BA77A92}" type="presParOf" srcId="{18E94FCC-8279-4EE6-A3E6-F7DA24447A55}" destId="{78D87D36-2FAB-4160-A2AC-9430A41D64BA}" srcOrd="2" destOrd="0" presId="urn:microsoft.com/office/officeart/2008/layout/LinedList"/>
    <dgm:cxn modelId="{F4FC833E-A34D-4939-BC91-1DD8E6895EDF}" type="presParOf" srcId="{18E94FCC-8279-4EE6-A3E6-F7DA24447A55}" destId="{11FBDC72-0C00-41F4-901D-988A35D30C8F}" srcOrd="3" destOrd="0" presId="urn:microsoft.com/office/officeart/2008/layout/LinedList"/>
    <dgm:cxn modelId="{2D3A8922-7F8B-4965-976A-4ACB42142354}" type="presParOf" srcId="{11FBDC72-0C00-41F4-901D-988A35D30C8F}" destId="{5FBDFCED-2F75-427B-ABDF-34B20A15A97B}" srcOrd="0" destOrd="0" presId="urn:microsoft.com/office/officeart/2008/layout/LinedList"/>
    <dgm:cxn modelId="{FD22CC91-5CB7-49E4-B7A1-D981BEACDA43}" type="presParOf" srcId="{11FBDC72-0C00-41F4-901D-988A35D30C8F}" destId="{60D250BF-5BC3-4BA9-959C-9E27E0C5A4D3}" srcOrd="1" destOrd="0" presId="urn:microsoft.com/office/officeart/2008/layout/LinedList"/>
    <dgm:cxn modelId="{BBDA410C-EE0F-48BC-87B9-072B8AC7E9C8}" type="presParOf" srcId="{18E94FCC-8279-4EE6-A3E6-F7DA24447A55}" destId="{79E30B1B-7DE1-4EA4-A094-1AB26A4693FD}" srcOrd="4" destOrd="0" presId="urn:microsoft.com/office/officeart/2008/layout/LinedList"/>
    <dgm:cxn modelId="{4DD9520C-D2CF-488F-8BE6-BBC6E5ECADEE}" type="presParOf" srcId="{18E94FCC-8279-4EE6-A3E6-F7DA24447A55}" destId="{081ACC50-DCD7-4CA1-8841-E7C1B1D8B211}" srcOrd="5" destOrd="0" presId="urn:microsoft.com/office/officeart/2008/layout/LinedList"/>
    <dgm:cxn modelId="{715A3EAE-A979-45A2-A40A-060FBAD95888}" type="presParOf" srcId="{081ACC50-DCD7-4CA1-8841-E7C1B1D8B211}" destId="{73D96645-AC59-4E6F-88C6-5F75B4A0AC29}" srcOrd="0" destOrd="0" presId="urn:microsoft.com/office/officeart/2008/layout/LinedList"/>
    <dgm:cxn modelId="{50FB6D21-6F25-45B3-AAF4-7468C6D5B3F9}" type="presParOf" srcId="{081ACC50-DCD7-4CA1-8841-E7C1B1D8B211}" destId="{C2C6AFB0-1B9B-4A08-B65A-27DFC24143DF}" srcOrd="1" destOrd="0" presId="urn:microsoft.com/office/officeart/2008/layout/LinedList"/>
    <dgm:cxn modelId="{D06FB07B-5568-4FD0-92B2-9D5C72A4D1B5}" type="presParOf" srcId="{18E94FCC-8279-4EE6-A3E6-F7DA24447A55}" destId="{0CA21A6B-7B44-410C-B127-3FE3091DF6B9}" srcOrd="6" destOrd="0" presId="urn:microsoft.com/office/officeart/2008/layout/LinedList"/>
    <dgm:cxn modelId="{4A6EB48A-D3BB-454D-B86B-648B35DF98C7}" type="presParOf" srcId="{18E94FCC-8279-4EE6-A3E6-F7DA24447A55}" destId="{DAD87ABE-6A59-4EFC-A0EE-2E137B0F2BC7}" srcOrd="7" destOrd="0" presId="urn:microsoft.com/office/officeart/2008/layout/LinedList"/>
    <dgm:cxn modelId="{BDAB580B-D366-41B1-9437-40FB6C4B2CE2}" type="presParOf" srcId="{DAD87ABE-6A59-4EFC-A0EE-2E137B0F2BC7}" destId="{1564CF7C-BA77-40C0-A10B-A5EA5BC34396}" srcOrd="0" destOrd="0" presId="urn:microsoft.com/office/officeart/2008/layout/LinedList"/>
    <dgm:cxn modelId="{535615FB-8DE3-45E2-BA63-B7AE99DA85C1}" type="presParOf" srcId="{DAD87ABE-6A59-4EFC-A0EE-2E137B0F2BC7}" destId="{3BB26D78-1919-4F3B-B96F-08D395F37B06}" srcOrd="1" destOrd="0" presId="urn:microsoft.com/office/officeart/2008/layout/LinedList"/>
    <dgm:cxn modelId="{7D952298-2894-494F-9171-FFF038BDC2A7}" type="presParOf" srcId="{18E94FCC-8279-4EE6-A3E6-F7DA24447A55}" destId="{4F2AEC40-857D-4452-BB7B-BDF43B67EC61}" srcOrd="8" destOrd="0" presId="urn:microsoft.com/office/officeart/2008/layout/LinedList"/>
    <dgm:cxn modelId="{348E93DB-2495-436C-97D9-132ED23C5DD3}" type="presParOf" srcId="{18E94FCC-8279-4EE6-A3E6-F7DA24447A55}" destId="{0CA48CFF-3732-4328-9192-6BF6F3812824}" srcOrd="9" destOrd="0" presId="urn:microsoft.com/office/officeart/2008/layout/LinedList"/>
    <dgm:cxn modelId="{FA545F6A-8638-42BF-992E-0E95EE2E3E56}" type="presParOf" srcId="{0CA48CFF-3732-4328-9192-6BF6F3812824}" destId="{2184EFA2-F5CE-495F-957A-7C4ED7D542CA}" srcOrd="0" destOrd="0" presId="urn:microsoft.com/office/officeart/2008/layout/LinedList"/>
    <dgm:cxn modelId="{874DD1DC-5175-461C-89AF-837729734FAC}" type="presParOf" srcId="{0CA48CFF-3732-4328-9192-6BF6F3812824}" destId="{88F53089-4392-4F49-9FDD-B55BBD3D6817}" srcOrd="1" destOrd="0" presId="urn:microsoft.com/office/officeart/2008/layout/LinedList"/>
    <dgm:cxn modelId="{36BB4A68-6EF3-45D4-9C3A-F3185C363360}" type="presParOf" srcId="{18E94FCC-8279-4EE6-A3E6-F7DA24447A55}" destId="{8863173A-D796-4A2F-95D4-373DBFEF6C55}" srcOrd="10" destOrd="0" presId="urn:microsoft.com/office/officeart/2008/layout/LinedList"/>
    <dgm:cxn modelId="{A1697761-9256-4EED-A837-09D4675C9E51}" type="presParOf" srcId="{18E94FCC-8279-4EE6-A3E6-F7DA24447A55}" destId="{8C6E023D-CCB5-4560-BCBD-CFE2F3D98E6A}" srcOrd="11" destOrd="0" presId="urn:microsoft.com/office/officeart/2008/layout/LinedList"/>
    <dgm:cxn modelId="{77DF9F84-B33C-43F7-BBD3-66734C7A6874}" type="presParOf" srcId="{8C6E023D-CCB5-4560-BCBD-CFE2F3D98E6A}" destId="{A67F594F-52DC-46AC-9F4B-0E07F935838F}" srcOrd="0" destOrd="0" presId="urn:microsoft.com/office/officeart/2008/layout/LinedList"/>
    <dgm:cxn modelId="{4DFCCD34-9505-460E-BF87-4913A22C0B5D}" type="presParOf" srcId="{8C6E023D-CCB5-4560-BCBD-CFE2F3D98E6A}" destId="{D765D6EC-1EBE-49A0-868D-F579A78F3016}" srcOrd="1" destOrd="0" presId="urn:microsoft.com/office/officeart/2008/layout/LinedList"/>
    <dgm:cxn modelId="{5E4ACDFB-EBC0-4B2D-AEEE-843107C28BB1}" type="presParOf" srcId="{18E94FCC-8279-4EE6-A3E6-F7DA24447A55}" destId="{56569C88-A848-4027-9796-085770A638B3}" srcOrd="12" destOrd="0" presId="urn:microsoft.com/office/officeart/2008/layout/LinedList"/>
    <dgm:cxn modelId="{D43EC450-B269-4E73-B685-532FBB23695D}" type="presParOf" srcId="{18E94FCC-8279-4EE6-A3E6-F7DA24447A55}" destId="{5A7954AE-B471-43E8-B8F5-FBA1842A4114}" srcOrd="13" destOrd="0" presId="urn:microsoft.com/office/officeart/2008/layout/LinedList"/>
    <dgm:cxn modelId="{F46D848A-CDE6-46D8-99A1-F2E641D487AE}" type="presParOf" srcId="{5A7954AE-B471-43E8-B8F5-FBA1842A4114}" destId="{92F3047F-E941-4504-868E-C36E564B6936}" srcOrd="0" destOrd="0" presId="urn:microsoft.com/office/officeart/2008/layout/LinedList"/>
    <dgm:cxn modelId="{C44164DE-14F9-4F14-8D4C-FE580FC238EA}" type="presParOf" srcId="{5A7954AE-B471-43E8-B8F5-FBA1842A4114}" destId="{4D4C7394-478A-48CD-AD99-48F7ED26ADAC}" srcOrd="1" destOrd="0" presId="urn:microsoft.com/office/officeart/2008/layout/LinedList"/>
    <dgm:cxn modelId="{2441F35C-92A9-4BB5-A6C0-273471EAB77C}" type="presParOf" srcId="{18E94FCC-8279-4EE6-A3E6-F7DA24447A55}" destId="{FA4318FE-EC57-41E3-BF91-6B699A405D59}" srcOrd="14" destOrd="0" presId="urn:microsoft.com/office/officeart/2008/layout/LinedList"/>
    <dgm:cxn modelId="{C7D4F01A-F6F3-4CED-93E4-15366DF89FA2}" type="presParOf" srcId="{18E94FCC-8279-4EE6-A3E6-F7DA24447A55}" destId="{D6335970-3CC8-4788-A95D-CFD0B43C0FD3}" srcOrd="15" destOrd="0" presId="urn:microsoft.com/office/officeart/2008/layout/LinedList"/>
    <dgm:cxn modelId="{097DE73B-DB90-4D95-8FD0-68C60C60E97F}" type="presParOf" srcId="{D6335970-3CC8-4788-A95D-CFD0B43C0FD3}" destId="{8988E311-40A2-4339-904B-65607C1B2AA6}" srcOrd="0" destOrd="0" presId="urn:microsoft.com/office/officeart/2008/layout/LinedList"/>
    <dgm:cxn modelId="{66DBD0C6-9552-42AA-9E6F-223A75E5FA2B}" type="presParOf" srcId="{D6335970-3CC8-4788-A95D-CFD0B43C0FD3}" destId="{3A3EEC91-B157-4D66-B1C2-205CE9ED5A2A}" srcOrd="1" destOrd="0" presId="urn:microsoft.com/office/officeart/2008/layout/LinedList"/>
    <dgm:cxn modelId="{99F84F50-21C2-4C31-B136-CC2688C679FA}" type="presParOf" srcId="{18E94FCC-8279-4EE6-A3E6-F7DA24447A55}" destId="{D4A27864-A83E-4DDF-A40A-9757E167FA88}" srcOrd="16" destOrd="0" presId="urn:microsoft.com/office/officeart/2008/layout/LinedList"/>
    <dgm:cxn modelId="{79249736-E5A7-4E69-B79A-BC038B5FE8BF}" type="presParOf" srcId="{18E94FCC-8279-4EE6-A3E6-F7DA24447A55}" destId="{3DC4A98C-87C6-4177-9E3D-B8B6BF2E6886}" srcOrd="17" destOrd="0" presId="urn:microsoft.com/office/officeart/2008/layout/LinedList"/>
    <dgm:cxn modelId="{08164E45-6D91-44A7-8650-528F7E1B3F3E}" type="presParOf" srcId="{3DC4A98C-87C6-4177-9E3D-B8B6BF2E6886}" destId="{66230842-BA54-400E-B78A-EB66F4CD6C7C}" srcOrd="0" destOrd="0" presId="urn:microsoft.com/office/officeart/2008/layout/LinedList"/>
    <dgm:cxn modelId="{0C118274-A705-4B6E-8178-E31DB1586196}" type="presParOf" srcId="{3DC4A98C-87C6-4177-9E3D-B8B6BF2E6886}" destId="{9CBFEA49-EB01-47EB-893E-F77BF4AE11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EEF66-ED75-43A5-B818-607B0254C9E8}">
      <dsp:nvSpPr>
        <dsp:cNvPr id="0" name=""/>
        <dsp:cNvSpPr/>
      </dsp:nvSpPr>
      <dsp:spPr>
        <a:xfrm>
          <a:off x="0" y="675"/>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7FBA03-1CDF-4805-8130-81C43CCC9C60}">
      <dsp:nvSpPr>
        <dsp:cNvPr id="0" name=""/>
        <dsp:cNvSpPr/>
      </dsp:nvSpPr>
      <dsp:spPr>
        <a:xfrm>
          <a:off x="0" y="675"/>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good verbal  &amp; written communication</a:t>
          </a:r>
          <a:endParaRPr lang="en-US" sz="2500" kern="1200" dirty="0"/>
        </a:p>
      </dsp:txBody>
      <dsp:txXfrm>
        <a:off x="0" y="675"/>
        <a:ext cx="5175384" cy="614976"/>
      </dsp:txXfrm>
    </dsp:sp>
    <dsp:sp modelId="{78D87D36-2FAB-4160-A2AC-9430A41D64BA}">
      <dsp:nvSpPr>
        <dsp:cNvPr id="0" name=""/>
        <dsp:cNvSpPr/>
      </dsp:nvSpPr>
      <dsp:spPr>
        <a:xfrm>
          <a:off x="0" y="615652"/>
          <a:ext cx="5175384" cy="0"/>
        </a:xfrm>
        <a:prstGeom prst="line">
          <a:avLst/>
        </a:prstGeom>
        <a:solidFill>
          <a:schemeClr val="accent2">
            <a:hueOff val="-181920"/>
            <a:satOff val="-10491"/>
            <a:lumOff val="1078"/>
            <a:alphaOff val="0"/>
          </a:schemeClr>
        </a:solidFill>
        <a:ln w="12700" cap="flat" cmpd="sng" algn="ctr">
          <a:solidFill>
            <a:schemeClr val="accent2">
              <a:hueOff val="-181920"/>
              <a:satOff val="-10491"/>
              <a:lumOff val="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BDFCED-2F75-427B-ABDF-34B20A15A97B}">
      <dsp:nvSpPr>
        <dsp:cNvPr id="0" name=""/>
        <dsp:cNvSpPr/>
      </dsp:nvSpPr>
      <dsp:spPr>
        <a:xfrm>
          <a:off x="0" y="615652"/>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teamwork</a:t>
          </a:r>
          <a:endParaRPr lang="en-US" sz="2500" kern="1200"/>
        </a:p>
      </dsp:txBody>
      <dsp:txXfrm>
        <a:off x="0" y="615652"/>
        <a:ext cx="5175384" cy="614976"/>
      </dsp:txXfrm>
    </dsp:sp>
    <dsp:sp modelId="{79E30B1B-7DE1-4EA4-A094-1AB26A4693FD}">
      <dsp:nvSpPr>
        <dsp:cNvPr id="0" name=""/>
        <dsp:cNvSpPr/>
      </dsp:nvSpPr>
      <dsp:spPr>
        <a:xfrm>
          <a:off x="0" y="1230628"/>
          <a:ext cx="5175384"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D96645-AC59-4E6F-88C6-5F75B4A0AC29}">
      <dsp:nvSpPr>
        <dsp:cNvPr id="0" name=""/>
        <dsp:cNvSpPr/>
      </dsp:nvSpPr>
      <dsp:spPr>
        <a:xfrm>
          <a:off x="0" y="1230628"/>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complex problem-solving</a:t>
          </a:r>
          <a:endParaRPr lang="en-US" sz="2500" kern="1200" dirty="0"/>
        </a:p>
      </dsp:txBody>
      <dsp:txXfrm>
        <a:off x="0" y="1230628"/>
        <a:ext cx="5175384" cy="614976"/>
      </dsp:txXfrm>
    </dsp:sp>
    <dsp:sp modelId="{0CA21A6B-7B44-410C-B127-3FE3091DF6B9}">
      <dsp:nvSpPr>
        <dsp:cNvPr id="0" name=""/>
        <dsp:cNvSpPr/>
      </dsp:nvSpPr>
      <dsp:spPr>
        <a:xfrm>
          <a:off x="0" y="1845605"/>
          <a:ext cx="5175384" cy="0"/>
        </a:xfrm>
        <a:prstGeom prst="line">
          <a:avLst/>
        </a:prstGeom>
        <a:solidFill>
          <a:schemeClr val="accent2">
            <a:hueOff val="-545761"/>
            <a:satOff val="-31473"/>
            <a:lumOff val="3235"/>
            <a:alphaOff val="0"/>
          </a:schemeClr>
        </a:solidFill>
        <a:ln w="12700" cap="flat" cmpd="sng" algn="ctr">
          <a:solidFill>
            <a:schemeClr val="accent2">
              <a:hueOff val="-545761"/>
              <a:satOff val="-31473"/>
              <a:lumOff val="3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4CF7C-BA77-40C0-A10B-A5EA5BC34396}">
      <dsp:nvSpPr>
        <dsp:cNvPr id="0" name=""/>
        <dsp:cNvSpPr/>
      </dsp:nvSpPr>
      <dsp:spPr>
        <a:xfrm>
          <a:off x="0" y="1845605"/>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analysing &amp; investigating</a:t>
          </a:r>
          <a:endParaRPr lang="en-US" sz="2500" kern="1200" dirty="0"/>
        </a:p>
      </dsp:txBody>
      <dsp:txXfrm>
        <a:off x="0" y="1845605"/>
        <a:ext cx="5175384" cy="614976"/>
      </dsp:txXfrm>
    </dsp:sp>
    <dsp:sp modelId="{4F2AEC40-857D-4452-BB7B-BDF43B67EC61}">
      <dsp:nvSpPr>
        <dsp:cNvPr id="0" name=""/>
        <dsp:cNvSpPr/>
      </dsp:nvSpPr>
      <dsp:spPr>
        <a:xfrm>
          <a:off x="0" y="2460582"/>
          <a:ext cx="517538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84EFA2-F5CE-495F-957A-7C4ED7D542CA}">
      <dsp:nvSpPr>
        <dsp:cNvPr id="0" name=""/>
        <dsp:cNvSpPr/>
      </dsp:nvSpPr>
      <dsp:spPr>
        <a:xfrm>
          <a:off x="0" y="2460582"/>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initiative/self-motivation/drive</a:t>
          </a:r>
          <a:endParaRPr lang="en-US" sz="2500" kern="1200"/>
        </a:p>
      </dsp:txBody>
      <dsp:txXfrm>
        <a:off x="0" y="2460582"/>
        <a:ext cx="5175384" cy="614976"/>
      </dsp:txXfrm>
    </dsp:sp>
    <dsp:sp modelId="{8863173A-D796-4A2F-95D4-373DBFEF6C55}">
      <dsp:nvSpPr>
        <dsp:cNvPr id="0" name=""/>
        <dsp:cNvSpPr/>
      </dsp:nvSpPr>
      <dsp:spPr>
        <a:xfrm>
          <a:off x="0" y="3075558"/>
          <a:ext cx="5175384" cy="0"/>
        </a:xfrm>
        <a:prstGeom prst="line">
          <a:avLst/>
        </a:prstGeom>
        <a:solidFill>
          <a:schemeClr val="accent2">
            <a:hueOff val="-909602"/>
            <a:satOff val="-52455"/>
            <a:lumOff val="5392"/>
            <a:alphaOff val="0"/>
          </a:schemeClr>
        </a:solidFill>
        <a:ln w="12700" cap="flat" cmpd="sng" algn="ctr">
          <a:solidFill>
            <a:schemeClr val="accent2">
              <a:hueOff val="-909602"/>
              <a:satOff val="-52455"/>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7F594F-52DC-46AC-9F4B-0E07F935838F}">
      <dsp:nvSpPr>
        <dsp:cNvPr id="0" name=""/>
        <dsp:cNvSpPr/>
      </dsp:nvSpPr>
      <dsp:spPr>
        <a:xfrm>
          <a:off x="0" y="3075558"/>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commercial awareness</a:t>
          </a:r>
        </a:p>
      </dsp:txBody>
      <dsp:txXfrm>
        <a:off x="0" y="3075558"/>
        <a:ext cx="5175384" cy="614976"/>
      </dsp:txXfrm>
    </dsp:sp>
    <dsp:sp modelId="{56569C88-A848-4027-9796-085770A638B3}">
      <dsp:nvSpPr>
        <dsp:cNvPr id="0" name=""/>
        <dsp:cNvSpPr/>
      </dsp:nvSpPr>
      <dsp:spPr>
        <a:xfrm>
          <a:off x="0" y="3690535"/>
          <a:ext cx="5175384"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F3047F-E941-4504-868E-C36E564B6936}">
      <dsp:nvSpPr>
        <dsp:cNvPr id="0" name=""/>
        <dsp:cNvSpPr/>
      </dsp:nvSpPr>
      <dsp:spPr>
        <a:xfrm>
          <a:off x="0" y="3690535"/>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planning &amp; organising</a:t>
          </a:r>
          <a:endParaRPr lang="en-US" sz="2500" kern="1200" dirty="0"/>
        </a:p>
      </dsp:txBody>
      <dsp:txXfrm>
        <a:off x="0" y="3690535"/>
        <a:ext cx="5175384" cy="614976"/>
      </dsp:txXfrm>
    </dsp:sp>
    <dsp:sp modelId="{FA4318FE-EC57-41E3-BF91-6B699A405D59}">
      <dsp:nvSpPr>
        <dsp:cNvPr id="0" name=""/>
        <dsp:cNvSpPr/>
      </dsp:nvSpPr>
      <dsp:spPr>
        <a:xfrm>
          <a:off x="0" y="4305512"/>
          <a:ext cx="5175384" cy="0"/>
        </a:xfrm>
        <a:prstGeom prst="line">
          <a:avLst/>
        </a:prstGeom>
        <a:solidFill>
          <a:schemeClr val="accent2">
            <a:hueOff val="-1273443"/>
            <a:satOff val="-73437"/>
            <a:lumOff val="7549"/>
            <a:alphaOff val="0"/>
          </a:schemeClr>
        </a:solidFill>
        <a:ln w="12700" cap="flat" cmpd="sng" algn="ctr">
          <a:solidFill>
            <a:schemeClr val="accent2">
              <a:hueOff val="-1273443"/>
              <a:satOff val="-73437"/>
              <a:lumOff val="7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8E311-40A2-4339-904B-65607C1B2AA6}">
      <dsp:nvSpPr>
        <dsp:cNvPr id="0" name=""/>
        <dsp:cNvSpPr/>
      </dsp:nvSpPr>
      <dsp:spPr>
        <a:xfrm>
          <a:off x="0" y="4305512"/>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flexibility</a:t>
          </a:r>
          <a:endParaRPr lang="en-US" sz="2500" kern="1200"/>
        </a:p>
      </dsp:txBody>
      <dsp:txXfrm>
        <a:off x="0" y="4305512"/>
        <a:ext cx="5175384" cy="614976"/>
      </dsp:txXfrm>
    </dsp:sp>
    <dsp:sp modelId="{D4A27864-A83E-4DDF-A40A-9757E167FA88}">
      <dsp:nvSpPr>
        <dsp:cNvPr id="0" name=""/>
        <dsp:cNvSpPr/>
      </dsp:nvSpPr>
      <dsp:spPr>
        <a:xfrm>
          <a:off x="0" y="4920488"/>
          <a:ext cx="517538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230842-BA54-400E-B78A-EB66F4CD6C7C}">
      <dsp:nvSpPr>
        <dsp:cNvPr id="0" name=""/>
        <dsp:cNvSpPr/>
      </dsp:nvSpPr>
      <dsp:spPr>
        <a:xfrm>
          <a:off x="0" y="4920488"/>
          <a:ext cx="5175384"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time management.</a:t>
          </a:r>
          <a:endParaRPr lang="en-US" sz="2500" kern="1200" dirty="0"/>
        </a:p>
      </dsp:txBody>
      <dsp:txXfrm>
        <a:off x="0" y="4920488"/>
        <a:ext cx="5175384" cy="6149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8034B-7CC9-4542-A5BE-92156DBE9425}" type="datetimeFigureOut">
              <a:rPr lang="en-GB" smtClean="0"/>
              <a:t>01/02/2023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9E241-A7FD-454D-8959-D154043696F7}" type="slidenum">
              <a:rPr lang="en-GB" smtClean="0"/>
              <a:t>‹#›</a:t>
            </a:fld>
            <a:endParaRPr lang="en-GB"/>
          </a:p>
        </p:txBody>
      </p:sp>
    </p:spTree>
    <p:extLst>
      <p:ext uri="{BB962C8B-B14F-4D97-AF65-F5344CB8AC3E}">
        <p14:creationId xmlns:p14="http://schemas.microsoft.com/office/powerpoint/2010/main" val="736677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4E893B0C-BFFA-7D41-9D6B-E52BF764EF5B}"/>
              </a:ext>
            </a:extLst>
          </p:cNvPr>
          <p:cNvSpPr>
            <a:spLocks noGrp="1" noRot="1" noChangeAspect="1" noChangeArrowheads="1" noTextEdit="1"/>
          </p:cNvSpPr>
          <p:nvPr>
            <p:ph type="sldImg"/>
          </p:nvPr>
        </p:nvSpPr>
        <p:spPr bwMode="auto">
          <a:xfrm>
            <a:off x="-985838" y="304800"/>
            <a:ext cx="9207501" cy="51800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CC020E1-7984-B64E-A71C-B23962F44E10}"/>
              </a:ext>
            </a:extLst>
          </p:cNvPr>
          <p:cNvSpPr>
            <a:spLocks noGrp="1" noChangeArrowheads="1"/>
          </p:cNvSpPr>
          <p:nvPr>
            <p:ph type="body" idx="1"/>
          </p:nvPr>
        </p:nvSpPr>
        <p:spPr bwMode="auto">
          <a:xfrm>
            <a:off x="0" y="5781675"/>
            <a:ext cx="7940675" cy="1093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679575" eaLnBrk="1" hangingPunct="1">
              <a:spcBef>
                <a:spcPct val="0"/>
              </a:spcBef>
            </a:pPr>
            <a:r>
              <a:rPr lang="en-GB" altLang="en-US">
                <a:ea typeface="Geneva" panose="020B0503030404040204" pitchFamily="34" charset="0"/>
                <a:cs typeface="Geneva" panose="020B0503030404040204" pitchFamily="34" charset="0"/>
              </a:rPr>
              <a:t>Introduce self and session S4 options and routes and pathways beyond school</a:t>
            </a:r>
          </a:p>
          <a:p>
            <a:pPr defTabSz="1679575" eaLnBrk="1" hangingPunct="1">
              <a:spcBef>
                <a:spcPct val="0"/>
              </a:spcBef>
            </a:pPr>
            <a:endParaRPr lang="en-GB" altLang="en-US"/>
          </a:p>
        </p:txBody>
      </p:sp>
      <p:sp>
        <p:nvSpPr>
          <p:cNvPr id="16387" name="Slide Number Placeholder 3">
            <a:extLst>
              <a:ext uri="{FF2B5EF4-FFF2-40B4-BE49-F238E27FC236}">
                <a16:creationId xmlns:a16="http://schemas.microsoft.com/office/drawing/2014/main" id="{AC42DB03-8613-A340-B2FA-6E478DBB29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68A8021-D921-2B46-A4CC-22E6773A25BF}" type="slidenum">
              <a:rPr lang="en-GB" altLang="en-US" smtClean="0"/>
              <a:pPr fontAlgn="base">
                <a:spcBef>
                  <a:spcPct val="0"/>
                </a:spcBef>
                <a:spcAft>
                  <a:spcPct val="0"/>
                </a:spcAft>
              </a:pPr>
              <a:t>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2650" y="5002213"/>
            <a:ext cx="2586038" cy="1455737"/>
          </a:xfrm>
        </p:spPr>
      </p:sp>
      <p:sp>
        <p:nvSpPr>
          <p:cNvPr id="3" name="Notes Placeholder 2"/>
          <p:cNvSpPr>
            <a:spLocks noGrp="1"/>
          </p:cNvSpPr>
          <p:nvPr>
            <p:ph type="body" idx="1"/>
          </p:nvPr>
        </p:nvSpPr>
        <p:spPr>
          <a:xfrm>
            <a:off x="538352" y="263014"/>
            <a:ext cx="7941310" cy="10934133"/>
          </a:xfrm>
        </p:spPr>
        <p:txBody>
          <a:bodyPr/>
          <a:lstStyle/>
          <a:p>
            <a:r>
              <a:rPr lang="en-GB" altLang="en-US">
                <a:ea typeface="Geneva"/>
              </a:rPr>
              <a:t>Challenge group we are here today to find out.......are they ready for this next step??.....</a:t>
            </a:r>
          </a:p>
          <a:p>
            <a:r>
              <a:rPr lang="en-GB" altLang="en-US">
                <a:ea typeface="Geneva"/>
              </a:rPr>
              <a:t>Have they prepared, have a plan......know their options …….that’s what today is about.....supporting this next step.</a:t>
            </a:r>
          </a:p>
          <a:p>
            <a:endParaRPr lang="en-GB" altLang="en-US" b="1">
              <a:ea typeface="Geneva"/>
            </a:endParaRPr>
          </a:p>
          <a:p>
            <a:r>
              <a:rPr lang="en-GB" altLang="en-US">
                <a:ea typeface="Geneva"/>
              </a:rPr>
              <a:t>To support this next decision stage pupils, need to know there are lots of option choices and routes and pathways beyond from S4 and are interchangeable and flexible throughout an individuals career journey</a:t>
            </a:r>
          </a:p>
          <a:p>
            <a:endParaRPr lang="en-GB" altLang="en-US" b="1">
              <a:ea typeface="Geneva"/>
            </a:endParaRPr>
          </a:p>
          <a:p>
            <a:endParaRPr lang="en-GB" altLang="en-US">
              <a:ea typeface="Geneva"/>
            </a:endParaRPr>
          </a:p>
          <a:p>
            <a:r>
              <a:rPr lang="en-GB" altLang="en-US">
                <a:ea typeface="Geneva"/>
              </a:rPr>
              <a:t>Highlight that there are lots of opportunities  ...........and  there are  lots of routes and pathways  to those opportunities and that these are interchangeable and flexible throughout an individuals career journey e.g.; a foundation apprenticeship can open up opportunities to further /higher education routes or more advanced apprenticeships. Or completing a national certificate course can progress to HNC/HND and on to university</a:t>
            </a:r>
          </a:p>
          <a:p>
            <a:endParaRPr lang="en-GB" altLang="en-US">
              <a:ea typeface="Geneva"/>
            </a:endParaRPr>
          </a:p>
          <a:p>
            <a:r>
              <a:rPr lang="en-GB" altLang="en-US">
                <a:ea typeface="Geneva"/>
              </a:rPr>
              <a:t>Expand on every decision is a career decision – its so important to get it right</a:t>
            </a:r>
          </a:p>
          <a:p>
            <a:r>
              <a:rPr lang="en-GB" altLang="en-US">
                <a:ea typeface="Geneva"/>
              </a:rPr>
              <a:t>From the smallest decision you make </a:t>
            </a:r>
            <a:r>
              <a:rPr lang="en-GB" altLang="en-US" err="1">
                <a:ea typeface="Geneva"/>
              </a:rPr>
              <a:t>eg</a:t>
            </a:r>
            <a:r>
              <a:rPr lang="en-GB" altLang="en-US">
                <a:ea typeface="Geneva"/>
              </a:rPr>
              <a:t>; getting out of bed in the morning to doing your homework or getting involved in hobbies and interests all have an impact on your future career journey</a:t>
            </a:r>
          </a:p>
          <a:p>
            <a:r>
              <a:rPr lang="en-GB" altLang="en-US">
                <a:ea typeface="Geneva"/>
              </a:rPr>
              <a:t>Introduce each options and expand</a:t>
            </a:r>
          </a:p>
          <a:p>
            <a:r>
              <a:rPr lang="en-GB" altLang="en-US" b="1">
                <a:ea typeface="Geneva"/>
              </a:rPr>
              <a:t>Return to School</a:t>
            </a:r>
          </a:p>
          <a:p>
            <a:r>
              <a:rPr lang="en-GB" altLang="en-US" b="0">
                <a:ea typeface="Geneva"/>
              </a:rPr>
              <a:t>Foundation Apprenticeship</a:t>
            </a:r>
          </a:p>
          <a:p>
            <a:r>
              <a:rPr lang="en-GB" altLang="en-US" b="0">
                <a:ea typeface="Geneva"/>
              </a:rPr>
              <a:t>Advanced Highers</a:t>
            </a:r>
          </a:p>
          <a:p>
            <a:r>
              <a:rPr lang="en-GB" altLang="en-US" b="0">
                <a:ea typeface="Geneva"/>
              </a:rPr>
              <a:t>Highers</a:t>
            </a:r>
          </a:p>
          <a:p>
            <a:r>
              <a:rPr lang="en-GB" altLang="en-US" b="0">
                <a:ea typeface="Geneva"/>
              </a:rPr>
              <a:t>Nat 5s</a:t>
            </a:r>
          </a:p>
          <a:p>
            <a:r>
              <a:rPr lang="en-GB" altLang="en-US" b="0">
                <a:ea typeface="Geneva"/>
              </a:rPr>
              <a:t>Nat 4s</a:t>
            </a:r>
          </a:p>
          <a:p>
            <a:r>
              <a:rPr lang="en-GB" altLang="en-US" b="0">
                <a:ea typeface="Geneva"/>
              </a:rPr>
              <a:t>How will their qualifications help them when deciding to move onto uni/college</a:t>
            </a:r>
          </a:p>
          <a:p>
            <a:r>
              <a:rPr lang="en-GB" altLang="en-US" b="1">
                <a:ea typeface="Geneva"/>
              </a:rPr>
              <a:t>Further Education</a:t>
            </a:r>
            <a:endParaRPr lang="en-GB" altLang="en-US">
              <a:ea typeface="Geneva"/>
            </a:endParaRPr>
          </a:p>
          <a:p>
            <a:r>
              <a:rPr lang="en-GB" altLang="en-US">
                <a:ea typeface="Geneva"/>
              </a:rPr>
              <a:t>Can study a number of different courses</a:t>
            </a:r>
          </a:p>
          <a:p>
            <a:r>
              <a:rPr lang="en-GB" altLang="en-US">
                <a:ea typeface="Geneva"/>
              </a:rPr>
              <a:t>Gain further qualifications</a:t>
            </a:r>
          </a:p>
          <a:p>
            <a:r>
              <a:rPr lang="en-GB" altLang="en-US">
                <a:ea typeface="Geneva"/>
              </a:rPr>
              <a:t>Build a pathway of qualification for entry to next level</a:t>
            </a:r>
          </a:p>
          <a:p>
            <a:r>
              <a:rPr lang="en-GB" altLang="en-US" b="1">
                <a:ea typeface="Geneva"/>
              </a:rPr>
              <a:t>Entrepreneurship</a:t>
            </a:r>
            <a:endParaRPr lang="en-GB" altLang="en-US">
              <a:ea typeface="Geneva"/>
            </a:endParaRPr>
          </a:p>
          <a:p>
            <a:r>
              <a:rPr lang="en-GB" altLang="en-US">
                <a:ea typeface="Geneva"/>
              </a:rPr>
              <a:t>Can develop your interest in to a job</a:t>
            </a:r>
          </a:p>
          <a:p>
            <a:r>
              <a:rPr lang="en-GB" altLang="en-US">
                <a:ea typeface="Geneva"/>
              </a:rPr>
              <a:t>Exciting to grow your own business</a:t>
            </a:r>
          </a:p>
          <a:p>
            <a:r>
              <a:rPr lang="en-GB" altLang="en-US">
                <a:ea typeface="Geneva"/>
              </a:rPr>
              <a:t>You’re your own Boss you can decide when, where and how you work</a:t>
            </a:r>
          </a:p>
          <a:p>
            <a:r>
              <a:rPr lang="en-GB" altLang="en-US" b="1">
                <a:ea typeface="Geneva"/>
              </a:rPr>
              <a:t>Modern Apprenticeship/Training</a:t>
            </a:r>
            <a:endParaRPr lang="en-GB" altLang="en-US">
              <a:ea typeface="Geneva"/>
            </a:endParaRPr>
          </a:p>
          <a:p>
            <a:r>
              <a:rPr lang="en-GB" altLang="en-US">
                <a:ea typeface="Geneva"/>
              </a:rPr>
              <a:t>Gain nationally recognised qualifications </a:t>
            </a:r>
          </a:p>
          <a:p>
            <a:r>
              <a:rPr lang="en-GB" altLang="en-US">
                <a:ea typeface="Geneva"/>
              </a:rPr>
              <a:t>Get valuable work experience</a:t>
            </a:r>
          </a:p>
          <a:p>
            <a:r>
              <a:rPr lang="en-GB" altLang="en-US">
                <a:ea typeface="Geneva"/>
              </a:rPr>
              <a:t>Receive a national level wage</a:t>
            </a:r>
          </a:p>
          <a:p>
            <a:r>
              <a:rPr lang="en-GB" altLang="en-US" b="1">
                <a:ea typeface="Geneva"/>
              </a:rPr>
              <a:t>Seek Employment</a:t>
            </a:r>
            <a:endParaRPr lang="en-GB" altLang="en-US">
              <a:ea typeface="Geneva"/>
            </a:endParaRPr>
          </a:p>
          <a:p>
            <a:r>
              <a:rPr lang="en-GB" altLang="en-US">
                <a:ea typeface="Geneva"/>
              </a:rPr>
              <a:t>Permanent job</a:t>
            </a:r>
          </a:p>
          <a:p>
            <a:r>
              <a:rPr lang="en-GB" altLang="en-US">
                <a:ea typeface="Geneva"/>
              </a:rPr>
              <a:t>Work for a company</a:t>
            </a:r>
          </a:p>
          <a:p>
            <a:r>
              <a:rPr lang="en-GB" altLang="en-US">
                <a:ea typeface="Geneva"/>
              </a:rPr>
              <a:t>Receive a wage</a:t>
            </a:r>
          </a:p>
          <a:p>
            <a:endParaRPr lang="en-GB"/>
          </a:p>
        </p:txBody>
      </p:sp>
      <p:sp>
        <p:nvSpPr>
          <p:cNvPr id="4" name="Slide Number Placeholder 3"/>
          <p:cNvSpPr>
            <a:spLocks noGrp="1"/>
          </p:cNvSpPr>
          <p:nvPr>
            <p:ph type="sldNum" sz="quarter" idx="10"/>
          </p:nvPr>
        </p:nvSpPr>
        <p:spPr/>
        <p:txBody>
          <a:bodyPr/>
          <a:lstStyle/>
          <a:p>
            <a:fld id="{C99F8E9B-CD78-42F3-993F-8C0EBD1005F2}" type="slidenum">
              <a:rPr lang="en-GB" smtClean="0"/>
              <a:t>3</a:t>
            </a:fld>
            <a:endParaRPr lang="en-GB"/>
          </a:p>
        </p:txBody>
      </p:sp>
    </p:spTree>
    <p:extLst>
      <p:ext uri="{BB962C8B-B14F-4D97-AF65-F5344CB8AC3E}">
        <p14:creationId xmlns:p14="http://schemas.microsoft.com/office/powerpoint/2010/main" val="295005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32D1F85D-FC62-0047-B5FC-F52BC54B1F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A2E434BA-6BBA-B348-AAEA-3AD0B0EC1C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Use this slide to introduce the value of qualifications and different ways to get qualifications. </a:t>
            </a:r>
          </a:p>
          <a:p>
            <a:pPr eaLnBrk="1" hangingPunct="1">
              <a:spcBef>
                <a:spcPct val="0"/>
              </a:spcBef>
            </a:pPr>
            <a:endParaRPr lang="en-GB" altLang="en-US"/>
          </a:p>
          <a:p>
            <a:pPr eaLnBrk="1" hangingPunct="1">
              <a:spcBef>
                <a:spcPct val="0"/>
              </a:spcBef>
            </a:pPr>
            <a:r>
              <a:rPr lang="en-GB" altLang="en-US"/>
              <a:t>You may also want to highlight the need for life-long learning.</a:t>
            </a:r>
          </a:p>
          <a:p>
            <a:pPr eaLnBrk="1" hangingPunct="1">
              <a:spcBef>
                <a:spcPct val="0"/>
              </a:spcBef>
            </a:pPr>
            <a:endParaRPr lang="en-GB" altLang="en-US"/>
          </a:p>
          <a:p>
            <a:pPr eaLnBrk="1" hangingPunct="1">
              <a:spcBef>
                <a:spcPct val="0"/>
              </a:spcBef>
            </a:pPr>
            <a:r>
              <a:rPr lang="en-GB" altLang="en-US"/>
              <a:t>What’s it worth, based on SCQF Framework to show the value of qualifications. </a:t>
            </a:r>
          </a:p>
          <a:p>
            <a:pPr eaLnBrk="1" hangingPunct="1">
              <a:spcBef>
                <a:spcPct val="0"/>
              </a:spcBef>
            </a:pPr>
            <a:r>
              <a:rPr lang="en-GB" altLang="en-US"/>
              <a:t>Point out value of current National school subjects vs. college vs. university and how apprenticeships at various levels can equate to Highers and above qualifications….  </a:t>
            </a:r>
          </a:p>
          <a:p>
            <a:pPr eaLnBrk="1" hangingPunct="1">
              <a:spcBef>
                <a:spcPct val="0"/>
              </a:spcBef>
            </a:pPr>
            <a:r>
              <a:rPr lang="en-GB" altLang="en-US"/>
              <a:t>Dependent on IT access, login to www.apprenticeship.scot to look at levels of current roles e.g. SVQ 2/3 Business Admin and map on the framework image for discussion</a:t>
            </a:r>
            <a:endParaRPr lang="en-GB" altLang="en-US">
              <a:cs typeface="Calibri" panose="020F0502020204030204" pitchFamily="34" charset="0"/>
            </a:endParaRPr>
          </a:p>
          <a:p>
            <a:pPr eaLnBrk="1" hangingPunct="1">
              <a:spcBef>
                <a:spcPct val="0"/>
              </a:spcBef>
            </a:pPr>
            <a:r>
              <a:rPr lang="en-GB" altLang="en-US"/>
              <a:t>Good Time to reinforce about the variety of new college, MA and FA routes to work which may be available within their school.</a:t>
            </a:r>
          </a:p>
          <a:p>
            <a:pPr eaLnBrk="1" hangingPunct="1">
              <a:spcBef>
                <a:spcPct val="0"/>
              </a:spcBef>
            </a:pPr>
            <a:r>
              <a:rPr lang="en-GB" altLang="en-US"/>
              <a:t>Use of LMI resources on Connect to enhance this information.  </a:t>
            </a:r>
          </a:p>
          <a:p>
            <a:pPr eaLnBrk="1" hangingPunct="1">
              <a:spcBef>
                <a:spcPct val="0"/>
              </a:spcBef>
            </a:pPr>
            <a:endParaRPr lang="en-GB" altLang="en-US"/>
          </a:p>
        </p:txBody>
      </p:sp>
      <p:sp>
        <p:nvSpPr>
          <p:cNvPr id="26627" name="Slide Number Placeholder 3">
            <a:extLst>
              <a:ext uri="{FF2B5EF4-FFF2-40B4-BE49-F238E27FC236}">
                <a16:creationId xmlns:a16="http://schemas.microsoft.com/office/drawing/2014/main" id="{40B3A5DE-0315-DB43-93BE-3AC33ED210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98E68E-0FA7-AE44-8034-82DF9519889D}" type="slidenum">
              <a:rPr lang="en-GB" altLang="en-US" smtClean="0"/>
              <a:pPr fontAlgn="base">
                <a:spcBef>
                  <a:spcPct val="0"/>
                </a:spcBef>
                <a:spcAft>
                  <a:spcPct val="0"/>
                </a:spcAft>
              </a:pPr>
              <a:t>4</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275BCA3-E970-4349-94B5-CEC24CCBE456}" type="slidenum">
              <a:rPr lang="en-GB" smtClean="0"/>
              <a:pPr/>
              <a:t>12</a:t>
            </a:fld>
            <a:endParaRPr lang="en-GB"/>
          </a:p>
        </p:txBody>
      </p:sp>
    </p:spTree>
    <p:extLst>
      <p:ext uri="{BB962C8B-B14F-4D97-AF65-F5344CB8AC3E}">
        <p14:creationId xmlns:p14="http://schemas.microsoft.com/office/powerpoint/2010/main" val="2807635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640789-7FC3-4E32-8A78-5EC8C94114A7}" type="slidenum">
              <a:rPr lang="en-GB" smtClean="0"/>
              <a:t>17</a:t>
            </a:fld>
            <a:endParaRPr lang="en-GB"/>
          </a:p>
        </p:txBody>
      </p:sp>
    </p:spTree>
    <p:extLst>
      <p:ext uri="{BB962C8B-B14F-4D97-AF65-F5344CB8AC3E}">
        <p14:creationId xmlns:p14="http://schemas.microsoft.com/office/powerpoint/2010/main" val="747556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Content of degree will develop a number of these skills e.g.; communication skills, analysing, problem solving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Other experiences gained while studying for your degree p/t work, voluntary work, etc.</a:t>
            </a:r>
            <a:endParaRPr lang="en-GB" dirty="0"/>
          </a:p>
        </p:txBody>
      </p:sp>
      <p:sp>
        <p:nvSpPr>
          <p:cNvPr id="4" name="Slide Number Placeholder 3"/>
          <p:cNvSpPr>
            <a:spLocks noGrp="1"/>
          </p:cNvSpPr>
          <p:nvPr>
            <p:ph type="sldNum" sz="quarter" idx="10"/>
          </p:nvPr>
        </p:nvSpPr>
        <p:spPr/>
        <p:txBody>
          <a:bodyPr/>
          <a:lstStyle/>
          <a:p>
            <a:fld id="{92C9FD01-25D8-4276-99E6-896B4DCE2488}" type="slidenum">
              <a:rPr lang="en-GB" smtClean="0"/>
              <a:pPr/>
              <a:t>21</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03640789-7FC3-4E32-8A78-5EC8C94114A7}" type="slidenum">
              <a:rPr lang="en-GB" smtClean="0"/>
              <a:t>22</a:t>
            </a:fld>
            <a:endParaRPr lang="en-GB"/>
          </a:p>
        </p:txBody>
      </p:sp>
    </p:spTree>
    <p:extLst>
      <p:ext uri="{BB962C8B-B14F-4D97-AF65-F5344CB8AC3E}">
        <p14:creationId xmlns:p14="http://schemas.microsoft.com/office/powerpoint/2010/main" val="198103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AA053-0E69-4C4C-978B-78FF5EE5CE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18AF18-4976-44CC-8D90-235D23181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9C8350-7332-40F7-8FA9-BA016D92DE42}"/>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5" name="Footer Placeholder 4">
            <a:extLst>
              <a:ext uri="{FF2B5EF4-FFF2-40B4-BE49-F238E27FC236}">
                <a16:creationId xmlns:a16="http://schemas.microsoft.com/office/drawing/2014/main" id="{C992C165-477D-4A8B-8155-70A47D1B19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DF9649-797C-402C-87B6-3EEFF57304F2}"/>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98408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7121-084C-4D46-9B82-6D5D03B8B4B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C6FAA0-4EAA-4B99-9DE4-9CF169E968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AB55A3-AD5C-4707-B7EE-BC254C6A0365}"/>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5" name="Footer Placeholder 4">
            <a:extLst>
              <a:ext uri="{FF2B5EF4-FFF2-40B4-BE49-F238E27FC236}">
                <a16:creationId xmlns:a16="http://schemas.microsoft.com/office/drawing/2014/main" id="{A7318E20-9A40-449C-B001-B5C9F97658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12A07C-E57C-42A7-80A2-440A865DF2EC}"/>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151091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09CD4B-0020-4256-B615-7785F680DF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98162-1A13-4148-A1EA-2344E962BD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4B6EEA-86E5-4E05-BBB8-4F1C0B59C0F6}"/>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5" name="Footer Placeholder 4">
            <a:extLst>
              <a:ext uri="{FF2B5EF4-FFF2-40B4-BE49-F238E27FC236}">
                <a16:creationId xmlns:a16="http://schemas.microsoft.com/office/drawing/2014/main" id="{66C23187-D41A-404F-B92B-2A3D0B5E74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8E0E83-AEDC-4385-AFA2-B7CDB7F2D6FF}"/>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37587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F92E-788C-4362-AC59-99585DBAEE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5D600B-90A7-49EA-860F-4F46BCD048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C5ED03-C96D-41EF-992A-BE5905033328}"/>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5" name="Footer Placeholder 4">
            <a:extLst>
              <a:ext uri="{FF2B5EF4-FFF2-40B4-BE49-F238E27FC236}">
                <a16:creationId xmlns:a16="http://schemas.microsoft.com/office/drawing/2014/main" id="{79876F02-AF40-4B9B-A368-96DE14F4C3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236808-6508-490D-8074-A15B89291910}"/>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384999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251E9-A5E5-4962-BF7A-DE35EFA8A2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9020EE-A61D-4CE6-B1BB-2C4E5B57BF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1D6D71-8067-41F1-98F5-FECE919AD524}"/>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5" name="Footer Placeholder 4">
            <a:extLst>
              <a:ext uri="{FF2B5EF4-FFF2-40B4-BE49-F238E27FC236}">
                <a16:creationId xmlns:a16="http://schemas.microsoft.com/office/drawing/2014/main" id="{8D5CA5D0-22AC-447D-A819-A2215CE184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A7AA95-712E-45F8-A09A-6EA9D582827F}"/>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470252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82900-B539-4A92-B8A9-A373C55854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0B8049-B8AB-44A6-98AF-8C1176C1B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4CE8B8-A029-40A4-B902-4537DA9A1C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D9FAEDF-3400-4117-8185-949D763C8797}"/>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6" name="Footer Placeholder 5">
            <a:extLst>
              <a:ext uri="{FF2B5EF4-FFF2-40B4-BE49-F238E27FC236}">
                <a16:creationId xmlns:a16="http://schemas.microsoft.com/office/drawing/2014/main" id="{1CDA38B9-D3E1-4461-8264-66E640FBC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C549B2-46EA-490F-892E-6FBC056B7060}"/>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255170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051E-0DB9-4C7F-ACCC-8998975D67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D4AADC-BC4E-40DF-A4F6-79351F68C5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77F51F-F8B5-4F51-B7B4-3300A5119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20CE91-28DB-4DB5-B36F-C7582AF839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965433-7E91-4760-8EA7-0871302991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552DAF-84C0-4F97-9CB6-E0AC423D837A}"/>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8" name="Footer Placeholder 7">
            <a:extLst>
              <a:ext uri="{FF2B5EF4-FFF2-40B4-BE49-F238E27FC236}">
                <a16:creationId xmlns:a16="http://schemas.microsoft.com/office/drawing/2014/main" id="{1D90E338-1363-4DC2-BC23-4365DD3EE3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242CC12-9F55-40D8-A996-406C7210EB80}"/>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233370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5EDA1-B9C9-452D-8704-38A24581FF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DB316A-2AFE-43EB-AB0F-7CC187CA2597}"/>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4" name="Footer Placeholder 3">
            <a:extLst>
              <a:ext uri="{FF2B5EF4-FFF2-40B4-BE49-F238E27FC236}">
                <a16:creationId xmlns:a16="http://schemas.microsoft.com/office/drawing/2014/main" id="{153EE9ED-6076-4BCC-8275-082C2E202AA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CEE4449-0EA5-4674-BA76-73CD98E8B9CB}"/>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53979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6E8D8-B6EF-4BB6-94AC-98ACDFE5D8E3}"/>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3" name="Footer Placeholder 2">
            <a:extLst>
              <a:ext uri="{FF2B5EF4-FFF2-40B4-BE49-F238E27FC236}">
                <a16:creationId xmlns:a16="http://schemas.microsoft.com/office/drawing/2014/main" id="{6089A65E-7EDB-4A20-B3F3-7743040CFA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CC9B6C9-8A6D-4C3C-BEC3-58A316F43AD5}"/>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303351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082B-5C38-4755-9DDD-3212C6B627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A8C903D-277E-46B5-BB4B-E12655C59B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2D63EA-388D-4893-84D8-F232D6EA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38F8E-6D5B-470B-A5EB-7C586B905D59}"/>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6" name="Footer Placeholder 5">
            <a:extLst>
              <a:ext uri="{FF2B5EF4-FFF2-40B4-BE49-F238E27FC236}">
                <a16:creationId xmlns:a16="http://schemas.microsoft.com/office/drawing/2014/main" id="{424FF5B9-2E74-46C5-8575-65B1FCA415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915691-8C40-4093-BED9-ED0D05A7C71B}"/>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36689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A477-5FD9-43F0-8407-D20223A54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4CD93F-34BD-4358-A6DA-1243CA8DEB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C526B6-EC2A-424C-B51C-F4B1CF4E6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009607-772C-4294-911E-3408E4F43510}"/>
              </a:ext>
            </a:extLst>
          </p:cNvPr>
          <p:cNvSpPr>
            <a:spLocks noGrp="1"/>
          </p:cNvSpPr>
          <p:nvPr>
            <p:ph type="dt" sz="half" idx="10"/>
          </p:nvPr>
        </p:nvSpPr>
        <p:spPr/>
        <p:txBody>
          <a:bodyPr/>
          <a:lstStyle/>
          <a:p>
            <a:fld id="{FA10F92B-A5E0-4671-AC15-136CC606225B}" type="datetimeFigureOut">
              <a:rPr lang="en-GB" smtClean="0"/>
              <a:t>01/02/2023</a:t>
            </a:fld>
            <a:endParaRPr lang="en-GB"/>
          </a:p>
        </p:txBody>
      </p:sp>
      <p:sp>
        <p:nvSpPr>
          <p:cNvPr id="6" name="Footer Placeholder 5">
            <a:extLst>
              <a:ext uri="{FF2B5EF4-FFF2-40B4-BE49-F238E27FC236}">
                <a16:creationId xmlns:a16="http://schemas.microsoft.com/office/drawing/2014/main" id="{9FE9D028-6F90-48D7-97EB-06D4870EF8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355FA3-1246-4BAD-9549-A510BF05011D}"/>
              </a:ext>
            </a:extLst>
          </p:cNvPr>
          <p:cNvSpPr>
            <a:spLocks noGrp="1"/>
          </p:cNvSpPr>
          <p:nvPr>
            <p:ph type="sldNum" sz="quarter" idx="12"/>
          </p:nvPr>
        </p:nvSpPr>
        <p:spPr/>
        <p:txBody>
          <a:bodyPr/>
          <a:lstStyle/>
          <a:p>
            <a:fld id="{D5A87358-DDF3-41F9-8EC9-01B7D05FD24C}" type="slidenum">
              <a:rPr lang="en-GB" smtClean="0"/>
              <a:t>‹#›</a:t>
            </a:fld>
            <a:endParaRPr lang="en-GB"/>
          </a:p>
        </p:txBody>
      </p:sp>
    </p:spTree>
    <p:extLst>
      <p:ext uri="{BB962C8B-B14F-4D97-AF65-F5344CB8AC3E}">
        <p14:creationId xmlns:p14="http://schemas.microsoft.com/office/powerpoint/2010/main" val="2573854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20DBA4-B9A6-4193-9974-879A4677D1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7B78FCF-05EF-41C1-9785-9B0B63C1C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F9D793-CBDB-4A57-A51B-D96DF63595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10F92B-A5E0-4671-AC15-136CC606225B}" type="datetimeFigureOut">
              <a:rPr lang="en-GB" smtClean="0"/>
              <a:t>01/02/2023</a:t>
            </a:fld>
            <a:endParaRPr lang="en-GB"/>
          </a:p>
        </p:txBody>
      </p:sp>
      <p:sp>
        <p:nvSpPr>
          <p:cNvPr id="5" name="Footer Placeholder 4">
            <a:extLst>
              <a:ext uri="{FF2B5EF4-FFF2-40B4-BE49-F238E27FC236}">
                <a16:creationId xmlns:a16="http://schemas.microsoft.com/office/drawing/2014/main" id="{2E93034C-70BB-4A04-B84F-50A553A00E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ECB13A-98CB-4920-81CA-4944702943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87358-DDF3-41F9-8EC9-01B7D05FD24C}" type="slidenum">
              <a:rPr lang="en-GB" smtClean="0"/>
              <a:t>‹#›</a:t>
            </a:fld>
            <a:endParaRPr lang="en-GB"/>
          </a:p>
        </p:txBody>
      </p:sp>
    </p:spTree>
    <p:extLst>
      <p:ext uri="{BB962C8B-B14F-4D97-AF65-F5344CB8AC3E}">
        <p14:creationId xmlns:p14="http://schemas.microsoft.com/office/powerpoint/2010/main" val="3992064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1.ayrshire.ac.uk/schools/school-college-courses-apply/"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skillsdevelopmentscotland.co.uk/is-the-future-now/the-world-of-work-is-chang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planitplus.net/"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9E626B-6166-5342-B4CF-54D8454B48F9}"/>
              </a:ext>
            </a:extLst>
          </p:cNvPr>
          <p:cNvSpPr/>
          <p:nvPr/>
        </p:nvSpPr>
        <p:spPr>
          <a:xfrm>
            <a:off x="1524000" y="0"/>
            <a:ext cx="9144000" cy="6858000"/>
          </a:xfrm>
          <a:prstGeom prst="rec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362" name="TextBox 6">
            <a:extLst>
              <a:ext uri="{FF2B5EF4-FFF2-40B4-BE49-F238E27FC236}">
                <a16:creationId xmlns:a16="http://schemas.microsoft.com/office/drawing/2014/main" id="{CE4F82C3-AAD7-F342-8E6B-C689DADD3389}"/>
              </a:ext>
            </a:extLst>
          </p:cNvPr>
          <p:cNvSpPr txBox="1">
            <a:spLocks noChangeArrowheads="1"/>
          </p:cNvSpPr>
          <p:nvPr/>
        </p:nvSpPr>
        <p:spPr bwMode="auto">
          <a:xfrm>
            <a:off x="2619375" y="2151065"/>
            <a:ext cx="74199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000" b="1" dirty="0">
                <a:solidFill>
                  <a:schemeClr val="bg1"/>
                </a:solidFill>
                <a:latin typeface="Arial" panose="020B0604020202020204" pitchFamily="34" charset="0"/>
                <a:cs typeface="Arial" panose="020B0604020202020204" pitchFamily="34" charset="0"/>
              </a:rPr>
              <a:t>Stewarton Academy Feb 2023</a:t>
            </a:r>
          </a:p>
          <a:p>
            <a:pPr eaLnBrk="1" hangingPunct="1">
              <a:spcBef>
                <a:spcPct val="0"/>
              </a:spcBef>
              <a:buFontTx/>
              <a:buNone/>
            </a:pPr>
            <a:r>
              <a:rPr lang="en-GB" altLang="en-US" sz="4000" b="1" dirty="0">
                <a:solidFill>
                  <a:schemeClr val="bg1"/>
                </a:solidFill>
                <a:latin typeface="Arial" panose="020B0604020202020204" pitchFamily="34" charset="0"/>
                <a:cs typeface="Arial" panose="020B0604020202020204" pitchFamily="34" charset="0"/>
              </a:rPr>
              <a:t>S4 Information Evening: Career Management Skills and </a:t>
            </a:r>
          </a:p>
          <a:p>
            <a:pPr eaLnBrk="1" hangingPunct="1">
              <a:spcBef>
                <a:spcPct val="0"/>
              </a:spcBef>
              <a:buFontTx/>
              <a:buNone/>
            </a:pPr>
            <a:r>
              <a:rPr lang="en-GB" altLang="en-US" sz="4000" b="1" dirty="0">
                <a:solidFill>
                  <a:schemeClr val="bg1"/>
                </a:solidFill>
                <a:latin typeface="Arial" panose="020B0604020202020204" pitchFamily="34" charset="0"/>
                <a:cs typeface="Arial" panose="020B0604020202020204" pitchFamily="34" charset="0"/>
              </a:rPr>
              <a:t>Future career paths</a:t>
            </a:r>
          </a:p>
          <a:p>
            <a:pPr eaLnBrk="1" hangingPunct="1">
              <a:spcBef>
                <a:spcPct val="0"/>
              </a:spcBef>
              <a:buFontTx/>
              <a:buNone/>
            </a:pPr>
            <a:r>
              <a:rPr lang="en-GB" altLang="en-US" sz="2800" b="1" dirty="0">
                <a:solidFill>
                  <a:schemeClr val="bg1"/>
                </a:solidFill>
                <a:latin typeface="Arial" panose="020B0604020202020204" pitchFamily="34" charset="0"/>
                <a:cs typeface="Arial" panose="020B0604020202020204" pitchFamily="34" charset="0"/>
              </a:rPr>
              <a:t>Sarah Gifford</a:t>
            </a:r>
          </a:p>
          <a:p>
            <a:pPr eaLnBrk="1" hangingPunct="1">
              <a:spcBef>
                <a:spcPct val="0"/>
              </a:spcBef>
              <a:buFontTx/>
              <a:buNone/>
            </a:pPr>
            <a:r>
              <a:rPr lang="en-GB" altLang="en-US" sz="2800" b="1" dirty="0">
                <a:solidFill>
                  <a:schemeClr val="bg1"/>
                </a:solidFill>
                <a:latin typeface="Arial" panose="020B0604020202020204" pitchFamily="34" charset="0"/>
                <a:cs typeface="Arial" panose="020B0604020202020204" pitchFamily="34" charset="0"/>
              </a:rPr>
              <a:t>Careers Adviser</a:t>
            </a:r>
          </a:p>
        </p:txBody>
      </p:sp>
      <p:pic>
        <p:nvPicPr>
          <p:cNvPr id="15363" name="Picture 2">
            <a:extLst>
              <a:ext uri="{FF2B5EF4-FFF2-40B4-BE49-F238E27FC236}">
                <a16:creationId xmlns:a16="http://schemas.microsoft.com/office/drawing/2014/main" id="{B8B46E97-5812-C145-BA9C-3A949B355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28626"/>
            <a:ext cx="2430463"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a:extLst>
              <a:ext uri="{FF2B5EF4-FFF2-40B4-BE49-F238E27FC236}">
                <a16:creationId xmlns:a16="http://schemas.microsoft.com/office/drawing/2014/main" id="{E02A883B-7D71-294A-9DAD-AAFCB3EC4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8389" y="6021388"/>
            <a:ext cx="18002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3D794-71B6-4F24-B508-7166A2D6F155}"/>
              </a:ext>
            </a:extLst>
          </p:cNvPr>
          <p:cNvSpPr>
            <a:spLocks noGrp="1"/>
          </p:cNvSpPr>
          <p:nvPr>
            <p:ph type="title"/>
          </p:nvPr>
        </p:nvSpPr>
        <p:spPr>
          <a:solidFill>
            <a:srgbClr val="7030A0"/>
          </a:solidFill>
        </p:spPr>
        <p:txBody>
          <a:bodyPr>
            <a:normAutofit fontScale="90000"/>
          </a:bodyPr>
          <a:lstStyle/>
          <a:p>
            <a:br>
              <a:rPr lang="en-GB" sz="3600" dirty="0">
                <a:solidFill>
                  <a:schemeClr val="accent5">
                    <a:lumMod val="50000"/>
                  </a:schemeClr>
                </a:solidFill>
                <a:latin typeface="Arial" panose="020B0604020202020204" pitchFamily="34" charset="0"/>
                <a:cs typeface="Arial" panose="020B0604020202020204" pitchFamily="34" charset="0"/>
              </a:rPr>
            </a:br>
            <a:r>
              <a:rPr lang="en-GB" sz="3600" dirty="0">
                <a:solidFill>
                  <a:schemeClr val="bg1"/>
                </a:solidFill>
                <a:latin typeface="Arial" panose="020B0604020202020204" pitchFamily="34" charset="0"/>
                <a:cs typeface="Arial" panose="020B0604020202020204" pitchFamily="34" charset="0"/>
              </a:rPr>
              <a:t>Use </a:t>
            </a:r>
            <a:r>
              <a:rPr lang="en-GB" sz="3600" b="1" i="1" dirty="0" err="1">
                <a:solidFill>
                  <a:schemeClr val="bg1"/>
                </a:solidFill>
                <a:latin typeface="Arial" panose="020B0604020202020204" pitchFamily="34" charset="0"/>
                <a:cs typeface="Arial" panose="020B0604020202020204" pitchFamily="34" charset="0"/>
              </a:rPr>
              <a:t>PlanitPlus</a:t>
            </a:r>
            <a:r>
              <a:rPr lang="en-GB" sz="3600" b="1" i="1" dirty="0">
                <a:solidFill>
                  <a:schemeClr val="bg1"/>
                </a:solidFill>
                <a:latin typeface="Arial" panose="020B0604020202020204" pitchFamily="34" charset="0"/>
                <a:cs typeface="Arial" panose="020B0604020202020204" pitchFamily="34" charset="0"/>
              </a:rPr>
              <a:t> </a:t>
            </a:r>
            <a:r>
              <a:rPr lang="en-GB" sz="3600" i="1" dirty="0">
                <a:solidFill>
                  <a:schemeClr val="bg1"/>
                </a:solidFill>
                <a:latin typeface="Arial" panose="020B0604020202020204" pitchFamily="34" charset="0"/>
                <a:cs typeface="Arial" panose="020B0604020202020204" pitchFamily="34" charset="0"/>
              </a:rPr>
              <a:t>‘</a:t>
            </a:r>
            <a:r>
              <a:rPr lang="en-GB" sz="3600" b="1" i="1" dirty="0">
                <a:solidFill>
                  <a:schemeClr val="bg1"/>
                </a:solidFill>
                <a:latin typeface="Arial" panose="020B0604020202020204" pitchFamily="34" charset="0"/>
                <a:cs typeface="Arial" panose="020B0604020202020204" pitchFamily="34" charset="0"/>
              </a:rPr>
              <a:t>Related courses by Level’ </a:t>
            </a:r>
            <a:r>
              <a:rPr lang="en-GB" sz="3600" b="1" dirty="0">
                <a:solidFill>
                  <a:schemeClr val="bg1"/>
                </a:solidFill>
                <a:latin typeface="Arial" panose="020B0604020202020204" pitchFamily="34" charset="0"/>
                <a:cs typeface="Arial" panose="020B0604020202020204" pitchFamily="34" charset="0"/>
              </a:rPr>
              <a:t>tab</a:t>
            </a:r>
            <a:r>
              <a:rPr lang="en-GB" sz="3600" b="1" i="1" dirty="0">
                <a:solidFill>
                  <a:schemeClr val="bg1"/>
                </a:solidFill>
                <a:latin typeface="Arial" panose="020B0604020202020204" pitchFamily="34" charset="0"/>
                <a:cs typeface="Arial" panose="020B0604020202020204" pitchFamily="34" charset="0"/>
              </a:rPr>
              <a:t> </a:t>
            </a:r>
            <a:r>
              <a:rPr lang="en-GB" sz="3600" dirty="0">
                <a:solidFill>
                  <a:schemeClr val="bg1"/>
                </a:solidFill>
                <a:latin typeface="Arial" panose="020B0604020202020204" pitchFamily="34" charset="0"/>
                <a:cs typeface="Arial" panose="020B0604020202020204" pitchFamily="34" charset="0"/>
              </a:rPr>
              <a:t>in each Job Profile:</a:t>
            </a:r>
            <a:br>
              <a:rPr lang="en-GB" dirty="0">
                <a:solidFill>
                  <a:schemeClr val="accent5">
                    <a:lumMod val="50000"/>
                  </a:schemeClr>
                </a:solidFill>
                <a:latin typeface="Arial" panose="020B0604020202020204" pitchFamily="34" charset="0"/>
                <a:cs typeface="Arial" panose="020B0604020202020204" pitchFamily="34" charset="0"/>
              </a:rPr>
            </a:br>
            <a:endParaRPr lang="en-GB" dirty="0"/>
          </a:p>
        </p:txBody>
      </p:sp>
      <p:pic>
        <p:nvPicPr>
          <p:cNvPr id="4" name="Content Placeholder 3">
            <a:extLst>
              <a:ext uri="{FF2B5EF4-FFF2-40B4-BE49-F238E27FC236}">
                <a16:creationId xmlns:a16="http://schemas.microsoft.com/office/drawing/2014/main" id="{40F9E821-E40C-46F2-A6ED-A7CF39DB2305}"/>
              </a:ext>
            </a:extLst>
          </p:cNvPr>
          <p:cNvPicPr>
            <a:picLocks noGrp="1" noChangeAspect="1"/>
          </p:cNvPicPr>
          <p:nvPr>
            <p:ph idx="1"/>
          </p:nvPr>
        </p:nvPicPr>
        <p:blipFill>
          <a:blip r:embed="rId2"/>
          <a:stretch>
            <a:fillRect/>
          </a:stretch>
        </p:blipFill>
        <p:spPr>
          <a:xfrm>
            <a:off x="2214753" y="1800224"/>
            <a:ext cx="7762493" cy="4692651"/>
          </a:xfrm>
          <a:prstGeom prst="rect">
            <a:avLst/>
          </a:prstGeom>
        </p:spPr>
      </p:pic>
      <p:sp>
        <p:nvSpPr>
          <p:cNvPr id="5" name="Arrow: Right 4">
            <a:extLst>
              <a:ext uri="{FF2B5EF4-FFF2-40B4-BE49-F238E27FC236}">
                <a16:creationId xmlns:a16="http://schemas.microsoft.com/office/drawing/2014/main" id="{4E8A7D56-B7A2-4524-84AE-66CF85EE172B}"/>
              </a:ext>
            </a:extLst>
          </p:cNvPr>
          <p:cNvSpPr/>
          <p:nvPr/>
        </p:nvSpPr>
        <p:spPr>
          <a:xfrm>
            <a:off x="6456040" y="5445224"/>
            <a:ext cx="1368152" cy="43204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Tree>
    <p:extLst>
      <p:ext uri="{BB962C8B-B14F-4D97-AF65-F5344CB8AC3E}">
        <p14:creationId xmlns:p14="http://schemas.microsoft.com/office/powerpoint/2010/main" val="3703145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B09B-43FB-446A-A10C-0C93FB2C5EC1}"/>
              </a:ext>
            </a:extLst>
          </p:cNvPr>
          <p:cNvSpPr>
            <a:spLocks noGrp="1"/>
          </p:cNvSpPr>
          <p:nvPr>
            <p:ph type="title"/>
          </p:nvPr>
        </p:nvSpPr>
        <p:spPr>
          <a:xfrm>
            <a:off x="839788" y="365125"/>
            <a:ext cx="10515600" cy="823913"/>
          </a:xfrm>
          <a:solidFill>
            <a:srgbClr val="7030A0"/>
          </a:solidFill>
        </p:spPr>
        <p:txBody>
          <a:bodyPr>
            <a:normAutofit/>
          </a:bodyPr>
          <a:lstStyle/>
          <a:p>
            <a:r>
              <a:rPr lang="en-GB" sz="4000" b="1" dirty="0">
                <a:solidFill>
                  <a:schemeClr val="bg1"/>
                </a:solidFill>
                <a:latin typeface="Arial" panose="020B0604020202020204" pitchFamily="34" charset="0"/>
                <a:cs typeface="Arial" panose="020B0604020202020204" pitchFamily="34" charset="0"/>
              </a:rPr>
              <a:t>School College Partnership courses</a:t>
            </a:r>
            <a:endParaRPr lang="en-GB" sz="4000" dirty="0">
              <a:solidFill>
                <a:schemeClr val="bg1"/>
              </a:solidFill>
            </a:endParaRPr>
          </a:p>
        </p:txBody>
      </p:sp>
      <p:sp>
        <p:nvSpPr>
          <p:cNvPr id="3" name="Text Placeholder 2">
            <a:extLst>
              <a:ext uri="{FF2B5EF4-FFF2-40B4-BE49-F238E27FC236}">
                <a16:creationId xmlns:a16="http://schemas.microsoft.com/office/drawing/2014/main" id="{27E76941-540D-4620-929A-0C30A5F101B4}"/>
              </a:ext>
            </a:extLst>
          </p:cNvPr>
          <p:cNvSpPr>
            <a:spLocks noGrp="1"/>
          </p:cNvSpPr>
          <p:nvPr>
            <p:ph type="body" idx="1"/>
          </p:nvPr>
        </p:nvSpPr>
        <p:spPr>
          <a:xfrm>
            <a:off x="839788" y="1295400"/>
            <a:ext cx="5157787" cy="1438275"/>
          </a:xfrm>
        </p:spPr>
        <p:txBody>
          <a:bodyPr>
            <a:normAutofit fontScale="92500"/>
          </a:bodyPr>
          <a:lstStyle/>
          <a:p>
            <a:r>
              <a:rPr lang="en-GB" dirty="0">
                <a:latin typeface="Arial" panose="020B0604020202020204" pitchFamily="34" charset="0"/>
                <a:cs typeface="Arial" panose="020B0604020202020204" pitchFamily="34" charset="0"/>
              </a:rPr>
              <a:t>Part-time College courses - part of curriculum (at College or in School)</a:t>
            </a:r>
          </a:p>
          <a:p>
            <a:r>
              <a:rPr lang="en-GB" dirty="0">
                <a:latin typeface="Arial" panose="020B0604020202020204" pitchFamily="34" charset="0"/>
                <a:cs typeface="Arial" panose="020B0604020202020204" pitchFamily="34" charset="0"/>
              </a:rPr>
              <a:t>2 afternoons a week in S4, S5 or S6</a:t>
            </a:r>
          </a:p>
        </p:txBody>
      </p:sp>
      <p:sp>
        <p:nvSpPr>
          <p:cNvPr id="4" name="Content Placeholder 3">
            <a:extLst>
              <a:ext uri="{FF2B5EF4-FFF2-40B4-BE49-F238E27FC236}">
                <a16:creationId xmlns:a16="http://schemas.microsoft.com/office/drawing/2014/main" id="{8B1C4A5F-73FE-467C-AFBA-A28BB731A230}"/>
              </a:ext>
            </a:extLst>
          </p:cNvPr>
          <p:cNvSpPr>
            <a:spLocks noGrp="1"/>
          </p:cNvSpPr>
          <p:nvPr>
            <p:ph sz="half" idx="2"/>
          </p:nvPr>
        </p:nvSpPr>
        <p:spPr/>
        <p:txBody>
          <a:bodyPr>
            <a:normAutofit/>
          </a:bodyPr>
          <a:lstStyle/>
          <a:p>
            <a:pPr marL="0" indent="0">
              <a:buNone/>
            </a:pPr>
            <a:endParaRPr lang="en-GB" b="1" u="sng" dirty="0"/>
          </a:p>
          <a:p>
            <a:pPr marL="0" indent="0">
              <a:buNone/>
            </a:pPr>
            <a:r>
              <a:rPr lang="en-GB" b="1" u="sng" dirty="0">
                <a:latin typeface="Arial" panose="020B0604020202020204" pitchFamily="34" charset="0"/>
                <a:cs typeface="Arial" panose="020B0604020202020204" pitchFamily="34" charset="0"/>
              </a:rPr>
              <a:t>Course Options include</a:t>
            </a:r>
          </a:p>
          <a:p>
            <a:r>
              <a:rPr lang="en-GB" dirty="0">
                <a:solidFill>
                  <a:srgbClr val="7030A0"/>
                </a:solidFill>
                <a:latin typeface="Arial" panose="020B0604020202020204" pitchFamily="34" charset="0"/>
                <a:cs typeface="Arial" panose="020B0604020202020204" pitchFamily="34" charset="0"/>
              </a:rPr>
              <a:t>Computing</a:t>
            </a:r>
            <a:r>
              <a:rPr lang="en-GB" dirty="0">
                <a:latin typeface="Arial" panose="020B0604020202020204" pitchFamily="34" charset="0"/>
                <a:cs typeface="Arial" panose="020B0604020202020204" pitchFamily="34" charset="0"/>
              </a:rPr>
              <a:t> </a:t>
            </a:r>
            <a:r>
              <a:rPr lang="en-GB" dirty="0">
                <a:solidFill>
                  <a:srgbClr val="7030A0"/>
                </a:solidFill>
                <a:latin typeface="Arial" panose="020B0604020202020204" pitchFamily="34" charset="0"/>
                <a:cs typeface="Arial" panose="020B0604020202020204" pitchFamily="34" charset="0"/>
              </a:rPr>
              <a:t>– Software Development</a:t>
            </a:r>
          </a:p>
          <a:p>
            <a:r>
              <a:rPr lang="en-GB" dirty="0">
                <a:solidFill>
                  <a:srgbClr val="7030A0"/>
                </a:solidFill>
                <a:latin typeface="Arial" panose="020B0604020202020204" pitchFamily="34" charset="0"/>
                <a:cs typeface="Arial" panose="020B0604020202020204" pitchFamily="34" charset="0"/>
              </a:rPr>
              <a:t>Construction Skills (Trades)</a:t>
            </a:r>
          </a:p>
          <a:p>
            <a:r>
              <a:rPr lang="en-GB" dirty="0">
                <a:solidFill>
                  <a:srgbClr val="7030A0"/>
                </a:solidFill>
                <a:latin typeface="Arial" panose="020B0604020202020204" pitchFamily="34" charset="0"/>
                <a:cs typeface="Arial" panose="020B0604020202020204" pitchFamily="34" charset="0"/>
              </a:rPr>
              <a:t>Early Education &amp; Childcare</a:t>
            </a:r>
          </a:p>
          <a:p>
            <a:r>
              <a:rPr lang="en-GB" dirty="0">
                <a:solidFill>
                  <a:srgbClr val="7030A0"/>
                </a:solidFill>
                <a:latin typeface="Arial" panose="020B0604020202020204" pitchFamily="34" charset="0"/>
                <a:cs typeface="Arial" panose="020B0604020202020204" pitchFamily="34" charset="0"/>
              </a:rPr>
              <a:t>Engineering (PEO)</a:t>
            </a:r>
          </a:p>
          <a:p>
            <a:pPr marL="0" indent="0">
              <a:buNone/>
            </a:pPr>
            <a:endParaRPr lang="en-GB" b="1" dirty="0"/>
          </a:p>
          <a:p>
            <a:pPr marL="0" indent="0">
              <a:buNone/>
            </a:pPr>
            <a:endParaRPr lang="en-GB" dirty="0"/>
          </a:p>
        </p:txBody>
      </p:sp>
      <p:sp>
        <p:nvSpPr>
          <p:cNvPr id="5" name="Text Placeholder 4">
            <a:extLst>
              <a:ext uri="{FF2B5EF4-FFF2-40B4-BE49-F238E27FC236}">
                <a16:creationId xmlns:a16="http://schemas.microsoft.com/office/drawing/2014/main" id="{0745AB04-92E8-47EC-B871-473CF3691A51}"/>
              </a:ext>
            </a:extLst>
          </p:cNvPr>
          <p:cNvSpPr>
            <a:spLocks noGrp="1"/>
          </p:cNvSpPr>
          <p:nvPr>
            <p:ph type="body" sz="quarter" idx="3"/>
          </p:nvPr>
        </p:nvSpPr>
        <p:spPr>
          <a:xfrm>
            <a:off x="6172200" y="1066800"/>
            <a:ext cx="5183188" cy="1438275"/>
          </a:xfrm>
        </p:spPr>
        <p:txBody>
          <a:bodyPr>
            <a:normAutofit fontScale="92500"/>
          </a:bodyPr>
          <a:lstStyle/>
          <a:p>
            <a:endParaRPr lang="en-GB" dirty="0"/>
          </a:p>
          <a:p>
            <a:r>
              <a:rPr lang="en-GB"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Apply on Ayrshire College website: </a:t>
            </a:r>
            <a:r>
              <a:rPr lang="en-GB" dirty="0">
                <a:solidFill>
                  <a:srgbClr val="0563C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https://www1.ayrshire.ac.uk/schools/school-college-courses-apply/</a:t>
            </a:r>
            <a:endParaRPr lang="en-GB" dirty="0">
              <a:solidFill>
                <a:srgbClr val="0070C0"/>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45314172-3608-4AE5-94F0-886EA6BCB4ED}"/>
              </a:ext>
            </a:extLst>
          </p:cNvPr>
          <p:cNvSpPr>
            <a:spLocks noGrp="1"/>
          </p:cNvSpPr>
          <p:nvPr>
            <p:ph sz="quarter" idx="4"/>
          </p:nvPr>
        </p:nvSpPr>
        <p:spPr>
          <a:xfrm>
            <a:off x="6169024" y="2505075"/>
            <a:ext cx="5183188" cy="3684588"/>
          </a:xfrm>
        </p:spPr>
        <p:txBody>
          <a:bodyPr>
            <a:normAutofit/>
          </a:bodyPr>
          <a:lstStyle/>
          <a:p>
            <a:endParaRPr lang="en-GB" dirty="0"/>
          </a:p>
          <a:p>
            <a:endParaRPr lang="en-GB" b="1" dirty="0">
              <a:solidFill>
                <a:srgbClr val="7030A0"/>
              </a:solidFill>
            </a:endParaRPr>
          </a:p>
          <a:p>
            <a:r>
              <a:rPr lang="en-GB" dirty="0">
                <a:solidFill>
                  <a:srgbClr val="7030A0"/>
                </a:solidFill>
                <a:latin typeface="Arial" panose="020B0604020202020204" pitchFamily="34" charset="0"/>
                <a:cs typeface="Arial" panose="020B0604020202020204" pitchFamily="34" charset="0"/>
              </a:rPr>
              <a:t>Hair &amp; Beauty</a:t>
            </a:r>
          </a:p>
          <a:p>
            <a:r>
              <a:rPr lang="en-GB" dirty="0">
                <a:solidFill>
                  <a:srgbClr val="7030A0"/>
                </a:solidFill>
                <a:latin typeface="Arial" panose="020B0604020202020204" pitchFamily="34" charset="0"/>
                <a:cs typeface="Arial" panose="020B0604020202020204" pitchFamily="34" charset="0"/>
              </a:rPr>
              <a:t>Health &amp; Social Care (Mental Health &amp; Wellbeing)</a:t>
            </a:r>
          </a:p>
          <a:p>
            <a:r>
              <a:rPr lang="en-GB" dirty="0">
                <a:solidFill>
                  <a:srgbClr val="7030A0"/>
                </a:solidFill>
                <a:latin typeface="Arial" panose="020B0604020202020204" pitchFamily="34" charset="0"/>
                <a:cs typeface="Arial" panose="020B0604020202020204" pitchFamily="34" charset="0"/>
              </a:rPr>
              <a:t>Professional Cookery</a:t>
            </a:r>
          </a:p>
          <a:p>
            <a:r>
              <a:rPr lang="en-GB" dirty="0">
                <a:solidFill>
                  <a:srgbClr val="7030A0"/>
                </a:solidFill>
                <a:latin typeface="Arial" panose="020B0604020202020204" pitchFamily="34" charset="0"/>
                <a:cs typeface="Arial" panose="020B0604020202020204" pitchFamily="34" charset="0"/>
              </a:rPr>
              <a:t>Automotive Skills</a:t>
            </a:r>
          </a:p>
          <a:p>
            <a:pPr marL="0" indent="0">
              <a:buNone/>
            </a:pPr>
            <a:endParaRPr lang="en-GB" dirty="0"/>
          </a:p>
        </p:txBody>
      </p:sp>
    </p:spTree>
    <p:extLst>
      <p:ext uri="{BB962C8B-B14F-4D97-AF65-F5344CB8AC3E}">
        <p14:creationId xmlns:p14="http://schemas.microsoft.com/office/powerpoint/2010/main" val="274443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9D5A-3E9B-41E3-9C49-7548694AEE65}"/>
              </a:ext>
            </a:extLst>
          </p:cNvPr>
          <p:cNvSpPr>
            <a:spLocks noGrp="1"/>
          </p:cNvSpPr>
          <p:nvPr>
            <p:ph type="title"/>
          </p:nvPr>
        </p:nvSpPr>
        <p:spPr>
          <a:solidFill>
            <a:srgbClr val="7030A0"/>
          </a:solidFill>
        </p:spPr>
        <p:txBody>
          <a:bodyPr>
            <a:normAutofit/>
          </a:bodyPr>
          <a:lstStyle/>
          <a:p>
            <a:r>
              <a:rPr lang="en-GB" b="1" dirty="0">
                <a:solidFill>
                  <a:schemeClr val="bg1"/>
                </a:solidFill>
              </a:rPr>
              <a:t>Apprenticeships: work, earn &amp; learn</a:t>
            </a:r>
            <a:br>
              <a:rPr lang="en-GB" b="1" dirty="0">
                <a:solidFill>
                  <a:schemeClr val="accent4">
                    <a:lumMod val="75000"/>
                  </a:schemeClr>
                </a:solidFill>
              </a:rPr>
            </a:br>
            <a:r>
              <a:rPr lang="en-GB" b="1" dirty="0">
                <a:solidFill>
                  <a:srgbClr val="00B0F0"/>
                </a:solidFill>
              </a:rPr>
              <a:t>www.apprenticeships.scot</a:t>
            </a:r>
          </a:p>
        </p:txBody>
      </p:sp>
      <p:pic>
        <p:nvPicPr>
          <p:cNvPr id="8" name="Content Placeholder 7">
            <a:extLst>
              <a:ext uri="{FF2B5EF4-FFF2-40B4-BE49-F238E27FC236}">
                <a16:creationId xmlns:a16="http://schemas.microsoft.com/office/drawing/2014/main" id="{BE640A31-15DB-4B10-B711-4DE969EBB9C8}"/>
              </a:ext>
            </a:extLst>
          </p:cNvPr>
          <p:cNvPicPr>
            <a:picLocks noGrp="1" noChangeAspect="1"/>
          </p:cNvPicPr>
          <p:nvPr>
            <p:ph idx="1"/>
          </p:nvPr>
        </p:nvPicPr>
        <p:blipFill>
          <a:blip r:embed="rId3"/>
          <a:stretch>
            <a:fillRect/>
          </a:stretch>
        </p:blipFill>
        <p:spPr>
          <a:xfrm>
            <a:off x="1981200" y="1704099"/>
            <a:ext cx="8229600" cy="4318167"/>
          </a:xfrm>
        </p:spPr>
      </p:pic>
    </p:spTree>
    <p:extLst>
      <p:ext uri="{BB962C8B-B14F-4D97-AF65-F5344CB8AC3E}">
        <p14:creationId xmlns:p14="http://schemas.microsoft.com/office/powerpoint/2010/main" val="515877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705B-138D-414F-89E3-3575E7193567}"/>
              </a:ext>
            </a:extLst>
          </p:cNvPr>
          <p:cNvSpPr>
            <a:spLocks noGrp="1"/>
          </p:cNvSpPr>
          <p:nvPr>
            <p:ph type="title"/>
          </p:nvPr>
        </p:nvSpPr>
        <p:spPr>
          <a:xfrm>
            <a:off x="905483" y="1065749"/>
            <a:ext cx="3676042" cy="4726502"/>
          </a:xfrm>
          <a:solidFill>
            <a:srgbClr val="7030A0"/>
          </a:solidFill>
        </p:spPr>
        <p:txBody>
          <a:bodyPr>
            <a:normAutofit/>
          </a:bodyPr>
          <a:lstStyle/>
          <a:p>
            <a:r>
              <a:rPr lang="en-GB" sz="3200" b="1" dirty="0">
                <a:solidFill>
                  <a:schemeClr val="bg1"/>
                </a:solidFill>
                <a:latin typeface="Arial" panose="020B0604020202020204" pitchFamily="34" charset="0"/>
                <a:cs typeface="Arial" panose="020B0604020202020204" pitchFamily="34" charset="0"/>
              </a:rPr>
              <a:t>What are Foundation Apprenticeships?</a:t>
            </a:r>
          </a:p>
        </p:txBody>
      </p:sp>
      <p:sp>
        <p:nvSpPr>
          <p:cNvPr id="3" name="Content Placeholder 2">
            <a:extLst>
              <a:ext uri="{FF2B5EF4-FFF2-40B4-BE49-F238E27FC236}">
                <a16:creationId xmlns:a16="http://schemas.microsoft.com/office/drawing/2014/main" id="{885D40F1-D454-4847-96CF-FDA0859A7092}"/>
              </a:ext>
            </a:extLst>
          </p:cNvPr>
          <p:cNvSpPr>
            <a:spLocks noGrp="1"/>
          </p:cNvSpPr>
          <p:nvPr>
            <p:ph idx="1"/>
          </p:nvPr>
        </p:nvSpPr>
        <p:spPr>
          <a:xfrm>
            <a:off x="4800600" y="713312"/>
            <a:ext cx="6724650" cy="5992287"/>
          </a:xfrm>
        </p:spPr>
        <p:txBody>
          <a:bodyPr anchor="ctr">
            <a:normAutofit/>
          </a:bodyPr>
          <a:lstStyle/>
          <a:p>
            <a:r>
              <a:rPr lang="en-GB" b="1" dirty="0">
                <a:solidFill>
                  <a:schemeClr val="accent6">
                    <a:lumMod val="50000"/>
                  </a:schemeClr>
                </a:solidFill>
                <a:latin typeface="Arial" panose="020B0604020202020204" pitchFamily="34" charset="0"/>
                <a:cs typeface="Arial" panose="020B0604020202020204" pitchFamily="34" charset="0"/>
              </a:rPr>
              <a:t>1-2 years in S5 and/or S6 (1 day/2 </a:t>
            </a:r>
            <a:r>
              <a:rPr lang="en-GB" b="1" dirty="0" err="1">
                <a:solidFill>
                  <a:schemeClr val="accent6">
                    <a:lumMod val="50000"/>
                  </a:schemeClr>
                </a:solidFill>
                <a:latin typeface="Arial" panose="020B0604020202020204" pitchFamily="34" charset="0"/>
                <a:cs typeface="Arial" panose="020B0604020202020204" pitchFamily="34" charset="0"/>
              </a:rPr>
              <a:t>pms</a:t>
            </a:r>
            <a:r>
              <a:rPr lang="en-GB" b="1" dirty="0">
                <a:solidFill>
                  <a:schemeClr val="accent6">
                    <a:lumMod val="50000"/>
                  </a:schemeClr>
                </a:solidFill>
                <a:latin typeface="Arial" panose="020B0604020202020204" pitchFamily="34" charset="0"/>
                <a:cs typeface="Arial" panose="020B0604020202020204" pitchFamily="34" charset="0"/>
              </a:rPr>
              <a:t> a week in College Centre) </a:t>
            </a:r>
          </a:p>
          <a:p>
            <a:r>
              <a:rPr lang="en-GB" b="1" i="1" dirty="0">
                <a:solidFill>
                  <a:srgbClr val="FF0000"/>
                </a:solidFill>
                <a:latin typeface="Arial" panose="020B0604020202020204" pitchFamily="34" charset="0"/>
                <a:cs typeface="Arial" panose="020B0604020202020204" pitchFamily="34" charset="0"/>
              </a:rPr>
              <a:t>*Apply in S4 for 2-year courses*</a:t>
            </a:r>
            <a:endParaRPr lang="en-GB" dirty="0">
              <a:latin typeface="Arial" panose="020B0604020202020204" pitchFamily="34" charset="0"/>
              <a:cs typeface="Arial" panose="020B0604020202020204" pitchFamily="34" charset="0"/>
            </a:endParaRPr>
          </a:p>
          <a:p>
            <a:r>
              <a:rPr lang="en-GB" b="1" dirty="0">
                <a:solidFill>
                  <a:schemeClr val="accent6">
                    <a:lumMod val="50000"/>
                  </a:schemeClr>
                </a:solidFill>
                <a:latin typeface="Arial" panose="020B0604020202020204" pitchFamily="34" charset="0"/>
                <a:cs typeface="Arial" panose="020B0604020202020204" pitchFamily="34" charset="0"/>
              </a:rPr>
              <a:t>Equivalent to Level 6 (Higher)</a:t>
            </a:r>
          </a:p>
          <a:p>
            <a:r>
              <a:rPr lang="en-GB" b="1" dirty="0">
                <a:solidFill>
                  <a:schemeClr val="accent6">
                    <a:lumMod val="50000"/>
                  </a:schemeClr>
                </a:solidFill>
                <a:latin typeface="Arial" panose="020B0604020202020204" pitchFamily="34" charset="0"/>
                <a:cs typeface="Arial" panose="020B0604020202020204" pitchFamily="34" charset="0"/>
              </a:rPr>
              <a:t>Popular Subjects: Engineering, Early Years &amp; Childcare</a:t>
            </a:r>
          </a:p>
          <a:p>
            <a:r>
              <a:rPr lang="en-GB" b="1" dirty="0">
                <a:solidFill>
                  <a:schemeClr val="accent6">
                    <a:lumMod val="50000"/>
                  </a:schemeClr>
                </a:solidFill>
                <a:latin typeface="Arial" panose="020B0604020202020204" pitchFamily="34" charset="0"/>
                <a:cs typeface="Arial" panose="020B0604020202020204" pitchFamily="34" charset="0"/>
              </a:rPr>
              <a:t>Includes practical work and regular work placement</a:t>
            </a:r>
          </a:p>
          <a:p>
            <a:r>
              <a:rPr lang="en-GB" b="1" dirty="0">
                <a:solidFill>
                  <a:schemeClr val="accent6">
                    <a:lumMod val="50000"/>
                  </a:schemeClr>
                </a:solidFill>
                <a:latin typeface="Arial" panose="020B0604020202020204" pitchFamily="34" charset="0"/>
                <a:cs typeface="Arial" panose="020B0604020202020204" pitchFamily="34" charset="0"/>
              </a:rPr>
              <a:t>Good preparation for College HNC study or a Modern Apprenticeship</a:t>
            </a:r>
          </a:p>
          <a:p>
            <a:r>
              <a:rPr lang="en-GB" b="1" dirty="0">
                <a:solidFill>
                  <a:schemeClr val="accent6">
                    <a:lumMod val="50000"/>
                  </a:schemeClr>
                </a:solidFill>
                <a:latin typeface="Arial" panose="020B0604020202020204" pitchFamily="34" charset="0"/>
                <a:cs typeface="Arial" panose="020B0604020202020204" pitchFamily="34" charset="0"/>
              </a:rPr>
              <a:t>Accepted by most Universities, but not all, and not for all courses</a:t>
            </a:r>
          </a:p>
        </p:txBody>
      </p:sp>
    </p:spTree>
    <p:extLst>
      <p:ext uri="{BB962C8B-B14F-4D97-AF65-F5344CB8AC3E}">
        <p14:creationId xmlns:p14="http://schemas.microsoft.com/office/powerpoint/2010/main" val="3300013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705B-138D-414F-89E3-3575E7193567}"/>
              </a:ext>
            </a:extLst>
          </p:cNvPr>
          <p:cNvSpPr>
            <a:spLocks noGrp="1"/>
          </p:cNvSpPr>
          <p:nvPr>
            <p:ph type="title"/>
          </p:nvPr>
        </p:nvSpPr>
        <p:spPr>
          <a:xfrm>
            <a:off x="905483" y="1065749"/>
            <a:ext cx="3676042" cy="4726502"/>
          </a:xfrm>
          <a:solidFill>
            <a:srgbClr val="7030A0"/>
          </a:solidFill>
        </p:spPr>
        <p:txBody>
          <a:bodyPr>
            <a:normAutofit/>
          </a:bodyPr>
          <a:lstStyle/>
          <a:p>
            <a:r>
              <a:rPr lang="en-GB" sz="3200" b="1" dirty="0">
                <a:solidFill>
                  <a:schemeClr val="bg1"/>
                </a:solidFill>
                <a:latin typeface="Arial" panose="020B0604020202020204" pitchFamily="34" charset="0"/>
                <a:cs typeface="Arial" panose="020B0604020202020204" pitchFamily="34" charset="0"/>
              </a:rPr>
              <a:t>What are Modern Apprenticeships?</a:t>
            </a:r>
          </a:p>
        </p:txBody>
      </p:sp>
      <p:sp>
        <p:nvSpPr>
          <p:cNvPr id="3" name="Content Placeholder 2">
            <a:extLst>
              <a:ext uri="{FF2B5EF4-FFF2-40B4-BE49-F238E27FC236}">
                <a16:creationId xmlns:a16="http://schemas.microsoft.com/office/drawing/2014/main" id="{885D40F1-D454-4847-96CF-FDA0859A7092}"/>
              </a:ext>
            </a:extLst>
          </p:cNvPr>
          <p:cNvSpPr>
            <a:spLocks noGrp="1"/>
          </p:cNvSpPr>
          <p:nvPr>
            <p:ph idx="1"/>
          </p:nvPr>
        </p:nvSpPr>
        <p:spPr>
          <a:xfrm>
            <a:off x="4800600" y="713312"/>
            <a:ext cx="6724650" cy="5992287"/>
          </a:xfrm>
        </p:spPr>
        <p:txBody>
          <a:bodyPr anchor="ctr">
            <a:normAutofit/>
          </a:bodyPr>
          <a:lstStyle/>
          <a:p>
            <a:r>
              <a:rPr lang="en-GB" sz="2800" b="1" dirty="0">
                <a:solidFill>
                  <a:srgbClr val="0070C0"/>
                </a:solidFill>
                <a:latin typeface="Arial" panose="020B0604020202020204" pitchFamily="34" charset="0"/>
                <a:cs typeface="Arial" panose="020B0604020202020204" pitchFamily="34" charset="0"/>
              </a:rPr>
              <a:t>From age 16 -  undertaken after leaving school</a:t>
            </a:r>
          </a:p>
          <a:p>
            <a:r>
              <a:rPr lang="en-GB" sz="2800" b="1" dirty="0">
                <a:solidFill>
                  <a:srgbClr val="0070C0"/>
                </a:solidFill>
                <a:latin typeface="Arial" panose="020B0604020202020204" pitchFamily="34" charset="0"/>
                <a:cs typeface="Arial" panose="020B0604020202020204" pitchFamily="34" charset="0"/>
              </a:rPr>
              <a:t>Usually need Nat 5s – though not always</a:t>
            </a:r>
          </a:p>
          <a:p>
            <a:r>
              <a:rPr lang="en-GB" sz="2800" b="1" dirty="0">
                <a:solidFill>
                  <a:srgbClr val="0070C0"/>
                </a:solidFill>
                <a:latin typeface="Arial" panose="020B0604020202020204" pitchFamily="34" charset="0"/>
                <a:cs typeface="Arial" panose="020B0604020202020204" pitchFamily="34" charset="0"/>
              </a:rPr>
              <a:t>Employed from day 1 and earning a wage.</a:t>
            </a:r>
          </a:p>
          <a:p>
            <a:r>
              <a:rPr lang="en-GB" sz="2800" b="1" dirty="0">
                <a:solidFill>
                  <a:srgbClr val="0070C0"/>
                </a:solidFill>
                <a:latin typeface="Arial" panose="020B0604020202020204" pitchFamily="34" charset="0"/>
                <a:cs typeface="Arial" panose="020B0604020202020204" pitchFamily="34" charset="0"/>
              </a:rPr>
              <a:t>Training on the job or at College through ‘day’ or ‘block’ release.</a:t>
            </a:r>
          </a:p>
          <a:p>
            <a:pPr marL="0" indent="0">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957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705B-138D-414F-89E3-3575E7193567}"/>
              </a:ext>
            </a:extLst>
          </p:cNvPr>
          <p:cNvSpPr>
            <a:spLocks noGrp="1"/>
          </p:cNvSpPr>
          <p:nvPr>
            <p:ph type="title"/>
          </p:nvPr>
        </p:nvSpPr>
        <p:spPr>
          <a:xfrm>
            <a:off x="905483" y="1065749"/>
            <a:ext cx="3676042" cy="4726502"/>
          </a:xfrm>
          <a:solidFill>
            <a:srgbClr val="7030A0"/>
          </a:solidFill>
        </p:spPr>
        <p:txBody>
          <a:bodyPr>
            <a:normAutofit/>
          </a:bodyPr>
          <a:lstStyle/>
          <a:p>
            <a:r>
              <a:rPr lang="en-GB" sz="3200" b="1" dirty="0">
                <a:solidFill>
                  <a:schemeClr val="bg1"/>
                </a:solidFill>
                <a:latin typeface="Arial" panose="020B0604020202020204" pitchFamily="34" charset="0"/>
                <a:cs typeface="Arial" panose="020B0604020202020204" pitchFamily="34" charset="0"/>
              </a:rPr>
              <a:t>What are Graduate Apprenticeships?</a:t>
            </a:r>
          </a:p>
        </p:txBody>
      </p:sp>
      <p:sp>
        <p:nvSpPr>
          <p:cNvPr id="3" name="Content Placeholder 2">
            <a:extLst>
              <a:ext uri="{FF2B5EF4-FFF2-40B4-BE49-F238E27FC236}">
                <a16:creationId xmlns:a16="http://schemas.microsoft.com/office/drawing/2014/main" id="{885D40F1-D454-4847-96CF-FDA0859A7092}"/>
              </a:ext>
            </a:extLst>
          </p:cNvPr>
          <p:cNvSpPr>
            <a:spLocks noGrp="1"/>
          </p:cNvSpPr>
          <p:nvPr>
            <p:ph idx="1"/>
          </p:nvPr>
        </p:nvSpPr>
        <p:spPr>
          <a:xfrm>
            <a:off x="4800600" y="713312"/>
            <a:ext cx="6724650" cy="5992287"/>
          </a:xfrm>
        </p:spPr>
        <p:txBody>
          <a:bodyPr anchor="ctr">
            <a:normAutofit fontScale="92500" lnSpcReduction="10000"/>
          </a:bodyPr>
          <a:lstStyle/>
          <a:p>
            <a:r>
              <a:rPr lang="en-GB" sz="3200" b="1" dirty="0">
                <a:solidFill>
                  <a:srgbClr val="7030A0"/>
                </a:solidFill>
              </a:rPr>
              <a:t>Study towards an Honours Degree while working and earning</a:t>
            </a:r>
          </a:p>
          <a:p>
            <a:r>
              <a:rPr lang="en-GB" sz="3200" b="1" dirty="0">
                <a:solidFill>
                  <a:srgbClr val="7030A0"/>
                </a:solidFill>
              </a:rPr>
              <a:t>Start from Level 8 (usually need Level 7/ Advanced Higher or HNC first)</a:t>
            </a:r>
          </a:p>
          <a:p>
            <a:r>
              <a:rPr lang="en-GB" sz="3200" b="1" dirty="0">
                <a:solidFill>
                  <a:srgbClr val="7030A0"/>
                </a:solidFill>
              </a:rPr>
              <a:t>Builds relevant skills and knowledge that Scottish Industries are seeking</a:t>
            </a:r>
          </a:p>
          <a:p>
            <a:r>
              <a:rPr lang="en-GB" sz="3200" b="1" dirty="0">
                <a:solidFill>
                  <a:srgbClr val="7030A0"/>
                </a:solidFill>
              </a:rPr>
              <a:t>Popular frameworks: </a:t>
            </a:r>
          </a:p>
          <a:p>
            <a:r>
              <a:rPr lang="en-GB" sz="3200" b="1" dirty="0">
                <a:solidFill>
                  <a:srgbClr val="7030A0"/>
                </a:solidFill>
              </a:rPr>
              <a:t>Business Management &amp; Financial Services</a:t>
            </a:r>
          </a:p>
          <a:p>
            <a:r>
              <a:rPr lang="en-GB" sz="3200" b="1" dirty="0">
                <a:solidFill>
                  <a:srgbClr val="7030A0"/>
                </a:solidFill>
              </a:rPr>
              <a:t>Engineering: Civil </a:t>
            </a:r>
            <a:r>
              <a:rPr lang="en-GB" sz="3200" b="1">
                <a:solidFill>
                  <a:srgbClr val="7030A0"/>
                </a:solidFill>
              </a:rPr>
              <a:t>and Design</a:t>
            </a:r>
          </a:p>
          <a:p>
            <a:r>
              <a:rPr lang="en-GB" sz="3200" b="1" dirty="0">
                <a:solidFill>
                  <a:srgbClr val="7030A0"/>
                </a:solidFill>
              </a:rPr>
              <a:t>Management for Business, Software Development </a:t>
            </a:r>
          </a:p>
          <a:p>
            <a:r>
              <a:rPr lang="en-GB" sz="3200" b="1" dirty="0">
                <a:solidFill>
                  <a:srgbClr val="7030A0"/>
                </a:solidFill>
              </a:rPr>
              <a:t>Cyber Security</a:t>
            </a:r>
          </a:p>
          <a:p>
            <a:pPr marL="0" indent="0">
              <a:buNone/>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95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D17C28-159A-E49F-1331-F671E5474E8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DD51FEC-5795-5AFB-4FCE-09AA838B6EFC}"/>
              </a:ext>
            </a:extLst>
          </p:cNvPr>
          <p:cNvPicPr>
            <a:picLocks noChangeAspect="1"/>
          </p:cNvPicPr>
          <p:nvPr/>
        </p:nvPicPr>
        <p:blipFill>
          <a:blip r:embed="rId2"/>
          <a:stretch>
            <a:fillRect/>
          </a:stretch>
        </p:blipFill>
        <p:spPr>
          <a:xfrm>
            <a:off x="38100" y="1057275"/>
            <a:ext cx="12115800" cy="5624512"/>
          </a:xfrm>
          <a:prstGeom prst="rect">
            <a:avLst/>
          </a:prstGeom>
        </p:spPr>
      </p:pic>
      <p:sp>
        <p:nvSpPr>
          <p:cNvPr id="6" name="Title 5">
            <a:extLst>
              <a:ext uri="{FF2B5EF4-FFF2-40B4-BE49-F238E27FC236}">
                <a16:creationId xmlns:a16="http://schemas.microsoft.com/office/drawing/2014/main" id="{32FA6EDA-EEEA-024A-BADD-06C87505E2E6}"/>
              </a:ext>
            </a:extLst>
          </p:cNvPr>
          <p:cNvSpPr>
            <a:spLocks noGrp="1"/>
          </p:cNvSpPr>
          <p:nvPr>
            <p:ph type="title"/>
          </p:nvPr>
        </p:nvSpPr>
        <p:spPr>
          <a:xfrm>
            <a:off x="19050" y="1"/>
            <a:ext cx="12172950" cy="96202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GB" sz="4400" dirty="0">
                <a:solidFill>
                  <a:schemeClr val="bg1"/>
                </a:solidFill>
                <a:latin typeface="Arial" panose="020B0604020202020204" pitchFamily="34" charset="0"/>
                <a:cs typeface="Arial" panose="020B0604020202020204" pitchFamily="34" charset="0"/>
              </a:rPr>
              <a:t>Employment by Industry (2022-2025) Ayrshire</a:t>
            </a:r>
          </a:p>
        </p:txBody>
      </p:sp>
      <p:sp>
        <p:nvSpPr>
          <p:cNvPr id="7" name="Circle: Hollow 6">
            <a:extLst>
              <a:ext uri="{FF2B5EF4-FFF2-40B4-BE49-F238E27FC236}">
                <a16:creationId xmlns:a16="http://schemas.microsoft.com/office/drawing/2014/main" id="{21045A8C-1B01-ADD8-348A-E7D1893AFDA4}"/>
              </a:ext>
            </a:extLst>
          </p:cNvPr>
          <p:cNvSpPr/>
          <p:nvPr/>
        </p:nvSpPr>
        <p:spPr>
          <a:xfrm>
            <a:off x="209549" y="1825625"/>
            <a:ext cx="3781425" cy="2717800"/>
          </a:xfrm>
          <a:prstGeom prst="donut">
            <a:avLst>
              <a:gd name="adj" fmla="val 38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ircle: Hollow 7">
            <a:extLst>
              <a:ext uri="{FF2B5EF4-FFF2-40B4-BE49-F238E27FC236}">
                <a16:creationId xmlns:a16="http://schemas.microsoft.com/office/drawing/2014/main" id="{1298690F-E77C-30FF-A319-FFF34C620613}"/>
              </a:ext>
            </a:extLst>
          </p:cNvPr>
          <p:cNvSpPr/>
          <p:nvPr/>
        </p:nvSpPr>
        <p:spPr>
          <a:xfrm>
            <a:off x="5076825" y="866775"/>
            <a:ext cx="6781800" cy="3448050"/>
          </a:xfrm>
          <a:prstGeom prst="donut">
            <a:avLst>
              <a:gd name="adj" fmla="val 3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21686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07ACB-C75F-2943-82F1-3F3231559A9F}"/>
              </a:ext>
            </a:extLst>
          </p:cNvPr>
          <p:cNvSpPr/>
          <p:nvPr/>
        </p:nvSpPr>
        <p:spPr>
          <a:xfrm>
            <a:off x="0" y="-24342"/>
            <a:ext cx="12192000" cy="9087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7030A0"/>
                </a:solidFill>
              </a:rPr>
              <a:t> </a:t>
            </a:r>
          </a:p>
        </p:txBody>
      </p:sp>
      <p:sp>
        <p:nvSpPr>
          <p:cNvPr id="5" name="TextBox 4">
            <a:extLst>
              <a:ext uri="{FF2B5EF4-FFF2-40B4-BE49-F238E27FC236}">
                <a16:creationId xmlns:a16="http://schemas.microsoft.com/office/drawing/2014/main" id="{B3AC6F82-0BD4-6B4B-9EC3-13DEF314244B}"/>
              </a:ext>
            </a:extLst>
          </p:cNvPr>
          <p:cNvSpPr txBox="1"/>
          <p:nvPr/>
        </p:nvSpPr>
        <p:spPr>
          <a:xfrm>
            <a:off x="166855" y="131194"/>
            <a:ext cx="11487312" cy="646331"/>
          </a:xfrm>
          <a:prstGeom prst="rect">
            <a:avLst/>
          </a:prstGeom>
          <a:noFill/>
        </p:spPr>
        <p:txBody>
          <a:bodyPr wrap="none" rtlCol="0">
            <a:spAutoFit/>
          </a:bodyPr>
          <a:lstStyle/>
          <a:p>
            <a:r>
              <a:rPr lang="en-GB" sz="3600" dirty="0">
                <a:solidFill>
                  <a:schemeClr val="bg1"/>
                </a:solidFill>
                <a:latin typeface="Arial" panose="020B0604020202020204" pitchFamily="34" charset="0"/>
                <a:cs typeface="Arial" panose="020B0604020202020204" pitchFamily="34" charset="0"/>
              </a:rPr>
              <a:t>Forecast Employment by Industry (2025-2032) Ayrshire</a:t>
            </a:r>
          </a:p>
        </p:txBody>
      </p:sp>
      <p:pic>
        <p:nvPicPr>
          <p:cNvPr id="3" name="Picture 2">
            <a:extLst>
              <a:ext uri="{FF2B5EF4-FFF2-40B4-BE49-F238E27FC236}">
                <a16:creationId xmlns:a16="http://schemas.microsoft.com/office/drawing/2014/main" id="{6B979F5B-0E6D-0F1F-5DDB-4B9FF9CBD9B9}"/>
              </a:ext>
            </a:extLst>
          </p:cNvPr>
          <p:cNvPicPr>
            <a:picLocks noChangeAspect="1"/>
          </p:cNvPicPr>
          <p:nvPr/>
        </p:nvPicPr>
        <p:blipFill>
          <a:blip r:embed="rId3"/>
          <a:stretch>
            <a:fillRect/>
          </a:stretch>
        </p:blipFill>
        <p:spPr>
          <a:xfrm>
            <a:off x="38100" y="884378"/>
            <a:ext cx="12115800" cy="5797409"/>
          </a:xfrm>
          <a:prstGeom prst="rect">
            <a:avLst/>
          </a:prstGeom>
        </p:spPr>
      </p:pic>
      <p:sp>
        <p:nvSpPr>
          <p:cNvPr id="2" name="Circle: Hollow 1">
            <a:extLst>
              <a:ext uri="{FF2B5EF4-FFF2-40B4-BE49-F238E27FC236}">
                <a16:creationId xmlns:a16="http://schemas.microsoft.com/office/drawing/2014/main" id="{7BD68DB5-C24F-5D2B-CD65-5FCC9D7182D5}"/>
              </a:ext>
            </a:extLst>
          </p:cNvPr>
          <p:cNvSpPr/>
          <p:nvPr/>
        </p:nvSpPr>
        <p:spPr>
          <a:xfrm>
            <a:off x="342900" y="1793097"/>
            <a:ext cx="3800476" cy="2712227"/>
          </a:xfrm>
          <a:prstGeom prst="donut">
            <a:avLst>
              <a:gd name="adj" fmla="val 21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Circle: Hollow 5">
            <a:extLst>
              <a:ext uri="{FF2B5EF4-FFF2-40B4-BE49-F238E27FC236}">
                <a16:creationId xmlns:a16="http://schemas.microsoft.com/office/drawing/2014/main" id="{4A97DFC6-972D-11CD-E1A1-9DF6CD30DABA}"/>
              </a:ext>
            </a:extLst>
          </p:cNvPr>
          <p:cNvSpPr/>
          <p:nvPr/>
        </p:nvSpPr>
        <p:spPr>
          <a:xfrm>
            <a:off x="4953000" y="777525"/>
            <a:ext cx="7058025" cy="3403950"/>
          </a:xfrm>
          <a:prstGeom prst="donut">
            <a:avLst>
              <a:gd name="adj" fmla="val 34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61459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0987-BF62-4D78-BDD6-B562CF35E419}"/>
              </a:ext>
            </a:extLst>
          </p:cNvPr>
          <p:cNvSpPr>
            <a:spLocks noGrp="1"/>
          </p:cNvSpPr>
          <p:nvPr>
            <p:ph type="title"/>
          </p:nvPr>
        </p:nvSpPr>
        <p:spPr>
          <a:xfrm>
            <a:off x="1933575" y="338162"/>
            <a:ext cx="8839200" cy="1143000"/>
          </a:xfrm>
          <a:solidFill>
            <a:srgbClr val="00B050"/>
          </a:solidFill>
        </p:spPr>
        <p:txBody>
          <a:bodyPr>
            <a:normAutofit/>
          </a:bodyPr>
          <a:lstStyle/>
          <a:p>
            <a:r>
              <a:rPr lang="en-GB" sz="3600" dirty="0">
                <a:solidFill>
                  <a:schemeClr val="bg1"/>
                </a:solidFill>
                <a:latin typeface="Arial" panose="020B0604020202020204" pitchFamily="34" charset="0"/>
                <a:cs typeface="Arial" panose="020B0604020202020204" pitchFamily="34" charset="0"/>
              </a:rPr>
              <a:t>A growth sector – Green Careers</a:t>
            </a:r>
            <a:br>
              <a:rPr lang="en-GB" sz="3600" b="1" dirty="0">
                <a:solidFill>
                  <a:srgbClr val="00B050"/>
                </a:solidFill>
                <a:latin typeface="Arial" panose="020B0604020202020204" pitchFamily="34" charset="0"/>
                <a:cs typeface="Arial" panose="020B0604020202020204" pitchFamily="34" charset="0"/>
              </a:rPr>
            </a:br>
            <a:r>
              <a:rPr lang="en-GB" sz="3200" dirty="0">
                <a:solidFill>
                  <a:srgbClr val="0070C0"/>
                </a:solidFill>
                <a:latin typeface="Arial" panose="020B0604020202020204" pitchFamily="34" charset="0"/>
                <a:cs typeface="Arial" panose="020B0604020202020204" pitchFamily="34" charset="0"/>
              </a:rPr>
              <a:t>https://www.myworldofwork.co.uk/green-careers</a:t>
            </a:r>
          </a:p>
        </p:txBody>
      </p:sp>
      <p:pic>
        <p:nvPicPr>
          <p:cNvPr id="6" name="Content Placeholder 5">
            <a:extLst>
              <a:ext uri="{FF2B5EF4-FFF2-40B4-BE49-F238E27FC236}">
                <a16:creationId xmlns:a16="http://schemas.microsoft.com/office/drawing/2014/main" id="{E062F364-43AE-4C8C-ACBC-A8E56301B466}"/>
              </a:ext>
            </a:extLst>
          </p:cNvPr>
          <p:cNvPicPr>
            <a:picLocks noGrp="1" noChangeAspect="1"/>
          </p:cNvPicPr>
          <p:nvPr>
            <p:ph idx="1"/>
          </p:nvPr>
        </p:nvPicPr>
        <p:blipFill>
          <a:blip r:embed="rId2"/>
          <a:stretch>
            <a:fillRect/>
          </a:stretch>
        </p:blipFill>
        <p:spPr>
          <a:xfrm>
            <a:off x="2207568" y="1600200"/>
            <a:ext cx="7848872" cy="4637112"/>
          </a:xfrm>
        </p:spPr>
      </p:pic>
      <p:sp>
        <p:nvSpPr>
          <p:cNvPr id="4" name="Footer Placeholder 3">
            <a:extLst>
              <a:ext uri="{FF2B5EF4-FFF2-40B4-BE49-F238E27FC236}">
                <a16:creationId xmlns:a16="http://schemas.microsoft.com/office/drawing/2014/main" id="{545E66AD-9EC0-4C24-8BED-29B83BA572DD}"/>
              </a:ext>
            </a:extLst>
          </p:cNvPr>
          <p:cNvSpPr>
            <a:spLocks noGrp="1"/>
          </p:cNvSpPr>
          <p:nvPr>
            <p:ph type="ftr" sz="quarter" idx="11"/>
          </p:nvPr>
        </p:nvSpPr>
        <p:spPr/>
        <p:txBody>
          <a:bodyPr/>
          <a:lstStyle/>
          <a:p>
            <a:r>
              <a:rPr lang="en-GB"/>
              <a:t>Skills Development Scotland</a:t>
            </a:r>
          </a:p>
        </p:txBody>
      </p:sp>
    </p:spTree>
    <p:extLst>
      <p:ext uri="{BB962C8B-B14F-4D97-AF65-F5344CB8AC3E}">
        <p14:creationId xmlns:p14="http://schemas.microsoft.com/office/powerpoint/2010/main" val="1594435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EE66-EE3C-4109-B890-C22E4E678841}"/>
              </a:ext>
            </a:extLst>
          </p:cNvPr>
          <p:cNvSpPr>
            <a:spLocks noGrp="1"/>
          </p:cNvSpPr>
          <p:nvPr>
            <p:ph type="title"/>
          </p:nvPr>
        </p:nvSpPr>
        <p:spPr>
          <a:xfrm>
            <a:off x="1495425" y="295275"/>
            <a:ext cx="9077325" cy="866775"/>
          </a:xfrm>
          <a:solidFill>
            <a:srgbClr val="00B050"/>
          </a:solidFill>
        </p:spPr>
        <p:txBody>
          <a:bodyPr>
            <a:normAutofit fontScale="90000"/>
          </a:bodyPr>
          <a:lstStyle/>
          <a:p>
            <a:br>
              <a:rPr lang="en-GB" i="0" dirty="0">
                <a:solidFill>
                  <a:schemeClr val="bg1"/>
                </a:solidFill>
                <a:effectLst/>
                <a:latin typeface="proxima-nova"/>
              </a:rPr>
            </a:br>
            <a:r>
              <a:rPr lang="en-GB" i="0" dirty="0">
                <a:solidFill>
                  <a:schemeClr val="bg1"/>
                </a:solidFill>
                <a:effectLst/>
                <a:latin typeface="proxima-nova"/>
              </a:rPr>
              <a:t>Explore </a:t>
            </a:r>
            <a:r>
              <a:rPr lang="en-GB" dirty="0">
                <a:solidFill>
                  <a:schemeClr val="bg1"/>
                </a:solidFill>
                <a:latin typeface="proxima-nova"/>
              </a:rPr>
              <a:t>G</a:t>
            </a:r>
            <a:r>
              <a:rPr lang="en-GB" i="0" dirty="0">
                <a:solidFill>
                  <a:schemeClr val="bg1"/>
                </a:solidFill>
                <a:effectLst/>
                <a:latin typeface="proxima-nova"/>
              </a:rPr>
              <a:t>reen </a:t>
            </a:r>
            <a:r>
              <a:rPr lang="en-GB" dirty="0">
                <a:solidFill>
                  <a:schemeClr val="bg1"/>
                </a:solidFill>
                <a:latin typeface="proxima-nova"/>
              </a:rPr>
              <a:t>J</a:t>
            </a:r>
            <a:r>
              <a:rPr lang="en-GB" i="0" dirty="0">
                <a:solidFill>
                  <a:schemeClr val="bg1"/>
                </a:solidFill>
                <a:effectLst/>
                <a:latin typeface="proxima-nova"/>
              </a:rPr>
              <a:t>obs</a:t>
            </a:r>
            <a:br>
              <a:rPr lang="en-GB" i="0" dirty="0">
                <a:solidFill>
                  <a:schemeClr val="bg1"/>
                </a:solidFill>
                <a:effectLst/>
                <a:latin typeface="proxima-nova"/>
              </a:rPr>
            </a:br>
            <a:r>
              <a:rPr lang="en-GB" sz="3600" dirty="0">
                <a:solidFill>
                  <a:srgbClr val="0070C0"/>
                </a:solidFill>
                <a:latin typeface="Arial" panose="020B0604020202020204" pitchFamily="34" charset="0"/>
                <a:cs typeface="Arial" panose="020B0604020202020204" pitchFamily="34" charset="0"/>
              </a:rPr>
              <a:t>https://www.myworldofwork.co.uk/green-careers</a:t>
            </a:r>
            <a:br>
              <a:rPr lang="en-GB" b="1" dirty="0">
                <a:latin typeface="proxima-nova"/>
              </a:rPr>
            </a:br>
            <a:endParaRPr lang="en-GB" dirty="0">
              <a:solidFill>
                <a:srgbClr val="00B050"/>
              </a:solidFill>
            </a:endParaRPr>
          </a:p>
        </p:txBody>
      </p:sp>
      <p:pic>
        <p:nvPicPr>
          <p:cNvPr id="6" name="Content Placeholder 5">
            <a:extLst>
              <a:ext uri="{FF2B5EF4-FFF2-40B4-BE49-F238E27FC236}">
                <a16:creationId xmlns:a16="http://schemas.microsoft.com/office/drawing/2014/main" id="{64FEE5A5-320D-4EF1-9B69-B5D9C43E6241}"/>
              </a:ext>
            </a:extLst>
          </p:cNvPr>
          <p:cNvPicPr>
            <a:picLocks noGrp="1" noChangeAspect="1"/>
          </p:cNvPicPr>
          <p:nvPr>
            <p:ph idx="1"/>
          </p:nvPr>
        </p:nvPicPr>
        <p:blipFill>
          <a:blip r:embed="rId2"/>
          <a:stretch>
            <a:fillRect/>
          </a:stretch>
        </p:blipFill>
        <p:spPr>
          <a:xfrm>
            <a:off x="1775520" y="1772816"/>
            <a:ext cx="8435280" cy="4583534"/>
          </a:xfrm>
        </p:spPr>
      </p:pic>
      <p:sp>
        <p:nvSpPr>
          <p:cNvPr id="4" name="Footer Placeholder 3">
            <a:extLst>
              <a:ext uri="{FF2B5EF4-FFF2-40B4-BE49-F238E27FC236}">
                <a16:creationId xmlns:a16="http://schemas.microsoft.com/office/drawing/2014/main" id="{D1468AA6-76B5-483F-B2FF-AFAB9979DBC6}"/>
              </a:ext>
            </a:extLst>
          </p:cNvPr>
          <p:cNvSpPr>
            <a:spLocks noGrp="1"/>
          </p:cNvSpPr>
          <p:nvPr>
            <p:ph type="ftr" sz="quarter" idx="11"/>
          </p:nvPr>
        </p:nvSpPr>
        <p:spPr/>
        <p:txBody>
          <a:bodyPr/>
          <a:lstStyle/>
          <a:p>
            <a:r>
              <a:rPr lang="en-GB"/>
              <a:t>Skills Development Scotland</a:t>
            </a:r>
          </a:p>
        </p:txBody>
      </p:sp>
    </p:spTree>
    <p:extLst>
      <p:ext uri="{BB962C8B-B14F-4D97-AF65-F5344CB8AC3E}">
        <p14:creationId xmlns:p14="http://schemas.microsoft.com/office/powerpoint/2010/main" val="547191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169A4F-298A-44AF-B650-D28FAB2290A2}"/>
              </a:ext>
            </a:extLst>
          </p:cNvPr>
          <p:cNvSpPr>
            <a:spLocks noGrp="1"/>
          </p:cNvSpPr>
          <p:nvPr>
            <p:ph idx="1"/>
          </p:nvPr>
        </p:nvSpPr>
        <p:spPr/>
        <p:txBody>
          <a:bodyPr>
            <a:normAutofit/>
          </a:bodyPr>
          <a:lstStyle/>
          <a:p>
            <a:pPr marL="285750" indent="-285750">
              <a:buFont typeface="Wingdings" panose="05000000000000000000" pitchFamily="2" charset="2"/>
              <a:buChar char="§"/>
            </a:pPr>
            <a:r>
              <a:rPr lang="en-GB" dirty="0"/>
              <a:t>Option Choices &amp; Career Pathways – Planning for the future</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t>Resources</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t>Local LMI &amp; a growth sector example</a:t>
            </a:r>
          </a:p>
          <a:p>
            <a:pPr marL="0" indent="0">
              <a:buNone/>
            </a:pPr>
            <a:endParaRPr lang="en-GB" dirty="0"/>
          </a:p>
          <a:p>
            <a:pPr marL="285750" indent="-285750">
              <a:buFont typeface="Wingdings" panose="05000000000000000000" pitchFamily="2" charset="2"/>
              <a:buChar char="§"/>
            </a:pPr>
            <a:r>
              <a:rPr lang="en-GB" dirty="0"/>
              <a:t>Key skills sought by employers &amp; the changing nature of work</a:t>
            </a:r>
            <a:endParaRPr lang="en-GB" sz="2800" dirty="0"/>
          </a:p>
          <a:p>
            <a:pPr marL="285750" indent="-285750">
              <a:buFont typeface="Wingdings" panose="05000000000000000000" pitchFamily="2" charset="2"/>
              <a:buChar char="§"/>
            </a:pPr>
            <a:endParaRPr lang="en-GB" dirty="0"/>
          </a:p>
          <a:p>
            <a:pPr marL="0" indent="0">
              <a:buNone/>
            </a:pPr>
            <a:endParaRPr lang="en-GB" sz="2800" dirty="0"/>
          </a:p>
          <a:p>
            <a:pPr marL="285750" indent="-285750">
              <a:buFont typeface="Wingdings" panose="05000000000000000000" pitchFamily="2" charset="2"/>
              <a:buChar char="§"/>
            </a:pPr>
            <a:endParaRPr lang="en-GB" sz="2800" dirty="0"/>
          </a:p>
          <a:p>
            <a:endParaRPr lang="en-GB" dirty="0"/>
          </a:p>
        </p:txBody>
      </p:sp>
      <p:sp>
        <p:nvSpPr>
          <p:cNvPr id="4" name="Title 3">
            <a:extLst>
              <a:ext uri="{FF2B5EF4-FFF2-40B4-BE49-F238E27FC236}">
                <a16:creationId xmlns:a16="http://schemas.microsoft.com/office/drawing/2014/main" id="{DDB831F2-940E-4940-9711-49D1F2F1A5F8}"/>
              </a:ext>
            </a:extLst>
          </p:cNvPr>
          <p:cNvSpPr>
            <a:spLocks noGrp="1"/>
          </p:cNvSpPr>
          <p:nvPr>
            <p:ph type="title"/>
          </p:nvPr>
        </p:nvSpPr>
        <p:spPr>
          <a:xfrm>
            <a:off x="838200" y="365126"/>
            <a:ext cx="10515600" cy="1130300"/>
          </a:xfrm>
          <a:prstGeom prst="rec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r>
              <a:rPr lang="en-GB" dirty="0"/>
              <a:t>Career Management Skills, future career planning and Labour Market Information - Ayrshire</a:t>
            </a:r>
          </a:p>
        </p:txBody>
      </p:sp>
    </p:spTree>
    <p:extLst>
      <p:ext uri="{BB962C8B-B14F-4D97-AF65-F5344CB8AC3E}">
        <p14:creationId xmlns:p14="http://schemas.microsoft.com/office/powerpoint/2010/main" val="1957709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6498-9B4B-4843-8EF0-7E249CF36310}"/>
              </a:ext>
            </a:extLst>
          </p:cNvPr>
          <p:cNvSpPr>
            <a:spLocks noGrp="1"/>
          </p:cNvSpPr>
          <p:nvPr>
            <p:ph type="title"/>
          </p:nvPr>
        </p:nvSpPr>
        <p:spPr>
          <a:xfrm>
            <a:off x="838200" y="365126"/>
            <a:ext cx="10515600" cy="1035050"/>
          </a:xfrm>
          <a:solidFill>
            <a:srgbClr val="00B050"/>
          </a:solidFill>
        </p:spPr>
        <p:txBody>
          <a:bodyPr>
            <a:normAutofit fontScale="90000"/>
          </a:bodyPr>
          <a:lstStyle/>
          <a:p>
            <a:br>
              <a:rPr lang="en-US" b="1" i="0" dirty="0">
                <a:effectLst/>
                <a:latin typeface="proxima-nova"/>
              </a:rPr>
            </a:br>
            <a:r>
              <a:rPr lang="en-US" i="0" dirty="0">
                <a:solidFill>
                  <a:schemeClr val="bg1"/>
                </a:solidFill>
                <a:effectLst/>
                <a:latin typeface="proxima-nova"/>
              </a:rPr>
              <a:t>Working in a Green </a:t>
            </a:r>
            <a:r>
              <a:rPr lang="en-US" dirty="0">
                <a:solidFill>
                  <a:schemeClr val="bg1"/>
                </a:solidFill>
                <a:latin typeface="proxima-nova"/>
              </a:rPr>
              <a:t>C</a:t>
            </a:r>
            <a:r>
              <a:rPr lang="en-US" i="0" dirty="0">
                <a:solidFill>
                  <a:schemeClr val="bg1"/>
                </a:solidFill>
                <a:effectLst/>
                <a:latin typeface="proxima-nova"/>
              </a:rPr>
              <a:t>areer</a:t>
            </a:r>
            <a:br>
              <a:rPr lang="en-US" i="0" dirty="0">
                <a:solidFill>
                  <a:schemeClr val="bg1"/>
                </a:solidFill>
                <a:effectLst/>
                <a:latin typeface="proxima-nova"/>
              </a:rPr>
            </a:br>
            <a:r>
              <a:rPr lang="en-GB" sz="3600" dirty="0">
                <a:solidFill>
                  <a:srgbClr val="0070C0"/>
                </a:solidFill>
                <a:latin typeface="Arial" panose="020B0604020202020204" pitchFamily="34" charset="0"/>
                <a:cs typeface="Arial" panose="020B0604020202020204" pitchFamily="34" charset="0"/>
              </a:rPr>
              <a:t>https://www.myworldofwork.co.uk/green-careers</a:t>
            </a:r>
            <a:br>
              <a:rPr lang="en-US" b="1" i="0" dirty="0">
                <a:solidFill>
                  <a:srgbClr val="002649"/>
                </a:solidFill>
                <a:effectLst/>
                <a:latin typeface="proxima-nova"/>
              </a:rPr>
            </a:br>
            <a:endParaRPr lang="en-GB" dirty="0"/>
          </a:p>
        </p:txBody>
      </p:sp>
      <p:pic>
        <p:nvPicPr>
          <p:cNvPr id="6" name="Content Placeholder 5">
            <a:extLst>
              <a:ext uri="{FF2B5EF4-FFF2-40B4-BE49-F238E27FC236}">
                <a16:creationId xmlns:a16="http://schemas.microsoft.com/office/drawing/2014/main" id="{A71CA6CD-FEB5-47C8-A8E6-7D5B50EAD78C}"/>
              </a:ext>
            </a:extLst>
          </p:cNvPr>
          <p:cNvPicPr>
            <a:picLocks noGrp="1" noChangeAspect="1"/>
          </p:cNvPicPr>
          <p:nvPr>
            <p:ph idx="1"/>
          </p:nvPr>
        </p:nvPicPr>
        <p:blipFill>
          <a:blip r:embed="rId2"/>
          <a:stretch>
            <a:fillRect/>
          </a:stretch>
        </p:blipFill>
        <p:spPr>
          <a:xfrm>
            <a:off x="1981200" y="1690687"/>
            <a:ext cx="8229600" cy="4665663"/>
          </a:xfrm>
        </p:spPr>
      </p:pic>
      <p:sp>
        <p:nvSpPr>
          <p:cNvPr id="4" name="Footer Placeholder 3">
            <a:extLst>
              <a:ext uri="{FF2B5EF4-FFF2-40B4-BE49-F238E27FC236}">
                <a16:creationId xmlns:a16="http://schemas.microsoft.com/office/drawing/2014/main" id="{0CF7F748-8B28-4E03-9AC7-AB1E7203EDDA}"/>
              </a:ext>
            </a:extLst>
          </p:cNvPr>
          <p:cNvSpPr>
            <a:spLocks noGrp="1"/>
          </p:cNvSpPr>
          <p:nvPr>
            <p:ph type="ftr" sz="quarter" idx="11"/>
          </p:nvPr>
        </p:nvSpPr>
        <p:spPr/>
        <p:txBody>
          <a:bodyPr/>
          <a:lstStyle/>
          <a:p>
            <a:r>
              <a:rPr lang="en-GB"/>
              <a:t>Skills Development Scotland</a:t>
            </a:r>
          </a:p>
        </p:txBody>
      </p:sp>
    </p:spTree>
    <p:extLst>
      <p:ext uri="{BB962C8B-B14F-4D97-AF65-F5344CB8AC3E}">
        <p14:creationId xmlns:p14="http://schemas.microsoft.com/office/powerpoint/2010/main" val="196227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562100" y="640823"/>
            <a:ext cx="3002144" cy="5583148"/>
          </a:xfrm>
          <a:solidFill>
            <a:srgbClr val="7030A0"/>
          </a:solidFill>
        </p:spPr>
        <p:txBody>
          <a:bodyPr anchor="ctr">
            <a:normAutofit/>
          </a:bodyPr>
          <a:lstStyle/>
          <a:p>
            <a:r>
              <a:rPr lang="en-GB" sz="3600" dirty="0">
                <a:solidFill>
                  <a:schemeClr val="bg1"/>
                </a:solidFill>
                <a:latin typeface="Arial" pitchFamily="34" charset="0"/>
                <a:cs typeface="Arial" pitchFamily="34" charset="0"/>
              </a:rPr>
              <a:t>Top skills employers want (‘Meta Skills’)</a:t>
            </a:r>
          </a:p>
        </p:txBody>
      </p:sp>
      <p:sp>
        <p:nvSpPr>
          <p:cNvPr id="4" name="Footer Placeholder 3"/>
          <p:cNvSpPr>
            <a:spLocks noGrp="1"/>
          </p:cNvSpPr>
          <p:nvPr>
            <p:ph type="ftr" sz="quarter" idx="11"/>
          </p:nvPr>
        </p:nvSpPr>
        <p:spPr>
          <a:xfrm>
            <a:off x="4552950" y="6356351"/>
            <a:ext cx="3086100" cy="365125"/>
          </a:xfrm>
        </p:spPr>
        <p:txBody>
          <a:bodyPr>
            <a:normAutofit/>
          </a:bodyPr>
          <a:lstStyle/>
          <a:p>
            <a:pPr>
              <a:spcAft>
                <a:spcPts val="600"/>
              </a:spcAft>
            </a:pPr>
            <a:r>
              <a:rPr lang="en-GB"/>
              <a:t>Skills Development Scotland</a:t>
            </a:r>
          </a:p>
        </p:txBody>
      </p:sp>
      <p:graphicFrame>
        <p:nvGraphicFramePr>
          <p:cNvPr id="8" name="Content Placeholder 2">
            <a:extLst>
              <a:ext uri="{FF2B5EF4-FFF2-40B4-BE49-F238E27FC236}">
                <a16:creationId xmlns:a16="http://schemas.microsoft.com/office/drawing/2014/main" id="{AC4C0C2E-B050-4419-AFDB-C223F45CA374}"/>
              </a:ext>
            </a:extLst>
          </p:cNvPr>
          <p:cNvGraphicFramePr>
            <a:graphicFrameLocks noGrp="1"/>
          </p:cNvGraphicFramePr>
          <p:nvPr>
            <p:ph idx="1"/>
          </p:nvPr>
        </p:nvGraphicFramePr>
        <p:xfrm>
          <a:off x="5454516" y="660929"/>
          <a:ext cx="5175384"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807ACB-C75F-2943-82F1-3F3231559A9F}"/>
              </a:ext>
            </a:extLst>
          </p:cNvPr>
          <p:cNvSpPr/>
          <p:nvPr/>
        </p:nvSpPr>
        <p:spPr>
          <a:xfrm>
            <a:off x="0" y="0"/>
            <a:ext cx="12192000" cy="9087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5" name="TextBox 4">
            <a:extLst>
              <a:ext uri="{FF2B5EF4-FFF2-40B4-BE49-F238E27FC236}">
                <a16:creationId xmlns:a16="http://schemas.microsoft.com/office/drawing/2014/main" id="{B3AC6F82-0BD4-6B4B-9EC3-13DEF314244B}"/>
              </a:ext>
            </a:extLst>
          </p:cNvPr>
          <p:cNvSpPr txBox="1"/>
          <p:nvPr/>
        </p:nvSpPr>
        <p:spPr>
          <a:xfrm>
            <a:off x="251520" y="131194"/>
            <a:ext cx="6494085" cy="646331"/>
          </a:xfrm>
          <a:prstGeom prst="rect">
            <a:avLst/>
          </a:prstGeom>
          <a:noFill/>
        </p:spPr>
        <p:txBody>
          <a:bodyPr wrap="none" rtlCol="0">
            <a:spAutoFit/>
          </a:bodyPr>
          <a:lstStyle/>
          <a:p>
            <a:r>
              <a:rPr lang="en-GB" sz="3600" dirty="0">
                <a:solidFill>
                  <a:schemeClr val="bg1"/>
                </a:solidFill>
                <a:latin typeface="Arial" panose="020B0604020202020204" pitchFamily="34" charset="0"/>
                <a:cs typeface="Arial" panose="020B0604020202020204" pitchFamily="34" charset="0"/>
              </a:rPr>
              <a:t>The nature of work is changing</a:t>
            </a:r>
          </a:p>
        </p:txBody>
      </p:sp>
      <p:sp>
        <p:nvSpPr>
          <p:cNvPr id="2" name="TextBox 1">
            <a:extLst>
              <a:ext uri="{FF2B5EF4-FFF2-40B4-BE49-F238E27FC236}">
                <a16:creationId xmlns:a16="http://schemas.microsoft.com/office/drawing/2014/main" id="{047554B9-983F-4D6B-A015-C70176202719}"/>
              </a:ext>
            </a:extLst>
          </p:cNvPr>
          <p:cNvSpPr txBox="1"/>
          <p:nvPr/>
        </p:nvSpPr>
        <p:spPr>
          <a:xfrm>
            <a:off x="933450" y="3014133"/>
            <a:ext cx="9982200" cy="1200329"/>
          </a:xfrm>
          <a:prstGeom prst="rect">
            <a:avLst/>
          </a:prstGeom>
          <a:noFill/>
        </p:spPr>
        <p:txBody>
          <a:bodyPr wrap="square" rtlCol="0">
            <a:spAutoFit/>
          </a:bodyPr>
          <a:lstStyle/>
          <a:p>
            <a:r>
              <a:rPr lang="en-GB" dirty="0">
                <a:hlinkClick r:id="rId3"/>
              </a:rPr>
              <a:t>https://www.skillsdevelopmentscotland.co.uk/is-the-future-now/the-world-of-work-is-changing/</a:t>
            </a:r>
            <a:endParaRPr lang="en-GB" dirty="0"/>
          </a:p>
          <a:p>
            <a:endParaRPr lang="en-GB" dirty="0"/>
          </a:p>
          <a:p>
            <a:endParaRPr lang="en-GB" dirty="0"/>
          </a:p>
          <a:p>
            <a:endParaRPr lang="en-GB" dirty="0"/>
          </a:p>
        </p:txBody>
      </p:sp>
    </p:spTree>
    <p:extLst>
      <p:ext uri="{BB962C8B-B14F-4D97-AF65-F5344CB8AC3E}">
        <p14:creationId xmlns:p14="http://schemas.microsoft.com/office/powerpoint/2010/main" val="3109835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loud Callout 25">
            <a:extLst>
              <a:ext uri="{FF2B5EF4-FFF2-40B4-BE49-F238E27FC236}">
                <a16:creationId xmlns:a16="http://schemas.microsoft.com/office/drawing/2014/main" id="{5D722983-11D2-494D-9198-11992F2E305C}"/>
              </a:ext>
            </a:extLst>
          </p:cNvPr>
          <p:cNvSpPr/>
          <p:nvPr/>
        </p:nvSpPr>
        <p:spPr>
          <a:xfrm rot="10997481">
            <a:off x="1987838" y="3566784"/>
            <a:ext cx="2780585" cy="1862992"/>
          </a:xfrm>
          <a:prstGeom prst="cloudCallout">
            <a:avLst/>
          </a:prstGeom>
          <a:solidFill>
            <a:srgbClr val="EF4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Cloud Callout 22">
            <a:extLst>
              <a:ext uri="{FF2B5EF4-FFF2-40B4-BE49-F238E27FC236}">
                <a16:creationId xmlns:a16="http://schemas.microsoft.com/office/drawing/2014/main" id="{26CFF60E-1F93-1940-B53B-F1CD1331BBB0}"/>
              </a:ext>
            </a:extLst>
          </p:cNvPr>
          <p:cNvSpPr/>
          <p:nvPr/>
        </p:nvSpPr>
        <p:spPr>
          <a:xfrm rot="20425521" flipH="1">
            <a:off x="2849464" y="2072380"/>
            <a:ext cx="2632908" cy="1764048"/>
          </a:xfrm>
          <a:prstGeom prst="cloudCallout">
            <a:avLst/>
          </a:prstGeom>
          <a:solidFill>
            <a:srgbClr val="A0B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Callout 21">
            <a:extLst>
              <a:ext uri="{FF2B5EF4-FFF2-40B4-BE49-F238E27FC236}">
                <a16:creationId xmlns:a16="http://schemas.microsoft.com/office/drawing/2014/main" id="{1EF00D9D-A4BA-A742-BE48-2BAE899273BD}"/>
              </a:ext>
            </a:extLst>
          </p:cNvPr>
          <p:cNvSpPr/>
          <p:nvPr/>
        </p:nvSpPr>
        <p:spPr>
          <a:xfrm rot="10800000">
            <a:off x="7161217" y="3583083"/>
            <a:ext cx="2783038" cy="1864635"/>
          </a:xfrm>
          <a:prstGeom prst="cloudCallou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Callout 19">
            <a:extLst>
              <a:ext uri="{FF2B5EF4-FFF2-40B4-BE49-F238E27FC236}">
                <a16:creationId xmlns:a16="http://schemas.microsoft.com/office/drawing/2014/main" id="{BFAD5A8A-C56A-B443-8709-1698FC7039E5}"/>
              </a:ext>
            </a:extLst>
          </p:cNvPr>
          <p:cNvSpPr/>
          <p:nvPr/>
        </p:nvSpPr>
        <p:spPr>
          <a:xfrm rot="390279" flipH="1">
            <a:off x="4642590" y="1374977"/>
            <a:ext cx="2420077" cy="1621451"/>
          </a:xfrm>
          <a:prstGeom prst="cloudCallou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oud Callout 2">
            <a:extLst>
              <a:ext uri="{FF2B5EF4-FFF2-40B4-BE49-F238E27FC236}">
                <a16:creationId xmlns:a16="http://schemas.microsoft.com/office/drawing/2014/main" id="{1C56003F-3B1F-054C-A9D9-7AD228D1A9B6}"/>
              </a:ext>
            </a:extLst>
          </p:cNvPr>
          <p:cNvSpPr/>
          <p:nvPr/>
        </p:nvSpPr>
        <p:spPr>
          <a:xfrm rot="1028932">
            <a:off x="6716482" y="1673029"/>
            <a:ext cx="3204163" cy="2146789"/>
          </a:xfrm>
          <a:prstGeom prst="cloudCallout">
            <a:avLst/>
          </a:prstGeom>
          <a:solidFill>
            <a:srgbClr val="F5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F041CF-7BD4-45FC-9851-D7276793F28F}"/>
              </a:ext>
            </a:extLst>
          </p:cNvPr>
          <p:cNvSpPr/>
          <p:nvPr/>
        </p:nvSpPr>
        <p:spPr>
          <a:xfrm>
            <a:off x="1524000" y="216024"/>
            <a:ext cx="9144000" cy="908720"/>
          </a:xfrm>
          <a:prstGeom prst="rec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E66A23-76BD-4F0B-9B65-CE51E5C1AB14}"/>
              </a:ext>
            </a:extLst>
          </p:cNvPr>
          <p:cNvSpPr txBox="1"/>
          <p:nvPr/>
        </p:nvSpPr>
        <p:spPr>
          <a:xfrm>
            <a:off x="1775521" y="334398"/>
            <a:ext cx="4211409" cy="646331"/>
          </a:xfrm>
          <a:prstGeom prst="rect">
            <a:avLst/>
          </a:prstGeom>
          <a:noFill/>
        </p:spPr>
        <p:txBody>
          <a:bodyPr wrap="none" rtlCol="0">
            <a:spAutoFit/>
          </a:bodyPr>
          <a:lstStyle/>
          <a:p>
            <a:r>
              <a:rPr lang="en-GB" sz="3600" dirty="0">
                <a:solidFill>
                  <a:schemeClr val="bg1"/>
                </a:solidFill>
                <a:latin typeface="Arial" panose="020B0604020202020204" pitchFamily="34" charset="0"/>
                <a:cs typeface="Arial" panose="020B0604020202020204" pitchFamily="34" charset="0"/>
              </a:rPr>
              <a:t>Routes &amp; Pathways</a:t>
            </a:r>
          </a:p>
        </p:txBody>
      </p:sp>
      <p:sp>
        <p:nvSpPr>
          <p:cNvPr id="15" name="TextBox 14">
            <a:extLst>
              <a:ext uri="{FF2B5EF4-FFF2-40B4-BE49-F238E27FC236}">
                <a16:creationId xmlns:a16="http://schemas.microsoft.com/office/drawing/2014/main" id="{A26DEBBF-67F5-9445-9A3E-A3B2832311FC}"/>
              </a:ext>
            </a:extLst>
          </p:cNvPr>
          <p:cNvSpPr txBox="1"/>
          <p:nvPr/>
        </p:nvSpPr>
        <p:spPr>
          <a:xfrm>
            <a:off x="6800061" y="1962150"/>
            <a:ext cx="3144194" cy="1323439"/>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Apply for a Modern</a:t>
            </a:r>
          </a:p>
          <a:p>
            <a:pPr algn="ctr"/>
            <a:r>
              <a:rPr lang="en-US" sz="2000" dirty="0">
                <a:solidFill>
                  <a:schemeClr val="bg1"/>
                </a:solidFill>
                <a:latin typeface="Arial" panose="020B0604020202020204" pitchFamily="34" charset="0"/>
                <a:cs typeface="Arial" panose="020B0604020202020204" pitchFamily="34" charset="0"/>
              </a:rPr>
              <a:t>Apprenticeship/ Training or a Foundation Apprenticeship</a:t>
            </a:r>
          </a:p>
        </p:txBody>
      </p:sp>
      <p:sp>
        <p:nvSpPr>
          <p:cNvPr id="17" name="TextBox 16">
            <a:extLst>
              <a:ext uri="{FF2B5EF4-FFF2-40B4-BE49-F238E27FC236}">
                <a16:creationId xmlns:a16="http://schemas.microsoft.com/office/drawing/2014/main" id="{7A8762CA-2967-3147-A702-8F5828890D9C}"/>
              </a:ext>
            </a:extLst>
          </p:cNvPr>
          <p:cNvSpPr txBox="1"/>
          <p:nvPr/>
        </p:nvSpPr>
        <p:spPr>
          <a:xfrm>
            <a:off x="7439026" y="3886977"/>
            <a:ext cx="2783038" cy="1015663"/>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Seek employment/ </a:t>
            </a:r>
          </a:p>
          <a:p>
            <a:r>
              <a:rPr lang="en-US" sz="2000" dirty="0">
                <a:solidFill>
                  <a:schemeClr val="bg1"/>
                </a:solidFill>
                <a:latin typeface="Arial" panose="020B0604020202020204" pitchFamily="34" charset="0"/>
                <a:cs typeface="Arial" panose="020B0604020202020204" pitchFamily="34" charset="0"/>
              </a:rPr>
              <a:t>work experience/ volunteering</a:t>
            </a:r>
          </a:p>
        </p:txBody>
      </p:sp>
      <p:sp>
        <p:nvSpPr>
          <p:cNvPr id="19" name="TextBox 18">
            <a:extLst>
              <a:ext uri="{FF2B5EF4-FFF2-40B4-BE49-F238E27FC236}">
                <a16:creationId xmlns:a16="http://schemas.microsoft.com/office/drawing/2014/main" id="{8DDA2E85-C4D3-A04D-89A6-03D396C7BA81}"/>
              </a:ext>
            </a:extLst>
          </p:cNvPr>
          <p:cNvSpPr txBox="1"/>
          <p:nvPr/>
        </p:nvSpPr>
        <p:spPr>
          <a:xfrm>
            <a:off x="2673973" y="2505117"/>
            <a:ext cx="2800909" cy="707886"/>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Apply to Further Education (College) </a:t>
            </a:r>
          </a:p>
        </p:txBody>
      </p:sp>
      <p:sp>
        <p:nvSpPr>
          <p:cNvPr id="21" name="TextBox 20">
            <a:extLst>
              <a:ext uri="{FF2B5EF4-FFF2-40B4-BE49-F238E27FC236}">
                <a16:creationId xmlns:a16="http://schemas.microsoft.com/office/drawing/2014/main" id="{B48D39E6-6C7F-8A47-BA07-72ABD48CB203}"/>
              </a:ext>
            </a:extLst>
          </p:cNvPr>
          <p:cNvSpPr txBox="1"/>
          <p:nvPr/>
        </p:nvSpPr>
        <p:spPr>
          <a:xfrm>
            <a:off x="4693749" y="1428639"/>
            <a:ext cx="2335702" cy="1323439"/>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  Take Nat 5s </a:t>
            </a:r>
          </a:p>
          <a:p>
            <a:r>
              <a:rPr lang="en-US" sz="2000" dirty="0">
                <a:solidFill>
                  <a:schemeClr val="bg1"/>
                </a:solidFill>
                <a:latin typeface="Arial" panose="020B0604020202020204" pitchFamily="34" charset="0"/>
                <a:cs typeface="Arial" panose="020B0604020202020204" pitchFamily="34" charset="0"/>
              </a:rPr>
              <a:t>      &amp; </a:t>
            </a:r>
            <a:r>
              <a:rPr lang="en-US" sz="2000" dirty="0" err="1">
                <a:solidFill>
                  <a:schemeClr val="bg1"/>
                </a:solidFill>
                <a:latin typeface="Arial" panose="020B0604020202020204" pitchFamily="34" charset="0"/>
                <a:cs typeface="Arial" panose="020B0604020202020204" pitchFamily="34" charset="0"/>
              </a:rPr>
              <a:t>Highers</a:t>
            </a:r>
            <a:r>
              <a:rPr lang="en-US" sz="2000" dirty="0">
                <a:solidFill>
                  <a:schemeClr val="bg1"/>
                </a:solidFill>
                <a:latin typeface="Arial" panose="020B0604020202020204" pitchFamily="34" charset="0"/>
                <a:cs typeface="Arial" panose="020B0604020202020204" pitchFamily="34" charset="0"/>
              </a:rPr>
              <a:t> &amp;</a:t>
            </a:r>
          </a:p>
          <a:p>
            <a:r>
              <a:rPr lang="en-US" sz="2000" dirty="0">
                <a:solidFill>
                  <a:schemeClr val="bg1"/>
                </a:solidFill>
                <a:latin typeface="Arial" panose="020B0604020202020204" pitchFamily="34" charset="0"/>
                <a:cs typeface="Arial" panose="020B0604020202020204" pitchFamily="34" charset="0"/>
              </a:rPr>
              <a:t>        plan for</a:t>
            </a:r>
          </a:p>
          <a:p>
            <a:r>
              <a:rPr lang="en-US" sz="2000" dirty="0">
                <a:solidFill>
                  <a:schemeClr val="bg1"/>
                </a:solidFill>
                <a:latin typeface="Arial" panose="020B0604020202020204" pitchFamily="34" charset="0"/>
                <a:cs typeface="Arial" panose="020B0604020202020204" pitchFamily="34" charset="0"/>
              </a:rPr>
              <a:t>       University</a:t>
            </a:r>
          </a:p>
        </p:txBody>
      </p:sp>
      <p:pic>
        <p:nvPicPr>
          <p:cNvPr id="2" name="Picture 1">
            <a:extLst>
              <a:ext uri="{FF2B5EF4-FFF2-40B4-BE49-F238E27FC236}">
                <a16:creationId xmlns:a16="http://schemas.microsoft.com/office/drawing/2014/main" id="{5BCB6129-6424-3447-82F6-C3B59A6FABA8}"/>
              </a:ext>
            </a:extLst>
          </p:cNvPr>
          <p:cNvPicPr>
            <a:picLocks noChangeAspect="1"/>
          </p:cNvPicPr>
          <p:nvPr/>
        </p:nvPicPr>
        <p:blipFill>
          <a:blip r:embed="rId3"/>
          <a:stretch>
            <a:fillRect/>
          </a:stretch>
        </p:blipFill>
        <p:spPr>
          <a:xfrm>
            <a:off x="3129574" y="3274917"/>
            <a:ext cx="5702550" cy="5215153"/>
          </a:xfrm>
          <a:prstGeom prst="rect">
            <a:avLst/>
          </a:prstGeom>
        </p:spPr>
      </p:pic>
      <p:sp>
        <p:nvSpPr>
          <p:cNvPr id="13" name="TextBox 12">
            <a:extLst>
              <a:ext uri="{FF2B5EF4-FFF2-40B4-BE49-F238E27FC236}">
                <a16:creationId xmlns:a16="http://schemas.microsoft.com/office/drawing/2014/main" id="{11DEE750-3A09-E14A-8BC0-71C90D6A15FB}"/>
              </a:ext>
            </a:extLst>
          </p:cNvPr>
          <p:cNvSpPr txBox="1"/>
          <p:nvPr/>
        </p:nvSpPr>
        <p:spPr>
          <a:xfrm>
            <a:off x="2100415" y="3886977"/>
            <a:ext cx="2593333" cy="1015663"/>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Entrepreneurship/</a:t>
            </a:r>
          </a:p>
          <a:p>
            <a:pPr algn="ctr"/>
            <a:r>
              <a:rPr lang="en-US" sz="2000" dirty="0">
                <a:solidFill>
                  <a:schemeClr val="bg1"/>
                </a:solidFill>
                <a:latin typeface="Arial" panose="020B0604020202020204" pitchFamily="34" charset="0"/>
                <a:cs typeface="Arial" panose="020B0604020202020204" pitchFamily="34" charset="0"/>
              </a:rPr>
              <a:t>Start your own business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2" grpId="0" animBg="1"/>
      <p:bldP spid="20"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52C5AE-C29A-2B4A-9BFA-A60365136319}"/>
              </a:ext>
            </a:extLst>
          </p:cNvPr>
          <p:cNvSpPr/>
          <p:nvPr/>
        </p:nvSpPr>
        <p:spPr>
          <a:xfrm>
            <a:off x="1524000" y="215900"/>
            <a:ext cx="9144000" cy="909638"/>
          </a:xfrm>
          <a:prstGeom prst="rec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602" name="TextBox 5">
            <a:extLst>
              <a:ext uri="{FF2B5EF4-FFF2-40B4-BE49-F238E27FC236}">
                <a16:creationId xmlns:a16="http://schemas.microsoft.com/office/drawing/2014/main" id="{C6488C08-2DE4-0848-8632-1E761996CAE7}"/>
              </a:ext>
            </a:extLst>
          </p:cNvPr>
          <p:cNvSpPr txBox="1">
            <a:spLocks noChangeArrowheads="1"/>
          </p:cNvSpPr>
          <p:nvPr/>
        </p:nvSpPr>
        <p:spPr bwMode="auto">
          <a:xfrm>
            <a:off x="1774826" y="334963"/>
            <a:ext cx="7751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a:solidFill>
                  <a:schemeClr val="bg1"/>
                </a:solidFill>
                <a:latin typeface="Arial" panose="020B0604020202020204" pitchFamily="34" charset="0"/>
                <a:cs typeface="Arial" panose="020B0604020202020204" pitchFamily="34" charset="0"/>
              </a:rPr>
              <a:t>What are your qualifications options?</a:t>
            </a:r>
          </a:p>
        </p:txBody>
      </p:sp>
      <p:pic>
        <p:nvPicPr>
          <p:cNvPr id="25603" name="Picture 1">
            <a:extLst>
              <a:ext uri="{FF2B5EF4-FFF2-40B4-BE49-F238E27FC236}">
                <a16:creationId xmlns:a16="http://schemas.microsoft.com/office/drawing/2014/main" id="{94189CE5-FBB8-6740-AD86-38AE5D732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13" t="20026" r="4324" b="6706"/>
          <a:stretch>
            <a:fillRect/>
          </a:stretch>
        </p:blipFill>
        <p:spPr bwMode="auto">
          <a:xfrm>
            <a:off x="1774826" y="1244601"/>
            <a:ext cx="82804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ircle: Hollow 1">
            <a:extLst>
              <a:ext uri="{FF2B5EF4-FFF2-40B4-BE49-F238E27FC236}">
                <a16:creationId xmlns:a16="http://schemas.microsoft.com/office/drawing/2014/main" id="{EC02E304-BB6E-2B4C-92BC-EA35C67EA119}"/>
              </a:ext>
            </a:extLst>
          </p:cNvPr>
          <p:cNvSpPr/>
          <p:nvPr/>
        </p:nvSpPr>
        <p:spPr>
          <a:xfrm>
            <a:off x="1992313" y="2971800"/>
            <a:ext cx="2351087" cy="2800350"/>
          </a:xfrm>
          <a:prstGeom prst="donut">
            <a:avLst>
              <a:gd name="adj" fmla="val 44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E409F9-C635-4737-BB16-92B282522280}"/>
              </a:ext>
            </a:extLst>
          </p:cNvPr>
          <p:cNvSpPr>
            <a:spLocks noGrp="1"/>
          </p:cNvSpPr>
          <p:nvPr>
            <p:ph idx="1"/>
          </p:nvPr>
        </p:nvSpPr>
        <p:spPr>
          <a:xfrm>
            <a:off x="838199" y="1825625"/>
            <a:ext cx="10753725" cy="4351338"/>
          </a:xfrm>
        </p:spPr>
        <p:txBody>
          <a:bodyPr/>
          <a:lstStyle/>
          <a:p>
            <a:r>
              <a:rPr lang="en-GB" b="1" dirty="0">
                <a:solidFill>
                  <a:srgbClr val="7030A0"/>
                </a:solidFill>
                <a:latin typeface="Arial" panose="020B0604020202020204" pitchFamily="34" charset="0"/>
                <a:cs typeface="Arial" panose="020B0604020202020204" pitchFamily="34" charset="0"/>
              </a:rPr>
              <a:t>University</a:t>
            </a:r>
            <a:r>
              <a:rPr lang="en-GB" dirty="0">
                <a:latin typeface="Arial" panose="020B0604020202020204" pitchFamily="34" charset="0"/>
                <a:cs typeface="Arial" panose="020B0604020202020204" pitchFamily="34" charset="0"/>
              </a:rPr>
              <a:t> = 4-5 Highers usually at Grade A or B, specific subjects required for some courses</a:t>
            </a:r>
          </a:p>
          <a:p>
            <a:r>
              <a:rPr lang="en-GB" b="1" dirty="0">
                <a:solidFill>
                  <a:srgbClr val="7030A0"/>
                </a:solidFill>
                <a:latin typeface="Arial" panose="020B0604020202020204" pitchFamily="34" charset="0"/>
                <a:cs typeface="Arial" panose="020B0604020202020204" pitchFamily="34" charset="0"/>
              </a:rPr>
              <a:t>FE College </a:t>
            </a:r>
            <a:r>
              <a:rPr lang="en-GB" dirty="0">
                <a:latin typeface="Arial" panose="020B0604020202020204" pitchFamily="34" charset="0"/>
                <a:cs typeface="Arial" panose="020B0604020202020204" pitchFamily="34" charset="0"/>
              </a:rPr>
              <a:t>(Ayrshire College, City of Glasgow, Glasgow Clyde) usual requirements: 1-2 Highers for HNC, Nat 5s for Level 6/ NC, Nat 4s for Level 5, etc.</a:t>
            </a:r>
          </a:p>
          <a:p>
            <a:r>
              <a:rPr lang="en-GB" dirty="0">
                <a:latin typeface="Arial" panose="020B0604020202020204" pitchFamily="34" charset="0"/>
                <a:cs typeface="Arial" panose="020B0604020202020204" pitchFamily="34" charset="0"/>
              </a:rPr>
              <a:t>(Note: College HNC/HND can be a good route to University for some subjects)</a:t>
            </a:r>
          </a:p>
          <a:p>
            <a:r>
              <a:rPr lang="en-GB" b="1" dirty="0">
                <a:solidFill>
                  <a:srgbClr val="7030A0"/>
                </a:solidFill>
                <a:latin typeface="Arial" panose="020B0604020202020204" pitchFamily="34" charset="0"/>
                <a:cs typeface="Arial" panose="020B0604020202020204" pitchFamily="34" charset="0"/>
              </a:rPr>
              <a:t>Modern Apprenticeships </a:t>
            </a:r>
            <a:r>
              <a:rPr lang="en-GB" dirty="0">
                <a:latin typeface="Arial" panose="020B0604020202020204" pitchFamily="34" charset="0"/>
                <a:cs typeface="Arial" panose="020B0604020202020204" pitchFamily="34" charset="0"/>
              </a:rPr>
              <a:t>&amp; other training: usually Nat 5s, sometimes Nat 4s; Maths and English most important.</a:t>
            </a:r>
          </a:p>
        </p:txBody>
      </p:sp>
      <p:sp>
        <p:nvSpPr>
          <p:cNvPr id="4" name="Title 3">
            <a:extLst>
              <a:ext uri="{FF2B5EF4-FFF2-40B4-BE49-F238E27FC236}">
                <a16:creationId xmlns:a16="http://schemas.microsoft.com/office/drawing/2014/main" id="{60325CE7-64B4-4EC5-ABCA-57D60DB94EAF}"/>
              </a:ext>
            </a:extLst>
          </p:cNvPr>
          <p:cNvSpPr>
            <a:spLocks noGrp="1"/>
          </p:cNvSpPr>
          <p:nvPr>
            <p:ph type="title"/>
          </p:nvPr>
        </p:nvSpPr>
        <p:spPr>
          <a:xfrm>
            <a:off x="838200" y="365126"/>
            <a:ext cx="10515600" cy="1054100"/>
          </a:xfrm>
          <a:prstGeom prst="rec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dirty="0">
                <a:solidFill>
                  <a:schemeClr val="bg1"/>
                </a:solidFill>
              </a:rPr>
              <a:t>Qualifications required for:</a:t>
            </a:r>
          </a:p>
        </p:txBody>
      </p:sp>
    </p:spTree>
    <p:extLst>
      <p:ext uri="{BB962C8B-B14F-4D97-AF65-F5344CB8AC3E}">
        <p14:creationId xmlns:p14="http://schemas.microsoft.com/office/powerpoint/2010/main" val="174209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619F79-F93F-4B60-86CC-E3685F6AA2D6}"/>
              </a:ext>
            </a:extLst>
          </p:cNvPr>
          <p:cNvSpPr>
            <a:spLocks noGrp="1"/>
          </p:cNvSpPr>
          <p:nvPr>
            <p:ph idx="1"/>
          </p:nvPr>
        </p:nvSpPr>
        <p:spPr/>
        <p:txBody>
          <a:bodyPr/>
          <a:lstStyle/>
          <a:p>
            <a:r>
              <a:rPr lang="en-GB" b="1" dirty="0">
                <a:solidFill>
                  <a:srgbClr val="00B050"/>
                </a:solidFill>
                <a:latin typeface="Arial" panose="020B0604020202020204" pitchFamily="34" charset="0"/>
                <a:cs typeface="Arial" panose="020B0604020202020204" pitchFamily="34" charset="0"/>
              </a:rPr>
              <a:t>Do:</a:t>
            </a:r>
          </a:p>
          <a:p>
            <a:r>
              <a:rPr lang="en-GB" sz="2800" b="1" i="1" dirty="0">
                <a:solidFill>
                  <a:srgbClr val="7030A0"/>
                </a:solidFill>
                <a:latin typeface="Arial" panose="020B0604020202020204" pitchFamily="34" charset="0"/>
                <a:cs typeface="Arial" panose="020B0604020202020204" pitchFamily="34" charset="0"/>
              </a:rPr>
              <a:t>Consider future career areas of interest – choose subjects relevant for your career </a:t>
            </a:r>
          </a:p>
          <a:p>
            <a:r>
              <a:rPr lang="en-GB" sz="2800" dirty="0">
                <a:solidFill>
                  <a:srgbClr val="7030A0"/>
                </a:solidFill>
                <a:latin typeface="Arial" panose="020B0604020202020204" pitchFamily="34" charset="0"/>
                <a:cs typeface="Arial" panose="020B0604020202020204" pitchFamily="34" charset="0"/>
              </a:rPr>
              <a:t>Talk to people –subject teachers, Guidance teachers, parents, older siblings, Careers Adviser</a:t>
            </a:r>
          </a:p>
          <a:p>
            <a:r>
              <a:rPr lang="en-GB" b="1" dirty="0">
                <a:solidFill>
                  <a:srgbClr val="C00000"/>
                </a:solidFill>
                <a:latin typeface="Arial" panose="020B0604020202020204" pitchFamily="34" charset="0"/>
                <a:cs typeface="Arial" panose="020B0604020202020204" pitchFamily="34" charset="0"/>
              </a:rPr>
              <a:t>Don’t:</a:t>
            </a:r>
          </a:p>
          <a:p>
            <a:r>
              <a:rPr lang="en-GB" b="1" i="1" dirty="0">
                <a:solidFill>
                  <a:srgbClr val="7030A0"/>
                </a:solidFill>
                <a:latin typeface="Arial" panose="020B0604020202020204" pitchFamily="34" charset="0"/>
                <a:cs typeface="Arial" panose="020B0604020202020204" pitchFamily="34" charset="0"/>
              </a:rPr>
              <a:t>Choose a subject without taking time to do research – some careers and University courses require specific subjects at Higher level.</a:t>
            </a:r>
          </a:p>
          <a:p>
            <a:endParaRPr lang="en-GB" sz="2800" dirty="0">
              <a:solidFill>
                <a:srgbClr val="7030A0"/>
              </a:solidFill>
              <a:latin typeface="Arial" panose="020B0604020202020204" pitchFamily="34" charset="0"/>
              <a:cs typeface="Arial" panose="020B0604020202020204" pitchFamily="34" charset="0"/>
            </a:endParaRPr>
          </a:p>
          <a:p>
            <a:pPr marL="0" indent="0">
              <a:buNone/>
            </a:pPr>
            <a:endParaRPr lang="en-GB" dirty="0"/>
          </a:p>
        </p:txBody>
      </p:sp>
      <p:sp>
        <p:nvSpPr>
          <p:cNvPr id="4" name="Title 3">
            <a:extLst>
              <a:ext uri="{FF2B5EF4-FFF2-40B4-BE49-F238E27FC236}">
                <a16:creationId xmlns:a16="http://schemas.microsoft.com/office/drawing/2014/main" id="{CDB83F7B-830B-4CF8-BC31-C4F2B40CE9C1}"/>
              </a:ext>
            </a:extLst>
          </p:cNvPr>
          <p:cNvSpPr>
            <a:spLocks noGrp="1"/>
          </p:cNvSpPr>
          <p:nvPr>
            <p:ph type="title"/>
          </p:nvPr>
        </p:nvSpPr>
        <p:spPr>
          <a:xfrm>
            <a:off x="838200" y="412750"/>
            <a:ext cx="10515600" cy="949325"/>
          </a:xfrm>
          <a:prstGeom prst="rec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r>
              <a:rPr lang="en-GB" sz="4400" dirty="0">
                <a:solidFill>
                  <a:schemeClr val="bg1"/>
                </a:solidFill>
                <a:latin typeface="Arial" panose="020B0604020202020204" pitchFamily="34" charset="0"/>
                <a:cs typeface="Arial" panose="020B0604020202020204" pitchFamily="34" charset="0"/>
              </a:rPr>
              <a:t>Option choices: important ‘Do’s and Don’ts’…</a:t>
            </a:r>
            <a:endParaRPr lang="en-GB" dirty="0">
              <a:solidFill>
                <a:schemeClr val="bg1"/>
              </a:solidFill>
            </a:endParaRPr>
          </a:p>
        </p:txBody>
      </p:sp>
    </p:spTree>
    <p:extLst>
      <p:ext uri="{BB962C8B-B14F-4D97-AF65-F5344CB8AC3E}">
        <p14:creationId xmlns:p14="http://schemas.microsoft.com/office/powerpoint/2010/main" val="2510659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B6CB-1AEB-D6E6-C760-25A48B897418}"/>
              </a:ext>
            </a:extLst>
          </p:cNvPr>
          <p:cNvSpPr>
            <a:spLocks noGrp="1"/>
          </p:cNvSpPr>
          <p:nvPr>
            <p:ph type="title"/>
          </p:nvPr>
        </p:nvSpPr>
        <p:spPr>
          <a:xfrm>
            <a:off x="838200" y="365125"/>
            <a:ext cx="10515600" cy="854075"/>
          </a:xfrm>
          <a:solidFill>
            <a:srgbClr val="7030A0"/>
          </a:solidFill>
        </p:spPr>
        <p:txBody>
          <a:bodyPr>
            <a:normAutofit fontScale="90000"/>
          </a:bodyPr>
          <a:lstStyle/>
          <a:p>
            <a:r>
              <a:rPr lang="en-GB" sz="4400" dirty="0">
                <a:solidFill>
                  <a:schemeClr val="bg1"/>
                </a:solidFill>
                <a:latin typeface="Arial" panose="020B0604020202020204" pitchFamily="34" charset="0"/>
                <a:cs typeface="Arial" panose="020B0604020202020204" pitchFamily="34" charset="0"/>
              </a:rPr>
              <a:t>The Careers website: myworldofwork.co.uk</a:t>
            </a:r>
            <a:endParaRPr lang="en-GB" dirty="0"/>
          </a:p>
        </p:txBody>
      </p:sp>
      <p:pic>
        <p:nvPicPr>
          <p:cNvPr id="4" name="Content Placeholder 9">
            <a:extLst>
              <a:ext uri="{FF2B5EF4-FFF2-40B4-BE49-F238E27FC236}">
                <a16:creationId xmlns:a16="http://schemas.microsoft.com/office/drawing/2014/main" id="{A7789D10-E92D-64AA-1B07-5779E2986B58}"/>
              </a:ext>
            </a:extLst>
          </p:cNvPr>
          <p:cNvPicPr>
            <a:picLocks noGrp="1" noChangeAspect="1"/>
          </p:cNvPicPr>
          <p:nvPr>
            <p:ph idx="1"/>
          </p:nvPr>
        </p:nvPicPr>
        <p:blipFill>
          <a:blip r:embed="rId2"/>
          <a:stretch>
            <a:fillRect/>
          </a:stretch>
        </p:blipFill>
        <p:spPr>
          <a:xfrm>
            <a:off x="2285999" y="1219200"/>
            <a:ext cx="8143875" cy="5495925"/>
          </a:xfrm>
        </p:spPr>
      </p:pic>
      <p:sp>
        <p:nvSpPr>
          <p:cNvPr id="3" name="Circle: Hollow 2">
            <a:extLst>
              <a:ext uri="{FF2B5EF4-FFF2-40B4-BE49-F238E27FC236}">
                <a16:creationId xmlns:a16="http://schemas.microsoft.com/office/drawing/2014/main" id="{9ED49ACF-5D68-C05F-1A3C-0075BFCB4A26}"/>
              </a:ext>
            </a:extLst>
          </p:cNvPr>
          <p:cNvSpPr/>
          <p:nvPr/>
        </p:nvSpPr>
        <p:spPr>
          <a:xfrm>
            <a:off x="2285999" y="2495550"/>
            <a:ext cx="2952751" cy="2133600"/>
          </a:xfrm>
          <a:prstGeom prst="donut">
            <a:avLst>
              <a:gd name="adj" fmla="val 50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Circle: Hollow 4">
            <a:extLst>
              <a:ext uri="{FF2B5EF4-FFF2-40B4-BE49-F238E27FC236}">
                <a16:creationId xmlns:a16="http://schemas.microsoft.com/office/drawing/2014/main" id="{54B58CFA-2E3F-3CBE-A09B-448C84A11D96}"/>
              </a:ext>
            </a:extLst>
          </p:cNvPr>
          <p:cNvSpPr/>
          <p:nvPr/>
        </p:nvSpPr>
        <p:spPr>
          <a:xfrm>
            <a:off x="2285998" y="4629150"/>
            <a:ext cx="2952751" cy="2228850"/>
          </a:xfrm>
          <a:prstGeom prst="donut">
            <a:avLst>
              <a:gd name="adj" fmla="val 49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Circle: Hollow 5">
            <a:extLst>
              <a:ext uri="{FF2B5EF4-FFF2-40B4-BE49-F238E27FC236}">
                <a16:creationId xmlns:a16="http://schemas.microsoft.com/office/drawing/2014/main" id="{88AC16F8-A157-8E2D-72CA-C7E2DECEC099}"/>
              </a:ext>
            </a:extLst>
          </p:cNvPr>
          <p:cNvSpPr/>
          <p:nvPr/>
        </p:nvSpPr>
        <p:spPr>
          <a:xfrm>
            <a:off x="7410449" y="2609850"/>
            <a:ext cx="2952751" cy="2362200"/>
          </a:xfrm>
          <a:prstGeom prst="donut">
            <a:avLst>
              <a:gd name="adj" fmla="val 5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25045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A2-E182-435A-B93C-B4A67EED6D49}"/>
              </a:ext>
            </a:extLst>
          </p:cNvPr>
          <p:cNvSpPr>
            <a:spLocks noGrp="1"/>
          </p:cNvSpPr>
          <p:nvPr>
            <p:ph type="title"/>
          </p:nvPr>
        </p:nvSpPr>
        <p:spPr>
          <a:xfrm>
            <a:off x="1685925" y="404665"/>
            <a:ext cx="8896350" cy="940742"/>
          </a:xfrm>
          <a:solidFill>
            <a:srgbClr val="7030A0"/>
          </a:solidFill>
        </p:spPr>
        <p:txBody>
          <a:bodyPr>
            <a:normAutofit/>
          </a:bodyPr>
          <a:lstStyle/>
          <a:p>
            <a:r>
              <a:rPr lang="en-GB" sz="3200" dirty="0">
                <a:solidFill>
                  <a:schemeClr val="bg1"/>
                </a:solidFill>
                <a:latin typeface="Arial" panose="020B0604020202020204" pitchFamily="34" charset="0"/>
                <a:cs typeface="Arial" panose="020B0604020202020204" pitchFamily="34" charset="0"/>
              </a:rPr>
              <a:t>My World of Work ‘Option Choices tool’</a:t>
            </a:r>
          </a:p>
        </p:txBody>
      </p:sp>
      <p:pic>
        <p:nvPicPr>
          <p:cNvPr id="10" name="Content Placeholder 9">
            <a:extLst>
              <a:ext uri="{FF2B5EF4-FFF2-40B4-BE49-F238E27FC236}">
                <a16:creationId xmlns:a16="http://schemas.microsoft.com/office/drawing/2014/main" id="{148D21A2-E94C-6F9F-9BCE-5EF5B2A4B986}"/>
              </a:ext>
            </a:extLst>
          </p:cNvPr>
          <p:cNvPicPr>
            <a:picLocks noGrp="1" noChangeAspect="1"/>
          </p:cNvPicPr>
          <p:nvPr>
            <p:ph idx="1"/>
          </p:nvPr>
        </p:nvPicPr>
        <p:blipFill>
          <a:blip r:embed="rId2"/>
          <a:stretch>
            <a:fillRect/>
          </a:stretch>
        </p:blipFill>
        <p:spPr>
          <a:xfrm>
            <a:off x="1685925" y="1345407"/>
            <a:ext cx="8896350" cy="5388768"/>
          </a:xfrm>
        </p:spPr>
      </p:pic>
      <p:sp>
        <p:nvSpPr>
          <p:cNvPr id="11" name="Circle: Hollow 10">
            <a:extLst>
              <a:ext uri="{FF2B5EF4-FFF2-40B4-BE49-F238E27FC236}">
                <a16:creationId xmlns:a16="http://schemas.microsoft.com/office/drawing/2014/main" id="{11667DFB-D851-F65B-C660-CE3A367C3E29}"/>
              </a:ext>
            </a:extLst>
          </p:cNvPr>
          <p:cNvSpPr/>
          <p:nvPr/>
        </p:nvSpPr>
        <p:spPr>
          <a:xfrm>
            <a:off x="3086100" y="1257299"/>
            <a:ext cx="1228725" cy="676275"/>
          </a:xfrm>
          <a:prstGeom prst="donut">
            <a:avLst>
              <a:gd name="adj" fmla="val 1562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22D77-BDCE-416F-AA31-E9E2D45019C6}"/>
              </a:ext>
            </a:extLst>
          </p:cNvPr>
          <p:cNvSpPr>
            <a:spLocks noGrp="1"/>
          </p:cNvSpPr>
          <p:nvPr>
            <p:ph type="title"/>
          </p:nvPr>
        </p:nvSpPr>
        <p:spPr>
          <a:xfrm>
            <a:off x="648929" y="629266"/>
            <a:ext cx="3505495" cy="2171084"/>
          </a:xfrm>
          <a:solidFill>
            <a:srgbClr val="7030A0"/>
          </a:solidFill>
        </p:spPr>
        <p:txBody>
          <a:bodyPr vert="horz" lIns="91440" tIns="45720" rIns="91440" bIns="45720" rtlCol="0" anchor="ctr">
            <a:normAutofit/>
          </a:bodyPr>
          <a:lstStyle/>
          <a:p>
            <a:r>
              <a:rPr lang="en-US" sz="3700" dirty="0">
                <a:solidFill>
                  <a:schemeClr val="bg1"/>
                </a:solidFill>
                <a:latin typeface="Arial" panose="020B0604020202020204" pitchFamily="34" charset="0"/>
                <a:cs typeface="Arial" panose="020B0604020202020204" pitchFamily="34" charset="0"/>
              </a:rPr>
              <a:t>A </a:t>
            </a:r>
            <a:r>
              <a:rPr lang="en-US" sz="3700" kern="1200" dirty="0">
                <a:solidFill>
                  <a:schemeClr val="bg1"/>
                </a:solidFill>
                <a:latin typeface="Arial" panose="020B0604020202020204" pitchFamily="34" charset="0"/>
                <a:cs typeface="Arial" panose="020B0604020202020204" pitchFamily="34" charset="0"/>
              </a:rPr>
              <a:t>useful source of information: </a:t>
            </a:r>
            <a:br>
              <a:rPr lang="en-US" sz="3700" kern="1200" dirty="0">
                <a:solidFill>
                  <a:schemeClr val="bg1"/>
                </a:solidFill>
                <a:latin typeface="Arial" panose="020B0604020202020204" pitchFamily="34" charset="0"/>
                <a:cs typeface="Arial" panose="020B0604020202020204" pitchFamily="34" charset="0"/>
              </a:rPr>
            </a:br>
            <a:r>
              <a:rPr lang="en-US" sz="3700" kern="1200" dirty="0">
                <a:solidFill>
                  <a:schemeClr val="bg1"/>
                </a:solidFill>
                <a:latin typeface="Arial" panose="020B0604020202020204" pitchFamily="34" charset="0"/>
                <a:cs typeface="Arial" panose="020B0604020202020204" pitchFamily="34" charset="0"/>
              </a:rPr>
              <a:t>Planit Plus</a:t>
            </a:r>
          </a:p>
        </p:txBody>
      </p:sp>
      <p:sp>
        <p:nvSpPr>
          <p:cNvPr id="3" name="Content Placeholder 2">
            <a:extLst>
              <a:ext uri="{FF2B5EF4-FFF2-40B4-BE49-F238E27FC236}">
                <a16:creationId xmlns:a16="http://schemas.microsoft.com/office/drawing/2014/main" id="{59F73C1B-7305-4985-96BA-34D8DA23D760}"/>
              </a:ext>
            </a:extLst>
          </p:cNvPr>
          <p:cNvSpPr>
            <a:spLocks noGrp="1"/>
          </p:cNvSpPr>
          <p:nvPr>
            <p:ph sz="half" idx="1"/>
          </p:nvPr>
        </p:nvSpPr>
        <p:spPr>
          <a:xfrm>
            <a:off x="581024" y="2943225"/>
            <a:ext cx="4314826" cy="3486150"/>
          </a:xfrm>
        </p:spPr>
        <p:txBody>
          <a:bodyPr vert="horz" lIns="91440" tIns="45720" rIns="91440" bIns="45720" rtlCol="0">
            <a:normAutofit/>
          </a:bodyPr>
          <a:lstStyle/>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‘Planit </a:t>
            </a:r>
            <a:r>
              <a:rPr lang="en-US" dirty="0" err="1">
                <a:latin typeface="Arial" panose="020B0604020202020204" pitchFamily="34" charset="0"/>
                <a:cs typeface="Arial" panose="020B0604020202020204" pitchFamily="34" charset="0"/>
              </a:rPr>
              <a:t>Plus’</a:t>
            </a:r>
            <a:r>
              <a:rPr lang="en-US" dirty="0">
                <a:latin typeface="Arial" panose="020B0604020202020204" pitchFamily="34" charset="0"/>
                <a:cs typeface="Arial" panose="020B0604020202020204" pitchFamily="34" charset="0"/>
              </a:rPr>
              <a:t> website for detailed Career/ Job profiles, University &amp; College courses and entry requirements:</a:t>
            </a:r>
          </a:p>
          <a:p>
            <a:pPr marL="0" indent="0">
              <a:buNone/>
            </a:pPr>
            <a:r>
              <a:rPr lang="en-US" dirty="0">
                <a:latin typeface="Arial" panose="020B0604020202020204" pitchFamily="34" charset="0"/>
                <a:cs typeface="Arial" panose="020B0604020202020204" pitchFamily="34" charset="0"/>
                <a:hlinkClick r:id="rId2"/>
              </a:rPr>
              <a:t>https://www.planitplus.net/</a:t>
            </a:r>
            <a:endParaRPr lang="en-US" dirty="0">
              <a:latin typeface="Arial" panose="020B0604020202020204" pitchFamily="34" charset="0"/>
              <a:cs typeface="Arial" panose="020B0604020202020204" pitchFamily="34" charset="0"/>
            </a:endParaRPr>
          </a:p>
          <a:p>
            <a:pPr marL="0"/>
            <a:endParaRPr lang="en-US" sz="2000" dirty="0"/>
          </a:p>
          <a:p>
            <a:pPr marL="0" indent="0">
              <a:buNone/>
            </a:pPr>
            <a:endParaRPr lang="en-US" sz="2000" dirty="0"/>
          </a:p>
        </p:txBody>
      </p:sp>
      <p:pic>
        <p:nvPicPr>
          <p:cNvPr id="5" name="Content Placeholder 4">
            <a:extLst>
              <a:ext uri="{FF2B5EF4-FFF2-40B4-BE49-F238E27FC236}">
                <a16:creationId xmlns:a16="http://schemas.microsoft.com/office/drawing/2014/main" id="{1D024B87-33F9-4FFA-86B0-F3FB2543D3DD}"/>
              </a:ext>
            </a:extLst>
          </p:cNvPr>
          <p:cNvPicPr>
            <a:picLocks noGrp="1" noChangeAspect="1"/>
          </p:cNvPicPr>
          <p:nvPr>
            <p:ph sz="half" idx="2"/>
          </p:nvPr>
        </p:nvPicPr>
        <p:blipFill>
          <a:blip r:embed="rId3"/>
          <a:stretch>
            <a:fillRect/>
          </a:stretch>
        </p:blipFill>
        <p:spPr>
          <a:xfrm>
            <a:off x="5067301" y="1228725"/>
            <a:ext cx="6386468" cy="4772025"/>
          </a:xfrm>
          <a:prstGeom prst="rect">
            <a:avLst/>
          </a:prstGeom>
          <a:effectLst/>
        </p:spPr>
      </p:pic>
    </p:spTree>
    <p:extLst>
      <p:ext uri="{BB962C8B-B14F-4D97-AF65-F5344CB8AC3E}">
        <p14:creationId xmlns:p14="http://schemas.microsoft.com/office/powerpoint/2010/main" val="357776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1273</Words>
  <Application>Microsoft Office PowerPoint</Application>
  <PresentationFormat>Widescreen</PresentationFormat>
  <Paragraphs>164</Paragraphs>
  <Slides>22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proxima-nova</vt:lpstr>
      <vt:lpstr>Wingdings</vt:lpstr>
      <vt:lpstr>Office Theme</vt:lpstr>
      <vt:lpstr>PowerPoint Presentation</vt:lpstr>
      <vt:lpstr>Career Management Skills, future career planning and Labour Market Information - Ayrshire</vt:lpstr>
      <vt:lpstr>PowerPoint Presentation</vt:lpstr>
      <vt:lpstr>PowerPoint Presentation</vt:lpstr>
      <vt:lpstr>Qualifications required for:</vt:lpstr>
      <vt:lpstr>Option choices: important ‘Do’s and Don’ts’…</vt:lpstr>
      <vt:lpstr>The Careers website: myworldofwork.co.uk</vt:lpstr>
      <vt:lpstr>My World of Work ‘Option Choices tool’</vt:lpstr>
      <vt:lpstr>A useful source of information:  Planit Plus</vt:lpstr>
      <vt:lpstr> Use PlanitPlus ‘Related courses by Level’ tab in each Job Profile: </vt:lpstr>
      <vt:lpstr>School College Partnership courses</vt:lpstr>
      <vt:lpstr>Apprenticeships: work, earn &amp; learn www.apprenticeships.scot</vt:lpstr>
      <vt:lpstr>What are Foundation Apprenticeships?</vt:lpstr>
      <vt:lpstr>What are Modern Apprenticeships?</vt:lpstr>
      <vt:lpstr>What are Graduate Apprenticeships?</vt:lpstr>
      <vt:lpstr>Employment by Industry (2022-2025) Ayrshire</vt:lpstr>
      <vt:lpstr>PowerPoint Presentation</vt:lpstr>
      <vt:lpstr>A growth sector – Green Careers https://www.myworldofwork.co.uk/green-careers</vt:lpstr>
      <vt:lpstr> Explore Green Jobs https://www.myworldofwork.co.uk/green-careers </vt:lpstr>
      <vt:lpstr> Working in a Green Career https://www.myworldofwork.co.uk/green-careers </vt:lpstr>
      <vt:lpstr>Top skills employers want (‘Meta Skills’)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 Parents Information Jan 22</dc:title>
  <dc:creator>Sarah Gifford</dc:creator>
  <cp:lastModifiedBy>Sarah Gifford</cp:lastModifiedBy>
  <cp:revision>15</cp:revision>
  <dcterms:created xsi:type="dcterms:W3CDTF">2022-01-11T09:17:26Z</dcterms:created>
  <dcterms:modified xsi:type="dcterms:W3CDTF">2023-02-01T13:42:08Z</dcterms:modified>
</cp:coreProperties>
</file>