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2" r:id="rId1"/>
  </p:sldMasterIdLst>
  <p:sldIdLst>
    <p:sldId id="257" r:id="rId2"/>
    <p:sldId id="259" r:id="rId3"/>
    <p:sldId id="261" r:id="rId4"/>
    <p:sldId id="281" r:id="rId5"/>
    <p:sldId id="287" r:id="rId6"/>
    <p:sldId id="283" r:id="rId7"/>
    <p:sldId id="284" r:id="rId8"/>
    <p:sldId id="285" r:id="rId9"/>
    <p:sldId id="286" r:id="rId10"/>
    <p:sldId id="282" r:id="rId11"/>
  </p:sldIdLst>
  <p:sldSz cx="9144000" cy="6858000" type="screen4x3"/>
  <p:notesSz cx="6858000" cy="9144000"/>
  <p:embeddedFontLst>
    <p:embeddedFont>
      <p:font typeface="MS Shell Dlg 2" panose="020B0604030504040204" pitchFamily="34" charset="0"/>
      <p:regular r:id="rId12"/>
      <p:bold r:id="rId13"/>
    </p:embeddedFont>
    <p:embeddedFont>
      <p:font typeface="Wingdings 3" panose="05040102010807070707" pitchFamily="18" charset="2"/>
      <p:regular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4"/>
    <p:restoredTop sz="94637"/>
  </p:normalViewPr>
  <p:slideViewPr>
    <p:cSldViewPr>
      <p:cViewPr varScale="1">
        <p:scale>
          <a:sx n="52" d="100"/>
          <a:sy n="52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41A1-E3FF-4084-888B-7851DA98782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AE94BF57-2252-49AE-86F5-1FED5A28483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28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41A1-E3FF-4084-888B-7851DA98782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BF57-2252-49AE-86F5-1FED5A2848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9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41A1-E3FF-4084-888B-7851DA98782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BF57-2252-49AE-86F5-1FED5A2848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64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41A1-E3FF-4084-888B-7851DA98782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BF57-2252-49AE-86F5-1FED5A28483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73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41A1-E3FF-4084-888B-7851DA98782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BF57-2252-49AE-86F5-1FED5A28483D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541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41A1-E3FF-4084-888B-7851DA98782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BF57-2252-49AE-86F5-1FED5A28483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9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41A1-E3FF-4084-888B-7851DA98782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BF57-2252-49AE-86F5-1FED5A2848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42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41A1-E3FF-4084-888B-7851DA98782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BF57-2252-49AE-86F5-1FED5A2848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33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41A1-E3FF-4084-888B-7851DA98782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BF57-2252-49AE-86F5-1FED5A2848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425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41A1-E3FF-4084-888B-7851DA98782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BF57-2252-49AE-86F5-1FED5A2848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715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41A1-E3FF-4084-888B-7851DA98782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BF57-2252-49AE-86F5-1FED5A2848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51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4F41A1-E3FF-4084-888B-7851DA98782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4BF57-2252-49AE-86F5-1FED5A2848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4379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4028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sv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1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4DA9E8CC-6C73-43E6-AF09-B4B1083BCD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6DFF5FD-BEF9-4B06-B7C2-58C5CFC92B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9A18D1D-88E7-41EF-892F-C99BDEEE5E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13E1A2F-E5D7-4888-BA8C-1CDDC7CE23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625649A-4F9D-4D90-8F0A-433D7A1F68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649" y="0"/>
            <a:ext cx="77835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0690" y="5166421"/>
            <a:ext cx="6334018" cy="883524"/>
          </a:xfrm>
        </p:spPr>
        <p:txBody>
          <a:bodyPr>
            <a:normAutofit/>
          </a:bodyPr>
          <a:lstStyle/>
          <a:p>
            <a:r>
              <a:rPr lang="en-GB"/>
              <a:t>Lockerbie Manor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152" y="4752007"/>
            <a:ext cx="6214556" cy="414413"/>
          </a:xfrm>
        </p:spPr>
        <p:txBody>
          <a:bodyPr>
            <a:normAutofit/>
          </a:bodyPr>
          <a:lstStyle/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- 5</a:t>
            </a:r>
            <a:r>
              <a:rPr lang="en-GB" baseline="30000" dirty="0"/>
              <a:t>th</a:t>
            </a:r>
            <a:r>
              <a:rPr lang="en-GB" dirty="0"/>
              <a:t> May 2023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6F31202-25B1-43E6-94C1-CDCAFFE33C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3F8792B-E115-3562-ECCF-4AD37951F0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4" r="-1" b="15650"/>
          <a:stretch/>
        </p:blipFill>
        <p:spPr>
          <a:xfrm>
            <a:off x="754050" y="-1"/>
            <a:ext cx="7785100" cy="403067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88507C5-B772-411D-B50E-0C075AD253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7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Payment details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4023" y="1346671"/>
            <a:ext cx="6651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£320 Total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1961B50A-6FCA-A0B1-1B9D-1F34BF28E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678008"/>
              </p:ext>
            </p:extLst>
          </p:nvPr>
        </p:nvGraphicFramePr>
        <p:xfrm>
          <a:off x="1524000" y="194564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404669322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77208828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72484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Amount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Due Date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298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Deposit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£50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Friday 27</a:t>
                      </a:r>
                      <a:r>
                        <a:rPr lang="en-US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September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87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Deposit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£50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Friday 25</a:t>
                      </a:r>
                      <a:r>
                        <a:rPr lang="en-US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November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3264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Final balance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£220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Friday 10</a:t>
                      </a:r>
                      <a:r>
                        <a:rPr lang="en-US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February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4651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8AD81B1-C771-0D38-9922-254733B980C2}"/>
              </a:ext>
            </a:extLst>
          </p:cNvPr>
          <p:cNvSpPr/>
          <p:nvPr/>
        </p:nvSpPr>
        <p:spPr>
          <a:xfrm>
            <a:off x="1331640" y="4013469"/>
            <a:ext cx="6651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If, for any reason, a cancellation occurs, the following cancellation charges are: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xmlns="" id="{4FAD2D97-3E1B-370E-5C2E-FB66AF252C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971463"/>
              </p:ext>
            </p:extLst>
          </p:nvPr>
        </p:nvGraphicFramePr>
        <p:xfrm>
          <a:off x="2625492" y="4769649"/>
          <a:ext cx="4064000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404669322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772088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Amount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298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70 days or more (before 21</a:t>
                      </a:r>
                      <a:r>
                        <a:rPr lang="en-US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Feb)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Deposits paid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87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69-14 days (22</a:t>
                      </a:r>
                      <a:r>
                        <a:rPr lang="en-US" baseline="30000" dirty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Feb - 18</a:t>
                      </a:r>
                      <a:r>
                        <a:rPr lang="en-US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April)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£240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3264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13 days or less (After 18</a:t>
                      </a:r>
                      <a:r>
                        <a:rPr lang="en-US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April)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£320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46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138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53">
            <a:extLst>
              <a:ext uri="{FF2B5EF4-FFF2-40B4-BE49-F238E27FC236}">
                <a16:creationId xmlns:a16="http://schemas.microsoft.com/office/drawing/2014/main" xmlns="" id="{01AF5FBB-9FDC-4D75-9DD6-DAF01ED197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83" name="Picture 55">
            <a:extLst>
              <a:ext uri="{FF2B5EF4-FFF2-40B4-BE49-F238E27FC236}">
                <a16:creationId xmlns:a16="http://schemas.microsoft.com/office/drawing/2014/main" xmlns="" id="{933BBBE6-F4CF-483E-BA74-B51421B4D9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84" name="Rectangle 57">
            <a:extLst>
              <a:ext uri="{FF2B5EF4-FFF2-40B4-BE49-F238E27FC236}">
                <a16:creationId xmlns:a16="http://schemas.microsoft.com/office/drawing/2014/main" xmlns="" id="{4C790028-99AE-4AE4-8269-9913E2D506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Rectangle 59">
            <a:extLst>
              <a:ext uri="{FF2B5EF4-FFF2-40B4-BE49-F238E27FC236}">
                <a16:creationId xmlns:a16="http://schemas.microsoft.com/office/drawing/2014/main" xmlns="" id="{06936A2A-FE08-4EE0-A409-3EF3FA244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Rectangle 61">
            <a:extLst>
              <a:ext uri="{FF2B5EF4-FFF2-40B4-BE49-F238E27FC236}">
                <a16:creationId xmlns:a16="http://schemas.microsoft.com/office/drawing/2014/main" xmlns="" id="{BAF0407B-48CB-4C05-B0D7-7A69A0D407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649" y="0"/>
            <a:ext cx="595076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Rectangle 63">
            <a:extLst>
              <a:ext uri="{FF2B5EF4-FFF2-40B4-BE49-F238E27FC236}">
                <a16:creationId xmlns:a16="http://schemas.microsoft.com/office/drawing/2014/main" xmlns="" id="{ADC50C3D-0DA0-4914-B5B4-D1819CC698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06410" y="0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TextBox 65">
            <a:extLst>
              <a:ext uri="{FF2B5EF4-FFF2-40B4-BE49-F238E27FC236}">
                <a16:creationId xmlns:a16="http://schemas.microsoft.com/office/drawing/2014/main" xmlns="" id="{8CF9E583-1A92-4144-B4FA-81D98317FA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43461" y="3262852"/>
            <a:ext cx="311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89" name="Rectangle 67">
            <a:extLst>
              <a:ext uri="{FF2B5EF4-FFF2-40B4-BE49-F238E27FC236}">
                <a16:creationId xmlns:a16="http://schemas.microsoft.com/office/drawing/2014/main" xmlns="" id="{55980737-1E33-40A8-819D-C20C41E4F7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Picture 69">
            <a:extLst>
              <a:ext uri="{FF2B5EF4-FFF2-40B4-BE49-F238E27FC236}">
                <a16:creationId xmlns:a16="http://schemas.microsoft.com/office/drawing/2014/main" xmlns="" id="{6ABBD51A-FA48-44B8-B184-A40D7F134F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91" name="Picture 71">
            <a:extLst>
              <a:ext uri="{FF2B5EF4-FFF2-40B4-BE49-F238E27FC236}">
                <a16:creationId xmlns:a16="http://schemas.microsoft.com/office/drawing/2014/main" xmlns="" id="{510188A9-F0D9-4FE9-85DC-2179145278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92" name="Rectangle 73">
            <a:extLst>
              <a:ext uri="{FF2B5EF4-FFF2-40B4-BE49-F238E27FC236}">
                <a16:creationId xmlns:a16="http://schemas.microsoft.com/office/drawing/2014/main" xmlns="" id="{32927575-BD84-44B6-BE49-E0C7EDD0E6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75">
            <a:extLst>
              <a:ext uri="{FF2B5EF4-FFF2-40B4-BE49-F238E27FC236}">
                <a16:creationId xmlns:a16="http://schemas.microsoft.com/office/drawing/2014/main" xmlns="" id="{73FDF09A-B960-49F4-BAEB-DA397BDCD4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77">
            <a:extLst>
              <a:ext uri="{FF2B5EF4-FFF2-40B4-BE49-F238E27FC236}">
                <a16:creationId xmlns:a16="http://schemas.microsoft.com/office/drawing/2014/main" xmlns="" id="{791BE6C0-4118-460B-90C2-160041247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649" y="0"/>
            <a:ext cx="77835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353" y="3428998"/>
            <a:ext cx="2001359" cy="22685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/>
              <a:t>Lockerbie Manor Map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-1" r="7862" b="2"/>
          <a:stretch/>
        </p:blipFill>
        <p:spPr>
          <a:xfrm>
            <a:off x="3511231" y="647191"/>
            <a:ext cx="4911237" cy="5564284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95" name="Rectangle 79">
            <a:extLst>
              <a:ext uri="{FF2B5EF4-FFF2-40B4-BE49-F238E27FC236}">
                <a16:creationId xmlns:a16="http://schemas.microsoft.com/office/drawing/2014/main" xmlns="" id="{15B5C763-A6E8-4D31-B139-30D083B824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42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K:\PHOTO ALBUM\Photo Album 2015-16\Lockerbie 2016 Photos\IMG_0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:\PHOTO ALBUM\Lockerbie 2015\059.JPG">
            <a:extLst>
              <a:ext uri="{FF2B5EF4-FFF2-40B4-BE49-F238E27FC236}">
                <a16:creationId xmlns:a16="http://schemas.microsoft.com/office/drawing/2014/main" xmlns="" id="{15EB24A3-350F-C6D4-7FF9-BDCB9CB28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67195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:\PHOTO ALBUM\2016 - 2017 PHOTOS\May - Lockerbie 2017\Lockerbie 2017 2\IMG_0347.JPG">
            <a:extLst>
              <a:ext uri="{FF2B5EF4-FFF2-40B4-BE49-F238E27FC236}">
                <a16:creationId xmlns:a16="http://schemas.microsoft.com/office/drawing/2014/main" xmlns="" id="{C9C6BDBA-02A5-8914-19C2-C389C86E3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021" y="2362096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:\PHOTO ALBUM\2016 - 2017 PHOTOS\May - Lockerbie 2017\Lockerbie 2017 2\IMG_0343.JPG">
            <a:extLst>
              <a:ext uri="{FF2B5EF4-FFF2-40B4-BE49-F238E27FC236}">
                <a16:creationId xmlns:a16="http://schemas.microsoft.com/office/drawing/2014/main" xmlns="" id="{7E83D53E-4173-8CFA-B018-A9CAEE490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521" y="2349000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:\PHOTO ALBUM\2016 - 2017 PHOTOS\May - Lockerbie 2017\IMG_0924.JPG">
            <a:extLst>
              <a:ext uri="{FF2B5EF4-FFF2-40B4-BE49-F238E27FC236}">
                <a16:creationId xmlns:a16="http://schemas.microsoft.com/office/drawing/2014/main" xmlns="" id="{E4BCB246-9B78-DD0D-DEA2-DE0FC9879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522" y="116632"/>
            <a:ext cx="287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K:\PHOTO ALBUM\Photo Album 2015-16\Lockerbie 2016 Photos\IMG_0020.JPG">
            <a:extLst>
              <a:ext uri="{FF2B5EF4-FFF2-40B4-BE49-F238E27FC236}">
                <a16:creationId xmlns:a16="http://schemas.microsoft.com/office/drawing/2014/main" xmlns="" id="{0D6AEE0A-ADD2-FF79-A9D6-BDE859100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56951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:\PHOTO ALBUM\2016 - 2017 PHOTOS\May - Lockerbie 2017\IMG_0901.JPG">
            <a:extLst>
              <a:ext uri="{FF2B5EF4-FFF2-40B4-BE49-F238E27FC236}">
                <a16:creationId xmlns:a16="http://schemas.microsoft.com/office/drawing/2014/main" xmlns="" id="{14B4962D-9F3D-EF0D-11CB-F46B82CD1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021" y="116632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C8D1D8E-0464-0870-8BDA-E2611A19E93E}"/>
              </a:ext>
            </a:extLst>
          </p:cNvPr>
          <p:cNvSpPr txBox="1"/>
          <p:nvPr/>
        </p:nvSpPr>
        <p:spPr>
          <a:xfrm>
            <a:off x="3347864" y="4626474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Activities: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E5D748A-E161-5D6B-E8A8-B1BDBA727114}"/>
              </a:ext>
            </a:extLst>
          </p:cNvPr>
          <p:cNvSpPr txBox="1"/>
          <p:nvPr/>
        </p:nvSpPr>
        <p:spPr>
          <a:xfrm>
            <a:off x="3347864" y="4999482"/>
            <a:ext cx="4608512" cy="175432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/>
              <a:t>Archery</a:t>
            </a:r>
          </a:p>
          <a:p>
            <a:r>
              <a:rPr lang="en-US" dirty="0"/>
              <a:t>Blind Trial</a:t>
            </a:r>
          </a:p>
          <a:p>
            <a:r>
              <a:rPr lang="en-US" dirty="0"/>
              <a:t>Bike Skills</a:t>
            </a:r>
          </a:p>
          <a:p>
            <a:r>
              <a:rPr lang="en-US" dirty="0"/>
              <a:t>Climbing</a:t>
            </a:r>
          </a:p>
          <a:p>
            <a:r>
              <a:rPr lang="en-US" dirty="0"/>
              <a:t>Crate Stacking</a:t>
            </a:r>
          </a:p>
          <a:p>
            <a:r>
              <a:rPr lang="en-US" dirty="0"/>
              <a:t>Paddle Boarding	</a:t>
            </a:r>
          </a:p>
          <a:p>
            <a:r>
              <a:rPr lang="en-US" dirty="0"/>
              <a:t>High Ropes</a:t>
            </a:r>
          </a:p>
          <a:p>
            <a:r>
              <a:rPr lang="en-US" dirty="0"/>
              <a:t>Obstacle Course</a:t>
            </a:r>
          </a:p>
          <a:p>
            <a:r>
              <a:rPr lang="en-US" dirty="0"/>
              <a:t>Orienteering</a:t>
            </a:r>
          </a:p>
          <a:p>
            <a:r>
              <a:rPr lang="en-US" dirty="0"/>
              <a:t>Scavenger Skills</a:t>
            </a:r>
          </a:p>
          <a:p>
            <a:r>
              <a:rPr lang="en-US" dirty="0"/>
              <a:t>Team Games</a:t>
            </a:r>
          </a:p>
          <a:p>
            <a:r>
              <a:rPr lang="en-US" dirty="0"/>
              <a:t>Zip Wire</a:t>
            </a:r>
          </a:p>
        </p:txBody>
      </p:sp>
    </p:spTree>
    <p:extLst>
      <p:ext uri="{BB962C8B-B14F-4D97-AF65-F5344CB8AC3E}">
        <p14:creationId xmlns:p14="http://schemas.microsoft.com/office/powerpoint/2010/main" val="2206694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12F0DC67-9DD5-256F-AF43-5BB5D48C0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Code of Conduct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084DEEB-E7A4-4A35-30A2-D4531C221FF8}"/>
              </a:ext>
            </a:extLst>
          </p:cNvPr>
          <p:cNvSpPr txBox="1"/>
          <p:nvPr/>
        </p:nvSpPr>
        <p:spPr>
          <a:xfrm>
            <a:off x="1053084" y="3197368"/>
            <a:ext cx="72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Lockerbie Manor Code of Conduct: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Listen to instructors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Arrive at assembly point on time and correctly dressed for the activity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Keep the site tidy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No drinks in the dormitories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Do not go into other people’s dormitories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Keep dormitories tidy and ready for inspection each morning at 8:50am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Make no noise that can be heard outside the dormitory after lights out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Enter building through the boot room and take outside footwear off before entering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04F169-71ED-AF6B-2C2E-BA6B07CD8967}"/>
              </a:ext>
            </a:extLst>
          </p:cNvPr>
          <p:cNvSpPr txBox="1"/>
          <p:nvPr/>
        </p:nvSpPr>
        <p:spPr>
          <a:xfrm>
            <a:off x="1051061" y="1602044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 school:</a:t>
            </a:r>
          </a:p>
          <a:p>
            <a:r>
              <a:rPr lang="en-US" sz="1600" dirty="0"/>
              <a:t>-  Follow the Core Values (Ready, Respectful and Safe) 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Adhere to the Class Charter (Work hard, be respectful and listen to adults)</a:t>
            </a:r>
          </a:p>
          <a:p>
            <a:r>
              <a:rPr lang="en-US" sz="1600" dirty="0"/>
              <a:t>- Staff and children have agreed a system of rewards and sanctions (see next slide).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pPr marL="285750" indent="-285750">
              <a:buFontTx/>
              <a:buChar char="-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97337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1032">
            <a:extLst>
              <a:ext uri="{FF2B5EF4-FFF2-40B4-BE49-F238E27FC236}">
                <a16:creationId xmlns:a16="http://schemas.microsoft.com/office/drawing/2014/main" xmlns="" id="{01AF5FBB-9FDC-4D75-9DD6-DAF01ED197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1035" name="Picture 1034">
            <a:extLst>
              <a:ext uri="{FF2B5EF4-FFF2-40B4-BE49-F238E27FC236}">
                <a16:creationId xmlns:a16="http://schemas.microsoft.com/office/drawing/2014/main" xmlns="" id="{933BBBE6-F4CF-483E-BA74-B51421B4D9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xmlns="" id="{4C790028-99AE-4AE4-8269-9913E2D506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xmlns="" id="{06936A2A-FE08-4EE0-A409-3EF3FA244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xmlns="" id="{BAF0407B-48CB-4C05-B0D7-7A69A0D407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649" y="0"/>
            <a:ext cx="595076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xmlns="" id="{ADC50C3D-0DA0-4914-B5B4-D1819CC698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06410" y="0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5" name="TextBox 1044">
            <a:extLst>
              <a:ext uri="{FF2B5EF4-FFF2-40B4-BE49-F238E27FC236}">
                <a16:creationId xmlns:a16="http://schemas.microsoft.com/office/drawing/2014/main" xmlns="" id="{8CF9E583-1A92-4144-B4FA-81D98317FA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43461" y="3262852"/>
            <a:ext cx="311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1047" name="Rectangle 1046">
            <a:extLst>
              <a:ext uri="{FF2B5EF4-FFF2-40B4-BE49-F238E27FC236}">
                <a16:creationId xmlns:a16="http://schemas.microsoft.com/office/drawing/2014/main" xmlns="" id="{56CDEC81-804D-46B6-95DA-DEF2A75862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9" name="Picture 1048">
            <a:extLst>
              <a:ext uri="{FF2B5EF4-FFF2-40B4-BE49-F238E27FC236}">
                <a16:creationId xmlns:a16="http://schemas.microsoft.com/office/drawing/2014/main" xmlns="" id="{70333DD4-1BAD-4A0F-97CE-BC0365285F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1051" name="Picture 1050">
            <a:extLst>
              <a:ext uri="{FF2B5EF4-FFF2-40B4-BE49-F238E27FC236}">
                <a16:creationId xmlns:a16="http://schemas.microsoft.com/office/drawing/2014/main" xmlns="" id="{B00B2048-F340-478F-9B06-A78BBA2D67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1053" name="Rectangle 1052">
            <a:extLst>
              <a:ext uri="{FF2B5EF4-FFF2-40B4-BE49-F238E27FC236}">
                <a16:creationId xmlns:a16="http://schemas.microsoft.com/office/drawing/2014/main" xmlns="" id="{0E845C87-7EAA-46AF-B7BA-7D9A27F7FB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Rectangle 1054">
            <a:extLst>
              <a:ext uri="{FF2B5EF4-FFF2-40B4-BE49-F238E27FC236}">
                <a16:creationId xmlns:a16="http://schemas.microsoft.com/office/drawing/2014/main" xmlns="" id="{6AAAE793-35FD-4F15-816E-C3B8E037B0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Rectangle 1056">
            <a:extLst>
              <a:ext uri="{FF2B5EF4-FFF2-40B4-BE49-F238E27FC236}">
                <a16:creationId xmlns:a16="http://schemas.microsoft.com/office/drawing/2014/main" xmlns="" id="{E2A5D4C3-50B1-4596-A008-B917274608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821" y="0"/>
            <a:ext cx="288681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Ladder Clipart">
            <a:extLst>
              <a:ext uri="{FF2B5EF4-FFF2-40B4-BE49-F238E27FC236}">
                <a16:creationId xmlns:a16="http://schemas.microsoft.com/office/drawing/2014/main" xmlns="" id="{3E9E7B58-7E89-CB7D-5D43-136D8B3FE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4867" y="356325"/>
            <a:ext cx="2412049" cy="6145348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Rectangle 1058">
            <a:extLst>
              <a:ext uri="{FF2B5EF4-FFF2-40B4-BE49-F238E27FC236}">
                <a16:creationId xmlns:a16="http://schemas.microsoft.com/office/drawing/2014/main" xmlns="" id="{E9129AA9-E0F9-4F97-BBA2-96A79DEFF6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47205" y="0"/>
            <a:ext cx="489367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DE6488-ED09-3A82-892F-3EE84A3B6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872" y="44487"/>
            <a:ext cx="3589534" cy="10081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4400" dirty="0"/>
              <a:t>P7 Ladder</a:t>
            </a:r>
          </a:p>
        </p:txBody>
      </p:sp>
      <p:sp>
        <p:nvSpPr>
          <p:cNvPr id="1061" name="Rectangle 1060">
            <a:extLst>
              <a:ext uri="{FF2B5EF4-FFF2-40B4-BE49-F238E27FC236}">
                <a16:creationId xmlns:a16="http://schemas.microsoft.com/office/drawing/2014/main" xmlns="" id="{947C8A03-A59D-4813-A456-D2D23826D5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3800" y="231960"/>
            <a:ext cx="2538473" cy="6391933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3" name="Rectangle 1062">
            <a:extLst>
              <a:ext uri="{FF2B5EF4-FFF2-40B4-BE49-F238E27FC236}">
                <a16:creationId xmlns:a16="http://schemas.microsoft.com/office/drawing/2014/main" xmlns="" id="{3024641D-BB05-4708-8F6A-9824DECAF1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Tired face outline outline">
            <a:extLst>
              <a:ext uri="{FF2B5EF4-FFF2-40B4-BE49-F238E27FC236}">
                <a16:creationId xmlns:a16="http://schemas.microsoft.com/office/drawing/2014/main" xmlns="" id="{BFF36116-0274-4D6E-703C-7AB6E8789F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884798" y="4811861"/>
            <a:ext cx="715497" cy="715497"/>
          </a:xfrm>
          <a:prstGeom prst="rect">
            <a:avLst/>
          </a:prstGeom>
        </p:spPr>
      </p:pic>
      <p:pic>
        <p:nvPicPr>
          <p:cNvPr id="9" name="Graphic 8" descr="Expressionless face outline outline">
            <a:extLst>
              <a:ext uri="{FF2B5EF4-FFF2-40B4-BE49-F238E27FC236}">
                <a16:creationId xmlns:a16="http://schemas.microsoft.com/office/drawing/2014/main" xmlns="" id="{1DD7FE25-DA70-BAB7-5695-22F847C982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884798" y="3929239"/>
            <a:ext cx="715497" cy="715497"/>
          </a:xfrm>
          <a:prstGeom prst="rect">
            <a:avLst/>
          </a:prstGeom>
        </p:spPr>
      </p:pic>
      <p:pic>
        <p:nvPicPr>
          <p:cNvPr id="15" name="Graphic 14" descr="Grinning face outline outline">
            <a:extLst>
              <a:ext uri="{FF2B5EF4-FFF2-40B4-BE49-F238E27FC236}">
                <a16:creationId xmlns:a16="http://schemas.microsoft.com/office/drawing/2014/main" xmlns="" id="{3AE4CEB2-4854-C653-0FBD-F762C0D1BC5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859657" y="2112506"/>
            <a:ext cx="777711" cy="777711"/>
          </a:xfrm>
          <a:prstGeom prst="rect">
            <a:avLst/>
          </a:prstGeom>
        </p:spPr>
      </p:pic>
      <p:pic>
        <p:nvPicPr>
          <p:cNvPr id="17" name="Graphic 16" descr="Smiling face outline outline">
            <a:extLst>
              <a:ext uri="{FF2B5EF4-FFF2-40B4-BE49-F238E27FC236}">
                <a16:creationId xmlns:a16="http://schemas.microsoft.com/office/drawing/2014/main" xmlns="" id="{BF4980FF-485A-939D-1728-B5D0CC6311F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884651" y="3000014"/>
            <a:ext cx="752717" cy="752717"/>
          </a:xfrm>
          <a:prstGeom prst="rect">
            <a:avLst/>
          </a:prstGeom>
        </p:spPr>
      </p:pic>
      <p:pic>
        <p:nvPicPr>
          <p:cNvPr id="19" name="Graphic 18" descr="Star-struck face outline outline">
            <a:extLst>
              <a:ext uri="{FF2B5EF4-FFF2-40B4-BE49-F238E27FC236}">
                <a16:creationId xmlns:a16="http://schemas.microsoft.com/office/drawing/2014/main" xmlns="" id="{D011337E-CB81-3DC8-5E2B-5C717A8E61B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884651" y="1247988"/>
            <a:ext cx="777711" cy="77771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A06850C-5C4B-52C2-E299-B1DBFF924819}"/>
              </a:ext>
            </a:extLst>
          </p:cNvPr>
          <p:cNvSpPr txBox="1"/>
          <p:nvPr/>
        </p:nvSpPr>
        <p:spPr>
          <a:xfrm>
            <a:off x="3988310" y="3171542"/>
            <a:ext cx="4231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Everyone starts here on a Monday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54F9DA7-07AA-C6AE-3E02-8C56AAAF75FE}"/>
              </a:ext>
            </a:extLst>
          </p:cNvPr>
          <p:cNvSpPr txBox="1"/>
          <p:nvPr/>
        </p:nvSpPr>
        <p:spPr>
          <a:xfrm>
            <a:off x="3988311" y="2189882"/>
            <a:ext cx="4312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Making good choices! First dibs on Choosing Time activities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42E7563-3755-C0E3-30D3-4ABFEA88ECB3}"/>
              </a:ext>
            </a:extLst>
          </p:cNvPr>
          <p:cNvSpPr txBox="1"/>
          <p:nvPr/>
        </p:nvSpPr>
        <p:spPr>
          <a:xfrm>
            <a:off x="3988312" y="1179767"/>
            <a:ext cx="4312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shining example! Have the chance to do special P7 jobs around the school.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799B63A-7545-5B5A-5DF3-31AF9F322A66}"/>
              </a:ext>
            </a:extLst>
          </p:cNvPr>
          <p:cNvSpPr txBox="1"/>
          <p:nvPr/>
        </p:nvSpPr>
        <p:spPr>
          <a:xfrm>
            <a:off x="3626765" y="3819978"/>
            <a:ext cx="27452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/>
              <a:t>Disruption of learning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Failure to respond to a teacher’s instructions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Disrespectful</a:t>
            </a:r>
          </a:p>
          <a:p>
            <a:endParaRPr lang="en-US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F3C2EBE-B127-0731-D16F-0F366DC71893}"/>
              </a:ext>
            </a:extLst>
          </p:cNvPr>
          <p:cNvSpPr txBox="1"/>
          <p:nvPr/>
        </p:nvSpPr>
        <p:spPr>
          <a:xfrm>
            <a:off x="5964131" y="3916726"/>
            <a:ext cx="27452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/>
              <a:t>Loss of Choosing Time.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5 times here in a Term means no end of term treat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7FB23C4-15F4-C0F2-E0CB-9F5EE179700A}"/>
              </a:ext>
            </a:extLst>
          </p:cNvPr>
          <p:cNvSpPr txBox="1"/>
          <p:nvPr/>
        </p:nvSpPr>
        <p:spPr>
          <a:xfrm>
            <a:off x="3584003" y="5020629"/>
            <a:ext cx="2745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/>
              <a:t>Continuous and repeated incidents from above list 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Violence, threats, bullying </a:t>
            </a:r>
            <a:r>
              <a:rPr lang="en-US" sz="1400" dirty="0" err="1"/>
              <a:t>behaviour</a:t>
            </a:r>
            <a:endParaRPr lang="en-US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2DEBC68-A7E8-77F4-7F55-FE0B376E57A0}"/>
              </a:ext>
            </a:extLst>
          </p:cNvPr>
          <p:cNvSpPr txBox="1"/>
          <p:nvPr/>
        </p:nvSpPr>
        <p:spPr>
          <a:xfrm>
            <a:off x="6156685" y="5047509"/>
            <a:ext cx="27452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/>
              <a:t>Phone-call home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3 times here means no Lockerbie.</a:t>
            </a:r>
          </a:p>
        </p:txBody>
      </p:sp>
      <p:sp>
        <p:nvSpPr>
          <p:cNvPr id="28" name="Action Button: Custom 27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DAB94E88-AC90-6A06-FBA4-DEDC9B080CC5}"/>
              </a:ext>
            </a:extLst>
          </p:cNvPr>
          <p:cNvSpPr/>
          <p:nvPr/>
        </p:nvSpPr>
        <p:spPr>
          <a:xfrm>
            <a:off x="3701320" y="3752731"/>
            <a:ext cx="4839429" cy="1058652"/>
          </a:xfrm>
          <a:prstGeom prst="actionButtonBlank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ction Button: Custom 28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6E4D4509-FD8A-D581-5EB1-8EE80B42F06E}"/>
              </a:ext>
            </a:extLst>
          </p:cNvPr>
          <p:cNvSpPr/>
          <p:nvPr/>
        </p:nvSpPr>
        <p:spPr>
          <a:xfrm>
            <a:off x="3696746" y="4968356"/>
            <a:ext cx="4839429" cy="1058652"/>
          </a:xfrm>
          <a:prstGeom prst="actionButtonBlank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671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12F0DC67-9DD5-256F-AF43-5BB5D48C0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and Wellbeing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04F169-71ED-AF6B-2C2E-BA6B07CD8967}"/>
              </a:ext>
            </a:extLst>
          </p:cNvPr>
          <p:cNvSpPr txBox="1"/>
          <p:nvPr/>
        </p:nvSpPr>
        <p:spPr>
          <a:xfrm>
            <a:off x="1062422" y="1177394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Medical and Dietary details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xmlns="" id="{85766AF0-A8B0-EED7-B684-08B781052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2" b="42819"/>
          <a:stretch/>
        </p:blipFill>
        <p:spPr>
          <a:xfrm>
            <a:off x="1214722" y="1520318"/>
            <a:ext cx="7048500" cy="2398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9ADEDCC-FB73-5ADA-8FF9-7AA8D1BEE082}"/>
              </a:ext>
            </a:extLst>
          </p:cNvPr>
          <p:cNvSpPr txBox="1"/>
          <p:nvPr/>
        </p:nvSpPr>
        <p:spPr>
          <a:xfrm>
            <a:off x="1062422" y="414908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All medication should have a prescribed pharmacist label and be handed into the office, with completed forms on or before the day of departure. </a:t>
            </a:r>
          </a:p>
          <a:p>
            <a:r>
              <a:rPr lang="en-US" sz="1600" b="1" dirty="0"/>
              <a:t>Pupils are not allowed to carry medication.</a:t>
            </a:r>
          </a:p>
        </p:txBody>
      </p:sp>
    </p:spTree>
    <p:extLst>
      <p:ext uri="{BB962C8B-B14F-4D97-AF65-F5344CB8AC3E}">
        <p14:creationId xmlns:p14="http://schemas.microsoft.com/office/powerpoint/2010/main" val="2616772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A1E8B-4461-68DC-420E-E4041860C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Meals and Accommodation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2EDB5F2-BE5A-71C4-5371-356AB1365266}"/>
              </a:ext>
            </a:extLst>
          </p:cNvPr>
          <p:cNvSpPr txBox="1"/>
          <p:nvPr/>
        </p:nvSpPr>
        <p:spPr>
          <a:xfrm>
            <a:off x="971600" y="1372567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Meals</a:t>
            </a:r>
          </a:p>
          <a:p>
            <a:endParaRPr lang="en-US" sz="1600" u="sng" dirty="0"/>
          </a:p>
          <a:p>
            <a:r>
              <a:rPr lang="en-US" sz="1600" dirty="0"/>
              <a:t>Lockerbie Manor provides three meals everyday for guests. There is a wide range of options served in the communal dining area.</a:t>
            </a:r>
          </a:p>
          <a:p>
            <a:endParaRPr lang="en-US" sz="1600" dirty="0"/>
          </a:p>
          <a:p>
            <a:r>
              <a:rPr lang="en-US" sz="1600" dirty="0"/>
              <a:t>Please let the office know of any specific religious or dietary requirements.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DD3A5E-B4A0-AD7F-72E5-78868D35C47C}"/>
              </a:ext>
            </a:extLst>
          </p:cNvPr>
          <p:cNvSpPr txBox="1"/>
          <p:nvPr/>
        </p:nvSpPr>
        <p:spPr>
          <a:xfrm>
            <a:off x="970290" y="3645024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Accommodation</a:t>
            </a:r>
            <a:endParaRPr lang="en-US" sz="1600" u="sng" dirty="0"/>
          </a:p>
          <a:p>
            <a:endParaRPr lang="en-US" sz="1600" u="sng" dirty="0"/>
          </a:p>
          <a:p>
            <a:r>
              <a:rPr lang="en-US" sz="1600" dirty="0"/>
              <a:t>Dormitories are furnished with bunk beds. Students are required to bring a </a:t>
            </a:r>
            <a:r>
              <a:rPr lang="en-US" sz="1600" u="sng" dirty="0"/>
              <a:t>freshly laundered sleeping bag</a:t>
            </a:r>
            <a:r>
              <a:rPr lang="en-US" sz="1600" dirty="0"/>
              <a:t> and </a:t>
            </a:r>
            <a:r>
              <a:rPr lang="en-US" sz="1600" u="sng" dirty="0"/>
              <a:t>pillow with pillowcase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dirty="0"/>
              <a:t>All rooms are </a:t>
            </a:r>
            <a:r>
              <a:rPr lang="en-US" sz="1600" dirty="0" err="1"/>
              <a:t>en</a:t>
            </a:r>
            <a:r>
              <a:rPr lang="en-US" sz="1600" dirty="0"/>
              <a:t>-suite.</a:t>
            </a:r>
          </a:p>
        </p:txBody>
      </p:sp>
    </p:spTree>
    <p:extLst>
      <p:ext uri="{BB962C8B-B14F-4D97-AF65-F5344CB8AC3E}">
        <p14:creationId xmlns:p14="http://schemas.microsoft.com/office/powerpoint/2010/main" val="2550812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DBBA26C-89C3-411F-9753-606A413F89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EAD2215-6311-4D1C-B6B5-F57CB6BFCB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BA5DE79-30D1-4A10-8DB9-0A6E523A97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ABD0D63-D23F-4AE7-8270-4185EF9C1C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5B0B43F-2CE7-4C6C-BABC-EE342B3282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359" y="0"/>
            <a:ext cx="7779237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5459F07-63F9-48CF-B725-A873C4BC36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32996" y="0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4B83E1E-DAC1-4851-84FF-D6FE1649DE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46207" y="641225"/>
            <a:ext cx="31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8F3CF990-ACB8-443A-BB74-D36EC8A00B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601900C-265D-4146-A578-477541E3DF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00B98862-BEE1-44FB-A335-A1B9106B4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  <a:noFill/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65F94F98-3A57-49AA-838E-91AAF600B6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2029111" y="-262376"/>
            <a:ext cx="5838229" cy="839155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7185CF21-0594-48C0-9F3E-254D6BCE9D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" y="0"/>
            <a:ext cx="9142400" cy="6858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41F8C064-2DC5-4758-B49C-76BFF64052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FBD68200-BC03-4015-860B-CD5C30CD76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5156" y="0"/>
            <a:ext cx="590693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A0B5529D-5CAA-4BF2-B5C9-34705E7661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19931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332A6F87-AC28-4AA8-B8A6-AEBC67BD0D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60675" y="421698"/>
            <a:ext cx="725361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414014-D65E-4438-2CB3-F00A86C8D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30" y="266521"/>
            <a:ext cx="6285929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/>
            <a:r>
              <a:rPr lang="en-US" sz="4200"/>
              <a:t>Packing List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FBE1CAF-0285-2E53-97AF-96B3FFC88627}"/>
              </a:ext>
            </a:extLst>
          </p:cNvPr>
          <p:cNvSpPr txBox="1"/>
          <p:nvPr/>
        </p:nvSpPr>
        <p:spPr>
          <a:xfrm>
            <a:off x="5308103" y="3829462"/>
            <a:ext cx="3508379" cy="223738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/>
              <a:t>NO:</a:t>
            </a:r>
          </a:p>
          <a:p>
            <a:pPr marL="285750" indent="-285750" defTabSz="914400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/>
              <a:t>Glass containers</a:t>
            </a:r>
          </a:p>
          <a:p>
            <a:pPr marL="285750" indent="-285750" defTabSz="914400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/>
              <a:t>Aerosols</a:t>
            </a:r>
          </a:p>
          <a:p>
            <a:pPr marL="285750" indent="-285750" defTabSz="914400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/>
              <a:t>Jewellery</a:t>
            </a:r>
          </a:p>
          <a:p>
            <a:pPr marL="285750" indent="-285750" defTabSz="914400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/>
              <a:t>Digital items including mobile phones, watches and Kindles.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AE38716-3D5F-CE11-82AD-1CF8A11F42E0}"/>
              </a:ext>
            </a:extLst>
          </p:cNvPr>
          <p:cNvSpPr txBox="1"/>
          <p:nvPr/>
        </p:nvSpPr>
        <p:spPr>
          <a:xfrm>
            <a:off x="720731" y="1230084"/>
            <a:ext cx="4204997" cy="4970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Please restrict to one case.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Sleeping bag and pillow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A drinks bottle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Torch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Rucksack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Toiletries (no aerosols)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Old clothing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Waterproof clothing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Large plastic bag for dirty clothes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Bath towels x 2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Hat and gloves (weather dependent)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Sun-cream/hat (weather dependent)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Pyjamas and slippers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0D9D17-3669-A8E8-F5A8-93928960546E}"/>
              </a:ext>
            </a:extLst>
          </p:cNvPr>
          <p:cNvSpPr txBox="1"/>
          <p:nvPr/>
        </p:nvSpPr>
        <p:spPr>
          <a:xfrm>
            <a:off x="5205471" y="791157"/>
            <a:ext cx="3713645" cy="2600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Old clothing for activities: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600" dirty="0"/>
              <a:t>Long-sleeved shirts/jumpers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600" dirty="0"/>
              <a:t>Trousers/jogging bottoms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600" dirty="0"/>
              <a:t>T-shirts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600" dirty="0"/>
              <a:t>Closed-toe shoes are essential.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en-US" sz="1600" dirty="0"/>
          </a:p>
          <a:p>
            <a:pPr>
              <a:spcAft>
                <a:spcPts val="600"/>
              </a:spcAft>
            </a:pPr>
            <a:r>
              <a:rPr lang="en-US" sz="1600" i="1" dirty="0"/>
              <a:t>Clothing and shoes will get wet/muddy.</a:t>
            </a:r>
          </a:p>
          <a:p>
            <a:pPr>
              <a:spcAft>
                <a:spcPts val="600"/>
              </a:spcAft>
            </a:pPr>
            <a:r>
              <a:rPr lang="en-US" sz="1600" i="1" dirty="0"/>
              <a:t>Please bring spares!</a:t>
            </a:r>
          </a:p>
        </p:txBody>
      </p:sp>
    </p:spTree>
    <p:extLst>
      <p:ext uri="{BB962C8B-B14F-4D97-AF65-F5344CB8AC3E}">
        <p14:creationId xmlns:p14="http://schemas.microsoft.com/office/powerpoint/2010/main" val="1548894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BBA26C-89C3-411F-9753-606A413F89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EAD2215-6311-4D1C-B6B5-F57CB6BFCB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BA5DE79-30D1-4A10-8DB9-0A6E523A97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ABD0D63-D23F-4AE7-8270-4185EF9C1C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2168E9E-94E9-4BE3-B88C-C8A4681177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649" y="0"/>
            <a:ext cx="595076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2107AC1-AA0D-4097-B03D-FD3C632AB8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06410" y="0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C8D231A-EC46-4736-B00F-76D307082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43461" y="3262852"/>
            <a:ext cx="311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92806DFD-E192-42CC-B190-3C4C95B8FF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24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58A0B6A-DEC0-46AC-8D12-B6E45FCD1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99" y="0"/>
            <a:ext cx="9142401" cy="6858001"/>
          </a:xfrm>
          <a:prstGeom prst="rect">
            <a:avLst/>
          </a:prstGeom>
          <a:solidFill>
            <a:schemeClr val="tx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8C1A506D-EB69-4549-9782-F0EBB2A9AE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66EED9-2E8C-A8AD-1A68-21317538F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08" y="1437783"/>
            <a:ext cx="5931384" cy="9110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5700" dirty="0"/>
              <a:t>Twitter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8B5B3A7-E040-B747-FDA6-BFE61DDA1B44}"/>
              </a:ext>
            </a:extLst>
          </p:cNvPr>
          <p:cNvSpPr txBox="1"/>
          <p:nvPr/>
        </p:nvSpPr>
        <p:spPr>
          <a:xfrm>
            <a:off x="738675" y="2428207"/>
            <a:ext cx="784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Follow the school Twitter account for regular updates and photos every day!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40C5900-406D-DD8C-B502-C212DDE3DB0E}"/>
              </a:ext>
            </a:extLst>
          </p:cNvPr>
          <p:cNvSpPr txBox="1"/>
          <p:nvPr/>
        </p:nvSpPr>
        <p:spPr>
          <a:xfrm>
            <a:off x="2765542" y="3315914"/>
            <a:ext cx="3756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@StAndrewsPS1</a:t>
            </a:r>
          </a:p>
        </p:txBody>
      </p:sp>
    </p:spTree>
    <p:extLst>
      <p:ext uri="{BB962C8B-B14F-4D97-AF65-F5344CB8AC3E}">
        <p14:creationId xmlns:p14="http://schemas.microsoft.com/office/powerpoint/2010/main" val="20420358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{C18BB8D8-080C-424E-8685-87CA9B1025C9}tf16401378</Template>
  <TotalTime>641</TotalTime>
  <Words>532</Words>
  <Application>Microsoft Office PowerPoint</Application>
  <PresentationFormat>On-screen Show (4:3)</PresentationFormat>
  <Paragraphs>115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MS Shell Dlg 2</vt:lpstr>
      <vt:lpstr>Wingdings 3</vt:lpstr>
      <vt:lpstr>Wingdings</vt:lpstr>
      <vt:lpstr>Madison</vt:lpstr>
      <vt:lpstr>Lockerbie Manor</vt:lpstr>
      <vt:lpstr>Lockerbie Manor Map</vt:lpstr>
      <vt:lpstr>PowerPoint Presentation</vt:lpstr>
      <vt:lpstr>Student Code of Conduct</vt:lpstr>
      <vt:lpstr>P7 Ladder</vt:lpstr>
      <vt:lpstr>Care and Wellbeing</vt:lpstr>
      <vt:lpstr>Meals and Accommodation</vt:lpstr>
      <vt:lpstr>Packing List</vt:lpstr>
      <vt:lpstr>Twitter</vt:lpstr>
      <vt:lpstr>Payment details </vt:lpstr>
    </vt:vector>
  </TitlesOfParts>
  <Company>East Ayrshire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Lockerbie Manor</dc:title>
  <dc:creator>StanPrMcGheeL2</dc:creator>
  <cp:lastModifiedBy>StanPrWilliamsonL</cp:lastModifiedBy>
  <cp:revision>13</cp:revision>
  <dcterms:created xsi:type="dcterms:W3CDTF">2018-02-20T16:28:51Z</dcterms:created>
  <dcterms:modified xsi:type="dcterms:W3CDTF">2022-09-26T10:26:16Z</dcterms:modified>
</cp:coreProperties>
</file>