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6" r:id="rId5"/>
    <p:sldId id="256" r:id="rId6"/>
    <p:sldId id="257" r:id="rId7"/>
    <p:sldId id="259" r:id="rId8"/>
    <p:sldId id="258" r:id="rId9"/>
    <p:sldId id="260" r:id="rId10"/>
    <p:sldId id="261" r:id="rId11"/>
    <p:sldId id="262" r:id="rId12"/>
    <p:sldId id="263" r:id="rId13"/>
    <p:sldId id="264" r:id="rId14"/>
    <p:sldId id="265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</p:sldIdLst>
  <p:sldSz cx="12192000" cy="6858000"/>
  <p:notesSz cx="6742113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98E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424186-272D-4F6B-B322-B05325780ED8}" v="12" dt="2019-10-25T11:12:12.3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7C1F-9497-4DF0-8079-F2145587C06A}" type="datetimeFigureOut">
              <a:rPr lang="en-GB" smtClean="0"/>
              <a:t>07/11/2023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D9D6-AFD0-4992-B6B6-56EE8F641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200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7C1F-9497-4DF0-8079-F2145587C06A}" type="datetimeFigureOut">
              <a:rPr lang="en-GB" smtClean="0"/>
              <a:t>07/11/2023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D9D6-AFD0-4992-B6B6-56EE8F641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967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7C1F-9497-4DF0-8079-F2145587C06A}" type="datetimeFigureOut">
              <a:rPr lang="en-GB" smtClean="0"/>
              <a:t>07/11/2023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D9D6-AFD0-4992-B6B6-56EE8F641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852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7C1F-9497-4DF0-8079-F2145587C06A}" type="datetimeFigureOut">
              <a:rPr lang="en-GB" smtClean="0"/>
              <a:t>07/11/2023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D9D6-AFD0-4992-B6B6-56EE8F641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261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7C1F-9497-4DF0-8079-F2145587C06A}" type="datetimeFigureOut">
              <a:rPr lang="en-GB" smtClean="0"/>
              <a:t>07/11/2023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D9D6-AFD0-4992-B6B6-56EE8F641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87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7C1F-9497-4DF0-8079-F2145587C06A}" type="datetimeFigureOut">
              <a:rPr lang="en-GB" smtClean="0"/>
              <a:t>07/11/2023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D9D6-AFD0-4992-B6B6-56EE8F641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793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7C1F-9497-4DF0-8079-F2145587C06A}" type="datetimeFigureOut">
              <a:rPr lang="en-GB" smtClean="0"/>
              <a:t>07/11/2023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D9D6-AFD0-4992-B6B6-56EE8F641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92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7C1F-9497-4DF0-8079-F2145587C06A}" type="datetimeFigureOut">
              <a:rPr lang="en-GB" smtClean="0"/>
              <a:t>07/11/2023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D9D6-AFD0-4992-B6B6-56EE8F641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887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7C1F-9497-4DF0-8079-F2145587C06A}" type="datetimeFigureOut">
              <a:rPr lang="en-GB" smtClean="0"/>
              <a:t>07/11/2023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D9D6-AFD0-4992-B6B6-56EE8F641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057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7C1F-9497-4DF0-8079-F2145587C06A}" type="datetimeFigureOut">
              <a:rPr lang="en-GB" smtClean="0"/>
              <a:t>07/11/2023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D9D6-AFD0-4992-B6B6-56EE8F641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157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7C1F-9497-4DF0-8079-F2145587C06A}" type="datetimeFigureOut">
              <a:rPr lang="en-GB" smtClean="0"/>
              <a:t>07/11/2023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D9D6-AFD0-4992-B6B6-56EE8F641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467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E7C1F-9497-4DF0-8079-F2145587C06A}" type="datetimeFigureOut">
              <a:rPr lang="en-GB" smtClean="0"/>
              <a:t>07/11/2023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1D9D6-AFD0-4992-B6B6-56EE8F641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081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b="1" dirty="0">
                <a:latin typeface="Century Gothic" panose="020B0502020202020204" pitchFamily="34" charset="0"/>
              </a:rPr>
              <a:t>Addition Strategies</a:t>
            </a:r>
          </a:p>
        </p:txBody>
      </p:sp>
    </p:spTree>
    <p:extLst>
      <p:ext uri="{BB962C8B-B14F-4D97-AF65-F5344CB8AC3E}">
        <p14:creationId xmlns:p14="http://schemas.microsoft.com/office/powerpoint/2010/main" val="2684343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2070" y="169816"/>
            <a:ext cx="11730444" cy="650530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463732" y="385352"/>
            <a:ext cx="11247120" cy="60742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Addition Strategy</a:t>
            </a:r>
          </a:p>
          <a:p>
            <a:pPr algn="ctr"/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Near Doubles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Knowing Doubles helps with Near Doubles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25 + 26</a:t>
            </a:r>
          </a:p>
          <a:p>
            <a:pPr algn="ctr"/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25 + 26 = 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25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+ (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25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+ 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50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+ 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51</a:t>
            </a: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63040" y="3909060"/>
            <a:ext cx="3337560" cy="830997"/>
          </a:xfrm>
          <a:prstGeom prst="rect">
            <a:avLst/>
          </a:prstGeom>
          <a:solidFill>
            <a:srgbClr val="FF3300"/>
          </a:solidFill>
          <a:ln w="635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/>
              <a:t>25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00600" y="3909059"/>
            <a:ext cx="3337560" cy="830997"/>
          </a:xfrm>
          <a:prstGeom prst="rect">
            <a:avLst/>
          </a:prstGeom>
          <a:solidFill>
            <a:srgbClr val="FF3300"/>
          </a:solidFill>
          <a:ln w="635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/>
              <a:t>25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138160" y="3902656"/>
            <a:ext cx="707965" cy="830997"/>
          </a:xfrm>
          <a:prstGeom prst="rect">
            <a:avLst/>
          </a:prstGeom>
          <a:solidFill>
            <a:srgbClr val="00B0F0"/>
          </a:solidFill>
          <a:ln w="635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/>
              <a:t>1</a:t>
            </a:r>
          </a:p>
        </p:txBody>
      </p:sp>
      <p:sp>
        <p:nvSpPr>
          <p:cNvPr id="6" name="Rectangle 5"/>
          <p:cNvSpPr/>
          <p:nvPr/>
        </p:nvSpPr>
        <p:spPr>
          <a:xfrm>
            <a:off x="6835140" y="4983480"/>
            <a:ext cx="914400" cy="73152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928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2070" y="169816"/>
            <a:ext cx="11730444" cy="650530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463732" y="385352"/>
            <a:ext cx="11247120" cy="60742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Addition Strategy</a:t>
            </a:r>
          </a:p>
          <a:p>
            <a:pPr algn="ctr"/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Near Doubles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Knowing Doubles helps with Near Doubles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340 + 330</a:t>
            </a: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340 + 330 = 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340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+ (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340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- 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10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680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– 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10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670</a:t>
            </a: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018020" y="4976949"/>
            <a:ext cx="1325880" cy="73152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898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b="1" dirty="0">
                <a:latin typeface="Century Gothic" panose="020B0502020202020204" pitchFamily="34" charset="0"/>
              </a:rPr>
              <a:t>Subtraction Strategies</a:t>
            </a:r>
          </a:p>
        </p:txBody>
      </p:sp>
    </p:spTree>
    <p:extLst>
      <p:ext uri="{BB962C8B-B14F-4D97-AF65-F5344CB8AC3E}">
        <p14:creationId xmlns:p14="http://schemas.microsoft.com/office/powerpoint/2010/main" val="3072091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2070" y="169816"/>
            <a:ext cx="11730444" cy="650530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40872" y="339633"/>
            <a:ext cx="11247120" cy="60742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Subtraction Strategy</a:t>
            </a:r>
            <a:endParaRPr lang="en-GB" dirty="0">
              <a:solidFill>
                <a:schemeClr val="tx1"/>
              </a:solidFill>
            </a:endParaRPr>
          </a:p>
          <a:p>
            <a:pPr algn="ctr"/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Removal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Partition to remove the number within the subtraction.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22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– 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8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14</a:t>
            </a:r>
          </a:p>
          <a:p>
            <a:pPr algn="ctr"/>
            <a:endParaRPr lang="en-GB" sz="48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-6           -2</a:t>
            </a: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347282" y="5198829"/>
            <a:ext cx="827532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224304" y="4947369"/>
            <a:ext cx="0" cy="50292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011444" y="4947369"/>
            <a:ext cx="0" cy="50292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017284" y="4947369"/>
            <a:ext cx="0" cy="50292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c 13"/>
          <p:cNvSpPr/>
          <p:nvPr/>
        </p:nvSpPr>
        <p:spPr>
          <a:xfrm rot="19270889">
            <a:off x="1740172" y="4523560"/>
            <a:ext cx="5872059" cy="4564377"/>
          </a:xfrm>
          <a:prstGeom prst="arc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Arc 14"/>
          <p:cNvSpPr/>
          <p:nvPr/>
        </p:nvSpPr>
        <p:spPr>
          <a:xfrm rot="19005665">
            <a:off x="6822760" y="4664779"/>
            <a:ext cx="1475452" cy="1571019"/>
          </a:xfrm>
          <a:prstGeom prst="arc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2819385" y="5368647"/>
            <a:ext cx="81624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>
                <a:latin typeface="Century Gothic" panose="020B0502020202020204" pitchFamily="34" charset="0"/>
              </a:rPr>
              <a:t>14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588848" y="5368646"/>
            <a:ext cx="81624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>
                <a:latin typeface="Century Gothic" panose="020B0502020202020204" pitchFamily="34" charset="0"/>
              </a:rPr>
              <a:t>20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623899" y="5344608"/>
            <a:ext cx="816249" cy="769441"/>
          </a:xfrm>
          <a:prstGeom prst="rect">
            <a:avLst/>
          </a:prstGeom>
          <a:noFill/>
          <a:ln w="76200">
            <a:noFill/>
          </a:ln>
        </p:spPr>
        <p:txBody>
          <a:bodyPr wrap="none" rtlCol="0">
            <a:spAutoFit/>
          </a:bodyPr>
          <a:lstStyle/>
          <a:p>
            <a:r>
              <a:rPr lang="en-GB" sz="44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22</a:t>
            </a: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5178666" y="2717518"/>
            <a:ext cx="788751" cy="704949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009016" y="2717518"/>
            <a:ext cx="1002428" cy="704949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819385" y="5450289"/>
            <a:ext cx="816249" cy="687798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3434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2070" y="169816"/>
            <a:ext cx="11730444" cy="650530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40872" y="339633"/>
            <a:ext cx="11247120" cy="60742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Subtraction Strategy</a:t>
            </a:r>
            <a:endParaRPr lang="en-GB" dirty="0">
              <a:solidFill>
                <a:schemeClr val="tx1"/>
              </a:solidFill>
            </a:endParaRPr>
          </a:p>
          <a:p>
            <a:pPr algn="ctr"/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Removal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Partition to remove the number within the subtraction.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132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– 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47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14</a:t>
            </a:r>
          </a:p>
          <a:p>
            <a:pPr algn="ctr"/>
            <a:endParaRPr lang="en-GB" sz="48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347282" y="5198829"/>
            <a:ext cx="827532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224304" y="4947369"/>
            <a:ext cx="0" cy="50292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862604" y="4947369"/>
            <a:ext cx="0" cy="50292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017284" y="4947369"/>
            <a:ext cx="0" cy="50292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819385" y="5368647"/>
            <a:ext cx="81624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>
                <a:latin typeface="Century Gothic" panose="020B0502020202020204" pitchFamily="34" charset="0"/>
              </a:rPr>
              <a:t>85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364944" y="5376077"/>
            <a:ext cx="113204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>
                <a:latin typeface="Century Gothic" panose="020B0502020202020204" pitchFamily="34" charset="0"/>
              </a:rPr>
              <a:t>100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485878" y="5317028"/>
            <a:ext cx="1132041" cy="769441"/>
          </a:xfrm>
          <a:prstGeom prst="rect">
            <a:avLst/>
          </a:prstGeom>
          <a:noFill/>
          <a:ln w="76200">
            <a:noFill/>
          </a:ln>
        </p:spPr>
        <p:txBody>
          <a:bodyPr wrap="none" rtlCol="0">
            <a:spAutoFit/>
          </a:bodyPr>
          <a:lstStyle/>
          <a:p>
            <a:r>
              <a:rPr lang="en-GB" sz="44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132</a:t>
            </a: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4364944" y="2724270"/>
            <a:ext cx="1842160" cy="6695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20" idx="0"/>
          </p:cNvCxnSpPr>
          <p:nvPr/>
        </p:nvCxnSpPr>
        <p:spPr>
          <a:xfrm>
            <a:off x="6195730" y="2689040"/>
            <a:ext cx="303126" cy="698197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819385" y="5450289"/>
            <a:ext cx="816249" cy="687798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3239950" y="3393770"/>
            <a:ext cx="13035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-15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847074" y="3387237"/>
            <a:ext cx="13035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-32 </a:t>
            </a:r>
          </a:p>
        </p:txBody>
      </p:sp>
      <p:sp>
        <p:nvSpPr>
          <p:cNvPr id="23" name="Freeform 22"/>
          <p:cNvSpPr/>
          <p:nvPr/>
        </p:nvSpPr>
        <p:spPr>
          <a:xfrm>
            <a:off x="3223260" y="4160504"/>
            <a:ext cx="1639344" cy="786864"/>
          </a:xfrm>
          <a:custGeom>
            <a:avLst/>
            <a:gdLst>
              <a:gd name="connsiteX0" fmla="*/ 0 w 1748288"/>
              <a:gd name="connsiteY0" fmla="*/ 822976 h 893700"/>
              <a:gd name="connsiteX1" fmla="*/ 662940 w 1748288"/>
              <a:gd name="connsiteY1" fmla="*/ 16 h 893700"/>
              <a:gd name="connsiteX2" fmla="*/ 1645920 w 1748288"/>
              <a:gd name="connsiteY2" fmla="*/ 800116 h 893700"/>
              <a:gd name="connsiteX3" fmla="*/ 1668780 w 1748288"/>
              <a:gd name="connsiteY3" fmla="*/ 845836 h 893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48288" h="893700">
                <a:moveTo>
                  <a:pt x="0" y="822976"/>
                </a:moveTo>
                <a:cubicBezTo>
                  <a:pt x="194310" y="413401"/>
                  <a:pt x="388620" y="3826"/>
                  <a:pt x="662940" y="16"/>
                </a:cubicBezTo>
                <a:cubicBezTo>
                  <a:pt x="937260" y="-3794"/>
                  <a:pt x="1478280" y="659146"/>
                  <a:pt x="1645920" y="800116"/>
                </a:cubicBezTo>
                <a:cubicBezTo>
                  <a:pt x="1813560" y="941086"/>
                  <a:pt x="1741170" y="893461"/>
                  <a:pt x="1668780" y="845836"/>
                </a:cubicBezTo>
              </a:path>
            </a:pathLst>
          </a:cu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Freeform 23"/>
          <p:cNvSpPr/>
          <p:nvPr/>
        </p:nvSpPr>
        <p:spPr>
          <a:xfrm>
            <a:off x="4892040" y="4160494"/>
            <a:ext cx="3131820" cy="822986"/>
          </a:xfrm>
          <a:custGeom>
            <a:avLst/>
            <a:gdLst>
              <a:gd name="connsiteX0" fmla="*/ 0 w 3131820"/>
              <a:gd name="connsiteY0" fmla="*/ 822986 h 822986"/>
              <a:gd name="connsiteX1" fmla="*/ 1623060 w 3131820"/>
              <a:gd name="connsiteY1" fmla="*/ 26 h 822986"/>
              <a:gd name="connsiteX2" fmla="*/ 3131820 w 3131820"/>
              <a:gd name="connsiteY2" fmla="*/ 800126 h 822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31820" h="822986">
                <a:moveTo>
                  <a:pt x="0" y="822986"/>
                </a:moveTo>
                <a:cubicBezTo>
                  <a:pt x="550545" y="413411"/>
                  <a:pt x="1101090" y="3836"/>
                  <a:pt x="1623060" y="26"/>
                </a:cubicBezTo>
                <a:cubicBezTo>
                  <a:pt x="2145030" y="-3784"/>
                  <a:pt x="2638425" y="398171"/>
                  <a:pt x="3131820" y="800126"/>
                </a:cubicBezTo>
              </a:path>
            </a:pathLst>
          </a:cu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7687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2070" y="169816"/>
            <a:ext cx="11730444" cy="650530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63732" y="385353"/>
            <a:ext cx="11247120" cy="60742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Subtraction Strategy</a:t>
            </a:r>
            <a:endParaRPr lang="en-GB" dirty="0">
              <a:solidFill>
                <a:schemeClr val="tx1"/>
              </a:solidFill>
            </a:endParaRPr>
          </a:p>
          <a:p>
            <a:pPr algn="ctr"/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Add Up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Partition to add from the lowest number to the highest number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50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– 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39</a:t>
            </a:r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347282" y="5198829"/>
            <a:ext cx="460215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224304" y="4947369"/>
            <a:ext cx="0" cy="50292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891731" y="4947369"/>
            <a:ext cx="0" cy="50292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166294" y="4900530"/>
            <a:ext cx="0" cy="50292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799620" y="5388675"/>
            <a:ext cx="81624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39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27827" y="5403450"/>
            <a:ext cx="81624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>
                <a:latin typeface="Century Gothic" panose="020B0502020202020204" pitchFamily="34" charset="0"/>
              </a:rPr>
              <a:t>40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58169" y="5342498"/>
            <a:ext cx="816249" cy="769441"/>
          </a:xfrm>
          <a:prstGeom prst="rect">
            <a:avLst/>
          </a:prstGeom>
          <a:noFill/>
          <a:ln w="76200">
            <a:noFill/>
          </a:ln>
        </p:spPr>
        <p:txBody>
          <a:bodyPr wrap="none" rtlCol="0">
            <a:spAutoFit/>
          </a:bodyPr>
          <a:lstStyle/>
          <a:p>
            <a:r>
              <a:rPr lang="en-GB" sz="44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50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015887" y="3362147"/>
            <a:ext cx="816249" cy="772725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3030897" y="3376747"/>
            <a:ext cx="10695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+1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26751" y="3386367"/>
            <a:ext cx="12426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+10</a:t>
            </a:r>
          </a:p>
        </p:txBody>
      </p:sp>
      <p:sp>
        <p:nvSpPr>
          <p:cNvPr id="23" name="Freeform 22"/>
          <p:cNvSpPr/>
          <p:nvPr/>
        </p:nvSpPr>
        <p:spPr>
          <a:xfrm>
            <a:off x="3223260" y="4160503"/>
            <a:ext cx="668471" cy="786865"/>
          </a:xfrm>
          <a:custGeom>
            <a:avLst/>
            <a:gdLst>
              <a:gd name="connsiteX0" fmla="*/ 0 w 1748288"/>
              <a:gd name="connsiteY0" fmla="*/ 822976 h 893700"/>
              <a:gd name="connsiteX1" fmla="*/ 662940 w 1748288"/>
              <a:gd name="connsiteY1" fmla="*/ 16 h 893700"/>
              <a:gd name="connsiteX2" fmla="*/ 1645920 w 1748288"/>
              <a:gd name="connsiteY2" fmla="*/ 800116 h 893700"/>
              <a:gd name="connsiteX3" fmla="*/ 1668780 w 1748288"/>
              <a:gd name="connsiteY3" fmla="*/ 845836 h 893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48288" h="893700">
                <a:moveTo>
                  <a:pt x="0" y="822976"/>
                </a:moveTo>
                <a:cubicBezTo>
                  <a:pt x="194310" y="413401"/>
                  <a:pt x="388620" y="3826"/>
                  <a:pt x="662940" y="16"/>
                </a:cubicBezTo>
                <a:cubicBezTo>
                  <a:pt x="937260" y="-3794"/>
                  <a:pt x="1478280" y="659146"/>
                  <a:pt x="1645920" y="800116"/>
                </a:cubicBezTo>
                <a:cubicBezTo>
                  <a:pt x="1813560" y="941086"/>
                  <a:pt x="1741170" y="893461"/>
                  <a:pt x="1668780" y="845836"/>
                </a:cubicBezTo>
              </a:path>
            </a:pathLst>
          </a:cu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Freeform 23"/>
          <p:cNvSpPr/>
          <p:nvPr/>
        </p:nvSpPr>
        <p:spPr>
          <a:xfrm>
            <a:off x="3891731" y="4134873"/>
            <a:ext cx="2303999" cy="735838"/>
          </a:xfrm>
          <a:custGeom>
            <a:avLst/>
            <a:gdLst>
              <a:gd name="connsiteX0" fmla="*/ 0 w 3131820"/>
              <a:gd name="connsiteY0" fmla="*/ 822986 h 822986"/>
              <a:gd name="connsiteX1" fmla="*/ 1623060 w 3131820"/>
              <a:gd name="connsiteY1" fmla="*/ 26 h 822986"/>
              <a:gd name="connsiteX2" fmla="*/ 3131820 w 3131820"/>
              <a:gd name="connsiteY2" fmla="*/ 800126 h 822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31820" h="822986">
                <a:moveTo>
                  <a:pt x="0" y="822986"/>
                </a:moveTo>
                <a:cubicBezTo>
                  <a:pt x="550545" y="413411"/>
                  <a:pt x="1101090" y="3836"/>
                  <a:pt x="1623060" y="26"/>
                </a:cubicBezTo>
                <a:cubicBezTo>
                  <a:pt x="2145030" y="-3784"/>
                  <a:pt x="2638425" y="398171"/>
                  <a:pt x="3131820" y="800126"/>
                </a:cubicBezTo>
              </a:path>
            </a:pathLst>
          </a:cu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7500775" y="3329506"/>
            <a:ext cx="33313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1 </a:t>
            </a:r>
            <a:r>
              <a:rPr lang="en-GB" sz="4800" b="1" dirty="0">
                <a:latin typeface="Century Gothic" panose="020B0502020202020204" pitchFamily="34" charset="0"/>
              </a:rPr>
              <a:t>+ </a:t>
            </a:r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10</a:t>
            </a:r>
            <a:r>
              <a:rPr lang="en-GB" sz="4800" b="1" dirty="0">
                <a:latin typeface="Century Gothic" panose="020B0502020202020204" pitchFamily="34" charset="0"/>
              </a:rPr>
              <a:t> = </a:t>
            </a:r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29866744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2070" y="169816"/>
            <a:ext cx="11730444" cy="650530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63732" y="385353"/>
            <a:ext cx="11247120" cy="60742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Subtraction Strategy</a:t>
            </a:r>
            <a:endParaRPr lang="en-GB" dirty="0">
              <a:solidFill>
                <a:schemeClr val="tx1"/>
              </a:solidFill>
            </a:endParaRPr>
          </a:p>
          <a:p>
            <a:pPr algn="ctr"/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Add Up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Partition to add from the lowest number to the highest number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123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– 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68</a:t>
            </a:r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153040" y="4993089"/>
            <a:ext cx="460215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030062" y="4741629"/>
            <a:ext cx="0" cy="50292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697489" y="4741629"/>
            <a:ext cx="0" cy="50292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149092" y="4694790"/>
            <a:ext cx="0" cy="50292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605378" y="5182935"/>
            <a:ext cx="81624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68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33585" y="5197710"/>
            <a:ext cx="81624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>
                <a:latin typeface="Century Gothic" panose="020B0502020202020204" pitchFamily="34" charset="0"/>
              </a:rPr>
              <a:t>70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25474" y="5182934"/>
            <a:ext cx="1132041" cy="769441"/>
          </a:xfrm>
          <a:prstGeom prst="rect">
            <a:avLst/>
          </a:prstGeom>
          <a:noFill/>
          <a:ln w="76200">
            <a:noFill/>
          </a:ln>
        </p:spPr>
        <p:txBody>
          <a:bodyPr wrap="none" rtlCol="0">
            <a:spAutoFit/>
          </a:bodyPr>
          <a:lstStyle/>
          <a:p>
            <a:r>
              <a:rPr lang="en-GB" sz="4400" b="1" dirty="0">
                <a:latin typeface="Century Gothic" panose="020B0502020202020204" pitchFamily="34" charset="0"/>
              </a:rPr>
              <a:t>100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810100" y="3174495"/>
            <a:ext cx="816249" cy="772725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1836655" y="3171007"/>
            <a:ext cx="10695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+2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832795" y="3155321"/>
            <a:ext cx="12426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+30</a:t>
            </a:r>
          </a:p>
        </p:txBody>
      </p:sp>
      <p:sp>
        <p:nvSpPr>
          <p:cNvPr id="23" name="Freeform 22"/>
          <p:cNvSpPr/>
          <p:nvPr/>
        </p:nvSpPr>
        <p:spPr>
          <a:xfrm>
            <a:off x="2029018" y="3954763"/>
            <a:ext cx="668471" cy="786865"/>
          </a:xfrm>
          <a:custGeom>
            <a:avLst/>
            <a:gdLst>
              <a:gd name="connsiteX0" fmla="*/ 0 w 1748288"/>
              <a:gd name="connsiteY0" fmla="*/ 822976 h 893700"/>
              <a:gd name="connsiteX1" fmla="*/ 662940 w 1748288"/>
              <a:gd name="connsiteY1" fmla="*/ 16 h 893700"/>
              <a:gd name="connsiteX2" fmla="*/ 1645920 w 1748288"/>
              <a:gd name="connsiteY2" fmla="*/ 800116 h 893700"/>
              <a:gd name="connsiteX3" fmla="*/ 1668780 w 1748288"/>
              <a:gd name="connsiteY3" fmla="*/ 845836 h 893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48288" h="893700">
                <a:moveTo>
                  <a:pt x="0" y="822976"/>
                </a:moveTo>
                <a:cubicBezTo>
                  <a:pt x="194310" y="413401"/>
                  <a:pt x="388620" y="3826"/>
                  <a:pt x="662940" y="16"/>
                </a:cubicBezTo>
                <a:cubicBezTo>
                  <a:pt x="937260" y="-3794"/>
                  <a:pt x="1478280" y="659146"/>
                  <a:pt x="1645920" y="800116"/>
                </a:cubicBezTo>
                <a:cubicBezTo>
                  <a:pt x="1813560" y="941086"/>
                  <a:pt x="1741170" y="893461"/>
                  <a:pt x="1668780" y="845836"/>
                </a:cubicBezTo>
              </a:path>
            </a:pathLst>
          </a:cu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Freeform 23"/>
          <p:cNvSpPr/>
          <p:nvPr/>
        </p:nvSpPr>
        <p:spPr>
          <a:xfrm>
            <a:off x="2697489" y="3929133"/>
            <a:ext cx="1451603" cy="668828"/>
          </a:xfrm>
          <a:custGeom>
            <a:avLst/>
            <a:gdLst>
              <a:gd name="connsiteX0" fmla="*/ 0 w 3131820"/>
              <a:gd name="connsiteY0" fmla="*/ 822986 h 822986"/>
              <a:gd name="connsiteX1" fmla="*/ 1623060 w 3131820"/>
              <a:gd name="connsiteY1" fmla="*/ 26 h 822986"/>
              <a:gd name="connsiteX2" fmla="*/ 3131820 w 3131820"/>
              <a:gd name="connsiteY2" fmla="*/ 800126 h 822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31820" h="822986">
                <a:moveTo>
                  <a:pt x="0" y="822986"/>
                </a:moveTo>
                <a:cubicBezTo>
                  <a:pt x="550545" y="413411"/>
                  <a:pt x="1101090" y="3836"/>
                  <a:pt x="1623060" y="26"/>
                </a:cubicBezTo>
                <a:cubicBezTo>
                  <a:pt x="2145030" y="-3784"/>
                  <a:pt x="2638425" y="398171"/>
                  <a:pt x="3131820" y="800126"/>
                </a:cubicBezTo>
              </a:path>
            </a:pathLst>
          </a:cu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6922406" y="3155320"/>
            <a:ext cx="47323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2 </a:t>
            </a:r>
            <a:r>
              <a:rPr lang="en-GB" sz="4800" b="1" dirty="0">
                <a:latin typeface="Century Gothic" panose="020B0502020202020204" pitchFamily="34" charset="0"/>
              </a:rPr>
              <a:t>+ </a:t>
            </a:r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30 + 23</a:t>
            </a:r>
            <a:r>
              <a:rPr lang="en-GB" sz="4800" b="1" dirty="0">
                <a:latin typeface="Century Gothic" panose="020B0502020202020204" pitchFamily="34" charset="0"/>
              </a:rPr>
              <a:t> = </a:t>
            </a:r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55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5307332" y="4742499"/>
            <a:ext cx="0" cy="50292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735154" y="5198620"/>
            <a:ext cx="1132041" cy="769441"/>
          </a:xfrm>
          <a:prstGeom prst="rect">
            <a:avLst/>
          </a:prstGeom>
          <a:noFill/>
          <a:ln w="76200">
            <a:noFill/>
          </a:ln>
        </p:spPr>
        <p:txBody>
          <a:bodyPr wrap="none" rtlCol="0">
            <a:spAutoFit/>
          </a:bodyPr>
          <a:lstStyle/>
          <a:p>
            <a:r>
              <a:rPr lang="en-GB" sz="44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123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36191" y="3171007"/>
            <a:ext cx="12426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+23</a:t>
            </a:r>
          </a:p>
        </p:txBody>
      </p:sp>
      <p:sp>
        <p:nvSpPr>
          <p:cNvPr id="26" name="Freeform 25"/>
          <p:cNvSpPr/>
          <p:nvPr/>
        </p:nvSpPr>
        <p:spPr>
          <a:xfrm>
            <a:off x="4118799" y="3944819"/>
            <a:ext cx="1186655" cy="668828"/>
          </a:xfrm>
          <a:custGeom>
            <a:avLst/>
            <a:gdLst>
              <a:gd name="connsiteX0" fmla="*/ 0 w 3131820"/>
              <a:gd name="connsiteY0" fmla="*/ 822986 h 822986"/>
              <a:gd name="connsiteX1" fmla="*/ 1623060 w 3131820"/>
              <a:gd name="connsiteY1" fmla="*/ 26 h 822986"/>
              <a:gd name="connsiteX2" fmla="*/ 3131820 w 3131820"/>
              <a:gd name="connsiteY2" fmla="*/ 800126 h 822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31820" h="822986">
                <a:moveTo>
                  <a:pt x="0" y="822986"/>
                </a:moveTo>
                <a:cubicBezTo>
                  <a:pt x="550545" y="413411"/>
                  <a:pt x="1101090" y="3836"/>
                  <a:pt x="1623060" y="26"/>
                </a:cubicBezTo>
                <a:cubicBezTo>
                  <a:pt x="2145030" y="-3784"/>
                  <a:pt x="2638425" y="398171"/>
                  <a:pt x="3131820" y="800126"/>
                </a:cubicBezTo>
              </a:path>
            </a:pathLst>
          </a:cu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1587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2070" y="169816"/>
            <a:ext cx="11730444" cy="650530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63732" y="385353"/>
            <a:ext cx="11247120" cy="60742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Subtraction Strategy</a:t>
            </a:r>
            <a:endParaRPr lang="en-GB" dirty="0">
              <a:solidFill>
                <a:schemeClr val="tx1"/>
              </a:solidFill>
            </a:endParaRPr>
          </a:p>
          <a:p>
            <a:pPr algn="ctr"/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Place Value Subtraction and Negative Numbers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Partition and subtract using place value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7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5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– 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3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8</a:t>
            </a:r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70 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–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 30 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=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40</a:t>
            </a:r>
          </a:p>
          <a:p>
            <a:pPr algn="ctr"/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5</a:t>
            </a:r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 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–</a:t>
            </a:r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 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8</a:t>
            </a:r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 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=</a:t>
            </a:r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 -3</a:t>
            </a:r>
          </a:p>
          <a:p>
            <a:pPr algn="ctr"/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40 –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3 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=</a:t>
            </a:r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 37</a:t>
            </a: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78180" y="5686856"/>
            <a:ext cx="816249" cy="772725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6689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2070" y="169816"/>
            <a:ext cx="11730444" cy="650530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63732" y="385353"/>
            <a:ext cx="11247120" cy="60742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Subtraction Strategy</a:t>
            </a:r>
            <a:endParaRPr lang="en-GB" dirty="0">
              <a:solidFill>
                <a:schemeClr val="tx1"/>
              </a:solidFill>
            </a:endParaRPr>
          </a:p>
          <a:p>
            <a:pPr algn="ctr"/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Place Value Subtraction and Negative Numbers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Partition and subtract using place value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2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4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3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– </a:t>
            </a:r>
            <a:r>
              <a:rPr lang="en-GB" sz="48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1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6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9</a:t>
            </a:r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200 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–</a:t>
            </a:r>
            <a:r>
              <a:rPr lang="en-GB" sz="48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 100 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= </a:t>
            </a:r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100</a:t>
            </a:r>
          </a:p>
          <a:p>
            <a:pPr algn="ctr"/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40 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–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 60 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=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-20</a:t>
            </a:r>
          </a:p>
          <a:p>
            <a:pPr algn="ctr"/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3</a:t>
            </a:r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 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–</a:t>
            </a:r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 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9</a:t>
            </a:r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 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=</a:t>
            </a:r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 -6</a:t>
            </a:r>
          </a:p>
          <a:p>
            <a:pPr algn="ctr"/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100 – 20 –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6 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=</a:t>
            </a:r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 74</a:t>
            </a: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655420" y="5686856"/>
            <a:ext cx="816249" cy="772725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1407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2070" y="169816"/>
            <a:ext cx="11730444" cy="650530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63732" y="385353"/>
            <a:ext cx="11247120" cy="60742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Subtraction Strategy</a:t>
            </a:r>
            <a:endParaRPr lang="en-GB" dirty="0">
              <a:solidFill>
                <a:schemeClr val="tx1"/>
              </a:solidFill>
            </a:endParaRPr>
          </a:p>
          <a:p>
            <a:pPr algn="ctr"/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Keeping a Constant Difference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Adjust both numbers in the same way to create a friendly number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to keep the difference constant.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53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– 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29 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= 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54 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– 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30 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= 24</a:t>
            </a:r>
            <a:endParaRPr lang="en-GB" sz="48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3261682" y="4821072"/>
            <a:ext cx="460215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138704" y="4569612"/>
            <a:ext cx="0" cy="50292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806131" y="4569612"/>
            <a:ext cx="0" cy="50292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080694" y="4522773"/>
            <a:ext cx="0" cy="50292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714020" y="5010918"/>
            <a:ext cx="81624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29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442227" y="5025693"/>
            <a:ext cx="81624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30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672569" y="4964741"/>
            <a:ext cx="816249" cy="769441"/>
          </a:xfrm>
          <a:prstGeom prst="rect">
            <a:avLst/>
          </a:prstGeom>
          <a:noFill/>
          <a:ln w="76200">
            <a:noFill/>
          </a:ln>
        </p:spPr>
        <p:txBody>
          <a:bodyPr wrap="none" rtlCol="0">
            <a:spAutoFit/>
          </a:bodyPr>
          <a:lstStyle/>
          <a:p>
            <a:r>
              <a:rPr lang="en-GB" sz="44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53</a:t>
            </a:r>
          </a:p>
        </p:txBody>
      </p:sp>
      <p:sp>
        <p:nvSpPr>
          <p:cNvPr id="10" name="Rectangle 9"/>
          <p:cNvSpPr/>
          <p:nvPr/>
        </p:nvSpPr>
        <p:spPr>
          <a:xfrm>
            <a:off x="8392827" y="2350304"/>
            <a:ext cx="816249" cy="772725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Freeform 23"/>
          <p:cNvSpPr/>
          <p:nvPr/>
        </p:nvSpPr>
        <p:spPr>
          <a:xfrm>
            <a:off x="4122144" y="3827155"/>
            <a:ext cx="2958550" cy="735838"/>
          </a:xfrm>
          <a:custGeom>
            <a:avLst/>
            <a:gdLst>
              <a:gd name="connsiteX0" fmla="*/ 0 w 3131820"/>
              <a:gd name="connsiteY0" fmla="*/ 822986 h 822986"/>
              <a:gd name="connsiteX1" fmla="*/ 1623060 w 3131820"/>
              <a:gd name="connsiteY1" fmla="*/ 26 h 822986"/>
              <a:gd name="connsiteX2" fmla="*/ 3131820 w 3131820"/>
              <a:gd name="connsiteY2" fmla="*/ 800126 h 822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31820" h="822986">
                <a:moveTo>
                  <a:pt x="0" y="822986"/>
                </a:moveTo>
                <a:cubicBezTo>
                  <a:pt x="550545" y="413411"/>
                  <a:pt x="1101090" y="3836"/>
                  <a:pt x="1623060" y="26"/>
                </a:cubicBezTo>
                <a:cubicBezTo>
                  <a:pt x="2145030" y="-3784"/>
                  <a:pt x="2638425" y="398171"/>
                  <a:pt x="3131820" y="800126"/>
                </a:cubicBezTo>
              </a:path>
            </a:pathLst>
          </a:cu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Connector 18"/>
          <p:cNvCxnSpPr/>
          <p:nvPr/>
        </p:nvCxnSpPr>
        <p:spPr>
          <a:xfrm>
            <a:off x="7748120" y="4522773"/>
            <a:ext cx="0" cy="50292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384216" y="4964741"/>
            <a:ext cx="81624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54</a:t>
            </a:r>
          </a:p>
        </p:txBody>
      </p:sp>
      <p:sp>
        <p:nvSpPr>
          <p:cNvPr id="25" name="Freeform 24"/>
          <p:cNvSpPr/>
          <p:nvPr/>
        </p:nvSpPr>
        <p:spPr>
          <a:xfrm>
            <a:off x="4806131" y="3819626"/>
            <a:ext cx="2958550" cy="735838"/>
          </a:xfrm>
          <a:custGeom>
            <a:avLst/>
            <a:gdLst>
              <a:gd name="connsiteX0" fmla="*/ 0 w 3131820"/>
              <a:gd name="connsiteY0" fmla="*/ 822986 h 822986"/>
              <a:gd name="connsiteX1" fmla="*/ 1623060 w 3131820"/>
              <a:gd name="connsiteY1" fmla="*/ 26 h 822986"/>
              <a:gd name="connsiteX2" fmla="*/ 3131820 w 3131820"/>
              <a:gd name="connsiteY2" fmla="*/ 800126 h 822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31820" h="822986">
                <a:moveTo>
                  <a:pt x="0" y="822986"/>
                </a:moveTo>
                <a:cubicBezTo>
                  <a:pt x="550545" y="413411"/>
                  <a:pt x="1101090" y="3836"/>
                  <a:pt x="1623060" y="26"/>
                </a:cubicBezTo>
                <a:cubicBezTo>
                  <a:pt x="2145030" y="-3784"/>
                  <a:pt x="2638425" y="398171"/>
                  <a:pt x="3131820" y="800126"/>
                </a:cubicBezTo>
              </a:path>
            </a:pathLst>
          </a:cu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ight Arrow 2"/>
          <p:cNvSpPr/>
          <p:nvPr/>
        </p:nvSpPr>
        <p:spPr>
          <a:xfrm>
            <a:off x="7291305" y="4399208"/>
            <a:ext cx="229644" cy="334043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ight Arrow 25"/>
          <p:cNvSpPr/>
          <p:nvPr/>
        </p:nvSpPr>
        <p:spPr>
          <a:xfrm>
            <a:off x="4398007" y="4414931"/>
            <a:ext cx="229644" cy="334043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352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2070" y="169816"/>
            <a:ext cx="11730444" cy="650530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40872" y="339633"/>
            <a:ext cx="11247120" cy="60742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Addition Strategy</a:t>
            </a:r>
            <a:endParaRPr lang="en-GB" dirty="0">
              <a:solidFill>
                <a:schemeClr val="tx1"/>
              </a:solidFill>
            </a:endParaRPr>
          </a:p>
          <a:p>
            <a:pPr algn="ctr"/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Add Up In Chunks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Keep the first number whole, add the second number in friendly chunks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rgbClr val="7030A0"/>
                </a:solidFill>
                <a:latin typeface="Century Gothic"/>
              </a:rPr>
              <a:t>23</a:t>
            </a:r>
            <a:r>
              <a:rPr lang="en-GB" sz="4800" b="1" dirty="0">
                <a:solidFill>
                  <a:schemeClr val="accent1">
                    <a:lumMod val="75000"/>
                  </a:schemeClr>
                </a:solidFill>
                <a:latin typeface="Century Gothic"/>
              </a:rPr>
              <a:t> </a:t>
            </a:r>
            <a:r>
              <a:rPr lang="en-GB" sz="4800" b="1" dirty="0">
                <a:solidFill>
                  <a:schemeClr val="tx1"/>
                </a:solidFill>
                <a:latin typeface="Century Gothic"/>
              </a:rPr>
              <a:t>+ </a:t>
            </a:r>
            <a:r>
              <a:rPr lang="en-GB" sz="4800" b="1" dirty="0">
                <a:solidFill>
                  <a:srgbClr val="FF0000"/>
                </a:solidFill>
                <a:latin typeface="Century Gothic"/>
              </a:rPr>
              <a:t>1</a:t>
            </a:r>
            <a:r>
              <a:rPr lang="en-GB" sz="4800" b="1" dirty="0">
                <a:solidFill>
                  <a:srgbClr val="0070C0"/>
                </a:solidFill>
                <a:latin typeface="Century Gothic"/>
              </a:rPr>
              <a:t>2</a:t>
            </a:r>
          </a:p>
          <a:p>
            <a:pPr algn="ctr"/>
            <a:endParaRPr lang="en-GB" sz="48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+10        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+2</a:t>
            </a: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347282" y="5198829"/>
            <a:ext cx="827532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224304" y="4947369"/>
            <a:ext cx="0" cy="50292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011444" y="4947369"/>
            <a:ext cx="0" cy="50292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017284" y="4947369"/>
            <a:ext cx="0" cy="50292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c 13"/>
          <p:cNvSpPr/>
          <p:nvPr/>
        </p:nvSpPr>
        <p:spPr>
          <a:xfrm rot="19270889">
            <a:off x="1740172" y="4523560"/>
            <a:ext cx="5872059" cy="4564377"/>
          </a:xfrm>
          <a:prstGeom prst="arc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Arc 14"/>
          <p:cNvSpPr/>
          <p:nvPr/>
        </p:nvSpPr>
        <p:spPr>
          <a:xfrm rot="19005665">
            <a:off x="6822760" y="4664779"/>
            <a:ext cx="1475452" cy="1571019"/>
          </a:xfrm>
          <a:prstGeom prst="arc">
            <a:avLst/>
          </a:prstGeom>
          <a:ln w="57150">
            <a:solidFill>
              <a:srgbClr val="0070C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2819385" y="5368647"/>
            <a:ext cx="8098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23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588848" y="5368646"/>
            <a:ext cx="81624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>
                <a:latin typeface="Century Gothic" panose="020B0502020202020204" pitchFamily="34" charset="0"/>
              </a:rPr>
              <a:t>33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609159" y="5458656"/>
            <a:ext cx="816249" cy="769441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4400" b="1" dirty="0">
                <a:latin typeface="Century Gothic" panose="020B0502020202020204" pitchFamily="34" charset="0"/>
              </a:rPr>
              <a:t>35</a:t>
            </a:r>
          </a:p>
        </p:txBody>
      </p:sp>
    </p:spTree>
    <p:extLst>
      <p:ext uri="{BB962C8B-B14F-4D97-AF65-F5344CB8AC3E}">
        <p14:creationId xmlns:p14="http://schemas.microsoft.com/office/powerpoint/2010/main" val="25239482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2070" y="169816"/>
            <a:ext cx="11730444" cy="650530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63732" y="385353"/>
            <a:ext cx="11247120" cy="60742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Subtraction Strategy</a:t>
            </a:r>
            <a:endParaRPr lang="en-GB" dirty="0">
              <a:solidFill>
                <a:schemeClr val="tx1"/>
              </a:solidFill>
            </a:endParaRPr>
          </a:p>
          <a:p>
            <a:pPr algn="ctr"/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Adjust One Number to Create an Easier Problem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Adjust one number to make a friendly number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43 – 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29</a:t>
            </a:r>
          </a:p>
          <a:p>
            <a:pPr algn="ctr"/>
            <a:endParaRPr lang="en-GB" sz="48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827798" y="5057568"/>
            <a:ext cx="816249" cy="772725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6386699" y="3422467"/>
            <a:ext cx="8996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+1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28955" y="4110027"/>
            <a:ext cx="36150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latin typeface="Century Gothic" panose="020B0502020202020204" pitchFamily="34" charset="0"/>
              </a:rPr>
              <a:t>43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GB" sz="4800" b="1" dirty="0">
                <a:latin typeface="Century Gothic" panose="020B0502020202020204" pitchFamily="34" charset="0"/>
              </a:rPr>
              <a:t>–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30 </a:t>
            </a:r>
            <a:r>
              <a:rPr lang="en-GB" sz="4800" b="1" dirty="0">
                <a:latin typeface="Century Gothic" panose="020B0502020202020204" pitchFamily="34" charset="0"/>
              </a:rPr>
              <a:t>= </a:t>
            </a:r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13</a:t>
            </a:r>
            <a:endParaRPr lang="en-GB" sz="48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62112" y="4999296"/>
            <a:ext cx="35028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13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 + 1 </a:t>
            </a:r>
            <a:r>
              <a:rPr lang="en-GB" sz="4800" b="1" dirty="0">
                <a:latin typeface="Century Gothic" panose="020B0502020202020204" pitchFamily="34" charset="0"/>
              </a:rPr>
              <a:t>= 14</a:t>
            </a:r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 </a:t>
            </a:r>
            <a:endParaRPr lang="en-GB" sz="48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386699" y="4110027"/>
            <a:ext cx="899605" cy="0"/>
          </a:xfrm>
          <a:prstGeom prst="line">
            <a:avLst/>
          </a:prstGeom>
          <a:ln w="603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5179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b="1" dirty="0">
                <a:latin typeface="Century Gothic" panose="020B0502020202020204" pitchFamily="34" charset="0"/>
              </a:rPr>
              <a:t>Multiplication Strategies</a:t>
            </a:r>
          </a:p>
        </p:txBody>
      </p:sp>
    </p:spTree>
    <p:extLst>
      <p:ext uri="{BB962C8B-B14F-4D97-AF65-F5344CB8AC3E}">
        <p14:creationId xmlns:p14="http://schemas.microsoft.com/office/powerpoint/2010/main" val="13844542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2070" y="169816"/>
            <a:ext cx="11730444" cy="650530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463732" y="385352"/>
            <a:ext cx="11247120" cy="60742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Multiplication Strategy</a:t>
            </a:r>
          </a:p>
          <a:p>
            <a:pPr algn="ctr"/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Repeated Addition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Repeat the addition of one factor by the number of times the other factor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4 x 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9</a:t>
            </a:r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379639" y="4716948"/>
            <a:ext cx="940909" cy="744582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>
            <a:off x="2341865" y="4503420"/>
            <a:ext cx="7454063" cy="2286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332971" y="4271553"/>
            <a:ext cx="8339" cy="463734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959089" y="4294413"/>
            <a:ext cx="8339" cy="463734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584652" y="4294413"/>
            <a:ext cx="8339" cy="463734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216193" y="4271553"/>
            <a:ext cx="8339" cy="463734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8841756" y="4271553"/>
            <a:ext cx="8339" cy="463734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069918" y="4608927"/>
            <a:ext cx="5261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latin typeface="Century Gothic" panose="020B0502020202020204" pitchFamily="34" charset="0"/>
              </a:rPr>
              <a:t>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702551" y="4612194"/>
            <a:ext cx="5293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latin typeface="Century Gothic" panose="020B0502020202020204" pitchFamily="34" charset="0"/>
              </a:rPr>
              <a:t>9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161990" y="4608926"/>
            <a:ext cx="8739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latin typeface="Century Gothic" panose="020B0502020202020204" pitchFamily="34" charset="0"/>
              </a:rPr>
              <a:t>18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779214" y="4608926"/>
            <a:ext cx="8739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latin typeface="Century Gothic" panose="020B0502020202020204" pitchFamily="34" charset="0"/>
              </a:rPr>
              <a:t>27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413116" y="4612193"/>
            <a:ext cx="8739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latin typeface="Century Gothic" panose="020B0502020202020204" pitchFamily="34" charset="0"/>
              </a:rPr>
              <a:t>36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657197" y="2887900"/>
            <a:ext cx="8980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+9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550491" y="2887901"/>
            <a:ext cx="8980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+9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872055" y="2887901"/>
            <a:ext cx="8980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+9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264626" y="2887901"/>
            <a:ext cx="8980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+9</a:t>
            </a:r>
          </a:p>
        </p:txBody>
      </p:sp>
      <p:sp>
        <p:nvSpPr>
          <p:cNvPr id="37" name="Freeform 36"/>
          <p:cNvSpPr/>
          <p:nvPr/>
        </p:nvSpPr>
        <p:spPr>
          <a:xfrm>
            <a:off x="2331720" y="3611880"/>
            <a:ext cx="1623060" cy="708660"/>
          </a:xfrm>
          <a:custGeom>
            <a:avLst/>
            <a:gdLst>
              <a:gd name="connsiteX0" fmla="*/ 0 w 1623060"/>
              <a:gd name="connsiteY0" fmla="*/ 708660 h 708660"/>
              <a:gd name="connsiteX1" fmla="*/ 777240 w 1623060"/>
              <a:gd name="connsiteY1" fmla="*/ 0 h 708660"/>
              <a:gd name="connsiteX2" fmla="*/ 1623060 w 1623060"/>
              <a:gd name="connsiteY2" fmla="*/ 708660 h 708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23060" h="708660">
                <a:moveTo>
                  <a:pt x="0" y="708660"/>
                </a:moveTo>
                <a:cubicBezTo>
                  <a:pt x="253365" y="354330"/>
                  <a:pt x="506730" y="0"/>
                  <a:pt x="777240" y="0"/>
                </a:cubicBezTo>
                <a:cubicBezTo>
                  <a:pt x="1047750" y="0"/>
                  <a:pt x="1335405" y="354330"/>
                  <a:pt x="1623060" y="708660"/>
                </a:cubicBezTo>
              </a:path>
            </a:pathLst>
          </a:cu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Freeform 37"/>
          <p:cNvSpPr/>
          <p:nvPr/>
        </p:nvSpPr>
        <p:spPr>
          <a:xfrm>
            <a:off x="3954780" y="3558624"/>
            <a:ext cx="1623060" cy="708660"/>
          </a:xfrm>
          <a:custGeom>
            <a:avLst/>
            <a:gdLst>
              <a:gd name="connsiteX0" fmla="*/ 0 w 1623060"/>
              <a:gd name="connsiteY0" fmla="*/ 708660 h 708660"/>
              <a:gd name="connsiteX1" fmla="*/ 777240 w 1623060"/>
              <a:gd name="connsiteY1" fmla="*/ 0 h 708660"/>
              <a:gd name="connsiteX2" fmla="*/ 1623060 w 1623060"/>
              <a:gd name="connsiteY2" fmla="*/ 708660 h 708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23060" h="708660">
                <a:moveTo>
                  <a:pt x="0" y="708660"/>
                </a:moveTo>
                <a:cubicBezTo>
                  <a:pt x="253365" y="354330"/>
                  <a:pt x="506730" y="0"/>
                  <a:pt x="777240" y="0"/>
                </a:cubicBezTo>
                <a:cubicBezTo>
                  <a:pt x="1047750" y="0"/>
                  <a:pt x="1335405" y="354330"/>
                  <a:pt x="1623060" y="708660"/>
                </a:cubicBezTo>
              </a:path>
            </a:pathLst>
          </a:cu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Freeform 38"/>
          <p:cNvSpPr/>
          <p:nvPr/>
        </p:nvSpPr>
        <p:spPr>
          <a:xfrm>
            <a:off x="5546743" y="3558624"/>
            <a:ext cx="1623060" cy="708660"/>
          </a:xfrm>
          <a:custGeom>
            <a:avLst/>
            <a:gdLst>
              <a:gd name="connsiteX0" fmla="*/ 0 w 1623060"/>
              <a:gd name="connsiteY0" fmla="*/ 708660 h 708660"/>
              <a:gd name="connsiteX1" fmla="*/ 777240 w 1623060"/>
              <a:gd name="connsiteY1" fmla="*/ 0 h 708660"/>
              <a:gd name="connsiteX2" fmla="*/ 1623060 w 1623060"/>
              <a:gd name="connsiteY2" fmla="*/ 708660 h 708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23060" h="708660">
                <a:moveTo>
                  <a:pt x="0" y="708660"/>
                </a:moveTo>
                <a:cubicBezTo>
                  <a:pt x="253365" y="354330"/>
                  <a:pt x="506730" y="0"/>
                  <a:pt x="777240" y="0"/>
                </a:cubicBezTo>
                <a:cubicBezTo>
                  <a:pt x="1047750" y="0"/>
                  <a:pt x="1335405" y="354330"/>
                  <a:pt x="1623060" y="708660"/>
                </a:cubicBezTo>
              </a:path>
            </a:pathLst>
          </a:cu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Freeform 39"/>
          <p:cNvSpPr/>
          <p:nvPr/>
        </p:nvSpPr>
        <p:spPr>
          <a:xfrm>
            <a:off x="7216192" y="3558624"/>
            <a:ext cx="1623060" cy="708660"/>
          </a:xfrm>
          <a:custGeom>
            <a:avLst/>
            <a:gdLst>
              <a:gd name="connsiteX0" fmla="*/ 0 w 1623060"/>
              <a:gd name="connsiteY0" fmla="*/ 708660 h 708660"/>
              <a:gd name="connsiteX1" fmla="*/ 777240 w 1623060"/>
              <a:gd name="connsiteY1" fmla="*/ 0 h 708660"/>
              <a:gd name="connsiteX2" fmla="*/ 1623060 w 1623060"/>
              <a:gd name="connsiteY2" fmla="*/ 708660 h 708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23060" h="708660">
                <a:moveTo>
                  <a:pt x="0" y="708660"/>
                </a:moveTo>
                <a:cubicBezTo>
                  <a:pt x="253365" y="354330"/>
                  <a:pt x="506730" y="0"/>
                  <a:pt x="777240" y="0"/>
                </a:cubicBezTo>
                <a:cubicBezTo>
                  <a:pt x="1047750" y="0"/>
                  <a:pt x="1335405" y="354330"/>
                  <a:pt x="1623060" y="708660"/>
                </a:cubicBezTo>
              </a:path>
            </a:pathLst>
          </a:cu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2630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2070" y="169816"/>
            <a:ext cx="11730444" cy="650530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40872" y="339633"/>
            <a:ext cx="11247120" cy="60742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Multiplication Strategy</a:t>
            </a:r>
          </a:p>
          <a:p>
            <a:pPr algn="ctr"/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Making Friendly Numbers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Partition to use a friendly number to solve a more challenging problem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3 x 37</a:t>
            </a:r>
          </a:p>
          <a:p>
            <a:pPr algn="ctr"/>
            <a:endParaRPr lang="en-GB" sz="48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23" name="Straight Connector 22"/>
          <p:cNvCxnSpPr>
            <a:endCxn id="6" idx="0"/>
          </p:cNvCxnSpPr>
          <p:nvPr/>
        </p:nvCxnSpPr>
        <p:spPr>
          <a:xfrm flipH="1">
            <a:off x="4544703" y="2782572"/>
            <a:ext cx="1420538" cy="60089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930945" y="2799142"/>
            <a:ext cx="1295898" cy="592031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930945" y="5609801"/>
            <a:ext cx="1295898" cy="719342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340494" y="3383462"/>
            <a:ext cx="24084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latin typeface="Century Gothic" panose="020B0502020202020204" pitchFamily="34" charset="0"/>
              </a:rPr>
              <a:t>(3 x 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40</a:t>
            </a:r>
            <a:r>
              <a:rPr lang="en-GB" sz="4800" b="1" dirty="0">
                <a:latin typeface="Century Gothic" panose="020B0502020202020204" pitchFamily="34" charset="0"/>
              </a:rPr>
              <a:t>)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74425" y="3371057"/>
            <a:ext cx="20297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latin typeface="Century Gothic" panose="020B0502020202020204" pitchFamily="34" charset="0"/>
              </a:rPr>
              <a:t>(3 x 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3</a:t>
            </a:r>
            <a:r>
              <a:rPr lang="en-GB" sz="4800" b="1" dirty="0">
                <a:latin typeface="Century Gothic" panose="020B0502020202020204" pitchFamily="34" charset="0"/>
              </a:rPr>
              <a:t>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06191" y="4078148"/>
            <a:ext cx="391004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latin typeface="Century Gothic" panose="020B0502020202020204" pitchFamily="34" charset="0"/>
              </a:rPr>
              <a:t>3 x 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40 </a:t>
            </a:r>
            <a:r>
              <a:rPr lang="en-GB" sz="4800" b="1" dirty="0">
                <a:latin typeface="Century Gothic" panose="020B0502020202020204" pitchFamily="34" charset="0"/>
              </a:rPr>
              <a:t>=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120</a:t>
            </a:r>
          </a:p>
          <a:p>
            <a:r>
              <a:rPr lang="en-GB" sz="4800" b="1" dirty="0">
                <a:latin typeface="Century Gothic" panose="020B0502020202020204" pitchFamily="34" charset="0"/>
              </a:rPr>
              <a:t>3 x 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3</a:t>
            </a:r>
            <a:r>
              <a:rPr lang="en-GB" sz="4800" b="1" dirty="0">
                <a:latin typeface="Century Gothic" panose="020B0502020202020204" pitchFamily="34" charset="0"/>
              </a:rPr>
              <a:t> = 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9</a:t>
            </a:r>
          </a:p>
          <a:p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120 </a:t>
            </a:r>
            <a:r>
              <a:rPr lang="en-GB" sz="4800" b="1" dirty="0">
                <a:latin typeface="Century Gothic" panose="020B0502020202020204" pitchFamily="34" charset="0"/>
              </a:rPr>
              <a:t>-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 9 </a:t>
            </a:r>
            <a:r>
              <a:rPr lang="en-GB" sz="4800" b="1" dirty="0">
                <a:latin typeface="Century Gothic" panose="020B0502020202020204" pitchFamily="34" charset="0"/>
              </a:rPr>
              <a:t>= 111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965240" y="3302792"/>
            <a:ext cx="462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latin typeface="Century Gothic" panose="020B0502020202020204" pitchFamily="34" charset="0"/>
              </a:rPr>
              <a:t>-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296639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2070" y="169816"/>
            <a:ext cx="11730444" cy="650530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6</a:t>
            </a:r>
          </a:p>
        </p:txBody>
      </p:sp>
      <p:sp>
        <p:nvSpPr>
          <p:cNvPr id="5" name="Rectangle 4"/>
          <p:cNvSpPr/>
          <p:nvPr/>
        </p:nvSpPr>
        <p:spPr>
          <a:xfrm>
            <a:off x="463732" y="385352"/>
            <a:ext cx="11247120" cy="60742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Multiplication Strategy</a:t>
            </a:r>
          </a:p>
          <a:p>
            <a:pPr algn="ctr"/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Partial Products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Partition one factor using place value and use distributive property to multiply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6 x 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3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</a:t>
            </a:r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5</a:t>
            </a:r>
          </a:p>
          <a:p>
            <a:pPr algn="ctr"/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6 x (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300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+ 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20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+ </a:t>
            </a:r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5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>
                <a:solidFill>
                  <a:schemeClr val="tx1"/>
                </a:solidFill>
                <a:latin typeface="Century Gothic"/>
              </a:rPr>
              <a:t>1800 + 120 + 30 = 1950</a:t>
            </a:r>
            <a:endParaRPr lang="en-GB" sz="4800" b="1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88820" y="4480560"/>
            <a:ext cx="3337560" cy="830997"/>
          </a:xfrm>
          <a:prstGeom prst="rect">
            <a:avLst/>
          </a:prstGeom>
          <a:solidFill>
            <a:schemeClr val="accent1"/>
          </a:solidFill>
          <a:ln w="635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/>
              <a:t>1800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26380" y="4480559"/>
            <a:ext cx="3337560" cy="830997"/>
          </a:xfrm>
          <a:prstGeom prst="rect">
            <a:avLst/>
          </a:prstGeom>
          <a:solidFill>
            <a:srgbClr val="FF3300"/>
          </a:solidFill>
          <a:ln w="635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/>
              <a:t>120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663940" y="4474156"/>
            <a:ext cx="999308" cy="830997"/>
          </a:xfrm>
          <a:prstGeom prst="rect">
            <a:avLst/>
          </a:prstGeom>
          <a:solidFill>
            <a:srgbClr val="C198E0"/>
          </a:solidFill>
          <a:ln w="635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/>
              <a:t>30</a:t>
            </a:r>
          </a:p>
        </p:txBody>
      </p:sp>
      <p:sp>
        <p:nvSpPr>
          <p:cNvPr id="6" name="Rectangle 5"/>
          <p:cNvSpPr/>
          <p:nvPr/>
        </p:nvSpPr>
        <p:spPr>
          <a:xfrm>
            <a:off x="7923844" y="5718266"/>
            <a:ext cx="1518425" cy="73152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221052" y="4474155"/>
            <a:ext cx="5261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latin typeface="Century Gothic" panose="020B0502020202020204" pitchFamily="34" charset="0"/>
              </a:rPr>
              <a:t>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298" y="3649562"/>
            <a:ext cx="12186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300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55542" y="3664384"/>
            <a:ext cx="8739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898938" y="3664384"/>
            <a:ext cx="5293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1250450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2070" y="169816"/>
            <a:ext cx="11730444" cy="650530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6</a:t>
            </a:r>
          </a:p>
        </p:txBody>
      </p:sp>
      <p:sp>
        <p:nvSpPr>
          <p:cNvPr id="5" name="Rectangle 4"/>
          <p:cNvSpPr/>
          <p:nvPr/>
        </p:nvSpPr>
        <p:spPr>
          <a:xfrm>
            <a:off x="463732" y="385352"/>
            <a:ext cx="11247120" cy="60742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Multiplication Strategy</a:t>
            </a:r>
          </a:p>
          <a:p>
            <a:pPr algn="ctr"/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Breaking Factors into Smaller Factors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Break a factor into smaller factors and apply the associative property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8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x 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25</a:t>
            </a:r>
          </a:p>
          <a:p>
            <a:pPr algn="ctr"/>
            <a:endParaRPr lang="en-GB" sz="4800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So… 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2 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x 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4 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x 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25 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=</a:t>
            </a: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2 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x </a:t>
            </a:r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100 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= 200</a:t>
            </a:r>
            <a:endParaRPr lang="en-GB" sz="48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440680" y="2766060"/>
            <a:ext cx="388620" cy="77724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5943600" y="4274820"/>
            <a:ext cx="914400" cy="73152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1853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2070" y="169816"/>
            <a:ext cx="11730444" cy="650530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6</a:t>
            </a:r>
          </a:p>
        </p:txBody>
      </p:sp>
      <p:sp>
        <p:nvSpPr>
          <p:cNvPr id="5" name="Rectangle 4"/>
          <p:cNvSpPr/>
          <p:nvPr/>
        </p:nvSpPr>
        <p:spPr>
          <a:xfrm>
            <a:off x="463732" y="385352"/>
            <a:ext cx="11247120" cy="60742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Multiplication Strategy</a:t>
            </a:r>
          </a:p>
          <a:p>
            <a:pPr algn="ctr"/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Doubling and Halving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Double one factor and halve the other to simplify a problem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39704" y="2025307"/>
            <a:ext cx="2253342" cy="321293"/>
          </a:xfrm>
          <a:prstGeom prst="rect">
            <a:avLst/>
          </a:prstGeom>
          <a:solidFill>
            <a:schemeClr val="accent1"/>
          </a:solidFill>
          <a:ln w="635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4800" b="1" dirty="0"/>
          </a:p>
        </p:txBody>
      </p:sp>
      <p:sp>
        <p:nvSpPr>
          <p:cNvPr id="6" name="Rectangle 5"/>
          <p:cNvSpPr/>
          <p:nvPr/>
        </p:nvSpPr>
        <p:spPr>
          <a:xfrm>
            <a:off x="987426" y="4518298"/>
            <a:ext cx="1235119" cy="73152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8176123" y="2352475"/>
            <a:ext cx="442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386916" y="3305478"/>
            <a:ext cx="9589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125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739704" y="2346600"/>
            <a:ext cx="2253342" cy="321293"/>
          </a:xfrm>
          <a:prstGeom prst="rect">
            <a:avLst/>
          </a:prstGeom>
          <a:solidFill>
            <a:schemeClr val="accent1"/>
          </a:solidFill>
          <a:ln w="635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4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8739704" y="2662184"/>
            <a:ext cx="2253342" cy="321293"/>
          </a:xfrm>
          <a:prstGeom prst="rect">
            <a:avLst/>
          </a:prstGeom>
          <a:solidFill>
            <a:schemeClr val="accent1"/>
          </a:solidFill>
          <a:ln w="635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4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8739704" y="2977768"/>
            <a:ext cx="2253342" cy="321293"/>
          </a:xfrm>
          <a:prstGeom prst="rect">
            <a:avLst/>
          </a:prstGeom>
          <a:solidFill>
            <a:schemeClr val="accent1"/>
          </a:solidFill>
          <a:ln w="635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4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973206" y="2025307"/>
            <a:ext cx="22509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4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x 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125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524765" y="4113862"/>
            <a:ext cx="2253342" cy="321293"/>
          </a:xfrm>
          <a:prstGeom prst="rect">
            <a:avLst/>
          </a:prstGeom>
          <a:solidFill>
            <a:schemeClr val="accent1"/>
          </a:solidFill>
          <a:ln w="635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4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524765" y="4435155"/>
            <a:ext cx="2253342" cy="321293"/>
          </a:xfrm>
          <a:prstGeom prst="rect">
            <a:avLst/>
          </a:prstGeom>
          <a:solidFill>
            <a:schemeClr val="accent1"/>
          </a:solidFill>
          <a:ln w="635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4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8778107" y="4113862"/>
            <a:ext cx="2253342" cy="321293"/>
          </a:xfrm>
          <a:prstGeom prst="rect">
            <a:avLst/>
          </a:prstGeom>
          <a:solidFill>
            <a:schemeClr val="accent1"/>
          </a:solidFill>
          <a:ln w="635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4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8778107" y="4435155"/>
            <a:ext cx="2253342" cy="321293"/>
          </a:xfrm>
          <a:prstGeom prst="rect">
            <a:avLst/>
          </a:prstGeom>
          <a:solidFill>
            <a:schemeClr val="accent1"/>
          </a:solidFill>
          <a:ln w="635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4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63732" y="2856304"/>
            <a:ext cx="27911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800" b="1" dirty="0">
                <a:latin typeface="Century Gothic" panose="020B0502020202020204" pitchFamily="34" charset="0"/>
              </a:rPr>
              <a:t>=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 2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x 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250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961184" y="4113862"/>
            <a:ext cx="442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298648" y="4751447"/>
            <a:ext cx="9589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250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28209" y="5652967"/>
            <a:ext cx="2253342" cy="321293"/>
          </a:xfrm>
          <a:prstGeom prst="rect">
            <a:avLst/>
          </a:prstGeom>
          <a:solidFill>
            <a:schemeClr val="accent1"/>
          </a:solidFill>
          <a:ln w="635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48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4381551" y="5652967"/>
            <a:ext cx="2253342" cy="321293"/>
          </a:xfrm>
          <a:prstGeom prst="rect">
            <a:avLst/>
          </a:prstGeom>
          <a:solidFill>
            <a:schemeClr val="accent1"/>
          </a:solidFill>
          <a:ln w="635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48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6607193" y="5642244"/>
            <a:ext cx="2253342" cy="321293"/>
          </a:xfrm>
          <a:prstGeom prst="rect">
            <a:avLst/>
          </a:prstGeom>
          <a:solidFill>
            <a:schemeClr val="accent1"/>
          </a:solidFill>
          <a:ln w="635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48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8860535" y="5642244"/>
            <a:ext cx="2253342" cy="321293"/>
          </a:xfrm>
          <a:prstGeom prst="rect">
            <a:avLst/>
          </a:prstGeom>
          <a:solidFill>
            <a:schemeClr val="accent1"/>
          </a:solidFill>
          <a:ln w="635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48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463731" y="3662117"/>
            <a:ext cx="27911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800" b="1" dirty="0">
                <a:latin typeface="Century Gothic" panose="020B0502020202020204" pitchFamily="34" charset="0"/>
              </a:rPr>
              <a:t>=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 1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x 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500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525264" y="5397778"/>
            <a:ext cx="442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087292" y="5909563"/>
            <a:ext cx="9589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500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63730" y="4496959"/>
            <a:ext cx="17588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800" b="1" dirty="0">
                <a:latin typeface="Century Gothic" panose="020B0502020202020204" pitchFamily="34" charset="0"/>
              </a:rPr>
              <a:t>=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500</a:t>
            </a:r>
            <a:endParaRPr lang="en-GB" sz="48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9723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b="1" dirty="0">
                <a:latin typeface="Century Gothic" panose="020B0502020202020204" pitchFamily="34" charset="0"/>
              </a:rPr>
              <a:t>Division Strategies</a:t>
            </a:r>
          </a:p>
        </p:txBody>
      </p:sp>
    </p:spTree>
    <p:extLst>
      <p:ext uri="{BB962C8B-B14F-4D97-AF65-F5344CB8AC3E}">
        <p14:creationId xmlns:p14="http://schemas.microsoft.com/office/powerpoint/2010/main" val="16783706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2070" y="169816"/>
            <a:ext cx="11730444" cy="650530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63732" y="385352"/>
                <a:ext cx="11247120" cy="607422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r>
                  <a:rPr lang="en-GB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Division Strategy</a:t>
                </a:r>
              </a:p>
              <a:p>
                <a:pPr algn="ctr"/>
                <a:r>
                  <a:rPr lang="en-GB" sz="48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Repeated Subtraction</a:t>
                </a:r>
              </a:p>
              <a:p>
                <a:pPr algn="ctr"/>
                <a:r>
                  <a:rPr lang="en-GB" sz="20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Repeat the subtraction of the divisor until the difference is less than the divisor</a:t>
                </a:r>
              </a:p>
              <a:p>
                <a:pPr algn="ctr"/>
                <a:endPara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/>
                <a:r>
                  <a:rPr lang="en-GB" sz="4800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12</a:t>
                </a:r>
                <a:r>
                  <a:rPr lang="en-GB" sz="48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48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n-GB" sz="4800" b="1" dirty="0">
                    <a:solidFill>
                      <a:srgbClr val="0070C0"/>
                    </a:solidFill>
                    <a:latin typeface="Century Gothic" panose="020B0502020202020204" pitchFamily="34" charset="0"/>
                  </a:rPr>
                  <a:t>4</a:t>
                </a:r>
                <a:endParaRPr lang="en-GB" sz="48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/>
                <a:endParaRPr lang="en-GB" sz="48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/>
                <a:endParaRPr lang="en-GB" sz="48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32" y="385352"/>
                <a:ext cx="11247120" cy="6074228"/>
              </a:xfrm>
              <a:prstGeom prst="rect">
                <a:avLst/>
              </a:prstGeom>
              <a:blipFill rotWithShape="0">
                <a:blip r:embed="rId2"/>
                <a:stretch>
                  <a:fillRect l="-379" t="-4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/>
          <p:cNvSpPr/>
          <p:nvPr/>
        </p:nvSpPr>
        <p:spPr>
          <a:xfrm>
            <a:off x="9842862" y="3239588"/>
            <a:ext cx="940909" cy="744582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>
            <a:off x="2341865" y="4503420"/>
            <a:ext cx="7454063" cy="2286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332971" y="4271553"/>
            <a:ext cx="8339" cy="463734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959089" y="4294413"/>
            <a:ext cx="8339" cy="463734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584652" y="4294413"/>
            <a:ext cx="8339" cy="463734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216193" y="4271553"/>
            <a:ext cx="8339" cy="463734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069918" y="4608927"/>
            <a:ext cx="5261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latin typeface="Century Gothic" panose="020B0502020202020204" pitchFamily="34" charset="0"/>
              </a:rPr>
              <a:t>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702551" y="4612194"/>
            <a:ext cx="5293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319996" y="4608926"/>
            <a:ext cx="5293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latin typeface="Century Gothic" panose="020B0502020202020204" pitchFamily="34" charset="0"/>
              </a:rPr>
              <a:t>8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779214" y="4608926"/>
            <a:ext cx="8739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657197" y="2887900"/>
            <a:ext cx="7873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-4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872055" y="2887901"/>
            <a:ext cx="7873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-4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264626" y="2887901"/>
            <a:ext cx="7873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-4</a:t>
            </a:r>
          </a:p>
        </p:txBody>
      </p:sp>
      <p:sp>
        <p:nvSpPr>
          <p:cNvPr id="37" name="Freeform 36"/>
          <p:cNvSpPr/>
          <p:nvPr/>
        </p:nvSpPr>
        <p:spPr>
          <a:xfrm>
            <a:off x="2331720" y="3611880"/>
            <a:ext cx="1623060" cy="708660"/>
          </a:xfrm>
          <a:custGeom>
            <a:avLst/>
            <a:gdLst>
              <a:gd name="connsiteX0" fmla="*/ 0 w 1623060"/>
              <a:gd name="connsiteY0" fmla="*/ 708660 h 708660"/>
              <a:gd name="connsiteX1" fmla="*/ 777240 w 1623060"/>
              <a:gd name="connsiteY1" fmla="*/ 0 h 708660"/>
              <a:gd name="connsiteX2" fmla="*/ 1623060 w 1623060"/>
              <a:gd name="connsiteY2" fmla="*/ 708660 h 708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23060" h="708660">
                <a:moveTo>
                  <a:pt x="0" y="708660"/>
                </a:moveTo>
                <a:cubicBezTo>
                  <a:pt x="253365" y="354330"/>
                  <a:pt x="506730" y="0"/>
                  <a:pt x="777240" y="0"/>
                </a:cubicBezTo>
                <a:cubicBezTo>
                  <a:pt x="1047750" y="0"/>
                  <a:pt x="1335405" y="354330"/>
                  <a:pt x="1623060" y="708660"/>
                </a:cubicBezTo>
              </a:path>
            </a:pathLst>
          </a:cu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Freeform 37"/>
          <p:cNvSpPr/>
          <p:nvPr/>
        </p:nvSpPr>
        <p:spPr>
          <a:xfrm>
            <a:off x="3954780" y="3558624"/>
            <a:ext cx="1623060" cy="708660"/>
          </a:xfrm>
          <a:custGeom>
            <a:avLst/>
            <a:gdLst>
              <a:gd name="connsiteX0" fmla="*/ 0 w 1623060"/>
              <a:gd name="connsiteY0" fmla="*/ 708660 h 708660"/>
              <a:gd name="connsiteX1" fmla="*/ 777240 w 1623060"/>
              <a:gd name="connsiteY1" fmla="*/ 0 h 708660"/>
              <a:gd name="connsiteX2" fmla="*/ 1623060 w 1623060"/>
              <a:gd name="connsiteY2" fmla="*/ 708660 h 708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23060" h="708660">
                <a:moveTo>
                  <a:pt x="0" y="708660"/>
                </a:moveTo>
                <a:cubicBezTo>
                  <a:pt x="253365" y="354330"/>
                  <a:pt x="506730" y="0"/>
                  <a:pt x="777240" y="0"/>
                </a:cubicBezTo>
                <a:cubicBezTo>
                  <a:pt x="1047750" y="0"/>
                  <a:pt x="1335405" y="354330"/>
                  <a:pt x="1623060" y="708660"/>
                </a:cubicBezTo>
              </a:path>
            </a:pathLst>
          </a:cu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Freeform 38"/>
          <p:cNvSpPr/>
          <p:nvPr/>
        </p:nvSpPr>
        <p:spPr>
          <a:xfrm>
            <a:off x="5546743" y="3558624"/>
            <a:ext cx="1623060" cy="708660"/>
          </a:xfrm>
          <a:custGeom>
            <a:avLst/>
            <a:gdLst>
              <a:gd name="connsiteX0" fmla="*/ 0 w 1623060"/>
              <a:gd name="connsiteY0" fmla="*/ 708660 h 708660"/>
              <a:gd name="connsiteX1" fmla="*/ 777240 w 1623060"/>
              <a:gd name="connsiteY1" fmla="*/ 0 h 708660"/>
              <a:gd name="connsiteX2" fmla="*/ 1623060 w 1623060"/>
              <a:gd name="connsiteY2" fmla="*/ 708660 h 708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23060" h="708660">
                <a:moveTo>
                  <a:pt x="0" y="708660"/>
                </a:moveTo>
                <a:cubicBezTo>
                  <a:pt x="253365" y="354330"/>
                  <a:pt x="506730" y="0"/>
                  <a:pt x="777240" y="0"/>
                </a:cubicBezTo>
                <a:cubicBezTo>
                  <a:pt x="1047750" y="0"/>
                  <a:pt x="1335405" y="354330"/>
                  <a:pt x="1623060" y="708660"/>
                </a:cubicBezTo>
              </a:path>
            </a:pathLst>
          </a:cu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2415535" y="2887900"/>
            <a:ext cx="4436556" cy="670724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10034104" y="3196381"/>
            <a:ext cx="5293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latin typeface="Century Gothic" panose="020B0502020202020204" pitchFamily="34" charset="0"/>
              </a:rPr>
              <a:t>3</a:t>
            </a:r>
          </a:p>
        </p:txBody>
      </p:sp>
      <p:cxnSp>
        <p:nvCxnSpPr>
          <p:cNvPr id="10" name="Straight Arrow Connector 9"/>
          <p:cNvCxnSpPr>
            <a:stCxn id="2" idx="3"/>
          </p:cNvCxnSpPr>
          <p:nvPr/>
        </p:nvCxnSpPr>
        <p:spPr>
          <a:xfrm>
            <a:off x="6852091" y="3223262"/>
            <a:ext cx="2749109" cy="388618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21582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2070" y="169816"/>
            <a:ext cx="11730444" cy="650530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63732" y="385352"/>
                <a:ext cx="11247120" cy="607422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r>
                  <a:rPr lang="en-GB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Division Strategy</a:t>
                </a:r>
              </a:p>
              <a:p>
                <a:pPr algn="ctr"/>
                <a:r>
                  <a:rPr lang="en-GB" sz="48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Repeated Subtraction</a:t>
                </a:r>
              </a:p>
              <a:p>
                <a:pPr algn="ctr"/>
                <a:r>
                  <a:rPr lang="en-GB" sz="20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Repeat the subtraction of the divisor until the difference is less than the divisor</a:t>
                </a:r>
              </a:p>
              <a:p>
                <a:pPr algn="ctr"/>
                <a:endPara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/>
                <a:r>
                  <a:rPr lang="en-GB" sz="4800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129</a:t>
                </a:r>
                <a:r>
                  <a:rPr lang="en-GB" sz="48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48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n-GB" sz="4800" b="1" dirty="0">
                    <a:solidFill>
                      <a:srgbClr val="0070C0"/>
                    </a:solidFill>
                    <a:latin typeface="Century Gothic" panose="020B0502020202020204" pitchFamily="34" charset="0"/>
                  </a:rPr>
                  <a:t>40</a:t>
                </a:r>
                <a:endParaRPr lang="en-GB" sz="48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/>
                <a:endParaRPr lang="en-GB" sz="48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/>
                <a:endParaRPr lang="en-GB" sz="48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32" y="385352"/>
                <a:ext cx="11247120" cy="6074228"/>
              </a:xfrm>
              <a:prstGeom prst="rect">
                <a:avLst/>
              </a:prstGeom>
              <a:blipFill rotWithShape="0">
                <a:blip r:embed="rId2"/>
                <a:stretch>
                  <a:fillRect l="-379" t="-4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/>
          <p:cNvSpPr/>
          <p:nvPr/>
        </p:nvSpPr>
        <p:spPr>
          <a:xfrm>
            <a:off x="9842862" y="3239588"/>
            <a:ext cx="1619030" cy="744582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>
            <a:off x="1592964" y="4526280"/>
            <a:ext cx="7454063" cy="2286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332971" y="4271553"/>
            <a:ext cx="8339" cy="463734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959089" y="4294413"/>
            <a:ext cx="8339" cy="463734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584652" y="4294413"/>
            <a:ext cx="8339" cy="463734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216193" y="4271553"/>
            <a:ext cx="8339" cy="463734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069918" y="4608927"/>
            <a:ext cx="5293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9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702551" y="4612194"/>
            <a:ext cx="8739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latin typeface="Century Gothic" panose="020B0502020202020204" pitchFamily="34" charset="0"/>
              </a:rPr>
              <a:t>49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319996" y="4608926"/>
            <a:ext cx="8739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latin typeface="Century Gothic" panose="020B0502020202020204" pitchFamily="34" charset="0"/>
              </a:rPr>
              <a:t>89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779214" y="4608926"/>
            <a:ext cx="12186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129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549325" y="2822585"/>
            <a:ext cx="11320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-40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731671" y="2822583"/>
            <a:ext cx="11320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-40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124243" y="2822584"/>
            <a:ext cx="11320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-40</a:t>
            </a:r>
          </a:p>
        </p:txBody>
      </p:sp>
      <p:sp>
        <p:nvSpPr>
          <p:cNvPr id="37" name="Freeform 36"/>
          <p:cNvSpPr/>
          <p:nvPr/>
        </p:nvSpPr>
        <p:spPr>
          <a:xfrm>
            <a:off x="2331720" y="3611880"/>
            <a:ext cx="1623060" cy="708660"/>
          </a:xfrm>
          <a:custGeom>
            <a:avLst/>
            <a:gdLst>
              <a:gd name="connsiteX0" fmla="*/ 0 w 1623060"/>
              <a:gd name="connsiteY0" fmla="*/ 708660 h 708660"/>
              <a:gd name="connsiteX1" fmla="*/ 777240 w 1623060"/>
              <a:gd name="connsiteY1" fmla="*/ 0 h 708660"/>
              <a:gd name="connsiteX2" fmla="*/ 1623060 w 1623060"/>
              <a:gd name="connsiteY2" fmla="*/ 708660 h 708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23060" h="708660">
                <a:moveTo>
                  <a:pt x="0" y="708660"/>
                </a:moveTo>
                <a:cubicBezTo>
                  <a:pt x="253365" y="354330"/>
                  <a:pt x="506730" y="0"/>
                  <a:pt x="777240" y="0"/>
                </a:cubicBezTo>
                <a:cubicBezTo>
                  <a:pt x="1047750" y="0"/>
                  <a:pt x="1335405" y="354330"/>
                  <a:pt x="1623060" y="708660"/>
                </a:cubicBezTo>
              </a:path>
            </a:pathLst>
          </a:cu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Freeform 37"/>
          <p:cNvSpPr/>
          <p:nvPr/>
        </p:nvSpPr>
        <p:spPr>
          <a:xfrm>
            <a:off x="3954780" y="3558624"/>
            <a:ext cx="1623060" cy="708660"/>
          </a:xfrm>
          <a:custGeom>
            <a:avLst/>
            <a:gdLst>
              <a:gd name="connsiteX0" fmla="*/ 0 w 1623060"/>
              <a:gd name="connsiteY0" fmla="*/ 708660 h 708660"/>
              <a:gd name="connsiteX1" fmla="*/ 777240 w 1623060"/>
              <a:gd name="connsiteY1" fmla="*/ 0 h 708660"/>
              <a:gd name="connsiteX2" fmla="*/ 1623060 w 1623060"/>
              <a:gd name="connsiteY2" fmla="*/ 708660 h 708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23060" h="708660">
                <a:moveTo>
                  <a:pt x="0" y="708660"/>
                </a:moveTo>
                <a:cubicBezTo>
                  <a:pt x="253365" y="354330"/>
                  <a:pt x="506730" y="0"/>
                  <a:pt x="777240" y="0"/>
                </a:cubicBezTo>
                <a:cubicBezTo>
                  <a:pt x="1047750" y="0"/>
                  <a:pt x="1335405" y="354330"/>
                  <a:pt x="1623060" y="708660"/>
                </a:cubicBezTo>
              </a:path>
            </a:pathLst>
          </a:cu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Freeform 38"/>
          <p:cNvSpPr/>
          <p:nvPr/>
        </p:nvSpPr>
        <p:spPr>
          <a:xfrm>
            <a:off x="5546743" y="3558624"/>
            <a:ext cx="1623060" cy="708660"/>
          </a:xfrm>
          <a:custGeom>
            <a:avLst/>
            <a:gdLst>
              <a:gd name="connsiteX0" fmla="*/ 0 w 1623060"/>
              <a:gd name="connsiteY0" fmla="*/ 708660 h 708660"/>
              <a:gd name="connsiteX1" fmla="*/ 777240 w 1623060"/>
              <a:gd name="connsiteY1" fmla="*/ 0 h 708660"/>
              <a:gd name="connsiteX2" fmla="*/ 1623060 w 1623060"/>
              <a:gd name="connsiteY2" fmla="*/ 708660 h 708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23060" h="708660">
                <a:moveTo>
                  <a:pt x="0" y="708660"/>
                </a:moveTo>
                <a:cubicBezTo>
                  <a:pt x="253365" y="354330"/>
                  <a:pt x="506730" y="0"/>
                  <a:pt x="777240" y="0"/>
                </a:cubicBezTo>
                <a:cubicBezTo>
                  <a:pt x="1047750" y="0"/>
                  <a:pt x="1335405" y="354330"/>
                  <a:pt x="1623060" y="708660"/>
                </a:cubicBezTo>
              </a:path>
            </a:pathLst>
          </a:cu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2415534" y="2887900"/>
            <a:ext cx="4738637" cy="670724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10034103" y="3196381"/>
            <a:ext cx="14277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latin typeface="Century Gothic" panose="020B0502020202020204" pitchFamily="34" charset="0"/>
              </a:rPr>
              <a:t>3 R9</a:t>
            </a:r>
          </a:p>
        </p:txBody>
      </p:sp>
      <p:cxnSp>
        <p:nvCxnSpPr>
          <p:cNvPr id="10" name="Straight Arrow Connector 9"/>
          <p:cNvCxnSpPr>
            <a:stCxn id="2" idx="3"/>
          </p:cNvCxnSpPr>
          <p:nvPr/>
        </p:nvCxnSpPr>
        <p:spPr>
          <a:xfrm>
            <a:off x="7154171" y="3223262"/>
            <a:ext cx="2447029" cy="388618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eform 6"/>
          <p:cNvSpPr/>
          <p:nvPr/>
        </p:nvSpPr>
        <p:spPr>
          <a:xfrm>
            <a:off x="2377440" y="4114800"/>
            <a:ext cx="8641080" cy="2047580"/>
          </a:xfrm>
          <a:custGeom>
            <a:avLst/>
            <a:gdLst>
              <a:gd name="connsiteX0" fmla="*/ 0 w 8641080"/>
              <a:gd name="connsiteY0" fmla="*/ 1280160 h 2047580"/>
              <a:gd name="connsiteX1" fmla="*/ 2400300 w 8641080"/>
              <a:gd name="connsiteY1" fmla="*/ 2034540 h 2047580"/>
              <a:gd name="connsiteX2" fmla="*/ 7246620 w 8641080"/>
              <a:gd name="connsiteY2" fmla="*/ 1623060 h 2047580"/>
              <a:gd name="connsiteX3" fmla="*/ 8641080 w 8641080"/>
              <a:gd name="connsiteY3" fmla="*/ 0 h 2047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41080" h="2047580">
                <a:moveTo>
                  <a:pt x="0" y="1280160"/>
                </a:moveTo>
                <a:cubicBezTo>
                  <a:pt x="596265" y="1628775"/>
                  <a:pt x="1192530" y="1977390"/>
                  <a:pt x="2400300" y="2034540"/>
                </a:cubicBezTo>
                <a:cubicBezTo>
                  <a:pt x="3608070" y="2091690"/>
                  <a:pt x="6206490" y="1962150"/>
                  <a:pt x="7246620" y="1623060"/>
                </a:cubicBezTo>
                <a:cubicBezTo>
                  <a:pt x="8286750" y="1283970"/>
                  <a:pt x="8463915" y="641985"/>
                  <a:pt x="8641080" y="0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>
            <a:stCxn id="7" idx="3"/>
          </p:cNvCxnSpPr>
          <p:nvPr/>
        </p:nvCxnSpPr>
        <p:spPr>
          <a:xfrm flipH="1">
            <a:off x="10561320" y="4114800"/>
            <a:ext cx="457200" cy="20574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7" idx="3"/>
          </p:cNvCxnSpPr>
          <p:nvPr/>
        </p:nvCxnSpPr>
        <p:spPr>
          <a:xfrm>
            <a:off x="11018520" y="4114800"/>
            <a:ext cx="182880" cy="43434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208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2070" y="169816"/>
            <a:ext cx="11730444" cy="650530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40872" y="339633"/>
            <a:ext cx="11247120" cy="60742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Addition Strategy</a:t>
            </a:r>
            <a:endParaRPr lang="en-GB" dirty="0">
              <a:solidFill>
                <a:schemeClr val="tx1"/>
              </a:solidFill>
            </a:endParaRPr>
          </a:p>
          <a:p>
            <a:pPr algn="ctr"/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Add Up In Chunks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Keep the first number whole, add the second number in friendly chunks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209</a:t>
            </a:r>
            <a:r>
              <a:rPr lang="en-GB" sz="48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+ 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2</a:t>
            </a:r>
            <a:r>
              <a:rPr lang="en-GB" sz="48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4</a:t>
            </a:r>
          </a:p>
          <a:p>
            <a:pPr algn="ctr"/>
            <a:endParaRPr lang="en-GB" sz="48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+100      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+20 </a:t>
            </a:r>
            <a:r>
              <a:rPr lang="en-GB" sz="32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+1   +3</a:t>
            </a: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728819" y="5198829"/>
            <a:ext cx="827532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605841" y="4947369"/>
            <a:ext cx="0" cy="50292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866479" y="4998002"/>
            <a:ext cx="0" cy="50292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170221" y="4865538"/>
            <a:ext cx="0" cy="50292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c 13"/>
          <p:cNvSpPr/>
          <p:nvPr/>
        </p:nvSpPr>
        <p:spPr>
          <a:xfrm rot="19558883">
            <a:off x="994797" y="4623403"/>
            <a:ext cx="5357893" cy="3721753"/>
          </a:xfrm>
          <a:prstGeom prst="arc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2169552" y="5458656"/>
            <a:ext cx="8723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209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00457" y="5458656"/>
            <a:ext cx="8723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latin typeface="Century Gothic" panose="020B0502020202020204" pitchFamily="34" charset="0"/>
              </a:rPr>
              <a:t>309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759814" y="5445405"/>
            <a:ext cx="872355" cy="584775"/>
          </a:xfrm>
          <a:prstGeom prst="rect">
            <a:avLst/>
          </a:prstGeom>
          <a:noFill/>
          <a:ln w="76200">
            <a:noFill/>
          </a:ln>
        </p:spPr>
        <p:txBody>
          <a:bodyPr wrap="none" rtlCol="0">
            <a:spAutoFit/>
          </a:bodyPr>
          <a:lstStyle/>
          <a:p>
            <a:r>
              <a:rPr lang="en-GB" sz="3200" b="1" dirty="0">
                <a:latin typeface="Century Gothic" panose="020B0502020202020204" pitchFamily="34" charset="0"/>
              </a:rPr>
              <a:t>329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22297" y="5450289"/>
            <a:ext cx="872355" cy="584775"/>
          </a:xfrm>
          <a:prstGeom prst="rect">
            <a:avLst/>
          </a:prstGeom>
          <a:noFill/>
          <a:ln w="76200">
            <a:noFill/>
          </a:ln>
        </p:spPr>
        <p:txBody>
          <a:bodyPr wrap="none" rtlCol="0">
            <a:spAutoFit/>
          </a:bodyPr>
          <a:lstStyle/>
          <a:p>
            <a:r>
              <a:rPr lang="en-GB" sz="3200" b="1" dirty="0">
                <a:latin typeface="Century Gothic" panose="020B0502020202020204" pitchFamily="34" charset="0"/>
              </a:rPr>
              <a:t>330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7965895" y="4865538"/>
            <a:ext cx="0" cy="50292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reeform 1"/>
          <p:cNvSpPr/>
          <p:nvPr/>
        </p:nvSpPr>
        <p:spPr>
          <a:xfrm>
            <a:off x="7178040" y="4274820"/>
            <a:ext cx="777240" cy="640080"/>
          </a:xfrm>
          <a:custGeom>
            <a:avLst/>
            <a:gdLst>
              <a:gd name="connsiteX0" fmla="*/ 0 w 777240"/>
              <a:gd name="connsiteY0" fmla="*/ 640080 h 640080"/>
              <a:gd name="connsiteX1" fmla="*/ 342900 w 777240"/>
              <a:gd name="connsiteY1" fmla="*/ 0 h 640080"/>
              <a:gd name="connsiteX2" fmla="*/ 777240 w 777240"/>
              <a:gd name="connsiteY2" fmla="*/ 640080 h 640080"/>
              <a:gd name="connsiteX3" fmla="*/ 777240 w 777240"/>
              <a:gd name="connsiteY3" fmla="*/ 640080 h 640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7240" h="640080">
                <a:moveTo>
                  <a:pt x="0" y="640080"/>
                </a:moveTo>
                <a:cubicBezTo>
                  <a:pt x="106680" y="320040"/>
                  <a:pt x="213360" y="0"/>
                  <a:pt x="342900" y="0"/>
                </a:cubicBezTo>
                <a:cubicBezTo>
                  <a:pt x="472440" y="0"/>
                  <a:pt x="777240" y="640080"/>
                  <a:pt x="777240" y="640080"/>
                </a:cubicBezTo>
                <a:lnTo>
                  <a:pt x="777240" y="640080"/>
                </a:lnTo>
              </a:path>
            </a:pathLst>
          </a:custGeom>
          <a:noFill/>
          <a:ln w="635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Freeform 19"/>
          <p:cNvSpPr/>
          <p:nvPr/>
        </p:nvSpPr>
        <p:spPr>
          <a:xfrm>
            <a:off x="7968918" y="4331313"/>
            <a:ext cx="1131346" cy="640080"/>
          </a:xfrm>
          <a:custGeom>
            <a:avLst/>
            <a:gdLst>
              <a:gd name="connsiteX0" fmla="*/ 0 w 777240"/>
              <a:gd name="connsiteY0" fmla="*/ 640080 h 640080"/>
              <a:gd name="connsiteX1" fmla="*/ 342900 w 777240"/>
              <a:gd name="connsiteY1" fmla="*/ 0 h 640080"/>
              <a:gd name="connsiteX2" fmla="*/ 777240 w 777240"/>
              <a:gd name="connsiteY2" fmla="*/ 640080 h 640080"/>
              <a:gd name="connsiteX3" fmla="*/ 777240 w 777240"/>
              <a:gd name="connsiteY3" fmla="*/ 640080 h 640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7240" h="640080">
                <a:moveTo>
                  <a:pt x="0" y="640080"/>
                </a:moveTo>
                <a:cubicBezTo>
                  <a:pt x="106680" y="320040"/>
                  <a:pt x="213360" y="0"/>
                  <a:pt x="342900" y="0"/>
                </a:cubicBezTo>
                <a:cubicBezTo>
                  <a:pt x="472440" y="0"/>
                  <a:pt x="777240" y="640080"/>
                  <a:pt x="777240" y="640080"/>
                </a:cubicBezTo>
                <a:lnTo>
                  <a:pt x="777240" y="640080"/>
                </a:lnTo>
              </a:path>
            </a:pathLst>
          </a:custGeom>
          <a:noFill/>
          <a:ln w="635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Connector 20"/>
          <p:cNvCxnSpPr/>
          <p:nvPr/>
        </p:nvCxnSpPr>
        <p:spPr>
          <a:xfrm>
            <a:off x="9080399" y="4998002"/>
            <a:ext cx="0" cy="50292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613454" y="5458656"/>
            <a:ext cx="872355" cy="584775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3200" b="1" dirty="0">
                <a:latin typeface="Century Gothic" panose="020B0502020202020204" pitchFamily="34" charset="0"/>
              </a:rPr>
              <a:t>333</a:t>
            </a:r>
          </a:p>
        </p:txBody>
      </p:sp>
      <p:sp>
        <p:nvSpPr>
          <p:cNvPr id="3" name="Freeform 2"/>
          <p:cNvSpPr/>
          <p:nvPr/>
        </p:nvSpPr>
        <p:spPr>
          <a:xfrm>
            <a:off x="5897880" y="4228985"/>
            <a:ext cx="1280160" cy="777355"/>
          </a:xfrm>
          <a:custGeom>
            <a:avLst/>
            <a:gdLst>
              <a:gd name="connsiteX0" fmla="*/ 0 w 1280160"/>
              <a:gd name="connsiteY0" fmla="*/ 731635 h 777355"/>
              <a:gd name="connsiteX1" fmla="*/ 617220 w 1280160"/>
              <a:gd name="connsiteY1" fmla="*/ 115 h 777355"/>
              <a:gd name="connsiteX2" fmla="*/ 1280160 w 1280160"/>
              <a:gd name="connsiteY2" fmla="*/ 777355 h 777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80160" h="777355">
                <a:moveTo>
                  <a:pt x="0" y="731635"/>
                </a:moveTo>
                <a:cubicBezTo>
                  <a:pt x="201930" y="362065"/>
                  <a:pt x="403860" y="-7505"/>
                  <a:pt x="617220" y="115"/>
                </a:cubicBezTo>
                <a:cubicBezTo>
                  <a:pt x="830580" y="7735"/>
                  <a:pt x="1055370" y="392545"/>
                  <a:pt x="1280160" y="777355"/>
                </a:cubicBezTo>
              </a:path>
            </a:pathLst>
          </a:cu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2005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2070" y="169816"/>
            <a:ext cx="11730444" cy="650530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63732" y="385353"/>
                <a:ext cx="11247120" cy="607422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r>
                  <a:rPr lang="en-GB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Division Strategy</a:t>
                </a:r>
              </a:p>
              <a:p>
                <a:pPr algn="ctr"/>
                <a:r>
                  <a:rPr lang="en-GB" sz="48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Partial Quotients</a:t>
                </a:r>
              </a:p>
              <a:p>
                <a:pPr algn="ctr"/>
                <a:r>
                  <a:rPr lang="en-GB" sz="20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Partition the dividend into parts easily divisible by the divisor</a:t>
                </a:r>
              </a:p>
              <a:p>
                <a:pPr algn="ctr"/>
                <a:r>
                  <a:rPr lang="en-GB" sz="4800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56</a:t>
                </a:r>
                <a:r>
                  <a:rPr lang="en-GB" sz="48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 </m:t>
                    </m:r>
                  </m:oMath>
                </a14:m>
                <a:r>
                  <a:rPr lang="en-GB" sz="4800" b="1" dirty="0">
                    <a:solidFill>
                      <a:srgbClr val="0070C0"/>
                    </a:solidFill>
                    <a:latin typeface="Century Gothic" panose="020B0502020202020204" pitchFamily="34" charset="0"/>
                  </a:rPr>
                  <a:t>4</a:t>
                </a:r>
                <a:endParaRPr lang="en-GB" sz="4800" b="1" dirty="0">
                  <a:solidFill>
                    <a:srgbClr val="7030A0"/>
                  </a:solidFill>
                  <a:latin typeface="Century Gothic" panose="020B0502020202020204" pitchFamily="34" charset="0"/>
                </a:endParaRPr>
              </a:p>
              <a:p>
                <a:pPr algn="ctr"/>
                <a:endParaRPr lang="en-GB" sz="48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/>
                <a:endParaRPr lang="en-GB" sz="48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/>
                <a:endParaRPr lang="en-GB" sz="48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32" y="385353"/>
                <a:ext cx="11247120" cy="6074228"/>
              </a:xfrm>
              <a:prstGeom prst="rect">
                <a:avLst/>
              </a:prstGeom>
              <a:blipFill rotWithShape="0">
                <a:blip r:embed="rId2"/>
                <a:stretch>
                  <a:fillRect l="-379" t="-4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9990098" y="5613256"/>
            <a:ext cx="1518425" cy="73152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257990" y="3657915"/>
                <a:ext cx="2489784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4800" b="1" dirty="0">
                    <a:latin typeface="Century Gothic" panose="020B0502020202020204" pitchFamily="34" charset="0"/>
                  </a:rPr>
                  <a:t>(</a:t>
                </a:r>
                <a:r>
                  <a:rPr lang="en-GB" sz="4800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40 </a:t>
                </a:r>
                <a14:m>
                  <m:oMath xmlns:m="http://schemas.openxmlformats.org/officeDocument/2006/math">
                    <m:r>
                      <a:rPr lang="en-GB" sz="4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4800" b="1" dirty="0">
                    <a:solidFill>
                      <a:srgbClr val="0070C0"/>
                    </a:solidFill>
                    <a:latin typeface="Century Gothic" panose="020B0502020202020204" pitchFamily="34" charset="0"/>
                  </a:rPr>
                  <a:t> 4</a:t>
                </a:r>
                <a:r>
                  <a:rPr lang="en-GB" sz="4800" b="1" dirty="0">
                    <a:latin typeface="Century Gothic" panose="020B050202020202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7990" y="3657915"/>
                <a:ext cx="2489784" cy="830997"/>
              </a:xfrm>
              <a:prstGeom prst="rect">
                <a:avLst/>
              </a:prstGeom>
              <a:blipFill rotWithShape="0">
                <a:blip r:embed="rId3"/>
                <a:stretch>
                  <a:fillRect l="-11002" t="-16912" r="-10269" b="-38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2920178" y="2632607"/>
            <a:ext cx="6224681" cy="830997"/>
          </a:xfrm>
          <a:prstGeom prst="rect">
            <a:avLst/>
          </a:prstGeom>
          <a:solidFill>
            <a:srgbClr val="FF3300"/>
          </a:solidFill>
          <a:ln w="635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/>
              <a:t>56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62248" y="2611382"/>
            <a:ext cx="5293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747774" y="3657914"/>
                <a:ext cx="3029997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4800" b="1" dirty="0">
                    <a:latin typeface="Century Gothic" panose="020B0502020202020204" pitchFamily="34" charset="0"/>
                  </a:rPr>
                  <a:t>+ (</a:t>
                </a:r>
                <a:r>
                  <a:rPr lang="en-GB" sz="4800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16 </a:t>
                </a:r>
                <a14:m>
                  <m:oMath xmlns:m="http://schemas.openxmlformats.org/officeDocument/2006/math">
                    <m:r>
                      <a:rPr lang="en-GB" sz="4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4800" b="1" dirty="0">
                    <a:solidFill>
                      <a:srgbClr val="0070C0"/>
                    </a:solidFill>
                    <a:latin typeface="Century Gothic" panose="020B0502020202020204" pitchFamily="34" charset="0"/>
                  </a:rPr>
                  <a:t> 4</a:t>
                </a:r>
                <a:r>
                  <a:rPr lang="en-GB" sz="4800" b="1" dirty="0">
                    <a:latin typeface="Century Gothic" panose="020B050202020202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7774" y="3657914"/>
                <a:ext cx="3029997" cy="830997"/>
              </a:xfrm>
              <a:prstGeom prst="rect">
                <a:avLst/>
              </a:prstGeom>
              <a:blipFill rotWithShape="0">
                <a:blip r:embed="rId4"/>
                <a:stretch>
                  <a:fillRect l="-9256" t="-16912" r="-8048" b="-38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3010760" y="4746843"/>
            <a:ext cx="4706256" cy="830997"/>
          </a:xfrm>
          <a:prstGeom prst="rect">
            <a:avLst/>
          </a:prstGeom>
          <a:solidFill>
            <a:srgbClr val="FF3300"/>
          </a:solidFill>
          <a:ln w="635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/>
              <a:t>40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717015" y="4746842"/>
            <a:ext cx="1482617" cy="830997"/>
          </a:xfrm>
          <a:prstGeom prst="rect">
            <a:avLst/>
          </a:prstGeom>
          <a:solidFill>
            <a:srgbClr val="FF3300"/>
          </a:solidFill>
          <a:ln w="635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/>
              <a:t>16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1284" y="3541673"/>
            <a:ext cx="1410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Think…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39786" y="4746842"/>
            <a:ext cx="5293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932583" y="5653953"/>
            <a:ext cx="8739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10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193667" y="5653953"/>
            <a:ext cx="5293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684362" y="5613256"/>
            <a:ext cx="5533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latin typeface="Century Gothic" panose="020B0502020202020204" pitchFamily="34" charset="0"/>
              </a:rPr>
              <a:t>+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276409" y="5563517"/>
            <a:ext cx="8739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14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322845" y="5613255"/>
            <a:ext cx="5533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latin typeface="Century Gothic" panose="020B0502020202020204" pitchFamily="34" charset="0"/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19527428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2070" y="169816"/>
            <a:ext cx="11730444" cy="650530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63732" y="385353"/>
                <a:ext cx="11247120" cy="607422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r>
                  <a:rPr lang="en-GB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Division Strategy</a:t>
                </a:r>
              </a:p>
              <a:p>
                <a:pPr algn="ctr"/>
                <a:r>
                  <a:rPr lang="en-GB" sz="48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Partial Quotients</a:t>
                </a:r>
              </a:p>
              <a:p>
                <a:pPr algn="ctr"/>
                <a:r>
                  <a:rPr lang="en-GB" sz="20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Partition the dividend into parts easily divisible by the divisor</a:t>
                </a:r>
              </a:p>
              <a:p>
                <a:pPr algn="ctr"/>
                <a:r>
                  <a:rPr lang="en-GB" sz="4800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58</a:t>
                </a:r>
                <a:r>
                  <a:rPr lang="en-GB" sz="48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 </m:t>
                    </m:r>
                  </m:oMath>
                </a14:m>
                <a:r>
                  <a:rPr lang="en-GB" sz="4800" b="1" dirty="0">
                    <a:solidFill>
                      <a:srgbClr val="0070C0"/>
                    </a:solidFill>
                    <a:latin typeface="Century Gothic" panose="020B0502020202020204" pitchFamily="34" charset="0"/>
                  </a:rPr>
                  <a:t>4</a:t>
                </a:r>
                <a:endParaRPr lang="en-GB" sz="4800" b="1" dirty="0">
                  <a:solidFill>
                    <a:srgbClr val="7030A0"/>
                  </a:solidFill>
                  <a:latin typeface="Century Gothic" panose="020B0502020202020204" pitchFamily="34" charset="0"/>
                </a:endParaRPr>
              </a:p>
              <a:p>
                <a:pPr algn="ctr"/>
                <a:endParaRPr lang="en-GB" sz="48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/>
                <a:endParaRPr lang="en-GB" sz="48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/>
                <a:endParaRPr lang="en-GB" sz="48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32" y="385353"/>
                <a:ext cx="11247120" cy="6074228"/>
              </a:xfrm>
              <a:prstGeom prst="rect">
                <a:avLst/>
              </a:prstGeom>
              <a:blipFill rotWithShape="0">
                <a:blip r:embed="rId2"/>
                <a:stretch>
                  <a:fillRect l="-379" t="-4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9990098" y="5613256"/>
            <a:ext cx="1720754" cy="73152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257990" y="3657915"/>
                <a:ext cx="2489784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4800" b="1" dirty="0">
                    <a:latin typeface="Century Gothic" panose="020B0502020202020204" pitchFamily="34" charset="0"/>
                  </a:rPr>
                  <a:t>(</a:t>
                </a:r>
                <a:r>
                  <a:rPr lang="en-GB" sz="4800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40 </a:t>
                </a:r>
                <a14:m>
                  <m:oMath xmlns:m="http://schemas.openxmlformats.org/officeDocument/2006/math">
                    <m:r>
                      <a:rPr lang="en-GB" sz="4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4800" b="1" dirty="0">
                    <a:solidFill>
                      <a:srgbClr val="0070C0"/>
                    </a:solidFill>
                    <a:latin typeface="Century Gothic" panose="020B0502020202020204" pitchFamily="34" charset="0"/>
                  </a:rPr>
                  <a:t> 4</a:t>
                </a:r>
                <a:r>
                  <a:rPr lang="en-GB" sz="4800" b="1" dirty="0">
                    <a:latin typeface="Century Gothic" panose="020B050202020202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7990" y="3657915"/>
                <a:ext cx="2489784" cy="830997"/>
              </a:xfrm>
              <a:prstGeom prst="rect">
                <a:avLst/>
              </a:prstGeom>
              <a:blipFill rotWithShape="0">
                <a:blip r:embed="rId3"/>
                <a:stretch>
                  <a:fillRect l="-11002" t="-16912" r="-10269" b="-38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2920178" y="2632607"/>
            <a:ext cx="6224681" cy="830997"/>
          </a:xfrm>
          <a:prstGeom prst="rect">
            <a:avLst/>
          </a:prstGeom>
          <a:solidFill>
            <a:srgbClr val="FF3300"/>
          </a:solidFill>
          <a:ln w="635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/>
              <a:t>58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62248" y="2611382"/>
            <a:ext cx="5293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747774" y="3657914"/>
                <a:ext cx="5242324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800" b="1" dirty="0">
                    <a:latin typeface="Century Gothic" panose="020B0502020202020204" pitchFamily="34" charset="0"/>
                  </a:rPr>
                  <a:t>+ (</a:t>
                </a:r>
                <a:r>
                  <a:rPr lang="en-GB" sz="4800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16 </a:t>
                </a:r>
                <a14:m>
                  <m:oMath xmlns:m="http://schemas.openxmlformats.org/officeDocument/2006/math">
                    <m:r>
                      <a:rPr lang="en-GB" sz="4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4800" b="1" dirty="0">
                    <a:solidFill>
                      <a:srgbClr val="0070C0"/>
                    </a:solidFill>
                    <a:latin typeface="Century Gothic" panose="020B0502020202020204" pitchFamily="34" charset="0"/>
                  </a:rPr>
                  <a:t> 4</a:t>
                </a:r>
                <a:r>
                  <a:rPr lang="en-GB" sz="4800" b="1" dirty="0">
                    <a:latin typeface="Century Gothic" panose="020B0502020202020204" pitchFamily="34" charset="0"/>
                  </a:rPr>
                  <a:t>) + </a:t>
                </a:r>
                <a:r>
                  <a:rPr lang="en-GB" sz="4800" b="1" dirty="0">
                    <a:solidFill>
                      <a:srgbClr val="0070C0"/>
                    </a:solidFill>
                    <a:latin typeface="Century Gothic" panose="020B0502020202020204" pitchFamily="34" charset="0"/>
                  </a:rPr>
                  <a:t>2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7774" y="3657914"/>
                <a:ext cx="5242324" cy="830997"/>
              </a:xfrm>
              <a:prstGeom prst="rect">
                <a:avLst/>
              </a:prstGeom>
              <a:blipFill rotWithShape="0">
                <a:blip r:embed="rId4"/>
                <a:stretch>
                  <a:fillRect l="-5349" t="-16912" b="-38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3010760" y="4746843"/>
            <a:ext cx="4226959" cy="830997"/>
          </a:xfrm>
          <a:prstGeom prst="rect">
            <a:avLst/>
          </a:prstGeom>
          <a:solidFill>
            <a:srgbClr val="FF3300"/>
          </a:solidFill>
          <a:ln w="635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/>
              <a:t>40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237719" y="4746842"/>
            <a:ext cx="1482617" cy="830997"/>
          </a:xfrm>
          <a:prstGeom prst="rect">
            <a:avLst/>
          </a:prstGeom>
          <a:solidFill>
            <a:srgbClr val="FF3300"/>
          </a:solidFill>
          <a:ln w="635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/>
              <a:t>16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1284" y="3541673"/>
            <a:ext cx="1410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Think…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39786" y="4746842"/>
            <a:ext cx="5293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87260" y="5653953"/>
            <a:ext cx="8739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10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714371" y="5653953"/>
            <a:ext cx="5293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310555" y="5613255"/>
            <a:ext cx="5533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latin typeface="Century Gothic" panose="020B0502020202020204" pitchFamily="34" charset="0"/>
              </a:rPr>
              <a:t>+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990098" y="5613254"/>
            <a:ext cx="1903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14 R2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322845" y="5613255"/>
            <a:ext cx="5533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latin typeface="Century Gothic" panose="020B0502020202020204" pitchFamily="34" charset="0"/>
              </a:rPr>
              <a:t>=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718145" y="4746841"/>
            <a:ext cx="426714" cy="830997"/>
          </a:xfrm>
          <a:prstGeom prst="rect">
            <a:avLst/>
          </a:prstGeom>
          <a:solidFill>
            <a:srgbClr val="FF3300"/>
          </a:solidFill>
          <a:ln w="635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/>
              <a:t>2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9144859" y="5162339"/>
            <a:ext cx="2029921" cy="348926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14409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2070" y="169816"/>
            <a:ext cx="11730444" cy="650530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63732" y="385352"/>
                <a:ext cx="11247120" cy="607422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r>
                  <a:rPr lang="en-GB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Division Strategy</a:t>
                </a:r>
              </a:p>
              <a:p>
                <a:pPr algn="ctr"/>
                <a:r>
                  <a:rPr lang="en-GB" sz="48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Multiplying Up</a:t>
                </a:r>
              </a:p>
              <a:p>
                <a:pPr algn="ctr"/>
                <a:r>
                  <a:rPr lang="en-GB" sz="20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Use the multiples of the divisor to find the total dividend</a:t>
                </a:r>
              </a:p>
              <a:p>
                <a:pPr algn="ctr"/>
                <a:endPara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/>
                <a:r>
                  <a:rPr lang="en-GB" sz="4800" b="1" dirty="0">
                    <a:solidFill>
                      <a:srgbClr val="0070C0"/>
                    </a:solidFill>
                    <a:latin typeface="Century Gothic" panose="020B0502020202020204" pitchFamily="34" charset="0"/>
                  </a:rPr>
                  <a:t>65</a:t>
                </a:r>
                <a:r>
                  <a:rPr lang="en-GB" sz="48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48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n-GB" sz="4800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5</a:t>
                </a:r>
              </a:p>
              <a:p>
                <a:pPr algn="ctr"/>
                <a:r>
                  <a:rPr lang="en-GB" sz="4800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5</a:t>
                </a:r>
                <a:r>
                  <a:rPr lang="en-GB" sz="4800" b="1" dirty="0">
                    <a:solidFill>
                      <a:srgbClr val="7030A0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n-GB" sz="48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x</a:t>
                </a:r>
                <a:r>
                  <a:rPr lang="en-GB" sz="4800" b="1" dirty="0">
                    <a:solidFill>
                      <a:srgbClr val="7030A0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n-GB" sz="4800" b="1" dirty="0">
                    <a:solidFill>
                      <a:schemeClr val="accent2"/>
                    </a:solidFill>
                    <a:latin typeface="Century Gothic" panose="020B0502020202020204" pitchFamily="34" charset="0"/>
                  </a:rPr>
                  <a:t>10</a:t>
                </a:r>
                <a:r>
                  <a:rPr lang="en-GB" sz="4800" b="1" dirty="0">
                    <a:solidFill>
                      <a:srgbClr val="7030A0"/>
                    </a:solidFill>
                    <a:latin typeface="Century Gothic" panose="020B0502020202020204" pitchFamily="34" charset="0"/>
                  </a:rPr>
                  <a:t> = </a:t>
                </a:r>
                <a:r>
                  <a:rPr lang="en-GB" sz="48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50</a:t>
                </a:r>
              </a:p>
              <a:p>
                <a:pPr algn="ctr"/>
                <a:r>
                  <a:rPr lang="en-GB" sz="4800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5</a:t>
                </a:r>
                <a:r>
                  <a:rPr lang="en-GB" sz="4800" b="1" dirty="0">
                    <a:solidFill>
                      <a:srgbClr val="0070C0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n-GB" sz="48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x</a:t>
                </a:r>
                <a:r>
                  <a:rPr lang="en-GB" sz="4800" b="1" dirty="0">
                    <a:solidFill>
                      <a:srgbClr val="0070C0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n-GB" sz="4800" b="1" dirty="0">
                    <a:solidFill>
                      <a:schemeClr val="accent2"/>
                    </a:solidFill>
                    <a:latin typeface="Century Gothic" panose="020B0502020202020204" pitchFamily="34" charset="0"/>
                  </a:rPr>
                  <a:t>3 </a:t>
                </a:r>
                <a:r>
                  <a:rPr lang="en-GB" sz="4800" b="1" dirty="0">
                    <a:solidFill>
                      <a:srgbClr val="0070C0"/>
                    </a:solidFill>
                    <a:latin typeface="Century Gothic" panose="020B0502020202020204" pitchFamily="34" charset="0"/>
                  </a:rPr>
                  <a:t>  = </a:t>
                </a:r>
                <a:r>
                  <a:rPr lang="en-GB" sz="48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15 </a:t>
                </a:r>
              </a:p>
              <a:p>
                <a:pPr algn="ctr"/>
                <a:r>
                  <a:rPr lang="en-GB" sz="4800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5</a:t>
                </a:r>
                <a:r>
                  <a:rPr lang="en-GB" sz="4800" b="1" dirty="0">
                    <a:solidFill>
                      <a:srgbClr val="0070C0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n-GB" sz="48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x</a:t>
                </a:r>
                <a:r>
                  <a:rPr lang="en-GB" sz="4800" b="1" dirty="0">
                    <a:solidFill>
                      <a:srgbClr val="0070C0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n-GB" sz="4800" b="1" dirty="0">
                    <a:solidFill>
                      <a:schemeClr val="accent2"/>
                    </a:solidFill>
                    <a:latin typeface="Century Gothic" panose="020B0502020202020204" pitchFamily="34" charset="0"/>
                  </a:rPr>
                  <a:t>13</a:t>
                </a:r>
                <a:r>
                  <a:rPr lang="en-GB" sz="4800" b="1" dirty="0">
                    <a:solidFill>
                      <a:srgbClr val="0070C0"/>
                    </a:solidFill>
                    <a:latin typeface="Century Gothic" panose="020B0502020202020204" pitchFamily="34" charset="0"/>
                  </a:rPr>
                  <a:t> = 65</a:t>
                </a:r>
              </a:p>
              <a:p>
                <a:pPr algn="ctr"/>
                <a:endParaRPr lang="en-GB" sz="4800" b="1" dirty="0">
                  <a:solidFill>
                    <a:srgbClr val="0070C0"/>
                  </a:solidFill>
                  <a:latin typeface="Century Gothic" panose="020B0502020202020204" pitchFamily="34" charset="0"/>
                </a:endParaRPr>
              </a:p>
              <a:p>
                <a:pPr algn="ctr"/>
                <a:r>
                  <a:rPr lang="en-GB" sz="48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65 </a:t>
                </a:r>
                <a14:m>
                  <m:oMath xmlns:m="http://schemas.openxmlformats.org/officeDocument/2006/math">
                    <m:r>
                      <a:rPr lang="en-GB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 </m:t>
                    </m:r>
                  </m:oMath>
                </a14:m>
                <a:r>
                  <a:rPr lang="en-GB" sz="48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5 = </a:t>
                </a:r>
                <a:r>
                  <a:rPr lang="en-GB" sz="4800" b="1" u="sng" dirty="0">
                    <a:solidFill>
                      <a:schemeClr val="accent2"/>
                    </a:solidFill>
                    <a:latin typeface="Century Gothic" panose="020B0502020202020204" pitchFamily="34" charset="0"/>
                  </a:rPr>
                  <a:t>13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32" y="385352"/>
                <a:ext cx="11247120" cy="6074228"/>
              </a:xfrm>
              <a:prstGeom prst="rect">
                <a:avLst/>
              </a:prstGeom>
              <a:blipFill rotWithShape="0">
                <a:blip r:embed="rId2"/>
                <a:stretch>
                  <a:fillRect l="-379" t="-400" b="-55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/>
          <p:cNvCxnSpPr/>
          <p:nvPr/>
        </p:nvCxnSpPr>
        <p:spPr>
          <a:xfrm>
            <a:off x="5554980" y="4206240"/>
            <a:ext cx="754380" cy="0"/>
          </a:xfrm>
          <a:prstGeom prst="line">
            <a:avLst/>
          </a:prstGeom>
          <a:ln w="635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5554980" y="2834640"/>
            <a:ext cx="754380" cy="219456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5502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2070" y="169816"/>
            <a:ext cx="11730444" cy="650530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6</a:t>
            </a:r>
          </a:p>
        </p:txBody>
      </p:sp>
      <p:sp>
        <p:nvSpPr>
          <p:cNvPr id="5" name="Rectangle 4"/>
          <p:cNvSpPr/>
          <p:nvPr/>
        </p:nvSpPr>
        <p:spPr>
          <a:xfrm>
            <a:off x="463732" y="385352"/>
            <a:ext cx="11247120" cy="60742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Division Strategy</a:t>
            </a:r>
          </a:p>
          <a:p>
            <a:pPr algn="ctr"/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Proportional Reasoning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Divide the dividend and the divisor by the same amount to simplify the 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306464" y="2538067"/>
                <a:ext cx="854721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4000" b="1" dirty="0">
                    <a:solidFill>
                      <a:srgbClr val="0070C0"/>
                    </a:solidFill>
                    <a:latin typeface="Century Gothic" panose="020B0502020202020204" pitchFamily="34" charset="0"/>
                  </a:rPr>
                  <a:t>2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6464" y="2538067"/>
                <a:ext cx="854721" cy="707886"/>
              </a:xfrm>
              <a:prstGeom prst="rect">
                <a:avLst/>
              </a:prstGeom>
              <a:blipFill rotWithShape="0">
                <a:blip r:embed="rId2"/>
                <a:stretch>
                  <a:fillRect t="-15517" r="-23404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147974" y="2525036"/>
                <a:ext cx="854721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4000" b="1" dirty="0">
                    <a:solidFill>
                      <a:srgbClr val="0070C0"/>
                    </a:solidFill>
                    <a:latin typeface="Century Gothic" panose="020B0502020202020204" pitchFamily="34" charset="0"/>
                  </a:rPr>
                  <a:t>2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7974" y="2525036"/>
                <a:ext cx="854721" cy="707886"/>
              </a:xfrm>
              <a:prstGeom prst="rect">
                <a:avLst/>
              </a:prstGeom>
              <a:blipFill rotWithShape="0">
                <a:blip r:embed="rId3"/>
                <a:stretch>
                  <a:fillRect t="-15517" r="-23404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789956" y="3178468"/>
                <a:ext cx="3212739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48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= 96  </a:t>
                </a:r>
                <a14:m>
                  <m:oMath xmlns:m="http://schemas.openxmlformats.org/officeDocument/2006/math">
                    <m:r>
                      <a:rPr lang="en-GB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 </m:t>
                    </m:r>
                  </m:oMath>
                </a14:m>
                <a:r>
                  <a:rPr lang="en-GB" sz="48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 4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9956" y="3178468"/>
                <a:ext cx="3212739" cy="830997"/>
              </a:xfrm>
              <a:prstGeom prst="rect">
                <a:avLst/>
              </a:prstGeom>
              <a:blipFill rotWithShape="0">
                <a:blip r:embed="rId4"/>
                <a:stretch>
                  <a:fillRect l="-3416" t="-16788" r="-7590" b="-37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453324" y="3961317"/>
                <a:ext cx="854721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4000" b="1" dirty="0">
                    <a:solidFill>
                      <a:srgbClr val="0070C0"/>
                    </a:solidFill>
                    <a:latin typeface="Century Gothic" panose="020B0502020202020204" pitchFamily="34" charset="0"/>
                  </a:rPr>
                  <a:t>2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3324" y="3961317"/>
                <a:ext cx="854721" cy="707886"/>
              </a:xfrm>
              <a:prstGeom prst="rect">
                <a:avLst/>
              </a:prstGeom>
              <a:blipFill rotWithShape="0">
                <a:blip r:embed="rId5"/>
                <a:stretch>
                  <a:fillRect t="-15517" r="-23404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05924" y="3961317"/>
                <a:ext cx="854721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4000" b="1" dirty="0">
                    <a:solidFill>
                      <a:srgbClr val="0070C0"/>
                    </a:solidFill>
                    <a:latin typeface="Century Gothic" panose="020B0502020202020204" pitchFamily="34" charset="0"/>
                  </a:rPr>
                  <a:t>2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5924" y="3961317"/>
                <a:ext cx="854721" cy="707886"/>
              </a:xfrm>
              <a:prstGeom prst="rect">
                <a:avLst/>
              </a:prstGeom>
              <a:blipFill rotWithShape="0">
                <a:blip r:embed="rId6"/>
                <a:stretch>
                  <a:fillRect t="-15517" r="-23571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845801" y="4497631"/>
                <a:ext cx="3212739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48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= 48  </a:t>
                </a:r>
                <a14:m>
                  <m:oMath xmlns:m="http://schemas.openxmlformats.org/officeDocument/2006/math">
                    <m:r>
                      <a:rPr lang="en-GB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 </m:t>
                    </m:r>
                  </m:oMath>
                </a14:m>
                <a:r>
                  <a:rPr lang="en-GB" sz="48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 2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5801" y="4497631"/>
                <a:ext cx="3212739" cy="830997"/>
              </a:xfrm>
              <a:prstGeom prst="rect">
                <a:avLst/>
              </a:prstGeom>
              <a:blipFill rotWithShape="0">
                <a:blip r:embed="rId7"/>
                <a:stretch>
                  <a:fillRect l="-3416" t="-16912" r="-7590" b="-38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453324" y="5177614"/>
                <a:ext cx="854721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4000" b="1" dirty="0">
                    <a:solidFill>
                      <a:srgbClr val="0070C0"/>
                    </a:solidFill>
                    <a:latin typeface="Century Gothic" panose="020B0502020202020204" pitchFamily="34" charset="0"/>
                  </a:rPr>
                  <a:t>2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3324" y="5177614"/>
                <a:ext cx="854721" cy="707886"/>
              </a:xfrm>
              <a:prstGeom prst="rect">
                <a:avLst/>
              </a:prstGeom>
              <a:blipFill rotWithShape="0">
                <a:blip r:embed="rId8"/>
                <a:stretch>
                  <a:fillRect t="-15517" r="-23404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205925" y="5124068"/>
                <a:ext cx="854721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4000" b="1" dirty="0">
                    <a:solidFill>
                      <a:srgbClr val="0070C0"/>
                    </a:solidFill>
                    <a:latin typeface="Century Gothic" panose="020B0502020202020204" pitchFamily="34" charset="0"/>
                  </a:rPr>
                  <a:t>2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5925" y="5124068"/>
                <a:ext cx="854721" cy="707886"/>
              </a:xfrm>
              <a:prstGeom prst="rect">
                <a:avLst/>
              </a:prstGeom>
              <a:blipFill rotWithShape="0">
                <a:blip r:embed="rId9"/>
                <a:stretch>
                  <a:fillRect t="-15517" r="-23571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857425" y="5703251"/>
                <a:ext cx="5128327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48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= 24  </a:t>
                </a:r>
                <a14:m>
                  <m:oMath xmlns:m="http://schemas.openxmlformats.org/officeDocument/2006/math">
                    <m:r>
                      <a:rPr lang="en-GB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 </m:t>
                    </m:r>
                  </m:oMath>
                </a14:m>
                <a:r>
                  <a:rPr lang="en-GB" sz="48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 1   =  24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7425" y="5703251"/>
                <a:ext cx="5128327" cy="830997"/>
              </a:xfrm>
              <a:prstGeom prst="rect">
                <a:avLst/>
              </a:prstGeom>
              <a:blipFill rotWithShape="0">
                <a:blip r:embed="rId10"/>
                <a:stretch>
                  <a:fillRect l="-2140" t="-16912" r="-4400" b="-38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6005072" y="5773847"/>
            <a:ext cx="956888" cy="654708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943585" y="1798217"/>
                <a:ext cx="3017173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48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192  </a:t>
                </a:r>
                <a14:m>
                  <m:oMath xmlns:m="http://schemas.openxmlformats.org/officeDocument/2006/math">
                    <m:r>
                      <a:rPr lang="en-GB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 </m:t>
                    </m:r>
                  </m:oMath>
                </a14:m>
                <a:r>
                  <a:rPr lang="en-GB" sz="48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 8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3585" y="1798217"/>
                <a:ext cx="3017173" cy="830997"/>
              </a:xfrm>
              <a:prstGeom prst="rect">
                <a:avLst/>
              </a:prstGeom>
              <a:blipFill rotWithShape="0">
                <a:blip r:embed="rId11"/>
                <a:stretch>
                  <a:fillRect l="-3636" t="-16912" r="-8081" b="-38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961960" y="2855804"/>
                <a:ext cx="4599336" cy="1133324"/>
              </a:xfrm>
              <a:prstGeom prst="rect">
                <a:avLst/>
              </a:prstGeom>
              <a:noFill/>
              <a:ln w="635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𝟏𝟗𝟐</m:t>
                          </m:r>
                        </m:num>
                        <m:den>
                          <m:r>
                            <a:rPr lang="en-GB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a:rPr lang="en-GB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𝟗𝟔</m:t>
                          </m:r>
                        </m:num>
                        <m:den>
                          <m:r>
                            <a:rPr lang="en-GB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GB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𝟒𝟖</m:t>
                          </m:r>
                        </m:num>
                        <m:den>
                          <m:r>
                            <a:rPr lang="en-GB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GB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𝟐𝟒</m:t>
                      </m:r>
                    </m:oMath>
                  </m:oMathPara>
                </a14:m>
                <a:endParaRPr lang="en-GB" sz="36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1960" y="2855804"/>
                <a:ext cx="4599336" cy="1133324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  <a:ln w="635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0795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2070" y="169816"/>
            <a:ext cx="11730444" cy="650530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40872" y="339633"/>
            <a:ext cx="11247120" cy="60742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Addition Strategy</a:t>
            </a:r>
          </a:p>
          <a:p>
            <a:pPr algn="ctr"/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Place Value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Partition the numbers and add by the place value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2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+ 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4</a:t>
            </a: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32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20</a:t>
            </a:r>
            <a:r>
              <a:rPr lang="en-GB" sz="3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  1</a:t>
            </a:r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</a:t>
            </a:r>
            <a:r>
              <a:rPr lang="en-GB" sz="32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10</a:t>
            </a:r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</a:t>
            </a:r>
            <a:r>
              <a:rPr lang="en-GB" sz="3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4</a:t>
            </a:r>
          </a:p>
          <a:p>
            <a:pPr algn="ctr"/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20 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+ 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10 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=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 30</a:t>
            </a:r>
          </a:p>
          <a:p>
            <a:pPr algn="ctr"/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 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+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4 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=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5</a:t>
            </a:r>
          </a:p>
          <a:p>
            <a:pPr algn="ctr"/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30 + 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5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35</a:t>
            </a:r>
            <a:endParaRPr lang="en-GB" sz="48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914900" y="2788920"/>
            <a:ext cx="411480" cy="61722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6492240" y="2800350"/>
            <a:ext cx="349974" cy="576397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326380" y="2805247"/>
            <a:ext cx="205740" cy="61722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842214" y="2800350"/>
            <a:ext cx="404406" cy="622117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842214" y="5463540"/>
            <a:ext cx="930186" cy="6858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309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2070" y="169816"/>
            <a:ext cx="11730444" cy="650530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40872" y="339633"/>
            <a:ext cx="11247120" cy="60742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Addition Strategy</a:t>
            </a:r>
          </a:p>
          <a:p>
            <a:pPr algn="ctr"/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Place Value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Partition the numbers and add by the place value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</a:t>
            </a:r>
            <a:r>
              <a:rPr lang="en-GB" sz="48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4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+ 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2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3</a:t>
            </a:r>
            <a:r>
              <a:rPr lang="en-GB" sz="48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5</a:t>
            </a: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100 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+ 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200 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=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 300</a:t>
            </a:r>
          </a:p>
          <a:p>
            <a:pPr algn="ctr"/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20 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+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30 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=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50</a:t>
            </a:r>
          </a:p>
          <a:p>
            <a:pPr algn="ctr"/>
            <a:r>
              <a:rPr lang="en-GB" sz="48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4 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+</a:t>
            </a:r>
            <a:r>
              <a:rPr lang="en-GB" sz="48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 5 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= </a:t>
            </a:r>
            <a:r>
              <a:rPr lang="en-GB" sz="48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9</a:t>
            </a:r>
          </a:p>
          <a:p>
            <a:pPr algn="ctr"/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300 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+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50 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+ </a:t>
            </a:r>
            <a:r>
              <a:rPr lang="en-GB" sz="48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9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359</a:t>
            </a:r>
            <a:endParaRPr lang="en-GB" sz="48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550874" y="5698668"/>
            <a:ext cx="1204506" cy="6858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6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2070" y="169816"/>
            <a:ext cx="11730444" cy="650530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40872" y="339633"/>
            <a:ext cx="11247120" cy="60742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Addition Strategy</a:t>
            </a:r>
          </a:p>
          <a:p>
            <a:pPr algn="ctr"/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Compensation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Make friendly numbers by removing from one number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and adding the same amount to the other number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17 + 19</a:t>
            </a:r>
          </a:p>
          <a:p>
            <a:pPr algn="ctr"/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-1     +1</a:t>
            </a:r>
          </a:p>
          <a:p>
            <a:pPr algn="ctr"/>
            <a:endParaRPr lang="en-GB" sz="48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655873" y="4046723"/>
            <a:ext cx="955666" cy="6858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4869180" y="3974125"/>
            <a:ext cx="36760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latin typeface="Century Gothic" panose="020B0502020202020204" pitchFamily="34" charset="0"/>
              </a:rPr>
              <a:t>16 + 20 = 36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914900" y="3863340"/>
            <a:ext cx="75438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324600" y="3863340"/>
            <a:ext cx="75438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6612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2070" y="169816"/>
            <a:ext cx="11730444" cy="650530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63732" y="385353"/>
            <a:ext cx="11247120" cy="60742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Addition Strategy</a:t>
            </a:r>
          </a:p>
          <a:p>
            <a:pPr algn="ctr"/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Compensation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Make friendly numbers by removing from one number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and adding the same amount to the other number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135 + 118</a:t>
            </a:r>
          </a:p>
          <a:p>
            <a:pPr algn="ctr"/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-2      +2</a:t>
            </a:r>
          </a:p>
          <a:p>
            <a:pPr algn="ctr"/>
            <a:endParaRPr lang="en-GB" sz="48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946416" y="4033158"/>
            <a:ext cx="1312668" cy="927462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4549140" y="4129623"/>
            <a:ext cx="47099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latin typeface="Century Gothic" panose="020B0502020202020204" pitchFamily="34" charset="0"/>
              </a:rPr>
              <a:t>133 + 120 = 253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914900" y="3863340"/>
            <a:ext cx="75438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324600" y="3863340"/>
            <a:ext cx="75438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6187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2070" y="169816"/>
            <a:ext cx="11730444" cy="650530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63732" y="385352"/>
            <a:ext cx="11247120" cy="60742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Addition Strategy</a:t>
            </a:r>
          </a:p>
          <a:p>
            <a:pPr algn="ctr"/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Making a Ten/Bridging Through Ten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Make a ten by partitioning a number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8 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+ 6</a:t>
            </a: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 + (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8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+ 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2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) = </a:t>
            </a:r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20</a:t>
            </a:r>
          </a:p>
          <a:p>
            <a:pPr algn="ctr"/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20 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+</a:t>
            </a:r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 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4</a:t>
            </a:r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 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= 24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850773" y="5058591"/>
            <a:ext cx="940909" cy="744582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6397114" y="3037746"/>
            <a:ext cx="12875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2</a:t>
            </a:r>
            <a:r>
              <a:rPr lang="en-GB" sz="4400" b="1" dirty="0">
                <a:latin typeface="Century Gothic" panose="020B0502020202020204" pitchFamily="34" charset="0"/>
              </a:rPr>
              <a:t>   </a:t>
            </a:r>
            <a:r>
              <a:rPr lang="en-GB" sz="4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4</a:t>
            </a:r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6749836" y="2686547"/>
            <a:ext cx="201875" cy="46423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951711" y="2686547"/>
            <a:ext cx="306351" cy="46423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9602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2070" y="169816"/>
            <a:ext cx="11730444" cy="650530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63732" y="385352"/>
            <a:ext cx="11247120" cy="60742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Addition Strategy</a:t>
            </a:r>
          </a:p>
          <a:p>
            <a:pPr algn="ctr"/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Making a Ten/Bridging Through Ten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Make a ten by partitioning a number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13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7 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+ 118</a:t>
            </a:r>
          </a:p>
          <a:p>
            <a:pPr algn="ctr"/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130 + 110 + (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7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+ 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3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) + 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5</a:t>
            </a:r>
          </a:p>
          <a:p>
            <a:pPr algn="ctr"/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240 + (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7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+ </a:t>
            </a:r>
            <a:r>
              <a:rPr lang="en-GB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3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) +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5</a:t>
            </a:r>
          </a:p>
          <a:p>
            <a:pPr algn="ctr"/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250</a:t>
            </a:r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 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+</a:t>
            </a:r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 </a:t>
            </a:r>
            <a:r>
              <a:rPr lang="en-GB" sz="4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5</a:t>
            </a:r>
            <a:r>
              <a:rPr lang="en-GB" sz="4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 </a:t>
            </a:r>
            <a:r>
              <a:rPr lang="en-GB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= 255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842138" y="4972162"/>
            <a:ext cx="1264527" cy="744582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6677461" y="2981594"/>
            <a:ext cx="12875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3</a:t>
            </a:r>
            <a:r>
              <a:rPr lang="en-GB" sz="4400" b="1" dirty="0">
                <a:latin typeface="Century Gothic" panose="020B0502020202020204" pitchFamily="34" charset="0"/>
              </a:rPr>
              <a:t>   </a:t>
            </a:r>
            <a:r>
              <a:rPr lang="en-GB" sz="4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5</a:t>
            </a:r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7079565" y="2656270"/>
            <a:ext cx="201875" cy="46423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321227" y="2686547"/>
            <a:ext cx="306351" cy="46423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6496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a14bbbb-808a-42fc-8e00-b17e941b71c6">
      <UserInfo>
        <DisplayName>L Cowie</DisplayName>
        <AccountId>382</AccountId>
        <AccountType/>
      </UserInfo>
      <UserInfo>
        <DisplayName>Miss McInnes</DisplayName>
        <AccountId>10283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D70124AAF2874DA440FCBBA5F3AEAE" ma:contentTypeVersion="8" ma:contentTypeDescription="Create a new document." ma:contentTypeScope="" ma:versionID="49d0610c5add001222b5b2edec97f677">
  <xsd:schema xmlns:xsd="http://www.w3.org/2001/XMLSchema" xmlns:xs="http://www.w3.org/2001/XMLSchema" xmlns:p="http://schemas.microsoft.com/office/2006/metadata/properties" xmlns:ns2="0335084c-e0e9-4e9d-a556-e8727b7fa13d" xmlns:ns3="9a14bbbb-808a-42fc-8e00-b17e941b71c6" targetNamespace="http://schemas.microsoft.com/office/2006/metadata/properties" ma:root="true" ma:fieldsID="6c3f6e441592376f0f9d47cf879c2053" ns2:_="" ns3:_="">
    <xsd:import namespace="0335084c-e0e9-4e9d-a556-e8727b7fa13d"/>
    <xsd:import namespace="9a14bbbb-808a-42fc-8e00-b17e941b71c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35084c-e0e9-4e9d-a556-e8727b7fa1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14bbbb-808a-42fc-8e00-b17e941b71c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BD62659-6F24-44BE-83FD-4E4A28445B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7DF242-ABC7-46DF-BE6B-36337C65969A}">
  <ds:schemaRefs>
    <ds:schemaRef ds:uri="http://schemas.microsoft.com/office/2006/metadata/properties"/>
    <ds:schemaRef ds:uri="http://schemas.microsoft.com/office/infopath/2007/PartnerControls"/>
    <ds:schemaRef ds:uri="9a14bbbb-808a-42fc-8e00-b17e941b71c6"/>
  </ds:schemaRefs>
</ds:datastoreItem>
</file>

<file path=customXml/itemProps3.xml><?xml version="1.0" encoding="utf-8"?>
<ds:datastoreItem xmlns:ds="http://schemas.openxmlformats.org/officeDocument/2006/customXml" ds:itemID="{052E4FA6-8EFD-4039-9401-B06CDFECEB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35084c-e0e9-4e9d-a556-e8727b7fa13d"/>
    <ds:schemaRef ds:uri="9a14bbbb-808a-42fc-8e00-b17e941b71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1040</Words>
  <Application>Microsoft Office PowerPoint</Application>
  <PresentationFormat>Widescreen</PresentationFormat>
  <Paragraphs>352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Addition Strategies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Subtraction Strategies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Multiplication Strategies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Division Strategies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East Ayrshire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McCallum, Robert</dc:creator>
  <cp:lastModifiedBy>McCallum, Robert</cp:lastModifiedBy>
  <cp:revision>51</cp:revision>
  <cp:lastPrinted>2017-07-05T10:01:08Z</cp:lastPrinted>
  <dcterms:created xsi:type="dcterms:W3CDTF">2017-07-04T09:44:04Z</dcterms:created>
  <dcterms:modified xsi:type="dcterms:W3CDTF">2023-11-07T10:09:31Z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0x010100D8D70124AAF2874DA440FCBBA5F3AEAE</vt:lpwstr>
  </property>
</Properties>
</file>