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37"/>
  </p:notesMasterIdLst>
  <p:handoutMasterIdLst>
    <p:handoutMasterId r:id="rId38"/>
  </p:handoutMasterIdLst>
  <p:sldIdLst>
    <p:sldId id="258" r:id="rId5"/>
    <p:sldId id="264" r:id="rId6"/>
    <p:sldId id="282" r:id="rId7"/>
    <p:sldId id="268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</p:sldIdLst>
  <p:sldSz cx="9144000" cy="6858000" type="screen4x3"/>
  <p:notesSz cx="6858000" cy="9144000"/>
  <p:embeddedFontLst>
    <p:embeddedFont>
      <p:font typeface="Twinkl" panose="020B0604020202020204" charset="0"/>
      <p:regular r:id="rId39"/>
      <p:bold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B13C"/>
    <a:srgbClr val="F9DC80"/>
    <a:srgbClr val="5B8231"/>
    <a:srgbClr val="18A0DB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4607E7-8CAC-4476-828F-6F3494A498DD}" v="34" dt="2021-01-13T17:12:26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-1326" y="-102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5.fntdata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MONAGHAN" userId="S::easusan.monaghan@glow.sch.uk::65a781af-afd5-43b8-9ab4-dbd9d9c49762" providerId="AD" clId="Web-{A84607E7-8CAC-4476-828F-6F3494A498DD}"/>
    <pc:docChg chg="modSld">
      <pc:chgData name="Miss MONAGHAN" userId="S::easusan.monaghan@glow.sch.uk::65a781af-afd5-43b8-9ab4-dbd9d9c49762" providerId="AD" clId="Web-{A84607E7-8CAC-4476-828F-6F3494A498DD}" dt="2021-01-13T17:12:24.557" v="19" actId="20577"/>
      <pc:docMkLst>
        <pc:docMk/>
      </pc:docMkLst>
      <pc:sldChg chg="modSp">
        <pc:chgData name="Miss MONAGHAN" userId="S::easusan.monaghan@glow.sch.uk::65a781af-afd5-43b8-9ab4-dbd9d9c49762" providerId="AD" clId="Web-{A84607E7-8CAC-4476-828F-6F3494A498DD}" dt="2021-01-13T17:12:24.557" v="19" actId="20577"/>
        <pc:sldMkLst>
          <pc:docMk/>
          <pc:sldMk cId="1286237210" sldId="264"/>
        </pc:sldMkLst>
        <pc:spChg chg="mod">
          <ac:chgData name="Miss MONAGHAN" userId="S::easusan.monaghan@glow.sch.uk::65a781af-afd5-43b8-9ab4-dbd9d9c49762" providerId="AD" clId="Web-{A84607E7-8CAC-4476-828F-6F3494A498DD}" dt="2021-01-13T17:12:16.634" v="13" actId="20577"/>
          <ac:spMkLst>
            <pc:docMk/>
            <pc:sldMk cId="1286237210" sldId="264"/>
            <ac:spMk id="5" creationId="{00000000-0000-0000-0000-000000000000}"/>
          </ac:spMkLst>
        </pc:spChg>
        <pc:spChg chg="mod">
          <ac:chgData name="Miss MONAGHAN" userId="S::easusan.monaghan@glow.sch.uk::65a781af-afd5-43b8-9ab4-dbd9d9c49762" providerId="AD" clId="Web-{A84607E7-8CAC-4476-828F-6F3494A498DD}" dt="2021-01-13T17:12:24.557" v="19" actId="20577"/>
          <ac:spMkLst>
            <pc:docMk/>
            <pc:sldMk cId="1286237210" sldId="264"/>
            <ac:spMk id="2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indergarten-usa/english-language-arts-kindergarten-usa/phonics-word-recognition-and-spelling-english-language-arts-kindergarten-us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xmlns="" id="{EFC62CDC-AFB9-452C-A9F2-E02EB2E83F21}"/>
              </a:ext>
            </a:extLst>
          </p:cNvPr>
          <p:cNvSpPr/>
          <p:nvPr/>
        </p:nvSpPr>
        <p:spPr>
          <a:xfrm>
            <a:off x="3909270" y="5394121"/>
            <a:ext cx="1426128" cy="939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9F416F9-445B-4E5B-9B07-1CDBE3EF53AA}"/>
              </a:ext>
            </a:extLst>
          </p:cNvPr>
          <p:cNvSpPr/>
          <p:nvPr/>
        </p:nvSpPr>
        <p:spPr>
          <a:xfrm>
            <a:off x="555812" y="537882"/>
            <a:ext cx="8041341" cy="1461247"/>
          </a:xfrm>
          <a:prstGeom prst="roundRect">
            <a:avLst>
              <a:gd name="adj" fmla="val 11759"/>
            </a:avLst>
          </a:prstGeom>
          <a:solidFill>
            <a:srgbClr val="F9D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xmlns="" id="{19F416F9-445B-4E5B-9B07-1CDBE3EF53AA}"/>
              </a:ext>
            </a:extLst>
          </p:cNvPr>
          <p:cNvSpPr/>
          <p:nvPr/>
        </p:nvSpPr>
        <p:spPr>
          <a:xfrm>
            <a:off x="555811" y="537881"/>
            <a:ext cx="8041341" cy="1461247"/>
          </a:xfrm>
          <a:prstGeom prst="roundRect">
            <a:avLst>
              <a:gd name="adj" fmla="val 11759"/>
            </a:avLst>
          </a:prstGeom>
          <a:solidFill>
            <a:srgbClr val="F9D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>
                <a:solidFill>
                  <a:schemeClr val="tx1"/>
                </a:solidFill>
              </a:rPr>
              <a:t>Tiger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329" y="2743200"/>
            <a:ext cx="50387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223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9F416F9-445B-4E5B-9B07-1CDBE3EF53AA}"/>
              </a:ext>
            </a:extLst>
          </p:cNvPr>
          <p:cNvSpPr/>
          <p:nvPr/>
        </p:nvSpPr>
        <p:spPr>
          <a:xfrm>
            <a:off x="555812" y="537882"/>
            <a:ext cx="8041341" cy="1461247"/>
          </a:xfrm>
          <a:prstGeom prst="roundRect">
            <a:avLst>
              <a:gd name="adj" fmla="val 11759"/>
            </a:avLst>
          </a:prstGeom>
          <a:solidFill>
            <a:srgbClr val="F9D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60873"/>
            <a:ext cx="8220075" cy="1093737"/>
          </a:xfrm>
          <a:ln>
            <a:noFill/>
          </a:ln>
        </p:spPr>
        <p:txBody>
          <a:bodyPr/>
          <a:lstStyle/>
          <a:p>
            <a:pPr algn="ctr"/>
            <a:r>
              <a:rPr lang="en-GB" sz="4400" dirty="0" err="1">
                <a:solidFill>
                  <a:srgbClr val="00B050"/>
                </a:solidFill>
              </a:rPr>
              <a:t>Ti-ger</a:t>
            </a:r>
            <a:r>
              <a:rPr lang="en-GB" sz="4400" dirty="0">
                <a:solidFill>
                  <a:srgbClr val="00B050"/>
                </a:solidFill>
              </a:rPr>
              <a:t/>
            </a:r>
            <a:br>
              <a:rPr lang="en-GB" sz="4400" dirty="0">
                <a:solidFill>
                  <a:srgbClr val="00B050"/>
                </a:solidFill>
              </a:rPr>
            </a:br>
            <a:endParaRPr lang="en-GB" sz="4400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8453" y="5476009"/>
            <a:ext cx="12988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7F48FE84-2ACA-41F9-B252-0DFC964D8F5B}"/>
              </a:ext>
            </a:extLst>
          </p:cNvPr>
          <p:cNvSpPr/>
          <p:nvPr/>
        </p:nvSpPr>
        <p:spPr>
          <a:xfrm>
            <a:off x="3775410" y="1268505"/>
            <a:ext cx="575052" cy="601858"/>
          </a:xfrm>
          <a:prstGeom prst="ellipse">
            <a:avLst/>
          </a:prstGeom>
          <a:solidFill>
            <a:srgbClr val="2EB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2597727"/>
            <a:ext cx="50387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7F48FE84-2ACA-41F9-B252-0DFC964D8F5B}"/>
              </a:ext>
            </a:extLst>
          </p:cNvPr>
          <p:cNvSpPr/>
          <p:nvPr/>
        </p:nvSpPr>
        <p:spPr>
          <a:xfrm>
            <a:off x="4620359" y="1268505"/>
            <a:ext cx="575052" cy="601858"/>
          </a:xfrm>
          <a:prstGeom prst="ellipse">
            <a:avLst/>
          </a:prstGeom>
          <a:solidFill>
            <a:srgbClr val="2EB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5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2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2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9F416F9-445B-4E5B-9B07-1CDBE3EF53AA}"/>
              </a:ext>
            </a:extLst>
          </p:cNvPr>
          <p:cNvSpPr/>
          <p:nvPr/>
        </p:nvSpPr>
        <p:spPr>
          <a:xfrm>
            <a:off x="555812" y="537882"/>
            <a:ext cx="8041341" cy="1461247"/>
          </a:xfrm>
          <a:prstGeom prst="roundRect">
            <a:avLst>
              <a:gd name="adj" fmla="val 11759"/>
            </a:avLst>
          </a:prstGeom>
          <a:solidFill>
            <a:srgbClr val="F9D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xmlns="" id="{19F416F9-445B-4E5B-9B07-1CDBE3EF53AA}"/>
              </a:ext>
            </a:extLst>
          </p:cNvPr>
          <p:cNvSpPr/>
          <p:nvPr/>
        </p:nvSpPr>
        <p:spPr>
          <a:xfrm>
            <a:off x="555811" y="537881"/>
            <a:ext cx="8041341" cy="1461247"/>
          </a:xfrm>
          <a:prstGeom prst="roundRect">
            <a:avLst>
              <a:gd name="adj" fmla="val 11759"/>
            </a:avLst>
          </a:prstGeom>
          <a:solidFill>
            <a:srgbClr val="F9D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>
                <a:solidFill>
                  <a:schemeClr val="tx1"/>
                </a:solidFill>
              </a:rPr>
              <a:t>Giraffe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836" y="2335357"/>
            <a:ext cx="2199825" cy="36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798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9F416F9-445B-4E5B-9B07-1CDBE3EF53AA}"/>
              </a:ext>
            </a:extLst>
          </p:cNvPr>
          <p:cNvSpPr/>
          <p:nvPr/>
        </p:nvSpPr>
        <p:spPr>
          <a:xfrm>
            <a:off x="555812" y="537882"/>
            <a:ext cx="8041341" cy="1461247"/>
          </a:xfrm>
          <a:prstGeom prst="roundRect">
            <a:avLst>
              <a:gd name="adj" fmla="val 11759"/>
            </a:avLst>
          </a:prstGeom>
          <a:solidFill>
            <a:srgbClr val="F9D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60873"/>
            <a:ext cx="8220075" cy="1093737"/>
          </a:xfrm>
          <a:ln>
            <a:noFill/>
          </a:ln>
        </p:spPr>
        <p:txBody>
          <a:bodyPr/>
          <a:lstStyle/>
          <a:p>
            <a:pPr algn="ctr"/>
            <a:r>
              <a:rPr lang="en-GB" sz="4400" dirty="0" err="1">
                <a:solidFill>
                  <a:srgbClr val="00B050"/>
                </a:solidFill>
              </a:rPr>
              <a:t>Gi-raffe</a:t>
            </a:r>
            <a:r>
              <a:rPr lang="en-GB" sz="4400" dirty="0">
                <a:solidFill>
                  <a:srgbClr val="00B050"/>
                </a:solidFill>
              </a:rPr>
              <a:t/>
            </a:r>
            <a:br>
              <a:rPr lang="en-GB" sz="4400" dirty="0">
                <a:solidFill>
                  <a:srgbClr val="00B050"/>
                </a:solidFill>
              </a:rPr>
            </a:br>
            <a:endParaRPr lang="en-GB" sz="4400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8453" y="5476009"/>
            <a:ext cx="12988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7F48FE84-2ACA-41F9-B252-0DFC964D8F5B}"/>
              </a:ext>
            </a:extLst>
          </p:cNvPr>
          <p:cNvSpPr/>
          <p:nvPr/>
        </p:nvSpPr>
        <p:spPr>
          <a:xfrm>
            <a:off x="3775410" y="1268505"/>
            <a:ext cx="575052" cy="601858"/>
          </a:xfrm>
          <a:prstGeom prst="ellipse">
            <a:avLst/>
          </a:prstGeom>
          <a:solidFill>
            <a:srgbClr val="2EB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F48FE84-2ACA-41F9-B252-0DFC964D8F5B}"/>
              </a:ext>
            </a:extLst>
          </p:cNvPr>
          <p:cNvSpPr/>
          <p:nvPr/>
        </p:nvSpPr>
        <p:spPr>
          <a:xfrm>
            <a:off x="4620359" y="1268505"/>
            <a:ext cx="575052" cy="601858"/>
          </a:xfrm>
          <a:prstGeom prst="ellipse">
            <a:avLst/>
          </a:prstGeom>
          <a:solidFill>
            <a:srgbClr val="2EB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155" y="2293793"/>
            <a:ext cx="1848104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76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2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2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9F416F9-445B-4E5B-9B07-1CDBE3EF53AA}"/>
              </a:ext>
            </a:extLst>
          </p:cNvPr>
          <p:cNvSpPr/>
          <p:nvPr/>
        </p:nvSpPr>
        <p:spPr>
          <a:xfrm>
            <a:off x="555812" y="537882"/>
            <a:ext cx="8041341" cy="1461247"/>
          </a:xfrm>
          <a:prstGeom prst="roundRect">
            <a:avLst>
              <a:gd name="adj" fmla="val 11759"/>
            </a:avLst>
          </a:prstGeom>
          <a:solidFill>
            <a:srgbClr val="F9D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xmlns="" id="{19F416F9-445B-4E5B-9B07-1CDBE3EF53AA}"/>
              </a:ext>
            </a:extLst>
          </p:cNvPr>
          <p:cNvSpPr/>
          <p:nvPr/>
        </p:nvSpPr>
        <p:spPr>
          <a:xfrm>
            <a:off x="555811" y="537881"/>
            <a:ext cx="8041341" cy="1461247"/>
          </a:xfrm>
          <a:prstGeom prst="roundRect">
            <a:avLst>
              <a:gd name="adj" fmla="val 11759"/>
            </a:avLst>
          </a:prstGeom>
          <a:solidFill>
            <a:srgbClr val="F9D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>
                <a:solidFill>
                  <a:schemeClr val="tx1"/>
                </a:solidFill>
              </a:rPr>
              <a:t>Flamingo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992" y="2366530"/>
            <a:ext cx="2631134" cy="357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175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9F416F9-445B-4E5B-9B07-1CDBE3EF53AA}"/>
              </a:ext>
            </a:extLst>
          </p:cNvPr>
          <p:cNvSpPr/>
          <p:nvPr/>
        </p:nvSpPr>
        <p:spPr>
          <a:xfrm>
            <a:off x="555812" y="537882"/>
            <a:ext cx="8041341" cy="1461247"/>
          </a:xfrm>
          <a:prstGeom prst="roundRect">
            <a:avLst>
              <a:gd name="adj" fmla="val 11759"/>
            </a:avLst>
          </a:prstGeom>
          <a:solidFill>
            <a:srgbClr val="F9D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60873"/>
            <a:ext cx="8220075" cy="1093737"/>
          </a:xfrm>
          <a:ln>
            <a:noFill/>
          </a:ln>
        </p:spPr>
        <p:txBody>
          <a:bodyPr/>
          <a:lstStyle/>
          <a:p>
            <a:pPr algn="ctr"/>
            <a:r>
              <a:rPr lang="en-GB" sz="4400" dirty="0">
                <a:solidFill>
                  <a:srgbClr val="00B050"/>
                </a:solidFill>
              </a:rPr>
              <a:t>Fla-min-go</a:t>
            </a:r>
            <a:br>
              <a:rPr lang="en-GB" sz="4400" dirty="0">
                <a:solidFill>
                  <a:srgbClr val="00B050"/>
                </a:solidFill>
              </a:rPr>
            </a:br>
            <a:endParaRPr lang="en-GB" sz="4400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8453" y="5476009"/>
            <a:ext cx="12988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/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7F48FE84-2ACA-41F9-B252-0DFC964D8F5B}"/>
              </a:ext>
            </a:extLst>
          </p:cNvPr>
          <p:cNvSpPr/>
          <p:nvPr/>
        </p:nvSpPr>
        <p:spPr>
          <a:xfrm>
            <a:off x="4332833" y="1370987"/>
            <a:ext cx="575052" cy="601858"/>
          </a:xfrm>
          <a:prstGeom prst="ellipse">
            <a:avLst/>
          </a:prstGeom>
          <a:solidFill>
            <a:srgbClr val="2EB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F48FE84-2ACA-41F9-B252-0DFC964D8F5B}"/>
              </a:ext>
            </a:extLst>
          </p:cNvPr>
          <p:cNvSpPr/>
          <p:nvPr/>
        </p:nvSpPr>
        <p:spPr>
          <a:xfrm>
            <a:off x="5355247" y="1370987"/>
            <a:ext cx="575052" cy="601858"/>
          </a:xfrm>
          <a:prstGeom prst="ellipse">
            <a:avLst/>
          </a:prstGeom>
          <a:solidFill>
            <a:srgbClr val="2EB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7F48FE84-2ACA-41F9-B252-0DFC964D8F5B}"/>
              </a:ext>
            </a:extLst>
          </p:cNvPr>
          <p:cNvSpPr/>
          <p:nvPr/>
        </p:nvSpPr>
        <p:spPr>
          <a:xfrm>
            <a:off x="3330156" y="1397271"/>
            <a:ext cx="575052" cy="601858"/>
          </a:xfrm>
          <a:prstGeom prst="ellipse">
            <a:avLst/>
          </a:prstGeom>
          <a:solidFill>
            <a:srgbClr val="2EB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992" y="2366530"/>
            <a:ext cx="2190781" cy="297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23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2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2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2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9F416F9-445B-4E5B-9B07-1CDBE3EF53AA}"/>
              </a:ext>
            </a:extLst>
          </p:cNvPr>
          <p:cNvSpPr/>
          <p:nvPr/>
        </p:nvSpPr>
        <p:spPr>
          <a:xfrm>
            <a:off x="555812" y="537882"/>
            <a:ext cx="8041341" cy="1461247"/>
          </a:xfrm>
          <a:prstGeom prst="roundRect">
            <a:avLst>
              <a:gd name="adj" fmla="val 11759"/>
            </a:avLst>
          </a:prstGeom>
          <a:solidFill>
            <a:srgbClr val="F9D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xmlns="" id="{19F416F9-445B-4E5B-9B07-1CDBE3EF53AA}"/>
              </a:ext>
            </a:extLst>
          </p:cNvPr>
          <p:cNvSpPr/>
          <p:nvPr/>
        </p:nvSpPr>
        <p:spPr>
          <a:xfrm>
            <a:off x="555811" y="537881"/>
            <a:ext cx="8041341" cy="1461247"/>
          </a:xfrm>
          <a:prstGeom prst="roundRect">
            <a:avLst>
              <a:gd name="adj" fmla="val 11759"/>
            </a:avLst>
          </a:prstGeom>
          <a:solidFill>
            <a:srgbClr val="F9D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>
                <a:solidFill>
                  <a:schemeClr val="tx1"/>
                </a:solidFill>
              </a:rPr>
              <a:t>Lion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2503777"/>
            <a:ext cx="503872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47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9F416F9-445B-4E5B-9B07-1CDBE3EF53AA}"/>
              </a:ext>
            </a:extLst>
          </p:cNvPr>
          <p:cNvSpPr/>
          <p:nvPr/>
        </p:nvSpPr>
        <p:spPr>
          <a:xfrm>
            <a:off x="555812" y="537882"/>
            <a:ext cx="8041341" cy="1461247"/>
          </a:xfrm>
          <a:prstGeom prst="roundRect">
            <a:avLst>
              <a:gd name="adj" fmla="val 11759"/>
            </a:avLst>
          </a:prstGeom>
          <a:solidFill>
            <a:srgbClr val="F9D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60873"/>
            <a:ext cx="8220075" cy="1093737"/>
          </a:xfrm>
          <a:ln>
            <a:noFill/>
          </a:ln>
        </p:spPr>
        <p:txBody>
          <a:bodyPr/>
          <a:lstStyle/>
          <a:p>
            <a:pPr algn="ctr"/>
            <a:r>
              <a:rPr lang="en-GB" sz="4400" dirty="0">
                <a:solidFill>
                  <a:srgbClr val="00B050"/>
                </a:solidFill>
              </a:rPr>
              <a:t>Li-on</a:t>
            </a:r>
            <a:br>
              <a:rPr lang="en-GB" sz="4400" dirty="0">
                <a:solidFill>
                  <a:srgbClr val="00B050"/>
                </a:solidFill>
              </a:rPr>
            </a:br>
            <a:endParaRPr lang="en-GB" sz="4400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8453" y="5476009"/>
            <a:ext cx="12988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7F48FE84-2ACA-41F9-B252-0DFC964D8F5B}"/>
              </a:ext>
            </a:extLst>
          </p:cNvPr>
          <p:cNvSpPr/>
          <p:nvPr/>
        </p:nvSpPr>
        <p:spPr>
          <a:xfrm>
            <a:off x="4706906" y="1329830"/>
            <a:ext cx="575052" cy="601858"/>
          </a:xfrm>
          <a:prstGeom prst="ellipse">
            <a:avLst/>
          </a:prstGeom>
          <a:solidFill>
            <a:srgbClr val="2EB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7F48FE84-2ACA-41F9-B252-0DFC964D8F5B}"/>
              </a:ext>
            </a:extLst>
          </p:cNvPr>
          <p:cNvSpPr/>
          <p:nvPr/>
        </p:nvSpPr>
        <p:spPr>
          <a:xfrm>
            <a:off x="3905208" y="1329830"/>
            <a:ext cx="575052" cy="601858"/>
          </a:xfrm>
          <a:prstGeom prst="ellipse">
            <a:avLst/>
          </a:prstGeom>
          <a:solidFill>
            <a:srgbClr val="2EB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505" y="2254396"/>
            <a:ext cx="4129953" cy="289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91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2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2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9" grpId="0" animBg="1"/>
      <p:bldP spid="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9F416F9-445B-4E5B-9B07-1CDBE3EF53AA}"/>
              </a:ext>
            </a:extLst>
          </p:cNvPr>
          <p:cNvSpPr/>
          <p:nvPr/>
        </p:nvSpPr>
        <p:spPr>
          <a:xfrm>
            <a:off x="555812" y="537882"/>
            <a:ext cx="8041341" cy="1461247"/>
          </a:xfrm>
          <a:prstGeom prst="roundRect">
            <a:avLst>
              <a:gd name="adj" fmla="val 11759"/>
            </a:avLst>
          </a:prstGeom>
          <a:solidFill>
            <a:srgbClr val="F9D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xmlns="" id="{19F416F9-445B-4E5B-9B07-1CDBE3EF53AA}"/>
              </a:ext>
            </a:extLst>
          </p:cNvPr>
          <p:cNvSpPr/>
          <p:nvPr/>
        </p:nvSpPr>
        <p:spPr>
          <a:xfrm>
            <a:off x="555811" y="537881"/>
            <a:ext cx="8041341" cy="1461247"/>
          </a:xfrm>
          <a:prstGeom prst="roundRect">
            <a:avLst>
              <a:gd name="adj" fmla="val 11759"/>
            </a:avLst>
          </a:prstGeom>
          <a:solidFill>
            <a:srgbClr val="F9D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>
                <a:solidFill>
                  <a:schemeClr val="tx1"/>
                </a:solidFill>
              </a:rPr>
              <a:t>Parrot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2279506"/>
            <a:ext cx="2709051" cy="346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503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9F416F9-445B-4E5B-9B07-1CDBE3EF53AA}"/>
              </a:ext>
            </a:extLst>
          </p:cNvPr>
          <p:cNvSpPr/>
          <p:nvPr/>
        </p:nvSpPr>
        <p:spPr>
          <a:xfrm>
            <a:off x="555812" y="537882"/>
            <a:ext cx="8041341" cy="1461247"/>
          </a:xfrm>
          <a:prstGeom prst="roundRect">
            <a:avLst>
              <a:gd name="adj" fmla="val 11759"/>
            </a:avLst>
          </a:prstGeom>
          <a:solidFill>
            <a:srgbClr val="F9D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60873"/>
            <a:ext cx="8220075" cy="1093737"/>
          </a:xfrm>
          <a:ln>
            <a:noFill/>
          </a:ln>
        </p:spPr>
        <p:txBody>
          <a:bodyPr/>
          <a:lstStyle/>
          <a:p>
            <a:pPr algn="ctr"/>
            <a:r>
              <a:rPr lang="en-GB" sz="4400" dirty="0">
                <a:solidFill>
                  <a:srgbClr val="00B050"/>
                </a:solidFill>
              </a:rPr>
              <a:t>Pa-</a:t>
            </a:r>
            <a:r>
              <a:rPr lang="en-GB" sz="4400" dirty="0" err="1">
                <a:solidFill>
                  <a:srgbClr val="00B050"/>
                </a:solidFill>
              </a:rPr>
              <a:t>rrot</a:t>
            </a:r>
            <a:r>
              <a:rPr lang="en-GB" sz="4400" dirty="0">
                <a:solidFill>
                  <a:srgbClr val="00B050"/>
                </a:solidFill>
              </a:rPr>
              <a:t/>
            </a:r>
            <a:br>
              <a:rPr lang="en-GB" sz="4400" dirty="0">
                <a:solidFill>
                  <a:srgbClr val="00B050"/>
                </a:solidFill>
              </a:rPr>
            </a:br>
            <a:endParaRPr lang="en-GB" sz="4400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8453" y="5476009"/>
            <a:ext cx="12988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7F48FE84-2ACA-41F9-B252-0DFC964D8F5B}"/>
              </a:ext>
            </a:extLst>
          </p:cNvPr>
          <p:cNvSpPr/>
          <p:nvPr/>
        </p:nvSpPr>
        <p:spPr>
          <a:xfrm>
            <a:off x="4862726" y="1329830"/>
            <a:ext cx="575052" cy="601858"/>
          </a:xfrm>
          <a:prstGeom prst="ellipse">
            <a:avLst/>
          </a:prstGeom>
          <a:solidFill>
            <a:srgbClr val="2EB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7F48FE84-2ACA-41F9-B252-0DFC964D8F5B}"/>
              </a:ext>
            </a:extLst>
          </p:cNvPr>
          <p:cNvSpPr/>
          <p:nvPr/>
        </p:nvSpPr>
        <p:spPr>
          <a:xfrm>
            <a:off x="3683401" y="1329830"/>
            <a:ext cx="575052" cy="601858"/>
          </a:xfrm>
          <a:prstGeom prst="ellipse">
            <a:avLst/>
          </a:prstGeom>
          <a:solidFill>
            <a:srgbClr val="2EB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176" y="2248333"/>
            <a:ext cx="2408609" cy="308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62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2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2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  <a:latin typeface="+mn-lt"/>
              </a:rPr>
              <a:t>Syllables </a:t>
            </a:r>
          </a:p>
        </p:txBody>
      </p:sp>
      <p:sp>
        <p:nvSpPr>
          <p:cNvPr id="5" name="Rectangle 4"/>
          <p:cNvSpPr/>
          <p:nvPr/>
        </p:nvSpPr>
        <p:spPr>
          <a:xfrm>
            <a:off x="1123872" y="4600983"/>
            <a:ext cx="6886721" cy="147732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GB" sz="3200" dirty="0"/>
              <a:t>Clap or use your fingers/robot voice/drum to work out how many </a:t>
            </a:r>
            <a:r>
              <a:rPr lang="en-GB" sz="3200" b="1" dirty="0"/>
              <a:t>Syllables</a:t>
            </a:r>
            <a:r>
              <a:rPr lang="en-GB" sz="3200" dirty="0"/>
              <a:t> each word has. 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76273" y="1875101"/>
            <a:ext cx="6886721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200" dirty="0"/>
              <a:t>Learning Intention: I am learning what a syllable is.</a:t>
            </a:r>
          </a:p>
          <a:p>
            <a:endParaRPr lang="en-GB" sz="2200" dirty="0"/>
          </a:p>
        </p:txBody>
      </p:sp>
      <p:pic>
        <p:nvPicPr>
          <p:cNvPr id="1026" name="Picture 2" descr="ᐈ Butterfly sketch simple stock illustrations, Royalty Free butterfly  isolated vectors | download on Depositphotos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77" y="2369519"/>
            <a:ext cx="2111310" cy="211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9F416F9-445B-4E5B-9B07-1CDBE3EF53AA}"/>
              </a:ext>
            </a:extLst>
          </p:cNvPr>
          <p:cNvSpPr/>
          <p:nvPr/>
        </p:nvSpPr>
        <p:spPr>
          <a:xfrm>
            <a:off x="555812" y="537882"/>
            <a:ext cx="8041341" cy="1461247"/>
          </a:xfrm>
          <a:prstGeom prst="roundRect">
            <a:avLst>
              <a:gd name="adj" fmla="val 11759"/>
            </a:avLst>
          </a:prstGeom>
          <a:solidFill>
            <a:srgbClr val="F9D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xmlns="" id="{19F416F9-445B-4E5B-9B07-1CDBE3EF53AA}"/>
              </a:ext>
            </a:extLst>
          </p:cNvPr>
          <p:cNvSpPr/>
          <p:nvPr/>
        </p:nvSpPr>
        <p:spPr>
          <a:xfrm>
            <a:off x="555811" y="537881"/>
            <a:ext cx="8041341" cy="1461247"/>
          </a:xfrm>
          <a:prstGeom prst="roundRect">
            <a:avLst>
              <a:gd name="adj" fmla="val 11759"/>
            </a:avLst>
          </a:prstGeom>
          <a:solidFill>
            <a:srgbClr val="F9D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>
                <a:solidFill>
                  <a:schemeClr val="tx1"/>
                </a:solidFill>
              </a:rPr>
              <a:t>Hyena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185" y="2236210"/>
            <a:ext cx="3838592" cy="308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714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9F416F9-445B-4E5B-9B07-1CDBE3EF53AA}"/>
              </a:ext>
            </a:extLst>
          </p:cNvPr>
          <p:cNvSpPr/>
          <p:nvPr/>
        </p:nvSpPr>
        <p:spPr>
          <a:xfrm>
            <a:off x="555812" y="537882"/>
            <a:ext cx="8041341" cy="1461247"/>
          </a:xfrm>
          <a:prstGeom prst="roundRect">
            <a:avLst>
              <a:gd name="adj" fmla="val 11759"/>
            </a:avLst>
          </a:prstGeom>
          <a:solidFill>
            <a:srgbClr val="F9D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60873"/>
            <a:ext cx="8220075" cy="1093737"/>
          </a:xfrm>
          <a:ln>
            <a:noFill/>
          </a:ln>
        </p:spPr>
        <p:txBody>
          <a:bodyPr/>
          <a:lstStyle/>
          <a:p>
            <a:pPr algn="ctr"/>
            <a:r>
              <a:rPr lang="en-GB" sz="4400" dirty="0" err="1">
                <a:solidFill>
                  <a:srgbClr val="00B050"/>
                </a:solidFill>
              </a:rPr>
              <a:t>Hy</a:t>
            </a:r>
            <a:r>
              <a:rPr lang="en-GB" sz="4400" dirty="0">
                <a:solidFill>
                  <a:srgbClr val="00B050"/>
                </a:solidFill>
              </a:rPr>
              <a:t>-e-</a:t>
            </a:r>
            <a:r>
              <a:rPr lang="en-GB" sz="4400" dirty="0" err="1">
                <a:solidFill>
                  <a:srgbClr val="00B050"/>
                </a:solidFill>
              </a:rPr>
              <a:t>na</a:t>
            </a:r>
            <a:r>
              <a:rPr lang="en-GB" sz="4400" dirty="0">
                <a:solidFill>
                  <a:srgbClr val="00B050"/>
                </a:solidFill>
              </a:rPr>
              <a:t/>
            </a:r>
            <a:br>
              <a:rPr lang="en-GB" sz="4400" dirty="0">
                <a:solidFill>
                  <a:srgbClr val="00B050"/>
                </a:solidFill>
              </a:rPr>
            </a:br>
            <a:endParaRPr lang="en-GB" sz="4400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8453" y="5476009"/>
            <a:ext cx="12988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/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7F48FE84-2ACA-41F9-B252-0DFC964D8F5B}"/>
              </a:ext>
            </a:extLst>
          </p:cNvPr>
          <p:cNvSpPr/>
          <p:nvPr/>
        </p:nvSpPr>
        <p:spPr>
          <a:xfrm>
            <a:off x="5150252" y="1329830"/>
            <a:ext cx="575052" cy="601858"/>
          </a:xfrm>
          <a:prstGeom prst="ellipse">
            <a:avLst/>
          </a:prstGeom>
          <a:solidFill>
            <a:srgbClr val="2EB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7F48FE84-2ACA-41F9-B252-0DFC964D8F5B}"/>
              </a:ext>
            </a:extLst>
          </p:cNvPr>
          <p:cNvSpPr/>
          <p:nvPr/>
        </p:nvSpPr>
        <p:spPr>
          <a:xfrm>
            <a:off x="3548275" y="1329830"/>
            <a:ext cx="575052" cy="601858"/>
          </a:xfrm>
          <a:prstGeom prst="ellipse">
            <a:avLst/>
          </a:prstGeom>
          <a:solidFill>
            <a:srgbClr val="2EB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2308947"/>
            <a:ext cx="3644587" cy="292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F48FE84-2ACA-41F9-B252-0DFC964D8F5B}"/>
              </a:ext>
            </a:extLst>
          </p:cNvPr>
          <p:cNvSpPr/>
          <p:nvPr/>
        </p:nvSpPr>
        <p:spPr>
          <a:xfrm>
            <a:off x="4332833" y="1329830"/>
            <a:ext cx="575052" cy="601858"/>
          </a:xfrm>
          <a:prstGeom prst="ellipse">
            <a:avLst/>
          </a:prstGeom>
          <a:solidFill>
            <a:srgbClr val="2EB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2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2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2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9" grpId="0" animBg="1"/>
      <p:bldP spid="9" grpId="1" animBg="1"/>
      <p:bldP spid="11" grpId="0" animBg="1"/>
      <p:bldP spid="1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9F416F9-445B-4E5B-9B07-1CDBE3EF53AA}"/>
              </a:ext>
            </a:extLst>
          </p:cNvPr>
          <p:cNvSpPr/>
          <p:nvPr/>
        </p:nvSpPr>
        <p:spPr>
          <a:xfrm>
            <a:off x="555812" y="537882"/>
            <a:ext cx="8041341" cy="1461247"/>
          </a:xfrm>
          <a:prstGeom prst="roundRect">
            <a:avLst>
              <a:gd name="adj" fmla="val 11759"/>
            </a:avLst>
          </a:prstGeom>
          <a:solidFill>
            <a:srgbClr val="F9D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xmlns="" id="{19F416F9-445B-4E5B-9B07-1CDBE3EF53AA}"/>
              </a:ext>
            </a:extLst>
          </p:cNvPr>
          <p:cNvSpPr/>
          <p:nvPr/>
        </p:nvSpPr>
        <p:spPr>
          <a:xfrm>
            <a:off x="555811" y="537881"/>
            <a:ext cx="8041341" cy="1461247"/>
          </a:xfrm>
          <a:prstGeom prst="roundRect">
            <a:avLst>
              <a:gd name="adj" fmla="val 11759"/>
            </a:avLst>
          </a:prstGeom>
          <a:solidFill>
            <a:srgbClr val="F9D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>
                <a:solidFill>
                  <a:schemeClr val="tx1"/>
                </a:solidFill>
              </a:rPr>
              <a:t>Snake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936" y="2243138"/>
            <a:ext cx="4015087" cy="334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505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9F416F9-445B-4E5B-9B07-1CDBE3EF53AA}"/>
              </a:ext>
            </a:extLst>
          </p:cNvPr>
          <p:cNvSpPr/>
          <p:nvPr/>
        </p:nvSpPr>
        <p:spPr>
          <a:xfrm>
            <a:off x="555812" y="537882"/>
            <a:ext cx="8041341" cy="1461247"/>
          </a:xfrm>
          <a:prstGeom prst="roundRect">
            <a:avLst>
              <a:gd name="adj" fmla="val 11759"/>
            </a:avLst>
          </a:prstGeom>
          <a:solidFill>
            <a:srgbClr val="F9D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60873"/>
            <a:ext cx="8220075" cy="1093737"/>
          </a:xfrm>
          <a:ln>
            <a:noFill/>
          </a:ln>
        </p:spPr>
        <p:txBody>
          <a:bodyPr/>
          <a:lstStyle/>
          <a:p>
            <a:pPr algn="ctr"/>
            <a:r>
              <a:rPr lang="en-GB" sz="4400" dirty="0">
                <a:solidFill>
                  <a:srgbClr val="00B050"/>
                </a:solidFill>
              </a:rPr>
              <a:t>Snake</a:t>
            </a:r>
            <a:br>
              <a:rPr lang="en-GB" sz="4400" dirty="0">
                <a:solidFill>
                  <a:srgbClr val="00B050"/>
                </a:solidFill>
              </a:rPr>
            </a:br>
            <a:endParaRPr lang="en-GB" sz="4400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8453" y="5476009"/>
            <a:ext cx="12988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7F48FE84-2ACA-41F9-B252-0DFC964D8F5B}"/>
              </a:ext>
            </a:extLst>
          </p:cNvPr>
          <p:cNvSpPr/>
          <p:nvPr/>
        </p:nvSpPr>
        <p:spPr>
          <a:xfrm>
            <a:off x="4288956" y="1274806"/>
            <a:ext cx="575052" cy="601858"/>
          </a:xfrm>
          <a:prstGeom prst="ellipse">
            <a:avLst/>
          </a:prstGeom>
          <a:solidFill>
            <a:srgbClr val="2EB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263" y="2243137"/>
            <a:ext cx="3634437" cy="3029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88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2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9F416F9-445B-4E5B-9B07-1CDBE3EF53AA}"/>
              </a:ext>
            </a:extLst>
          </p:cNvPr>
          <p:cNvSpPr/>
          <p:nvPr/>
        </p:nvSpPr>
        <p:spPr>
          <a:xfrm>
            <a:off x="555812" y="537882"/>
            <a:ext cx="8041341" cy="1461247"/>
          </a:xfrm>
          <a:prstGeom prst="roundRect">
            <a:avLst>
              <a:gd name="adj" fmla="val 11759"/>
            </a:avLst>
          </a:prstGeom>
          <a:solidFill>
            <a:srgbClr val="F9D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xmlns="" id="{19F416F9-445B-4E5B-9B07-1CDBE3EF53AA}"/>
              </a:ext>
            </a:extLst>
          </p:cNvPr>
          <p:cNvSpPr/>
          <p:nvPr/>
        </p:nvSpPr>
        <p:spPr>
          <a:xfrm>
            <a:off x="555811" y="537881"/>
            <a:ext cx="8041341" cy="1461247"/>
          </a:xfrm>
          <a:prstGeom prst="roundRect">
            <a:avLst>
              <a:gd name="adj" fmla="val 11759"/>
            </a:avLst>
          </a:prstGeom>
          <a:solidFill>
            <a:srgbClr val="F9D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>
                <a:solidFill>
                  <a:schemeClr val="tx1"/>
                </a:solidFill>
              </a:rPr>
              <a:t>Cheetah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03" y="2490788"/>
            <a:ext cx="5839757" cy="217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991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9F416F9-445B-4E5B-9B07-1CDBE3EF53AA}"/>
              </a:ext>
            </a:extLst>
          </p:cNvPr>
          <p:cNvSpPr/>
          <p:nvPr/>
        </p:nvSpPr>
        <p:spPr>
          <a:xfrm>
            <a:off x="555812" y="537882"/>
            <a:ext cx="8041341" cy="1461247"/>
          </a:xfrm>
          <a:prstGeom prst="roundRect">
            <a:avLst>
              <a:gd name="adj" fmla="val 11759"/>
            </a:avLst>
          </a:prstGeom>
          <a:solidFill>
            <a:srgbClr val="F9D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60873"/>
            <a:ext cx="8220075" cy="1093737"/>
          </a:xfrm>
          <a:ln>
            <a:noFill/>
          </a:ln>
        </p:spPr>
        <p:txBody>
          <a:bodyPr/>
          <a:lstStyle/>
          <a:p>
            <a:pPr algn="ctr"/>
            <a:r>
              <a:rPr lang="en-GB" sz="4400" dirty="0">
                <a:solidFill>
                  <a:srgbClr val="00B050"/>
                </a:solidFill>
              </a:rPr>
              <a:t>Chee-</a:t>
            </a:r>
            <a:r>
              <a:rPr lang="en-GB" sz="4400" dirty="0" err="1">
                <a:solidFill>
                  <a:srgbClr val="00B050"/>
                </a:solidFill>
              </a:rPr>
              <a:t>tah</a:t>
            </a:r>
            <a:r>
              <a:rPr lang="en-GB" sz="4400" dirty="0">
                <a:solidFill>
                  <a:srgbClr val="00B050"/>
                </a:solidFill>
              </a:rPr>
              <a:t/>
            </a:r>
            <a:br>
              <a:rPr lang="en-GB" sz="4400" dirty="0">
                <a:solidFill>
                  <a:srgbClr val="00B050"/>
                </a:solidFill>
              </a:rPr>
            </a:br>
            <a:endParaRPr lang="en-GB" sz="4400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8453" y="5476009"/>
            <a:ext cx="12988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/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7F48FE84-2ACA-41F9-B252-0DFC964D8F5B}"/>
              </a:ext>
            </a:extLst>
          </p:cNvPr>
          <p:cNvSpPr/>
          <p:nvPr/>
        </p:nvSpPr>
        <p:spPr>
          <a:xfrm>
            <a:off x="3873319" y="1274806"/>
            <a:ext cx="575052" cy="601858"/>
          </a:xfrm>
          <a:prstGeom prst="ellipse">
            <a:avLst/>
          </a:prstGeom>
          <a:solidFill>
            <a:srgbClr val="2EB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2490787"/>
            <a:ext cx="6118782" cy="227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7F48FE84-2ACA-41F9-B252-0DFC964D8F5B}"/>
              </a:ext>
            </a:extLst>
          </p:cNvPr>
          <p:cNvSpPr/>
          <p:nvPr/>
        </p:nvSpPr>
        <p:spPr>
          <a:xfrm>
            <a:off x="4919338" y="1274806"/>
            <a:ext cx="575052" cy="601858"/>
          </a:xfrm>
          <a:prstGeom prst="ellipse">
            <a:avLst/>
          </a:prstGeom>
          <a:solidFill>
            <a:srgbClr val="2EB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64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2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2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8" grpId="0" animBg="1"/>
      <p:bldP spid="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9F416F9-445B-4E5B-9B07-1CDBE3EF53AA}"/>
              </a:ext>
            </a:extLst>
          </p:cNvPr>
          <p:cNvSpPr/>
          <p:nvPr/>
        </p:nvSpPr>
        <p:spPr>
          <a:xfrm>
            <a:off x="555812" y="537882"/>
            <a:ext cx="8041341" cy="1461247"/>
          </a:xfrm>
          <a:prstGeom prst="roundRect">
            <a:avLst>
              <a:gd name="adj" fmla="val 11759"/>
            </a:avLst>
          </a:prstGeom>
          <a:solidFill>
            <a:srgbClr val="F9D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xmlns="" id="{19F416F9-445B-4E5B-9B07-1CDBE3EF53AA}"/>
              </a:ext>
            </a:extLst>
          </p:cNvPr>
          <p:cNvSpPr/>
          <p:nvPr/>
        </p:nvSpPr>
        <p:spPr>
          <a:xfrm>
            <a:off x="555811" y="537881"/>
            <a:ext cx="8041341" cy="1461247"/>
          </a:xfrm>
          <a:prstGeom prst="roundRect">
            <a:avLst>
              <a:gd name="adj" fmla="val 11759"/>
            </a:avLst>
          </a:prstGeom>
          <a:solidFill>
            <a:srgbClr val="F9D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>
                <a:solidFill>
                  <a:schemeClr val="tx1"/>
                </a:solidFill>
              </a:rPr>
              <a:t>Chimpanzee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136" y="2293793"/>
            <a:ext cx="3172691" cy="336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915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9F416F9-445B-4E5B-9B07-1CDBE3EF53AA}"/>
              </a:ext>
            </a:extLst>
          </p:cNvPr>
          <p:cNvSpPr/>
          <p:nvPr/>
        </p:nvSpPr>
        <p:spPr>
          <a:xfrm>
            <a:off x="555812" y="537882"/>
            <a:ext cx="8041341" cy="1461247"/>
          </a:xfrm>
          <a:prstGeom prst="roundRect">
            <a:avLst>
              <a:gd name="adj" fmla="val 11759"/>
            </a:avLst>
          </a:prstGeom>
          <a:solidFill>
            <a:srgbClr val="F9D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60873"/>
            <a:ext cx="8220075" cy="1093737"/>
          </a:xfrm>
          <a:ln>
            <a:noFill/>
          </a:ln>
        </p:spPr>
        <p:txBody>
          <a:bodyPr/>
          <a:lstStyle/>
          <a:p>
            <a:pPr algn="ctr"/>
            <a:r>
              <a:rPr lang="en-GB" sz="4400" dirty="0" err="1">
                <a:solidFill>
                  <a:srgbClr val="00B050"/>
                </a:solidFill>
              </a:rPr>
              <a:t>Chim</a:t>
            </a:r>
            <a:r>
              <a:rPr lang="en-GB" sz="4400" dirty="0">
                <a:solidFill>
                  <a:srgbClr val="00B050"/>
                </a:solidFill>
              </a:rPr>
              <a:t>-pan-zee</a:t>
            </a:r>
            <a:br>
              <a:rPr lang="en-GB" sz="4400" dirty="0">
                <a:solidFill>
                  <a:srgbClr val="00B050"/>
                </a:solidFill>
              </a:rPr>
            </a:br>
            <a:endParaRPr lang="en-GB" sz="4400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8453" y="5476009"/>
            <a:ext cx="12988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/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7F48FE84-2ACA-41F9-B252-0DFC964D8F5B}"/>
              </a:ext>
            </a:extLst>
          </p:cNvPr>
          <p:cNvSpPr/>
          <p:nvPr/>
        </p:nvSpPr>
        <p:spPr>
          <a:xfrm>
            <a:off x="4482964" y="1320207"/>
            <a:ext cx="575052" cy="601858"/>
          </a:xfrm>
          <a:prstGeom prst="ellipse">
            <a:avLst/>
          </a:prstGeom>
          <a:solidFill>
            <a:srgbClr val="2EB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F48FE84-2ACA-41F9-B252-0DFC964D8F5B}"/>
              </a:ext>
            </a:extLst>
          </p:cNvPr>
          <p:cNvSpPr/>
          <p:nvPr/>
        </p:nvSpPr>
        <p:spPr>
          <a:xfrm>
            <a:off x="5557317" y="1337558"/>
            <a:ext cx="575052" cy="601858"/>
          </a:xfrm>
          <a:prstGeom prst="ellipse">
            <a:avLst/>
          </a:prstGeom>
          <a:solidFill>
            <a:srgbClr val="2EB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F48FE84-2ACA-41F9-B252-0DFC964D8F5B}"/>
              </a:ext>
            </a:extLst>
          </p:cNvPr>
          <p:cNvSpPr/>
          <p:nvPr/>
        </p:nvSpPr>
        <p:spPr>
          <a:xfrm>
            <a:off x="3296447" y="1337558"/>
            <a:ext cx="575052" cy="601858"/>
          </a:xfrm>
          <a:prstGeom prst="ellipse">
            <a:avLst/>
          </a:prstGeom>
          <a:solidFill>
            <a:srgbClr val="2EB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136" y="2293794"/>
            <a:ext cx="2854707" cy="302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7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2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2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2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8" grpId="0" animBg="1"/>
      <p:bldP spid="8" grpId="1" animBg="1"/>
      <p:bldP spid="11" grpId="0" animBg="1"/>
      <p:bldP spid="1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9F416F9-445B-4E5B-9B07-1CDBE3EF53AA}"/>
              </a:ext>
            </a:extLst>
          </p:cNvPr>
          <p:cNvSpPr/>
          <p:nvPr/>
        </p:nvSpPr>
        <p:spPr>
          <a:xfrm>
            <a:off x="555812" y="537882"/>
            <a:ext cx="8041341" cy="1461247"/>
          </a:xfrm>
          <a:prstGeom prst="roundRect">
            <a:avLst>
              <a:gd name="adj" fmla="val 11759"/>
            </a:avLst>
          </a:prstGeom>
          <a:solidFill>
            <a:srgbClr val="F9D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xmlns="" id="{19F416F9-445B-4E5B-9B07-1CDBE3EF53AA}"/>
              </a:ext>
            </a:extLst>
          </p:cNvPr>
          <p:cNvSpPr/>
          <p:nvPr/>
        </p:nvSpPr>
        <p:spPr>
          <a:xfrm>
            <a:off x="555811" y="537881"/>
            <a:ext cx="8041341" cy="1461247"/>
          </a:xfrm>
          <a:prstGeom prst="roundRect">
            <a:avLst>
              <a:gd name="adj" fmla="val 11759"/>
            </a:avLst>
          </a:prstGeom>
          <a:solidFill>
            <a:srgbClr val="F9D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>
                <a:solidFill>
                  <a:schemeClr val="tx1"/>
                </a:solidFill>
              </a:rPr>
              <a:t>Walrus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119" y="2411557"/>
            <a:ext cx="50387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835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9F416F9-445B-4E5B-9B07-1CDBE3EF53AA}"/>
              </a:ext>
            </a:extLst>
          </p:cNvPr>
          <p:cNvSpPr/>
          <p:nvPr/>
        </p:nvSpPr>
        <p:spPr>
          <a:xfrm>
            <a:off x="555812" y="537882"/>
            <a:ext cx="8041341" cy="1461247"/>
          </a:xfrm>
          <a:prstGeom prst="roundRect">
            <a:avLst>
              <a:gd name="adj" fmla="val 11759"/>
            </a:avLst>
          </a:prstGeom>
          <a:solidFill>
            <a:srgbClr val="F9D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60873"/>
            <a:ext cx="8220075" cy="1093737"/>
          </a:xfrm>
          <a:ln>
            <a:noFill/>
          </a:ln>
        </p:spPr>
        <p:txBody>
          <a:bodyPr/>
          <a:lstStyle/>
          <a:p>
            <a:pPr algn="ctr"/>
            <a:r>
              <a:rPr lang="en-GB" sz="4400" dirty="0" err="1">
                <a:solidFill>
                  <a:srgbClr val="00B050"/>
                </a:solidFill>
              </a:rPr>
              <a:t>Wal-rus</a:t>
            </a:r>
            <a:r>
              <a:rPr lang="en-GB" sz="4400" dirty="0">
                <a:solidFill>
                  <a:srgbClr val="00B050"/>
                </a:solidFill>
              </a:rPr>
              <a:t/>
            </a:r>
            <a:br>
              <a:rPr lang="en-GB" sz="4400" dirty="0">
                <a:solidFill>
                  <a:srgbClr val="00B050"/>
                </a:solidFill>
              </a:rPr>
            </a:br>
            <a:endParaRPr lang="en-GB" sz="4400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8453" y="5476009"/>
            <a:ext cx="12988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/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7F48FE84-2ACA-41F9-B252-0DFC964D8F5B}"/>
              </a:ext>
            </a:extLst>
          </p:cNvPr>
          <p:cNvSpPr/>
          <p:nvPr/>
        </p:nvSpPr>
        <p:spPr>
          <a:xfrm>
            <a:off x="4895138" y="1320207"/>
            <a:ext cx="575052" cy="601858"/>
          </a:xfrm>
          <a:prstGeom prst="ellipse">
            <a:avLst/>
          </a:prstGeom>
          <a:solidFill>
            <a:srgbClr val="2EB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F48FE84-2ACA-41F9-B252-0DFC964D8F5B}"/>
              </a:ext>
            </a:extLst>
          </p:cNvPr>
          <p:cNvSpPr/>
          <p:nvPr/>
        </p:nvSpPr>
        <p:spPr>
          <a:xfrm>
            <a:off x="3683401" y="1268505"/>
            <a:ext cx="575052" cy="601858"/>
          </a:xfrm>
          <a:prstGeom prst="ellipse">
            <a:avLst/>
          </a:prstGeom>
          <a:solidFill>
            <a:srgbClr val="2EB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236" y="2369993"/>
            <a:ext cx="50387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76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2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2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  <a:latin typeface="+mn-lt"/>
              </a:rPr>
              <a:t>What is a syllable?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123874" y="1733092"/>
            <a:ext cx="6886721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dirty="0"/>
              <a:t>Syllables are chunks or beats of sound in a word.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874652E-4A7F-48B1-897D-FC3A649FDF07}"/>
              </a:ext>
            </a:extLst>
          </p:cNvPr>
          <p:cNvGrpSpPr/>
          <p:nvPr/>
        </p:nvGrpSpPr>
        <p:grpSpPr>
          <a:xfrm>
            <a:off x="3642694" y="3097080"/>
            <a:ext cx="929306" cy="2722425"/>
            <a:chOff x="3642694" y="3097080"/>
            <a:chExt cx="929306" cy="2722425"/>
          </a:xfrm>
        </p:grpSpPr>
        <p:pic>
          <p:nvPicPr>
            <p:cNvPr id="10" name="Picture 9" descr="A picture containing food, clock&#10;&#10;Description automatically generated">
              <a:extLst>
                <a:ext uri="{FF2B5EF4-FFF2-40B4-BE49-F238E27FC236}">
                  <a16:creationId xmlns:a16="http://schemas.microsoft.com/office/drawing/2014/main" xmlns="" id="{E0B1AF68-330D-4396-937F-F9B929E523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3642694" y="3097080"/>
              <a:ext cx="929306" cy="179789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34CDF17-1073-45C5-82A9-47EE15E7CBFB}"/>
                </a:ext>
              </a:extLst>
            </p:cNvPr>
            <p:cNvSpPr txBox="1"/>
            <p:nvPr/>
          </p:nvSpPr>
          <p:spPr>
            <a:xfrm>
              <a:off x="3887726" y="5234730"/>
              <a:ext cx="6795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ap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C55FF77-FC44-4D32-B8B0-665D262F6EDB}"/>
              </a:ext>
            </a:extLst>
          </p:cNvPr>
          <p:cNvGrpSpPr/>
          <p:nvPr/>
        </p:nvGrpSpPr>
        <p:grpSpPr>
          <a:xfrm>
            <a:off x="4571998" y="3097080"/>
            <a:ext cx="929307" cy="2722425"/>
            <a:chOff x="4571998" y="3097080"/>
            <a:chExt cx="929307" cy="2722425"/>
          </a:xfrm>
        </p:grpSpPr>
        <p:pic>
          <p:nvPicPr>
            <p:cNvPr id="8" name="Picture 7" descr="A picture containing food, clock&#10;&#10;Description automatically generated">
              <a:extLst>
                <a:ext uri="{FF2B5EF4-FFF2-40B4-BE49-F238E27FC236}">
                  <a16:creationId xmlns:a16="http://schemas.microsoft.com/office/drawing/2014/main" xmlns="" id="{61C5F21E-44F4-40AF-9F17-6F378C8CFE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>
            <a:xfrm>
              <a:off x="4571998" y="3097080"/>
              <a:ext cx="929307" cy="179789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C70670E-5243-4775-A8EA-2827D150370E}"/>
                </a:ext>
              </a:extLst>
            </p:cNvPr>
            <p:cNvSpPr txBox="1"/>
            <p:nvPr/>
          </p:nvSpPr>
          <p:spPr>
            <a:xfrm>
              <a:off x="4572000" y="5234730"/>
              <a:ext cx="9293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err="1"/>
                <a:t>ple</a:t>
              </a:r>
              <a:endParaRPr lang="en-GB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0398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9F416F9-445B-4E5B-9B07-1CDBE3EF53AA}"/>
              </a:ext>
            </a:extLst>
          </p:cNvPr>
          <p:cNvSpPr/>
          <p:nvPr/>
        </p:nvSpPr>
        <p:spPr>
          <a:xfrm>
            <a:off x="555812" y="537882"/>
            <a:ext cx="8041341" cy="1461247"/>
          </a:xfrm>
          <a:prstGeom prst="roundRect">
            <a:avLst>
              <a:gd name="adj" fmla="val 11759"/>
            </a:avLst>
          </a:prstGeom>
          <a:solidFill>
            <a:srgbClr val="F9D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xmlns="" id="{19F416F9-445B-4E5B-9B07-1CDBE3EF53AA}"/>
              </a:ext>
            </a:extLst>
          </p:cNvPr>
          <p:cNvSpPr/>
          <p:nvPr/>
        </p:nvSpPr>
        <p:spPr>
          <a:xfrm>
            <a:off x="555811" y="537881"/>
            <a:ext cx="8041341" cy="1461247"/>
          </a:xfrm>
          <a:prstGeom prst="roundRect">
            <a:avLst>
              <a:gd name="adj" fmla="val 11759"/>
            </a:avLst>
          </a:prstGeom>
          <a:solidFill>
            <a:srgbClr val="F9D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>
                <a:solidFill>
                  <a:schemeClr val="tx1"/>
                </a:solidFill>
              </a:rPr>
              <a:t>Leopard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640" y="2169102"/>
            <a:ext cx="4173682" cy="36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61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9F416F9-445B-4E5B-9B07-1CDBE3EF53AA}"/>
              </a:ext>
            </a:extLst>
          </p:cNvPr>
          <p:cNvSpPr/>
          <p:nvPr/>
        </p:nvSpPr>
        <p:spPr>
          <a:xfrm>
            <a:off x="555812" y="537882"/>
            <a:ext cx="8041341" cy="1461247"/>
          </a:xfrm>
          <a:prstGeom prst="roundRect">
            <a:avLst>
              <a:gd name="adj" fmla="val 11759"/>
            </a:avLst>
          </a:prstGeom>
          <a:solidFill>
            <a:srgbClr val="F9D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60873"/>
            <a:ext cx="8220075" cy="1093737"/>
          </a:xfrm>
          <a:ln>
            <a:noFill/>
          </a:ln>
        </p:spPr>
        <p:txBody>
          <a:bodyPr/>
          <a:lstStyle/>
          <a:p>
            <a:pPr algn="ctr"/>
            <a:r>
              <a:rPr lang="en-GB" sz="4400" dirty="0">
                <a:solidFill>
                  <a:srgbClr val="00B050"/>
                </a:solidFill>
              </a:rPr>
              <a:t>Leo-</a:t>
            </a:r>
            <a:r>
              <a:rPr lang="en-GB" sz="4400" dirty="0" err="1">
                <a:solidFill>
                  <a:srgbClr val="00B050"/>
                </a:solidFill>
              </a:rPr>
              <a:t>pard</a:t>
            </a:r>
            <a:r>
              <a:rPr lang="en-GB" sz="4400" dirty="0">
                <a:solidFill>
                  <a:srgbClr val="00B050"/>
                </a:solidFill>
              </a:rPr>
              <a:t/>
            </a:r>
            <a:br>
              <a:rPr lang="en-GB" sz="4400" dirty="0">
                <a:solidFill>
                  <a:srgbClr val="00B050"/>
                </a:solidFill>
              </a:rPr>
            </a:br>
            <a:endParaRPr lang="en-GB" sz="4400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8453" y="5476009"/>
            <a:ext cx="12988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/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7F48FE84-2ACA-41F9-B252-0DFC964D8F5B}"/>
              </a:ext>
            </a:extLst>
          </p:cNvPr>
          <p:cNvSpPr/>
          <p:nvPr/>
        </p:nvSpPr>
        <p:spPr>
          <a:xfrm>
            <a:off x="4895138" y="1320207"/>
            <a:ext cx="575052" cy="601858"/>
          </a:xfrm>
          <a:prstGeom prst="ellipse">
            <a:avLst/>
          </a:prstGeom>
          <a:solidFill>
            <a:srgbClr val="2EB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F48FE84-2ACA-41F9-B252-0DFC964D8F5B}"/>
              </a:ext>
            </a:extLst>
          </p:cNvPr>
          <p:cNvSpPr/>
          <p:nvPr/>
        </p:nvSpPr>
        <p:spPr>
          <a:xfrm>
            <a:off x="3683401" y="1268505"/>
            <a:ext cx="575052" cy="601858"/>
          </a:xfrm>
          <a:prstGeom prst="ellipse">
            <a:avLst/>
          </a:prstGeom>
          <a:solidFill>
            <a:srgbClr val="2EB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709" y="2134211"/>
            <a:ext cx="3654136" cy="321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05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2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2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371187"/>
          </a:xfrm>
        </p:spPr>
        <p:txBody>
          <a:bodyPr/>
          <a:lstStyle/>
          <a:p>
            <a:r>
              <a:rPr lang="en-GB" sz="3600" dirty="0">
                <a:solidFill>
                  <a:srgbClr val="00B050"/>
                </a:solidFill>
                <a:latin typeface="+mn-lt"/>
              </a:rPr>
              <a:t>Well Done!</a:t>
            </a:r>
            <a:br>
              <a:rPr lang="en-GB" sz="3600" dirty="0">
                <a:solidFill>
                  <a:srgbClr val="00B050"/>
                </a:solidFill>
                <a:latin typeface="+mn-lt"/>
              </a:rPr>
            </a:b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26626" name="Picture 2" descr="C:\Users\stanprmonaghans\Desktop\trophy-cup-vector-216646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455" y="3212246"/>
            <a:ext cx="2331027" cy="251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51018" y="5418028"/>
            <a:ext cx="3356264" cy="432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658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9F416F9-445B-4E5B-9B07-1CDBE3EF53AA}"/>
              </a:ext>
            </a:extLst>
          </p:cNvPr>
          <p:cNvSpPr/>
          <p:nvPr/>
        </p:nvSpPr>
        <p:spPr>
          <a:xfrm>
            <a:off x="555812" y="537882"/>
            <a:ext cx="8041341" cy="1461247"/>
          </a:xfrm>
          <a:prstGeom prst="roundRect">
            <a:avLst>
              <a:gd name="adj" fmla="val 11759"/>
            </a:avLst>
          </a:prstGeom>
          <a:solidFill>
            <a:srgbClr val="F9D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370" y="2345748"/>
            <a:ext cx="2486457" cy="352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xmlns="" id="{19F416F9-445B-4E5B-9B07-1CDBE3EF53AA}"/>
              </a:ext>
            </a:extLst>
          </p:cNvPr>
          <p:cNvSpPr/>
          <p:nvPr/>
        </p:nvSpPr>
        <p:spPr>
          <a:xfrm>
            <a:off x="555811" y="537881"/>
            <a:ext cx="8041341" cy="1461247"/>
          </a:xfrm>
          <a:prstGeom prst="roundRect">
            <a:avLst>
              <a:gd name="adj" fmla="val 11759"/>
            </a:avLst>
          </a:prstGeom>
          <a:solidFill>
            <a:srgbClr val="F9D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>
                <a:solidFill>
                  <a:schemeClr val="tx1"/>
                </a:solidFill>
              </a:rPr>
              <a:t>Monkey</a:t>
            </a:r>
          </a:p>
        </p:txBody>
      </p:sp>
    </p:spTree>
    <p:extLst>
      <p:ext uri="{BB962C8B-B14F-4D97-AF65-F5344CB8AC3E}">
        <p14:creationId xmlns:p14="http://schemas.microsoft.com/office/powerpoint/2010/main" val="3518608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9F416F9-445B-4E5B-9B07-1CDBE3EF53AA}"/>
              </a:ext>
            </a:extLst>
          </p:cNvPr>
          <p:cNvSpPr/>
          <p:nvPr/>
        </p:nvSpPr>
        <p:spPr>
          <a:xfrm>
            <a:off x="555812" y="537882"/>
            <a:ext cx="8041341" cy="1461247"/>
          </a:xfrm>
          <a:prstGeom prst="roundRect">
            <a:avLst>
              <a:gd name="adj" fmla="val 11759"/>
            </a:avLst>
          </a:prstGeom>
          <a:solidFill>
            <a:srgbClr val="F9D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60873"/>
            <a:ext cx="8220075" cy="1093737"/>
          </a:xfrm>
          <a:ln>
            <a:noFill/>
          </a:ln>
        </p:spPr>
        <p:txBody>
          <a:bodyPr/>
          <a:lstStyle/>
          <a:p>
            <a:pPr algn="ctr"/>
            <a:r>
              <a:rPr lang="en-GB" sz="4400" dirty="0">
                <a:solidFill>
                  <a:srgbClr val="00B050"/>
                </a:solidFill>
              </a:rPr>
              <a:t>Mon-key</a:t>
            </a:r>
            <a:br>
              <a:rPr lang="en-GB" sz="4400" dirty="0">
                <a:solidFill>
                  <a:srgbClr val="00B050"/>
                </a:solidFill>
              </a:rPr>
            </a:br>
            <a:endParaRPr lang="en-GB" sz="4400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461" y="2322371"/>
            <a:ext cx="1998041" cy="283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7F48FE84-2ACA-41F9-B252-0DFC964D8F5B}"/>
              </a:ext>
            </a:extLst>
          </p:cNvPr>
          <p:cNvSpPr/>
          <p:nvPr/>
        </p:nvSpPr>
        <p:spPr>
          <a:xfrm>
            <a:off x="3726785" y="1269320"/>
            <a:ext cx="575052" cy="601858"/>
          </a:xfrm>
          <a:prstGeom prst="ellipse">
            <a:avLst/>
          </a:prstGeom>
          <a:solidFill>
            <a:srgbClr val="2EB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F48FE84-2ACA-41F9-B252-0DFC964D8F5B}"/>
              </a:ext>
            </a:extLst>
          </p:cNvPr>
          <p:cNvSpPr/>
          <p:nvPr/>
        </p:nvSpPr>
        <p:spPr>
          <a:xfrm>
            <a:off x="4907885" y="1269320"/>
            <a:ext cx="575052" cy="601858"/>
          </a:xfrm>
          <a:prstGeom prst="ellipse">
            <a:avLst/>
          </a:prstGeom>
          <a:solidFill>
            <a:srgbClr val="2EB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8453" y="5476009"/>
            <a:ext cx="12988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588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2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2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9F416F9-445B-4E5B-9B07-1CDBE3EF53AA}"/>
              </a:ext>
            </a:extLst>
          </p:cNvPr>
          <p:cNvSpPr/>
          <p:nvPr/>
        </p:nvSpPr>
        <p:spPr>
          <a:xfrm>
            <a:off x="555812" y="537882"/>
            <a:ext cx="8041341" cy="1461247"/>
          </a:xfrm>
          <a:prstGeom prst="roundRect">
            <a:avLst>
              <a:gd name="adj" fmla="val 11759"/>
            </a:avLst>
          </a:prstGeom>
          <a:solidFill>
            <a:srgbClr val="F9D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xmlns="" id="{19F416F9-445B-4E5B-9B07-1CDBE3EF53AA}"/>
              </a:ext>
            </a:extLst>
          </p:cNvPr>
          <p:cNvSpPr/>
          <p:nvPr/>
        </p:nvSpPr>
        <p:spPr>
          <a:xfrm>
            <a:off x="555811" y="537881"/>
            <a:ext cx="8041341" cy="1461247"/>
          </a:xfrm>
          <a:prstGeom prst="roundRect">
            <a:avLst>
              <a:gd name="adj" fmla="val 11759"/>
            </a:avLst>
          </a:prstGeom>
          <a:solidFill>
            <a:srgbClr val="F9D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>
                <a:solidFill>
                  <a:schemeClr val="tx1"/>
                </a:solidFill>
              </a:rPr>
              <a:t>Elephant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7" y="2567420"/>
            <a:ext cx="50387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166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9F416F9-445B-4E5B-9B07-1CDBE3EF53AA}"/>
              </a:ext>
            </a:extLst>
          </p:cNvPr>
          <p:cNvSpPr/>
          <p:nvPr/>
        </p:nvSpPr>
        <p:spPr>
          <a:xfrm>
            <a:off x="555812" y="537882"/>
            <a:ext cx="8041341" cy="1461247"/>
          </a:xfrm>
          <a:prstGeom prst="roundRect">
            <a:avLst>
              <a:gd name="adj" fmla="val 11759"/>
            </a:avLst>
          </a:prstGeom>
          <a:solidFill>
            <a:srgbClr val="F9D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60873"/>
            <a:ext cx="8220075" cy="1093737"/>
          </a:xfrm>
          <a:ln>
            <a:noFill/>
          </a:ln>
        </p:spPr>
        <p:txBody>
          <a:bodyPr/>
          <a:lstStyle/>
          <a:p>
            <a:pPr algn="ctr"/>
            <a:r>
              <a:rPr lang="en-GB" sz="4400" dirty="0">
                <a:solidFill>
                  <a:srgbClr val="00B050"/>
                </a:solidFill>
              </a:rPr>
              <a:t>El-e-</a:t>
            </a:r>
            <a:r>
              <a:rPr lang="en-GB" sz="4400" dirty="0" err="1">
                <a:solidFill>
                  <a:srgbClr val="00B050"/>
                </a:solidFill>
              </a:rPr>
              <a:t>phant</a:t>
            </a:r>
            <a:r>
              <a:rPr lang="en-GB" sz="4400" dirty="0">
                <a:solidFill>
                  <a:srgbClr val="00B050"/>
                </a:solidFill>
              </a:rPr>
              <a:t/>
            </a:r>
            <a:br>
              <a:rPr lang="en-GB" sz="4400" dirty="0">
                <a:solidFill>
                  <a:srgbClr val="00B050"/>
                </a:solidFill>
              </a:rPr>
            </a:br>
            <a:endParaRPr lang="en-GB" sz="4400" dirty="0">
              <a:solidFill>
                <a:srgbClr val="00B05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7F48FE84-2ACA-41F9-B252-0DFC964D8F5B}"/>
              </a:ext>
            </a:extLst>
          </p:cNvPr>
          <p:cNvSpPr/>
          <p:nvPr/>
        </p:nvSpPr>
        <p:spPr>
          <a:xfrm>
            <a:off x="3228022" y="1268505"/>
            <a:ext cx="575052" cy="601858"/>
          </a:xfrm>
          <a:prstGeom prst="ellipse">
            <a:avLst/>
          </a:prstGeom>
          <a:solidFill>
            <a:srgbClr val="2EB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F48FE84-2ACA-41F9-B252-0DFC964D8F5B}"/>
              </a:ext>
            </a:extLst>
          </p:cNvPr>
          <p:cNvSpPr/>
          <p:nvPr/>
        </p:nvSpPr>
        <p:spPr>
          <a:xfrm>
            <a:off x="4907885" y="1269320"/>
            <a:ext cx="575052" cy="601858"/>
          </a:xfrm>
          <a:prstGeom prst="ellipse">
            <a:avLst/>
          </a:prstGeom>
          <a:solidFill>
            <a:srgbClr val="2EB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8453" y="5476009"/>
            <a:ext cx="12988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/>
              <a:t>3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405" y="2245302"/>
            <a:ext cx="50387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7F48FE84-2ACA-41F9-B252-0DFC964D8F5B}"/>
              </a:ext>
            </a:extLst>
          </p:cNvPr>
          <p:cNvSpPr/>
          <p:nvPr/>
        </p:nvSpPr>
        <p:spPr>
          <a:xfrm>
            <a:off x="3934693" y="1277061"/>
            <a:ext cx="575052" cy="601858"/>
          </a:xfrm>
          <a:prstGeom prst="ellipse">
            <a:avLst/>
          </a:prstGeom>
          <a:solidFill>
            <a:srgbClr val="2EB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3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2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2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2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9F416F9-445B-4E5B-9B07-1CDBE3EF53AA}"/>
              </a:ext>
            </a:extLst>
          </p:cNvPr>
          <p:cNvSpPr/>
          <p:nvPr/>
        </p:nvSpPr>
        <p:spPr>
          <a:xfrm>
            <a:off x="555812" y="537882"/>
            <a:ext cx="8041341" cy="1461247"/>
          </a:xfrm>
          <a:prstGeom prst="roundRect">
            <a:avLst>
              <a:gd name="adj" fmla="val 11759"/>
            </a:avLst>
          </a:prstGeom>
          <a:solidFill>
            <a:srgbClr val="F9D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xmlns="" id="{19F416F9-445B-4E5B-9B07-1CDBE3EF53AA}"/>
              </a:ext>
            </a:extLst>
          </p:cNvPr>
          <p:cNvSpPr/>
          <p:nvPr/>
        </p:nvSpPr>
        <p:spPr>
          <a:xfrm>
            <a:off x="555811" y="537881"/>
            <a:ext cx="8041341" cy="1461247"/>
          </a:xfrm>
          <a:prstGeom prst="roundRect">
            <a:avLst>
              <a:gd name="adj" fmla="val 11759"/>
            </a:avLst>
          </a:prstGeom>
          <a:solidFill>
            <a:srgbClr val="F9D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>
                <a:solidFill>
                  <a:schemeClr val="tx1"/>
                </a:solidFill>
              </a:rPr>
              <a:t>Bear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770" y="2668732"/>
            <a:ext cx="3951421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716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9F416F9-445B-4E5B-9B07-1CDBE3EF53AA}"/>
              </a:ext>
            </a:extLst>
          </p:cNvPr>
          <p:cNvSpPr/>
          <p:nvPr/>
        </p:nvSpPr>
        <p:spPr>
          <a:xfrm>
            <a:off x="555812" y="537882"/>
            <a:ext cx="8041341" cy="1461247"/>
          </a:xfrm>
          <a:prstGeom prst="roundRect">
            <a:avLst>
              <a:gd name="adj" fmla="val 11759"/>
            </a:avLst>
          </a:prstGeom>
          <a:solidFill>
            <a:srgbClr val="F9D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60873"/>
            <a:ext cx="8220075" cy="1093737"/>
          </a:xfrm>
          <a:ln>
            <a:noFill/>
          </a:ln>
        </p:spPr>
        <p:txBody>
          <a:bodyPr/>
          <a:lstStyle/>
          <a:p>
            <a:pPr algn="ctr"/>
            <a:r>
              <a:rPr lang="en-GB" sz="4400" dirty="0">
                <a:solidFill>
                  <a:srgbClr val="00B050"/>
                </a:solidFill>
              </a:rPr>
              <a:t>Bear</a:t>
            </a:r>
            <a:br>
              <a:rPr lang="en-GB" sz="4400" dirty="0">
                <a:solidFill>
                  <a:srgbClr val="00B050"/>
                </a:solidFill>
              </a:rPr>
            </a:br>
            <a:endParaRPr lang="en-GB" sz="4400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8453" y="5476009"/>
            <a:ext cx="12988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/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7F48FE84-2ACA-41F9-B252-0DFC964D8F5B}"/>
              </a:ext>
            </a:extLst>
          </p:cNvPr>
          <p:cNvSpPr/>
          <p:nvPr/>
        </p:nvSpPr>
        <p:spPr>
          <a:xfrm>
            <a:off x="4222219" y="1268505"/>
            <a:ext cx="575052" cy="601858"/>
          </a:xfrm>
          <a:prstGeom prst="ellipse">
            <a:avLst/>
          </a:prstGeom>
          <a:solidFill>
            <a:srgbClr val="2EB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98" y="2398568"/>
            <a:ext cx="4034767" cy="289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19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2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E98F6F4F47224EA027C356264585B3" ma:contentTypeVersion="2" ma:contentTypeDescription="Create a new document." ma:contentTypeScope="" ma:versionID="a4c90898d342ae078aec146b204ed745">
  <xsd:schema xmlns:xsd="http://www.w3.org/2001/XMLSchema" xmlns:xs="http://www.w3.org/2001/XMLSchema" xmlns:p="http://schemas.microsoft.com/office/2006/metadata/properties" xmlns:ns2="28d9a535-600e-41d3-a8a9-61b110e852e2" targetNamespace="http://schemas.microsoft.com/office/2006/metadata/properties" ma:root="true" ma:fieldsID="8eaf3993efee769304970273483fc0c3" ns2:_="">
    <xsd:import namespace="28d9a535-600e-41d3-a8a9-61b110e852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d9a535-600e-41d3-a8a9-61b110e852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1D641C-024D-4853-9D62-24327A73FF3E}">
  <ds:schemaRefs>
    <ds:schemaRef ds:uri="28d9a535-600e-41d3-a8a9-61b110e852e2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7FC33E6-896C-4216-BDBE-E3B3E8E57C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d9a535-600e-41d3-a8a9-61b110e852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628A4B-666D-4313-BC42-51178BDE23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Syllables PowerPoint</Template>
  <TotalTime>0</TotalTime>
  <Words>91</Words>
  <Application>Microsoft Office PowerPoint</Application>
  <PresentationFormat>On-screen Show (4:3)</PresentationFormat>
  <Paragraphs>50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Twinkl</vt:lpstr>
      <vt:lpstr>Calibri</vt:lpstr>
      <vt:lpstr>Office Theme</vt:lpstr>
      <vt:lpstr>PowerPoint Presentation</vt:lpstr>
      <vt:lpstr>Syllables </vt:lpstr>
      <vt:lpstr>What is a syllable?</vt:lpstr>
      <vt:lpstr>PowerPoint Presentation</vt:lpstr>
      <vt:lpstr>Mon-key </vt:lpstr>
      <vt:lpstr>PowerPoint Presentation</vt:lpstr>
      <vt:lpstr>El-e-phant </vt:lpstr>
      <vt:lpstr>PowerPoint Presentation</vt:lpstr>
      <vt:lpstr>Bear </vt:lpstr>
      <vt:lpstr>PowerPoint Presentation</vt:lpstr>
      <vt:lpstr>Ti-ger </vt:lpstr>
      <vt:lpstr>PowerPoint Presentation</vt:lpstr>
      <vt:lpstr>Gi-raffe </vt:lpstr>
      <vt:lpstr>PowerPoint Presentation</vt:lpstr>
      <vt:lpstr>Fla-min-go </vt:lpstr>
      <vt:lpstr>PowerPoint Presentation</vt:lpstr>
      <vt:lpstr>Li-on </vt:lpstr>
      <vt:lpstr>PowerPoint Presentation</vt:lpstr>
      <vt:lpstr>Pa-rrot </vt:lpstr>
      <vt:lpstr>PowerPoint Presentation</vt:lpstr>
      <vt:lpstr>Hy-e-na </vt:lpstr>
      <vt:lpstr>PowerPoint Presentation</vt:lpstr>
      <vt:lpstr>Snake </vt:lpstr>
      <vt:lpstr>PowerPoint Presentation</vt:lpstr>
      <vt:lpstr>Chee-tah </vt:lpstr>
      <vt:lpstr>PowerPoint Presentation</vt:lpstr>
      <vt:lpstr>Chim-pan-zee </vt:lpstr>
      <vt:lpstr>PowerPoint Presentation</vt:lpstr>
      <vt:lpstr>Wal-rus </vt:lpstr>
      <vt:lpstr>PowerPoint Presentation</vt:lpstr>
      <vt:lpstr>Leo-pard </vt:lpstr>
      <vt:lpstr>Well Done!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Bleakney</dc:creator>
  <cp:lastModifiedBy>StanPrMonaghanS</cp:lastModifiedBy>
  <cp:revision>26</cp:revision>
  <dcterms:created xsi:type="dcterms:W3CDTF">2020-06-16T14:56:11Z</dcterms:created>
  <dcterms:modified xsi:type="dcterms:W3CDTF">2021-11-25T16:04:11Z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0x0101006DE98F6F4F47224EA027C356264585B3</vt:lpwstr>
  </property>
</Properties>
</file>