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3"/>
  </p:notesMasterIdLst>
  <p:handoutMasterIdLst>
    <p:handoutMasterId r:id="rId14"/>
  </p:handoutMasterIdLst>
  <p:sldIdLst>
    <p:sldId id="275" r:id="rId3"/>
    <p:sldId id="294" r:id="rId4"/>
    <p:sldId id="287" r:id="rId5"/>
    <p:sldId id="302" r:id="rId6"/>
    <p:sldId id="282" r:id="rId7"/>
    <p:sldId id="284" r:id="rId8"/>
    <p:sldId id="293" r:id="rId9"/>
    <p:sldId id="300" r:id="rId10"/>
    <p:sldId id="298"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1"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82535" autoAdjust="0"/>
  </p:normalViewPr>
  <p:slideViewPr>
    <p:cSldViewPr snapToGrid="0">
      <p:cViewPr varScale="1">
        <p:scale>
          <a:sx n="101" d="100"/>
          <a:sy n="101" d="100"/>
        </p:scale>
        <p:origin x="984" y="1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1/25/21</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999999"/>
                </a:solidFill>
                <a:effectLst/>
                <a:latin typeface="Open Sans"/>
              </a:rPr>
              <a:t>On 1 September 2020, Kevin, 8 years old, left, with his mother </a:t>
            </a:r>
            <a:r>
              <a:rPr lang="en-GB" b="0" i="0" dirty="0" err="1">
                <a:solidFill>
                  <a:srgbClr val="999999"/>
                </a:solidFill>
                <a:effectLst/>
                <a:latin typeface="Open Sans"/>
              </a:rPr>
              <a:t>Nadida</a:t>
            </a:r>
            <a:r>
              <a:rPr lang="en-GB" b="0" i="0" dirty="0">
                <a:solidFill>
                  <a:srgbClr val="999999"/>
                </a:solidFill>
                <a:effectLst/>
                <a:latin typeface="Open Sans"/>
              </a:rPr>
              <a:t> </a:t>
            </a:r>
            <a:r>
              <a:rPr lang="en-GB" b="0" i="0" dirty="0" err="1">
                <a:solidFill>
                  <a:srgbClr val="999999"/>
                </a:solidFill>
                <a:effectLst/>
                <a:latin typeface="Open Sans"/>
              </a:rPr>
              <a:t>Kayyal</a:t>
            </a:r>
            <a:r>
              <a:rPr lang="en-GB" b="0" i="0" dirty="0">
                <a:solidFill>
                  <a:srgbClr val="999999"/>
                </a:solidFill>
                <a:effectLst/>
                <a:latin typeface="Open Sans"/>
              </a:rPr>
              <a:t> </a:t>
            </a:r>
            <a:r>
              <a:rPr lang="en-GB" b="0" i="0" dirty="0" err="1">
                <a:solidFill>
                  <a:srgbClr val="999999"/>
                </a:solidFill>
                <a:effectLst/>
                <a:latin typeface="Open Sans"/>
              </a:rPr>
              <a:t>Bakli</a:t>
            </a:r>
            <a:r>
              <a:rPr lang="en-GB" b="0" i="0" dirty="0">
                <a:solidFill>
                  <a:srgbClr val="999999"/>
                </a:solidFill>
                <a:effectLst/>
                <a:latin typeface="Open Sans"/>
              </a:rPr>
              <a:t> and brother at the UNICEF's children friendly space (CFS) at the </a:t>
            </a:r>
            <a:r>
              <a:rPr lang="en-GB" b="0" i="0" dirty="0" err="1">
                <a:solidFill>
                  <a:srgbClr val="999999"/>
                </a:solidFill>
                <a:effectLst/>
                <a:latin typeface="Open Sans"/>
              </a:rPr>
              <a:t>Karantina</a:t>
            </a:r>
            <a:r>
              <a:rPr lang="en-GB" b="0" i="0" dirty="0">
                <a:solidFill>
                  <a:srgbClr val="999999"/>
                </a:solidFill>
                <a:effectLst/>
                <a:latin typeface="Open Sans"/>
              </a:rPr>
              <a:t> public garden in Beirut, Lebanon.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b="0" i="0" dirty="0" err="1">
                <a:solidFill>
                  <a:srgbClr val="999999"/>
                </a:solidFill>
                <a:effectLst/>
                <a:latin typeface="Open Sans"/>
              </a:rPr>
              <a:t>Choufany</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sz="1200" b="0" i="0" dirty="0">
                <a:effectLst/>
              </a:rPr>
              <a:t>Ijazah - </a:t>
            </a:r>
            <a:r>
              <a:rPr lang="en-GB" b="0" i="0" dirty="0" err="1">
                <a:solidFill>
                  <a:srgbClr val="999999"/>
                </a:solidFill>
                <a:effectLst/>
                <a:latin typeface="Open Sans"/>
              </a:rPr>
              <a:t>Syaiful</a:t>
            </a:r>
            <a:r>
              <a:rPr lang="en-GB" b="0" i="0" dirty="0">
                <a:solidFill>
                  <a:srgbClr val="999999"/>
                </a:solidFill>
                <a:effectLst/>
                <a:latin typeface="Open Sans"/>
              </a:rPr>
              <a:t> (left), 12, a child with a physical impairment, and his best friend Kevin </a:t>
            </a:r>
            <a:r>
              <a:rPr lang="en-GB" b="0" i="0" dirty="0" err="1">
                <a:solidFill>
                  <a:srgbClr val="999999"/>
                </a:solidFill>
                <a:effectLst/>
                <a:latin typeface="Open Sans"/>
              </a:rPr>
              <a:t>Saputra</a:t>
            </a:r>
            <a:r>
              <a:rPr lang="en-GB" b="0" i="0" dirty="0">
                <a:solidFill>
                  <a:srgbClr val="999999"/>
                </a:solidFill>
                <a:effectLst/>
                <a:latin typeface="Open Sans"/>
              </a:rPr>
              <a:t> (right), 9, a child with a visual impairment, play outside near </a:t>
            </a:r>
            <a:r>
              <a:rPr lang="en-GB" b="0" i="0" dirty="0" err="1">
                <a:solidFill>
                  <a:srgbClr val="999999"/>
                </a:solidFill>
                <a:effectLst/>
                <a:latin typeface="Open Sans"/>
              </a:rPr>
              <a:t>Syaiful's</a:t>
            </a:r>
            <a:r>
              <a:rPr lang="en-GB" b="0" i="0" dirty="0">
                <a:solidFill>
                  <a:srgbClr val="999999"/>
                </a:solidFill>
                <a:effectLst/>
                <a:latin typeface="Open Sans"/>
              </a:rPr>
              <a:t> house in </a:t>
            </a:r>
            <a:r>
              <a:rPr lang="en-GB" b="0" i="0" dirty="0" err="1">
                <a:solidFill>
                  <a:srgbClr val="999999"/>
                </a:solidFill>
                <a:effectLst/>
                <a:latin typeface="Open Sans"/>
              </a:rPr>
              <a:t>Banyumas</a:t>
            </a:r>
            <a:r>
              <a:rPr lang="en-GB" b="0" i="0" dirty="0">
                <a:solidFill>
                  <a:srgbClr val="999999"/>
                </a:solidFill>
                <a:effectLst/>
                <a:latin typeface="Open Sans"/>
              </a:rPr>
              <a:t>, Central Java, Indonesia. </a:t>
            </a:r>
            <a:r>
              <a:rPr lang="en-GB" b="0" i="0" dirty="0" err="1">
                <a:solidFill>
                  <a:srgbClr val="999999"/>
                </a:solidFill>
                <a:effectLst/>
                <a:latin typeface="Open Sans"/>
              </a:rPr>
              <a:t>Syaiful</a:t>
            </a:r>
            <a:r>
              <a:rPr lang="en-GB" b="0" i="0" dirty="0">
                <a:solidFill>
                  <a:srgbClr val="999999"/>
                </a:solidFill>
                <a:effectLst/>
                <a:latin typeface="Open Sans"/>
              </a:rPr>
              <a:t> cannot freely move his lower body or his right hand.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999999"/>
                </a:solidFill>
                <a:effectLst/>
                <a:latin typeface="Open Sans"/>
                <a:cs typeface="Arial" panose="020B0604020202020204" pitchFamily="34" charset="0"/>
              </a:rPr>
              <a:t>Unicef/Armando - </a:t>
            </a:r>
            <a:r>
              <a:rPr lang="en-GB" b="0" i="0" dirty="0">
                <a:solidFill>
                  <a:srgbClr val="999999"/>
                </a:solidFill>
                <a:effectLst/>
                <a:latin typeface="Open Sans"/>
              </a:rPr>
              <a:t> A Unicef member of staff demonstrated good handwashing practice with a child in Mexico.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999999"/>
                </a:solidFill>
                <a:effectLst/>
                <a:latin typeface="Open Sans"/>
              </a:rPr>
              <a:t>Unicef/Gilbertson - </a:t>
            </a:r>
            <a:r>
              <a:rPr lang="en-GB" b="0" i="0" dirty="0" err="1">
                <a:solidFill>
                  <a:srgbClr val="999999"/>
                </a:solidFill>
                <a:effectLst/>
                <a:latin typeface="Open Sans"/>
              </a:rPr>
              <a:t>Ramatou</a:t>
            </a:r>
            <a:r>
              <a:rPr lang="en-GB" b="0" i="0" dirty="0">
                <a:solidFill>
                  <a:srgbClr val="999999"/>
                </a:solidFill>
                <a:effectLst/>
                <a:latin typeface="Open Sans"/>
              </a:rPr>
              <a:t> (yellow veil), 12, an unaccompanied minor is returned to her father </a:t>
            </a:r>
            <a:r>
              <a:rPr lang="en-GB" b="0" i="0" dirty="0" err="1">
                <a:solidFill>
                  <a:srgbClr val="999999"/>
                </a:solidFill>
                <a:effectLst/>
                <a:latin typeface="Open Sans"/>
              </a:rPr>
              <a:t>Bahari</a:t>
            </a:r>
            <a:r>
              <a:rPr lang="en-GB" b="0" i="0" dirty="0">
                <a:solidFill>
                  <a:srgbClr val="999999"/>
                </a:solidFill>
                <a:effectLst/>
                <a:latin typeface="Open Sans"/>
              </a:rPr>
              <a:t> </a:t>
            </a:r>
            <a:r>
              <a:rPr lang="en-GB" b="0" i="0" dirty="0" err="1">
                <a:solidFill>
                  <a:srgbClr val="999999"/>
                </a:solidFill>
                <a:effectLst/>
                <a:latin typeface="Open Sans"/>
              </a:rPr>
              <a:t>Inoussa</a:t>
            </a:r>
            <a:r>
              <a:rPr lang="en-GB" b="0" i="0" dirty="0">
                <a:solidFill>
                  <a:srgbClr val="999999"/>
                </a:solidFill>
                <a:effectLst/>
                <a:latin typeface="Open Sans"/>
              </a:rPr>
              <a:t> (not pictured) and brothers and sisters in a tiny village in Niger. Moussa, a child protection officer from UNICEF sits with her, and a social worker is on the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25/01/2021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25/01/2021</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25/01/2021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25/01/2021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25/01/2021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25/01/2021</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On 1 September 2020, Kevin, 8 years old, left, with his mother Nadida Kayyal Bakli and brother at the UNICEF's children friendly space (CFS) at the Karantina public garden in Beirut, Lebanon.">
            <a:extLst>
              <a:ext uri="{FF2B5EF4-FFF2-40B4-BE49-F238E27FC236}">
                <a16:creationId xmlns:a16="http://schemas.microsoft.com/office/drawing/2014/main" id="{E4A14F6A-4629-46ED-A963-F1640836F11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5" name="Title 1">
            <a:extLst>
              <a:ext uri="{FF2B5EF4-FFF2-40B4-BE49-F238E27FC236}">
                <a16:creationId xmlns:a16="http://schemas.microsoft.com/office/drawing/2014/main" id="{87C188DE-E4C4-42D8-A214-3C4EEA8B3D1C}"/>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25/01/2021</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25/01/2021</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25/01/2021</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25/01/2021</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25/01/2021</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25/01/2021</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25/01/2021</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25/01/2021</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25/01/2021</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25/01/2021</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25/01/2021</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25/01/2021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25/01/2021</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QS5NgmWvO1c"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choufany</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5476553"/>
            <a:ext cx="2879589" cy="230832"/>
          </a:xfrm>
          <a:prstGeom prst="rect">
            <a:avLst/>
          </a:prstGeom>
        </p:spPr>
        <p:txBody>
          <a:bodyPr wrap="square">
            <a:spAutoFit/>
          </a:bodyPr>
          <a:lstStyle/>
          <a:p>
            <a:r>
              <a:rPr lang="en-GB" sz="900" dirty="0">
                <a:cs typeface="Arial" panose="020B0604020202020204" pitchFamily="34" charset="0"/>
              </a:rPr>
              <a:t>Unicef/</a:t>
            </a:r>
            <a:r>
              <a:rPr lang="en-GB" sz="900" b="0" i="0" dirty="0">
                <a:effectLst/>
              </a:rPr>
              <a:t>Ijazah</a:t>
            </a:r>
            <a:endParaRPr lang="en-GB" sz="900" dirty="0">
              <a:cs typeface="Arial" panose="020B0604020202020204" pitchFamily="34" charset="0"/>
            </a:endParaRPr>
          </a:p>
        </p:txBody>
      </p:sp>
      <p:sp>
        <p:nvSpPr>
          <p:cNvPr id="9" name="Rectangle 8">
            <a:extLst>
              <a:ext uri="{FF2B5EF4-FFF2-40B4-BE49-F238E27FC236}">
                <a16:creationId xmlns:a16="http://schemas.microsoft.com/office/drawing/2014/main" id="{CF4884E2-0186-41E3-AE32-BDD1C69265DE}"/>
              </a:ext>
            </a:extLst>
          </p:cNvPr>
          <p:cNvSpPr/>
          <p:nvPr/>
        </p:nvSpPr>
        <p:spPr>
          <a:xfrm>
            <a:off x="4106929" y="5478281"/>
            <a:ext cx="1016625"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a:solidFill>
                  <a:srgbClr val="121212"/>
                </a:solidFill>
                <a:latin typeface="Open Sans"/>
                <a:cs typeface="Arial" panose="020B0604020202020204" pitchFamily="34" charset="0"/>
              </a:rPr>
              <a:t>Armando</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8108233" y="5522719"/>
            <a:ext cx="1023037" cy="369332"/>
          </a:xfrm>
          <a:prstGeom prst="rect">
            <a:avLst/>
          </a:prstGeom>
        </p:spPr>
        <p:txBody>
          <a:bodyPr wrap="none">
            <a:spAutoFit/>
          </a:bodyPr>
          <a:lstStyle/>
          <a:p>
            <a:r>
              <a:rPr lang="en-GB" sz="900" dirty="0">
                <a:cs typeface="Arial" panose="020B0604020202020204" pitchFamily="34" charset="0"/>
              </a:rPr>
              <a:t>Unicef/</a:t>
            </a:r>
            <a:r>
              <a:rPr lang="en-GB" sz="900" b="0" i="0" dirty="0">
                <a:effectLst/>
              </a:rPr>
              <a:t>Gilbertson</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5" name="Picture 4" descr="1. Syaiful (left), 12, a child with a physical impairment, and his best friend Kevin Saputra (right), 9, a child with a visual impairment, play outside near Syaiful's house in Banyumas, Central Java, Indonesia. Syaiful cannot freely move his lower body or his right hand.&#10;&#10;2. ">
            <a:extLst>
              <a:ext uri="{FF2B5EF4-FFF2-40B4-BE49-F238E27FC236}">
                <a16:creationId xmlns:a16="http://schemas.microsoft.com/office/drawing/2014/main" id="{084B78CA-2FBD-4892-807A-4C57900338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634" y="3026081"/>
            <a:ext cx="3516858" cy="2344572"/>
          </a:xfrm>
          <a:prstGeom prst="rect">
            <a:avLst/>
          </a:prstGeom>
        </p:spPr>
      </p:pic>
      <p:pic>
        <p:nvPicPr>
          <p:cNvPr id="7" name="Picture 6" descr=" A Unicef member of staff demonstrated good handwashing practice with a child in Mexico. ">
            <a:extLst>
              <a:ext uri="{FF2B5EF4-FFF2-40B4-BE49-F238E27FC236}">
                <a16:creationId xmlns:a16="http://schemas.microsoft.com/office/drawing/2014/main" id="{F2C8AD10-C7F8-4016-9AAD-9637F89F9A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3563" y="3026081"/>
            <a:ext cx="3531976" cy="2356950"/>
          </a:xfrm>
          <a:prstGeom prst="rect">
            <a:avLst/>
          </a:prstGeom>
        </p:spPr>
      </p:pic>
      <p:pic>
        <p:nvPicPr>
          <p:cNvPr id="15" name="Picture 14" descr="Ramatou (yellow veil), 12, an unaccompanied minor is returned to her father Bahari Inoussa (not pictured) and brothers and sisters in a tiny village in Niger. Moussa, a child protection officer from UNICEF sits with her, and a social worker is on the right.">
            <a:extLst>
              <a:ext uri="{FF2B5EF4-FFF2-40B4-BE49-F238E27FC236}">
                <a16:creationId xmlns:a16="http://schemas.microsoft.com/office/drawing/2014/main" id="{17C43CA8-31DB-4C69-9098-05FBF978D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5611" y="3016002"/>
            <a:ext cx="3531976" cy="2354651"/>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3</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b="1" dirty="0"/>
              <a:t>Article 3 – Best interests of the child</a:t>
            </a:r>
          </a:p>
          <a:p>
            <a:pPr marL="0" indent="0">
              <a:buNone/>
            </a:pPr>
            <a:r>
              <a:rPr lang="en-GB" dirty="0"/>
              <a:t>The best interests of the child must be a top priority in all decisions and actions that affect children.</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50" y="1820446"/>
            <a:ext cx="5645454" cy="633387"/>
          </a:xfrm>
        </p:spPr>
        <p:txBody>
          <a:bodyPr>
            <a:normAutofit fontScale="85000" lnSpcReduction="20000"/>
          </a:bodyPr>
          <a:lstStyle/>
          <a:p>
            <a:pPr marL="0" indent="0">
              <a:buNone/>
            </a:pPr>
            <a:r>
              <a:rPr lang="en-GB" dirty="0">
                <a:latin typeface="Arial" panose="020B0604020202020204" pitchFamily="34" charset="0"/>
                <a:cs typeface="Arial" panose="020B0604020202020204" pitchFamily="34" charset="0"/>
              </a:rPr>
              <a:t>Gerry introduces Article 3 - Best     interests of the child</a:t>
            </a: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Gerry on YouTube</a:t>
            </a:r>
            <a:endParaRPr lang="en-GB" dirty="0"/>
          </a:p>
        </p:txBody>
      </p:sp>
      <p:pic>
        <p:nvPicPr>
          <p:cNvPr id="8" name="Graphic 7">
            <a:extLst>
              <a:ext uri="{FF2B5EF4-FFF2-40B4-BE49-F238E27FC236}">
                <a16:creationId xmlns:a16="http://schemas.microsoft.com/office/drawing/2014/main" id="{295FD53B-C335-48BC-8A30-DE846FA652E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75089" y="166032"/>
            <a:ext cx="1374480" cy="1832641"/>
          </a:xfrm>
          <a:prstGeom prst="rect">
            <a:avLst/>
          </a:prstGeom>
        </p:spPr>
      </p:pic>
      <p:pic>
        <p:nvPicPr>
          <p:cNvPr id="5" name="Article 3 - Gerry 090920">
            <a:hlinkClick r:id="" action="ppaction://media"/>
            <a:extLst>
              <a:ext uri="{FF2B5EF4-FFF2-40B4-BE49-F238E27FC236}">
                <a16:creationId xmlns:a16="http://schemas.microsoft.com/office/drawing/2014/main" id="{A2220835-7C91-4873-BF58-EBD0532FE25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6408" y="2518228"/>
            <a:ext cx="5425538" cy="3051865"/>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DCFAC-45A1-7943-A901-72077B4425D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9DBD07D-5DC0-6640-B672-D7F3A1B58D5F}"/>
              </a:ext>
            </a:extLst>
          </p:cNvPr>
          <p:cNvSpPr>
            <a:spLocks noGrp="1"/>
          </p:cNvSpPr>
          <p:nvPr>
            <p:ph type="subTitle" idx="1"/>
          </p:nvPr>
        </p:nvSpPr>
        <p:spPr>
          <a:xfrm>
            <a:off x="432000" y="1697101"/>
            <a:ext cx="10871000" cy="2100199"/>
          </a:xfrm>
        </p:spPr>
        <p:txBody>
          <a:bodyPr/>
          <a:lstStyle/>
          <a:p>
            <a:r>
              <a:rPr lang="en-US" dirty="0">
                <a:solidFill>
                  <a:srgbClr val="FF0000"/>
                </a:solidFill>
              </a:rPr>
              <a:t>Make sure you write down the answers to all of your activities and post them on your blog or email them to your teacher </a:t>
            </a:r>
            <a:r>
              <a:rPr lang="en-US" dirty="0">
                <a:solidFill>
                  <a:srgbClr val="FF0000"/>
                </a:solidFill>
                <a:sym typeface="Wingdings" pitchFamily="2" charset="2"/>
              </a:rPr>
              <a:t> </a:t>
            </a:r>
            <a:endParaRPr lang="en-US" dirty="0">
              <a:solidFill>
                <a:srgbClr val="FF0000"/>
              </a:solidFill>
            </a:endParaRPr>
          </a:p>
        </p:txBody>
      </p:sp>
    </p:spTree>
    <p:extLst>
      <p:ext uri="{BB962C8B-B14F-4D97-AF65-F5344CB8AC3E}">
        <p14:creationId xmlns:p14="http://schemas.microsoft.com/office/powerpoint/2010/main" val="2908333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9096" y="4181401"/>
            <a:ext cx="4582910" cy="2363820"/>
          </a:xfrm>
        </p:spPr>
        <p:txBody>
          <a:bodyPr>
            <a:normAutofit/>
          </a:bodyPr>
          <a:lstStyle/>
          <a:p>
            <a:pPr marL="0" indent="0">
              <a:buNone/>
            </a:pPr>
            <a:r>
              <a:rPr lang="en-GB" dirty="0">
                <a:latin typeface="Arial" panose="020B0604020202020204" pitchFamily="34" charset="0"/>
                <a:cs typeface="Arial" panose="020B0604020202020204" pitchFamily="34" charset="0"/>
              </a:rPr>
              <a:t>Write these down on paper or on a blog post. </a:t>
            </a:r>
          </a:p>
          <a:p>
            <a:pPr marL="0" indent="0">
              <a:buNone/>
            </a:pPr>
            <a:r>
              <a:rPr lang="en-GB" dirty="0">
                <a:latin typeface="Arial" panose="020B0604020202020204" pitchFamily="34" charset="0"/>
                <a:cs typeface="Arial" panose="020B0604020202020204" pitchFamily="34" charset="0"/>
              </a:rPr>
              <a:t>Then compare with the ideas on the next slide.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607132" cy="425689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903102" y="4978707"/>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81330" y="5541833"/>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71687" y="2267409"/>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There are many adults involved in making decisions that affect your life. </a:t>
            </a:r>
          </a:p>
          <a:p>
            <a:pPr marL="0" indent="0" algn="ctr">
              <a:buNone/>
            </a:pPr>
            <a:r>
              <a:rPr lang="en-GB" sz="2400" dirty="0">
                <a:solidFill>
                  <a:srgbClr val="00B0F0"/>
                </a:solidFill>
                <a:latin typeface="Arial" panose="020B0604020202020204" pitchFamily="34" charset="0"/>
                <a:cs typeface="Arial" panose="020B0604020202020204" pitchFamily="34" charset="0"/>
              </a:rPr>
              <a:t>Give yourself one minute to think of as many types of adults as you can.</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3</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600" dirty="0">
                <a:latin typeface="Arial" panose="020B0604020202020204" pitchFamily="34" charset="0"/>
                <a:cs typeface="Arial" panose="020B0604020202020204" pitchFamily="34" charset="0"/>
              </a:rPr>
              <a:t>Parents or carers</a:t>
            </a:r>
          </a:p>
          <a:p>
            <a:r>
              <a:rPr lang="en-GB" sz="6600" dirty="0">
                <a:latin typeface="Arial" panose="020B0604020202020204" pitchFamily="34" charset="0"/>
                <a:cs typeface="Arial" panose="020B0604020202020204" pitchFamily="34" charset="0"/>
              </a:rPr>
              <a:t>Other family members</a:t>
            </a:r>
          </a:p>
          <a:p>
            <a:r>
              <a:rPr lang="en-GB" sz="6600" dirty="0">
                <a:latin typeface="Arial" panose="020B0604020202020204" pitchFamily="34" charset="0"/>
                <a:cs typeface="Arial" panose="020B0604020202020204" pitchFamily="34" charset="0"/>
              </a:rPr>
              <a:t>Teachers</a:t>
            </a:r>
          </a:p>
          <a:p>
            <a:r>
              <a:rPr lang="en-GB" sz="6600" dirty="0">
                <a:latin typeface="Arial" panose="020B0604020202020204" pitchFamily="34" charset="0"/>
                <a:cs typeface="Arial" panose="020B0604020202020204" pitchFamily="34" charset="0"/>
              </a:rPr>
              <a:t>Healthcare workers</a:t>
            </a:r>
          </a:p>
          <a:p>
            <a:r>
              <a:rPr lang="en-GB" sz="6600" dirty="0">
                <a:latin typeface="Arial" panose="020B0604020202020204" pitchFamily="34" charset="0"/>
                <a:cs typeface="Arial" panose="020B0604020202020204" pitchFamily="34" charset="0"/>
              </a:rPr>
              <a:t>Social workers</a:t>
            </a:r>
          </a:p>
          <a:p>
            <a:r>
              <a:rPr lang="en-GB" sz="6600" dirty="0">
                <a:latin typeface="Arial" panose="020B0604020202020204" pitchFamily="34" charset="0"/>
                <a:cs typeface="Arial" panose="020B0604020202020204" pitchFamily="34" charset="0"/>
              </a:rPr>
              <a:t>Sports coaches</a:t>
            </a:r>
          </a:p>
          <a:p>
            <a:r>
              <a:rPr lang="en-GB" sz="6600" dirty="0">
                <a:latin typeface="Arial" panose="020B0604020202020204" pitchFamily="34" charset="0"/>
                <a:cs typeface="Arial" panose="020B0604020202020204" pitchFamily="34" charset="0"/>
              </a:rPr>
              <a:t>Youth workers</a:t>
            </a:r>
          </a:p>
          <a:p>
            <a:r>
              <a:rPr lang="en-GB" sz="6600" dirty="0">
                <a:latin typeface="Arial" panose="020B0604020202020204" pitchFamily="34" charset="0"/>
                <a:cs typeface="Arial" panose="020B0604020202020204" pitchFamily="34" charset="0"/>
              </a:rPr>
              <a:t>Police officers</a:t>
            </a:r>
          </a:p>
          <a:p>
            <a:r>
              <a:rPr lang="en-GB" sz="6600" dirty="0">
                <a:latin typeface="Arial" panose="020B0604020202020204" pitchFamily="34" charset="0"/>
                <a:cs typeface="Arial" panose="020B0604020202020204" pitchFamily="34" charset="0"/>
              </a:rPr>
              <a:t>Members of the government </a:t>
            </a:r>
          </a:p>
          <a:p>
            <a:r>
              <a:rPr lang="en-GB" sz="6600" dirty="0">
                <a:latin typeface="Arial" panose="020B0604020202020204" pitchFamily="34" charset="0"/>
                <a:cs typeface="Arial" panose="020B0604020202020204" pitchFamily="34" charset="0"/>
              </a:rPr>
              <a:t>Courts officials – judges, lawyers</a:t>
            </a: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360363" y="261938"/>
            <a:ext cx="11247437" cy="876300"/>
          </a:xfrm>
        </p:spPr>
        <p:txBody>
          <a:bodyPr>
            <a:normAutofit/>
          </a:bodyPr>
          <a:lstStyle/>
          <a:p>
            <a:r>
              <a:rPr lang="en-GB" sz="2800" dirty="0"/>
              <a:t>How Did you get on? </a:t>
            </a:r>
            <a:br>
              <a:rPr lang="en-GB" sz="2800" dirty="0"/>
            </a:br>
            <a:r>
              <a:rPr lang="en-GB" sz="2800" dirty="0"/>
              <a:t>Did your thoughts include any of these? </a:t>
            </a:r>
          </a:p>
        </p:txBody>
      </p:sp>
      <p:sp>
        <p:nvSpPr>
          <p:cNvPr id="8" name="Flowchart: Alternate Process 7">
            <a:extLst>
              <a:ext uri="{FF2B5EF4-FFF2-40B4-BE49-F238E27FC236}">
                <a16:creationId xmlns:a16="http://schemas.microsoft.com/office/drawing/2014/main" id="{61578761-ECAF-4DD0-B034-BF81593E848E}"/>
              </a:ext>
            </a:extLst>
          </p:cNvPr>
          <p:cNvSpPr/>
          <p:nvPr/>
        </p:nvSpPr>
        <p:spPr>
          <a:xfrm>
            <a:off x="5715000" y="2276475"/>
            <a:ext cx="5753100" cy="2181225"/>
          </a:xfrm>
          <a:prstGeom prst="flowChartAlternateProcess">
            <a:avLst/>
          </a:prstGeom>
          <a:ln w="19050">
            <a:solidFill>
              <a:srgbClr val="00AEEF"/>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0"/>
              </a:spcAft>
            </a:pPr>
            <a:r>
              <a:rPr lang="en-US"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They should </a:t>
            </a:r>
            <a:r>
              <a:rPr lang="en-US" sz="1800" b="1"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all</a:t>
            </a:r>
            <a:r>
              <a:rPr lang="en-US"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 put your best interests first when they make a decision that affects you, considering every part of your life, including your safety, your education, your views and your relationships with people in your family.</a:t>
            </a:r>
            <a:endParaRPr lang="en-GB"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2" name="Flowchart: Connector 11">
            <a:extLst>
              <a:ext uri="{FF2B5EF4-FFF2-40B4-BE49-F238E27FC236}">
                <a16:creationId xmlns:a16="http://schemas.microsoft.com/office/drawing/2014/main" id="{690BFE52-1AF5-4EC4-A050-E1C6B7B804F1}"/>
              </a:ext>
            </a:extLst>
          </p:cNvPr>
          <p:cNvSpPr/>
          <p:nvPr/>
        </p:nvSpPr>
        <p:spPr>
          <a:xfrm>
            <a:off x="3213119" y="886106"/>
            <a:ext cx="5765762" cy="57988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effectLst/>
              <a:uFill>
                <a:solidFill>
                  <a:srgbClr val="000000"/>
                </a:solidFill>
              </a:uFill>
              <a:latin typeface="Arial" panose="020B0604020202020204" pitchFamily="34" charset="0"/>
              <a:ea typeface="Arial Unicode MS"/>
              <a:cs typeface="Arial" panose="020B0604020202020204" pitchFamily="34" charset="0"/>
            </a:endParaRPr>
          </a:p>
          <a:p>
            <a:pPr algn="ctr"/>
            <a:endParaRPr lang="en-GB" sz="1400" dirty="0">
              <a:solidFill>
                <a:srgbClr val="00B0F0"/>
              </a:solidFill>
              <a:uFill>
                <a:solidFill>
                  <a:srgbClr val="000000"/>
                </a:solidFill>
              </a:uFill>
              <a:latin typeface="Arial" panose="020B0604020202020204" pitchFamily="34" charset="0"/>
              <a:ea typeface="Arial Unicode MS"/>
              <a:cs typeface="Arial" panose="020B0604020202020204" pitchFamily="34" charset="0"/>
            </a:endParaRPr>
          </a:p>
          <a:p>
            <a:pPr algn="ctr"/>
            <a:r>
              <a:rPr lang="en-US" dirty="0">
                <a:solidFill>
                  <a:schemeClr val="tx1"/>
                </a:solidFill>
                <a:effectLst/>
                <a:uFill>
                  <a:solidFill>
                    <a:srgbClr val="000000"/>
                  </a:solidFill>
                </a:uFill>
                <a:latin typeface="Arial" panose="020B0604020202020204" pitchFamily="34" charset="0"/>
                <a:ea typeface="Arial Unicode MS"/>
                <a:cs typeface="Arial" panose="020B0604020202020204" pitchFamily="34" charset="0"/>
              </a:rPr>
              <a:t>This 9-year-old boy has written to an advice page. Working on your own or with a friend, can you write a reply to him?  </a:t>
            </a:r>
          </a:p>
          <a:p>
            <a:pPr algn="ctr"/>
            <a:br>
              <a:rPr lang="en-US" dirty="0">
                <a:solidFill>
                  <a:srgbClr val="00AEE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br>
            <a:r>
              <a:rPr lang="en-US" dirty="0">
                <a:solidFill>
                  <a:srgbClr val="00AEE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t>
            </a:r>
            <a:r>
              <a:rPr lang="en-US" i="1"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OK, so when I was five, I got scared at the dentist’s and bit her when she was looking at my teeth. She was hurting me, and I don’t want to go again. For ages, my mum hasn’t made me go, but now she says I must because she’s worried my teeth are rotting. I said I’d run away if she made me go. I don’t get why she would make me do it when I don’t want to. What should I do?” </a:t>
            </a:r>
            <a:endParaRPr lang="en-GB" i="1" dirty="0">
              <a:solidFill>
                <a:srgbClr val="00AEEF"/>
              </a:solidFill>
              <a:uFill>
                <a:solidFill>
                  <a:srgbClr val="000000"/>
                </a:solidFill>
              </a:u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9578C11A-C37A-4918-9DDD-CD09B01E2DE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0000" y="3272975"/>
            <a:ext cx="1812511" cy="2416683"/>
          </a:xfrm>
          <a:prstGeom prst="rect">
            <a:avLst/>
          </a:prstGeom>
        </p:spPr>
      </p:pic>
      <p:pic>
        <p:nvPicPr>
          <p:cNvPr id="25" name="Picture 24" descr="A picture containing drawing, clock&#10;&#10;Description automatically generated">
            <a:extLst>
              <a:ext uri="{FF2B5EF4-FFF2-40B4-BE49-F238E27FC236}">
                <a16:creationId xmlns:a16="http://schemas.microsoft.com/office/drawing/2014/main" id="{D238758D-C33A-47F7-914B-17E7D72001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75827" y="4694348"/>
            <a:ext cx="1990620" cy="1990620"/>
          </a:xfrm>
          <a:prstGeom prst="rect">
            <a:avLst/>
          </a:prstGeom>
        </p:spPr>
      </p:pic>
      <p:pic>
        <p:nvPicPr>
          <p:cNvPr id="27" name="Picture 26" descr="A close up of a sign&#10;&#10;Description automatically generated">
            <a:extLst>
              <a:ext uri="{FF2B5EF4-FFF2-40B4-BE49-F238E27FC236}">
                <a16:creationId xmlns:a16="http://schemas.microsoft.com/office/drawing/2014/main" id="{E1055F2C-600E-4237-809F-EA2770F749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42055" y="1317103"/>
            <a:ext cx="1955872" cy="1955872"/>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8" name="Flowchart: Connector 7">
            <a:extLst>
              <a:ext uri="{FF2B5EF4-FFF2-40B4-BE49-F238E27FC236}">
                <a16:creationId xmlns:a16="http://schemas.microsoft.com/office/drawing/2014/main" id="{EF1493C6-E1D6-4BCC-BECD-C5BBF3C1BC82}"/>
              </a:ext>
            </a:extLst>
          </p:cNvPr>
          <p:cNvSpPr/>
          <p:nvPr/>
        </p:nvSpPr>
        <p:spPr>
          <a:xfrm>
            <a:off x="8298446" y="2173175"/>
            <a:ext cx="3804676" cy="38212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2000" dirty="0">
                <a:solidFill>
                  <a:srgbClr val="00B0F0"/>
                </a:solidFill>
                <a:latin typeface="Arial" panose="020B0604020202020204" pitchFamily="34" charset="0"/>
                <a:cs typeface="Arial" panose="020B0604020202020204" pitchFamily="34" charset="0"/>
              </a:rPr>
              <a:t>Some decisions adults make affect one child, or a few children. Some decisions affect a lot of children. Can you think of any examples of a decision that affects one child, a few children, and many children?</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2" name="Flowchart: Connector 1">
            <a:extLst>
              <a:ext uri="{FF2B5EF4-FFF2-40B4-BE49-F238E27FC236}">
                <a16:creationId xmlns:a16="http://schemas.microsoft.com/office/drawing/2014/main" id="{19FEA0D9-AF16-4607-965B-5DE1C2EE6FE4}"/>
              </a:ext>
            </a:extLst>
          </p:cNvPr>
          <p:cNvSpPr/>
          <p:nvPr/>
        </p:nvSpPr>
        <p:spPr>
          <a:xfrm>
            <a:off x="132125" y="2173175"/>
            <a:ext cx="3804676" cy="38212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2000" dirty="0">
                <a:solidFill>
                  <a:srgbClr val="00B0F0"/>
                </a:solidFill>
                <a:latin typeface="Arial" panose="020B0604020202020204" pitchFamily="34" charset="0"/>
                <a:cs typeface="Arial" panose="020B0604020202020204" pitchFamily="34" charset="0"/>
              </a:rPr>
              <a:t>Create a special badge, certificate or card to give to an adult you know who always think about what is best for you or for other children, to say well done or thank you?</a:t>
            </a: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26" name="Picture 25" descr="A picture containing light, window&#10;&#10;Description automatically generated">
            <a:extLst>
              <a:ext uri="{FF2B5EF4-FFF2-40B4-BE49-F238E27FC236}">
                <a16:creationId xmlns:a16="http://schemas.microsoft.com/office/drawing/2014/main" id="{07AF44B7-6CF6-40E0-9601-6B6ADA51E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3659" y="4407077"/>
            <a:ext cx="2450923" cy="2450923"/>
          </a:xfrm>
          <a:prstGeom prst="rect">
            <a:avLst/>
          </a:prstGeom>
        </p:spPr>
      </p:pic>
      <p:pic>
        <p:nvPicPr>
          <p:cNvPr id="32" name="Picture 31" descr="A picture containing clock&#10;&#10;Description automatically generated">
            <a:extLst>
              <a:ext uri="{FF2B5EF4-FFF2-40B4-BE49-F238E27FC236}">
                <a16:creationId xmlns:a16="http://schemas.microsoft.com/office/drawing/2014/main" id="{0FAA3351-5F98-42BD-9BA1-B9481D54FB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4288770"/>
            <a:ext cx="2450923" cy="2450923"/>
          </a:xfrm>
          <a:prstGeom prst="rect">
            <a:avLst/>
          </a:prstGeom>
        </p:spPr>
      </p:pic>
      <p:sp>
        <p:nvSpPr>
          <p:cNvPr id="4" name="TextBox 3">
            <a:extLst>
              <a:ext uri="{FF2B5EF4-FFF2-40B4-BE49-F238E27FC236}">
                <a16:creationId xmlns:a16="http://schemas.microsoft.com/office/drawing/2014/main" id="{19AACF02-FD67-7845-9239-6F4E73669544}"/>
              </a:ext>
            </a:extLst>
          </p:cNvPr>
          <p:cNvSpPr txBox="1"/>
          <p:nvPr/>
        </p:nvSpPr>
        <p:spPr>
          <a:xfrm>
            <a:off x="619793" y="1612900"/>
            <a:ext cx="3073400" cy="461665"/>
          </a:xfrm>
          <a:prstGeom prst="rect">
            <a:avLst/>
          </a:prstGeom>
          <a:noFill/>
        </p:spPr>
        <p:txBody>
          <a:bodyPr wrap="square" rtlCol="0">
            <a:spAutoFit/>
          </a:bodyPr>
          <a:lstStyle/>
          <a:p>
            <a:r>
              <a:rPr lang="en-US" sz="2400" dirty="0"/>
              <a:t>Whole school activity.</a:t>
            </a:r>
          </a:p>
        </p:txBody>
      </p:sp>
      <p:sp>
        <p:nvSpPr>
          <p:cNvPr id="6" name="TextBox 5">
            <a:extLst>
              <a:ext uri="{FF2B5EF4-FFF2-40B4-BE49-F238E27FC236}">
                <a16:creationId xmlns:a16="http://schemas.microsoft.com/office/drawing/2014/main" id="{7084613F-B0C8-AC4C-B5C9-4D17711F1DA3}"/>
              </a:ext>
            </a:extLst>
          </p:cNvPr>
          <p:cNvSpPr txBox="1"/>
          <p:nvPr/>
        </p:nvSpPr>
        <p:spPr>
          <a:xfrm>
            <a:off x="9432434" y="1659066"/>
            <a:ext cx="1845166" cy="461665"/>
          </a:xfrm>
          <a:prstGeom prst="rect">
            <a:avLst/>
          </a:prstGeom>
          <a:noFill/>
        </p:spPr>
        <p:txBody>
          <a:bodyPr wrap="square" rtlCol="0">
            <a:spAutoFit/>
          </a:bodyPr>
          <a:lstStyle/>
          <a:p>
            <a:r>
              <a:rPr lang="en-US" sz="2400" dirty="0"/>
              <a:t>P4- 7 activity</a:t>
            </a:r>
          </a:p>
        </p:txBody>
      </p:sp>
    </p:spTree>
    <p:extLst>
      <p:ext uri="{BB962C8B-B14F-4D97-AF65-F5344CB8AC3E}">
        <p14:creationId xmlns:p14="http://schemas.microsoft.com/office/powerpoint/2010/main" val="2141485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Find somewhere quiet and give yourself some space to think:</a:t>
            </a:r>
          </a:p>
          <a:p>
            <a:r>
              <a:rPr lang="en-GB" sz="1800" dirty="0"/>
              <a:t>Who are the adults you trust to make decisions in your best interests?</a:t>
            </a:r>
          </a:p>
          <a:p>
            <a:r>
              <a:rPr lang="en-GB" sz="1800" dirty="0"/>
              <a:t>Think about how they involve you in the decision.</a:t>
            </a:r>
          </a:p>
          <a:p>
            <a:pPr marL="0" indent="0">
              <a:buNone/>
            </a:pPr>
            <a:r>
              <a:rPr lang="en-GB" sz="1800" b="1" dirty="0"/>
              <a:t>Can you think of decisions made or instructions given to you by adults which you don’t like but you know they are right?</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2104</TotalTime>
  <Words>739</Words>
  <Application>Microsoft Macintosh PowerPoint</Application>
  <PresentationFormat>Widescreen</PresentationFormat>
  <Paragraphs>77</Paragraphs>
  <Slides>10</Slides>
  <Notes>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3</vt:lpstr>
      <vt:lpstr>PowerPoint Presentation</vt:lpstr>
      <vt:lpstr>  </vt:lpstr>
      <vt:lpstr>How Did you get on?  Did your thoughts include any of these? </vt:lpstr>
      <vt:lpstr>Activity Time</vt:lpstr>
      <vt:lpstr>Activity Time</vt:lpstr>
      <vt:lpstr>Reflection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Rachel Wallace</cp:lastModifiedBy>
  <cp:revision>139</cp:revision>
  <dcterms:created xsi:type="dcterms:W3CDTF">2020-06-15T08:25:39Z</dcterms:created>
  <dcterms:modified xsi:type="dcterms:W3CDTF">2021-01-25T10:03:36Z</dcterms:modified>
</cp:coreProperties>
</file>