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76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eport Rg" panose="020F0503030200020004" pitchFamily="34" charset="77"/>
      <p:regular r:id="rId23"/>
      <p:bold r:id="rId24"/>
    </p:embeddedFont>
    <p:embeddedFont>
      <p:font typeface="Twinkl" pitchFamily="2" charset="77"/>
      <p:regular r:id="rId25"/>
      <p:bold r:id="rId26"/>
    </p:embeddedFont>
    <p:embeddedFont>
      <p:font typeface="Twinkl SemiBold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4F60"/>
    <a:srgbClr val="F15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4" y="19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6A47CE-76A3-F24A-BE09-F1502BBC8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27E79-E2CB-A742-B031-E6A58FF3A4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B1D513-8433-3443-A710-CC6BED15C289}" type="datetimeFigureOut">
              <a:rPr lang="en-GB"/>
              <a:pPr>
                <a:defRPr/>
              </a:pPr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542C6-9C9B-A948-90DE-6246B8CFB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8890E-02D3-EC49-8FEF-C520C3F183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2DCEF32-EFD3-0048-A9AB-745DD9AE0D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C50756-AAC9-5447-B221-96569AAD5F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F886A-CF7E-F54F-A479-CCAEC8667D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2F33E13-6288-8D4A-84A8-A44362ECEF4E}" type="datetimeFigureOut">
              <a:rPr lang="en-GB"/>
              <a:pPr>
                <a:defRPr/>
              </a:pPr>
              <a:t>11/02/2021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DA790A1-AF0D-1541-8F0F-44AC0A265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39E58E2-7C81-334B-A502-4BFDA3ED7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79A6A-A90E-F140-AC8B-CF769A7ABB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E81AD-F11C-7449-91B6-F6872CD11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F2E1C6C-EF9A-054C-9428-5A3AA9F84F5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usa-resources/kindergarten-usa/holidays-festivals-and-special-events-social-studies-steam-kindergarten-usa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/resources/usa-resources/kindergarten-usa/holidays-festivals-and-special-events-social-studies-steam-kindergarten-usa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D6B2F394-BB69-BE44-B65D-CC758285D717}"/>
              </a:ext>
            </a:extLst>
          </p:cNvPr>
          <p:cNvSpPr/>
          <p:nvPr userDrawn="1"/>
        </p:nvSpPr>
        <p:spPr>
          <a:xfrm>
            <a:off x="95693" y="5847907"/>
            <a:ext cx="1158949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54254CC4-3B06-FD4E-8409-E8428129A177}"/>
              </a:ext>
            </a:extLst>
          </p:cNvPr>
          <p:cNvSpPr/>
          <p:nvPr userDrawn="1"/>
        </p:nvSpPr>
        <p:spPr>
          <a:xfrm>
            <a:off x="8325293" y="5847907"/>
            <a:ext cx="744280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8FF766-0B65-9843-87DA-D98233A88EE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7E888B9-B619-E84A-8643-2D5DE6500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5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515BA4E-5DBD-BC43-831E-67DC02FDFE6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86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5150367-4E3F-7D43-AB02-7BB6225D6132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F8F471-F32D-7B4E-83D4-95943538007E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B992CA-F442-6D49-A9B1-2C59EAAE5144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98E6D3-7870-524D-834E-23F546D0D86F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E68770B-517F-6843-9B10-85C114C6789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569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79386C57-9CCC-6342-859A-8B408D9C4E81}"/>
              </a:ext>
            </a:extLst>
          </p:cNvPr>
          <p:cNvSpPr/>
          <p:nvPr userDrawn="1"/>
        </p:nvSpPr>
        <p:spPr>
          <a:xfrm>
            <a:off x="95693" y="5847907"/>
            <a:ext cx="1158949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FCAF91E4-2B75-2349-BF33-A92F85AA89DB}"/>
              </a:ext>
            </a:extLst>
          </p:cNvPr>
          <p:cNvSpPr/>
          <p:nvPr userDrawn="1"/>
        </p:nvSpPr>
        <p:spPr>
          <a:xfrm>
            <a:off x="8325293" y="5847907"/>
            <a:ext cx="744280" cy="935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17091E-9B17-924B-B057-D570C5C87E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6803AD-9317-ED4E-AD83-1DC1EC011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77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86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kandinsky hearts">
            <a:extLst>
              <a:ext uri="{FF2B5EF4-FFF2-40B4-BE49-F238E27FC236}">
                <a16:creationId xmlns:a16="http://schemas.microsoft.com/office/drawing/2014/main" id="{B364B939-B4DD-AE43-BCF1-4DE491DBB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37360"/>
            <a:ext cx="8001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052BF-4784-144A-AF5A-8CE6DA326084}"/>
              </a:ext>
            </a:extLst>
          </p:cNvPr>
          <p:cNvSpPr txBox="1"/>
          <p:nvPr/>
        </p:nvSpPr>
        <p:spPr>
          <a:xfrm>
            <a:off x="571500" y="56007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not create your own ‘Valentines art’ or make a lovely card for someone you love. Here are a few ideas.</a:t>
            </a:r>
          </a:p>
        </p:txBody>
      </p:sp>
    </p:spTree>
    <p:extLst>
      <p:ext uri="{BB962C8B-B14F-4D97-AF65-F5344CB8AC3E}">
        <p14:creationId xmlns:p14="http://schemas.microsoft.com/office/powerpoint/2010/main" val="186168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&#10;&#10;Description automatically generated">
            <a:extLst>
              <a:ext uri="{FF2B5EF4-FFF2-40B4-BE49-F238E27FC236}">
                <a16:creationId xmlns:a16="http://schemas.microsoft.com/office/drawing/2014/main" id="{93BEC890-E018-DE4C-B637-A2837B8C8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5" y="482348"/>
            <a:ext cx="4728865" cy="589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5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valentines art for kids">
            <a:extLst>
              <a:ext uri="{FF2B5EF4-FFF2-40B4-BE49-F238E27FC236}">
                <a16:creationId xmlns:a16="http://schemas.microsoft.com/office/drawing/2014/main" id="{CF8AF59A-CD5E-BD4D-9CB3-0A12171D9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90" y="464343"/>
            <a:ext cx="4743450" cy="59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valentines card ideas for kids">
            <a:extLst>
              <a:ext uri="{FF2B5EF4-FFF2-40B4-BE49-F238E27FC236}">
                <a16:creationId xmlns:a16="http://schemas.microsoft.com/office/drawing/2014/main" id="{8BA006F9-DAC5-B344-9600-0AFCC067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7" y="1298575"/>
            <a:ext cx="8199966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02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alentines art for kids">
            <a:extLst>
              <a:ext uri="{FF2B5EF4-FFF2-40B4-BE49-F238E27FC236}">
                <a16:creationId xmlns:a16="http://schemas.microsoft.com/office/drawing/2014/main" id="{062736EE-0966-7141-9E7D-666FAF8B6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819150"/>
            <a:ext cx="782955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29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3CF574F4-C0B6-4B4F-BB0B-E97EDDD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Valentine’s Day</a:t>
            </a:r>
          </a:p>
        </p:txBody>
      </p:sp>
      <p:sp>
        <p:nvSpPr>
          <p:cNvPr id="9219" name="Rounded Rectangle 5">
            <a:extLst>
              <a:ext uri="{FF2B5EF4-FFF2-40B4-BE49-F238E27FC236}">
                <a16:creationId xmlns:a16="http://schemas.microsoft.com/office/drawing/2014/main" id="{458DC30C-3D98-D64A-84E4-3906CE9F474B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787400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US" dirty="0">
                <a:latin typeface="Report Rg" panose="020F0503030200020004" pitchFamily="34" charset="77"/>
              </a:rPr>
              <a:t>Valentine’s Day is celebrated on February 14. It is a day when people show their love for one another by giving and receiving cards and gifts.</a:t>
            </a:r>
          </a:p>
        </p:txBody>
      </p:sp>
      <p:sp>
        <p:nvSpPr>
          <p:cNvPr id="9220" name="Rounded Rectangle 6">
            <a:extLst>
              <a:ext uri="{FF2B5EF4-FFF2-40B4-BE49-F238E27FC236}">
                <a16:creationId xmlns:a16="http://schemas.microsoft.com/office/drawing/2014/main" id="{FE636104-653D-F145-AD4A-FFC6378A46BD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9221" name="Picture 3">
            <a:extLst>
              <a:ext uri="{FF2B5EF4-FFF2-40B4-BE49-F238E27FC236}">
                <a16:creationId xmlns:a16="http://schemas.microsoft.com/office/drawing/2014/main" id="{04E669AA-704E-C847-BFCC-65A63FDD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"/>
          <a:stretch/>
        </p:blipFill>
        <p:spPr bwMode="auto">
          <a:xfrm>
            <a:off x="1654175" y="2695575"/>
            <a:ext cx="244316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819AA868-19DB-D049-B56D-5A7256650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4275" y="2700338"/>
            <a:ext cx="2840038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AA7441A2-56F4-BA42-B0FB-618503BE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Cupid’s Bow</a:t>
            </a:r>
          </a:p>
        </p:txBody>
      </p:sp>
      <p:sp>
        <p:nvSpPr>
          <p:cNvPr id="10243" name="Rounded Rectangle 5">
            <a:extLst>
              <a:ext uri="{FF2B5EF4-FFF2-40B4-BE49-F238E27FC236}">
                <a16:creationId xmlns:a16="http://schemas.microsoft.com/office/drawing/2014/main" id="{4F87746B-E4AB-0746-88B2-DE8EF71E2C87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1135063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US" dirty="0">
                <a:latin typeface="Report Rg" panose="020F0503030200020004" pitchFamily="34" charset="77"/>
              </a:rPr>
              <a:t>Cupid, the Roman god of love and affection, is said to help people find love on Valentine’s Day. He is portrayed as a winged cherub with a bow and arrow.</a:t>
            </a:r>
          </a:p>
        </p:txBody>
      </p:sp>
      <p:sp>
        <p:nvSpPr>
          <p:cNvPr id="10244" name="Rounded Rectangle 6">
            <a:extLst>
              <a:ext uri="{FF2B5EF4-FFF2-40B4-BE49-F238E27FC236}">
                <a16:creationId xmlns:a16="http://schemas.microsoft.com/office/drawing/2014/main" id="{5192E8EA-23A6-FE4C-B117-B752474C003B}"/>
              </a:ext>
            </a:extLst>
          </p:cNvPr>
          <p:cNvSpPr>
            <a:spLocks/>
          </p:cNvSpPr>
          <p:nvPr/>
        </p:nvSpPr>
        <p:spPr bwMode="auto">
          <a:xfrm>
            <a:off x="755650" y="2532063"/>
            <a:ext cx="7632700" cy="35607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C9F76E25-D6CC-384A-8B35-8E45F537CC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7713" y="2881313"/>
            <a:ext cx="25485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36807129-9F22-644F-A0D9-11068C5A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Gifts</a:t>
            </a:r>
          </a:p>
        </p:txBody>
      </p:sp>
      <p:sp>
        <p:nvSpPr>
          <p:cNvPr id="11267" name="Rounded Rectangle 5">
            <a:extLst>
              <a:ext uri="{FF2B5EF4-FFF2-40B4-BE49-F238E27FC236}">
                <a16:creationId xmlns:a16="http://schemas.microsoft.com/office/drawing/2014/main" id="{97311751-901B-C346-B570-713C60FE51F4}"/>
              </a:ext>
            </a:extLst>
          </p:cNvPr>
          <p:cNvSpPr>
            <a:spLocks/>
          </p:cNvSpPr>
          <p:nvPr/>
        </p:nvSpPr>
        <p:spPr bwMode="auto">
          <a:xfrm>
            <a:off x="457201" y="1473200"/>
            <a:ext cx="8229599" cy="7953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Friends and loved ones give each other delicious candy on Valentine’s Day.</a:t>
            </a:r>
          </a:p>
        </p:txBody>
      </p:sp>
      <p:sp>
        <p:nvSpPr>
          <p:cNvPr id="11268" name="Rounded Rectangle 6">
            <a:extLst>
              <a:ext uri="{FF2B5EF4-FFF2-40B4-BE49-F238E27FC236}">
                <a16:creationId xmlns:a16="http://schemas.microsoft.com/office/drawing/2014/main" id="{C251E640-6FEE-444B-A5C8-F8398E7A6F8C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75ED66AA-3736-D945-82CE-65C7B0E49F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800" y="2268538"/>
            <a:ext cx="42068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1E809E5B-4BD9-A24D-A2FE-D28E75571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7" b="32141"/>
          <a:stretch/>
        </p:blipFill>
        <p:spPr bwMode="auto">
          <a:xfrm>
            <a:off x="574495" y="1818526"/>
            <a:ext cx="7901685" cy="443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id="{D07C45DD-BC07-7545-A69F-A957BAB8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Gifts</a:t>
            </a:r>
          </a:p>
        </p:txBody>
      </p:sp>
      <p:sp>
        <p:nvSpPr>
          <p:cNvPr id="12292" name="Rounded Rectangle 5">
            <a:extLst>
              <a:ext uri="{FF2B5EF4-FFF2-40B4-BE49-F238E27FC236}">
                <a16:creationId xmlns:a16="http://schemas.microsoft.com/office/drawing/2014/main" id="{24601D7D-F931-3540-BB00-5357B5583A10}"/>
              </a:ext>
            </a:extLst>
          </p:cNvPr>
          <p:cNvSpPr>
            <a:spLocks/>
          </p:cNvSpPr>
          <p:nvPr/>
        </p:nvSpPr>
        <p:spPr bwMode="auto">
          <a:xfrm>
            <a:off x="466725" y="1283583"/>
            <a:ext cx="8210550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They might also give each other flowers – red roses are a popular gift.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787BBFC4-9140-BD4C-8ADC-60C1693A9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3725" y="2065338"/>
            <a:ext cx="6026074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id="{DBC92EDC-36C0-BA4C-9842-0C00F3DB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Gifts</a:t>
            </a:r>
          </a:p>
        </p:txBody>
      </p:sp>
      <p:sp>
        <p:nvSpPr>
          <p:cNvPr id="13316" name="Rounded Rectangle 5">
            <a:extLst>
              <a:ext uri="{FF2B5EF4-FFF2-40B4-BE49-F238E27FC236}">
                <a16:creationId xmlns:a16="http://schemas.microsoft.com/office/drawing/2014/main" id="{C955ECBE-F0F7-3D45-A369-C62EFC3D3D50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5921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Valentine’s Day cards are sent with special messages written inside.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>
            <a:extLst>
              <a:ext uri="{FF2B5EF4-FFF2-40B4-BE49-F238E27FC236}">
                <a16:creationId xmlns:a16="http://schemas.microsoft.com/office/drawing/2014/main" id="{DD1425C0-3587-1C4B-8470-CD5D1D455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Romantic Celebrations</a:t>
            </a:r>
          </a:p>
        </p:txBody>
      </p:sp>
      <p:sp>
        <p:nvSpPr>
          <p:cNvPr id="14339" name="Rounded Rectangle 5">
            <a:extLst>
              <a:ext uri="{FF2B5EF4-FFF2-40B4-BE49-F238E27FC236}">
                <a16:creationId xmlns:a16="http://schemas.microsoft.com/office/drawing/2014/main" id="{EECCE3FB-D729-9844-9E60-08FFF07A58B6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Some people celebrate Valentine’s Day by going out for a special dinner or to the movie </a:t>
            </a:r>
            <a:r>
              <a:rPr lang="en-GB" altLang="en-US" dirty="0" err="1">
                <a:latin typeface="Report Rg" panose="020F0503030200020004" pitchFamily="34" charset="77"/>
              </a:rPr>
              <a:t>theater</a:t>
            </a:r>
            <a:r>
              <a:rPr lang="en-GB" altLang="en-US" dirty="0">
                <a:latin typeface="Report Rg" panose="020F0503030200020004" pitchFamily="34" charset="77"/>
              </a:rPr>
              <a:t>.</a:t>
            </a:r>
          </a:p>
        </p:txBody>
      </p:sp>
      <p:sp>
        <p:nvSpPr>
          <p:cNvPr id="14340" name="Rounded Rectangle 6">
            <a:extLst>
              <a:ext uri="{FF2B5EF4-FFF2-40B4-BE49-F238E27FC236}">
                <a16:creationId xmlns:a16="http://schemas.microsoft.com/office/drawing/2014/main" id="{B8803ACA-CD7F-454C-9608-3D2F30B1A404}"/>
              </a:ext>
            </a:extLst>
          </p:cNvPr>
          <p:cNvSpPr>
            <a:spLocks/>
          </p:cNvSpPr>
          <p:nvPr/>
        </p:nvSpPr>
        <p:spPr bwMode="auto">
          <a:xfrm>
            <a:off x="755650" y="2370138"/>
            <a:ext cx="7632700" cy="3722687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4341" name="Picture 1">
            <a:extLst>
              <a:ext uri="{FF2B5EF4-FFF2-40B4-BE49-F238E27FC236}">
                <a16:creationId xmlns:a16="http://schemas.microsoft.com/office/drawing/2014/main" id="{9AC00465-7E49-8A47-828D-F8D0E95A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7" b="17259"/>
          <a:stretch/>
        </p:blipFill>
        <p:spPr bwMode="auto">
          <a:xfrm>
            <a:off x="755651" y="2370138"/>
            <a:ext cx="76327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07B37695-057A-A54D-BCB7-7B111820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F15B70"/>
                </a:solidFill>
                <a:latin typeface="Report Rg" panose="020F0503030200020004" pitchFamily="34" charset="77"/>
              </a:rPr>
              <a:t>Symbols of Love</a:t>
            </a:r>
          </a:p>
        </p:txBody>
      </p:sp>
      <p:sp>
        <p:nvSpPr>
          <p:cNvPr id="15363" name="Rounded Rectangle 5">
            <a:extLst>
              <a:ext uri="{FF2B5EF4-FFF2-40B4-BE49-F238E27FC236}">
                <a16:creationId xmlns:a16="http://schemas.microsoft.com/office/drawing/2014/main" id="{40746E67-4F9D-534F-93DF-06E5A3213BC4}"/>
              </a:ext>
            </a:extLst>
          </p:cNvPr>
          <p:cNvSpPr>
            <a:spLocks/>
          </p:cNvSpPr>
          <p:nvPr/>
        </p:nvSpPr>
        <p:spPr bwMode="auto">
          <a:xfrm>
            <a:off x="755650" y="1473200"/>
            <a:ext cx="7632700" cy="896938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These are some of the symbols of Valentine’s Day:</a:t>
            </a:r>
          </a:p>
        </p:txBody>
      </p:sp>
      <p:sp>
        <p:nvSpPr>
          <p:cNvPr id="15364" name="Rounded Rectangle 4">
            <a:extLst>
              <a:ext uri="{FF2B5EF4-FFF2-40B4-BE49-F238E27FC236}">
                <a16:creationId xmlns:a16="http://schemas.microsoft.com/office/drawing/2014/main" id="{A3F0B987-1717-9447-8B77-361685E1E613}"/>
              </a:ext>
            </a:extLst>
          </p:cNvPr>
          <p:cNvSpPr>
            <a:spLocks/>
          </p:cNvSpPr>
          <p:nvPr/>
        </p:nvSpPr>
        <p:spPr bwMode="auto">
          <a:xfrm>
            <a:off x="755650" y="2176463"/>
            <a:ext cx="2436813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chemeClr val="bg1"/>
                </a:solidFill>
                <a:latin typeface="Report Rg" panose="020F0503030200020004" pitchFamily="34" charset="77"/>
              </a:rPr>
              <a:t>dove</a:t>
            </a:r>
          </a:p>
        </p:txBody>
      </p:sp>
      <p:sp>
        <p:nvSpPr>
          <p:cNvPr id="15365" name="Rounded Rectangle 8">
            <a:extLst>
              <a:ext uri="{FF2B5EF4-FFF2-40B4-BE49-F238E27FC236}">
                <a16:creationId xmlns:a16="http://schemas.microsoft.com/office/drawing/2014/main" id="{606AC75B-01EE-064A-A6D9-71CECDE2AA3E}"/>
              </a:ext>
            </a:extLst>
          </p:cNvPr>
          <p:cNvSpPr>
            <a:spLocks/>
          </p:cNvSpPr>
          <p:nvPr/>
        </p:nvSpPr>
        <p:spPr bwMode="auto">
          <a:xfrm>
            <a:off x="3354388" y="2176463"/>
            <a:ext cx="2435225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chemeClr val="bg1"/>
                </a:solidFill>
                <a:latin typeface="Report Rg" panose="020F0503030200020004" pitchFamily="34" charset="77"/>
              </a:rPr>
              <a:t>heart</a:t>
            </a:r>
            <a:endParaRPr lang="en-GB" altLang="en-US" b="1" dirty="0">
              <a:latin typeface="Report Rg" panose="020F0503030200020004" pitchFamily="34" charset="77"/>
            </a:endParaRPr>
          </a:p>
        </p:txBody>
      </p:sp>
      <p:sp>
        <p:nvSpPr>
          <p:cNvPr id="15366" name="Rounded Rectangle 9">
            <a:extLst>
              <a:ext uri="{FF2B5EF4-FFF2-40B4-BE49-F238E27FC236}">
                <a16:creationId xmlns:a16="http://schemas.microsoft.com/office/drawing/2014/main" id="{F986E8FD-0E6B-0743-980A-5E26E6182AD8}"/>
              </a:ext>
            </a:extLst>
          </p:cNvPr>
          <p:cNvSpPr>
            <a:spLocks/>
          </p:cNvSpPr>
          <p:nvPr/>
        </p:nvSpPr>
        <p:spPr bwMode="auto">
          <a:xfrm>
            <a:off x="5951538" y="2176463"/>
            <a:ext cx="2436812" cy="3916362"/>
          </a:xfrm>
          <a:prstGeom prst="roundRect">
            <a:avLst>
              <a:gd name="adj" fmla="val 1824"/>
            </a:avLst>
          </a:prstGeom>
          <a:solidFill>
            <a:srgbClr val="F05B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 anchor="b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chemeClr val="bg1"/>
                </a:solidFill>
                <a:latin typeface="Report Rg" panose="020F0503030200020004" pitchFamily="34" charset="77"/>
              </a:rPr>
              <a:t>Cupid</a:t>
            </a:r>
            <a:endParaRPr lang="en-GB" altLang="en-US" b="1">
              <a:latin typeface="Report Rg" panose="020F0503030200020004" pitchFamily="34" charset="77"/>
            </a:endParaRPr>
          </a:p>
        </p:txBody>
      </p:sp>
      <p:pic>
        <p:nvPicPr>
          <p:cNvPr id="15367" name="Picture 1">
            <a:extLst>
              <a:ext uri="{FF2B5EF4-FFF2-40B4-BE49-F238E27FC236}">
                <a16:creationId xmlns:a16="http://schemas.microsoft.com/office/drawing/2014/main" id="{4B26881C-08B2-6C4F-A3F2-ECD998C45B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3638" y="3073571"/>
            <a:ext cx="1619250" cy="186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>
            <a:extLst>
              <a:ext uri="{FF2B5EF4-FFF2-40B4-BE49-F238E27FC236}">
                <a16:creationId xmlns:a16="http://schemas.microsoft.com/office/drawing/2014/main" id="{60BFE8B7-9E15-034B-8842-46DDEF463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2204" y="2994025"/>
            <a:ext cx="162090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Heart 11">
            <a:extLst>
              <a:ext uri="{FF2B5EF4-FFF2-40B4-BE49-F238E27FC236}">
                <a16:creationId xmlns:a16="http://schemas.microsoft.com/office/drawing/2014/main" id="{DD8A5E15-C6D5-0A4C-991F-E4FAD7CE7013}"/>
              </a:ext>
            </a:extLst>
          </p:cNvPr>
          <p:cNvSpPr/>
          <p:nvPr/>
        </p:nvSpPr>
        <p:spPr>
          <a:xfrm>
            <a:off x="3683000" y="3159125"/>
            <a:ext cx="1778000" cy="1778000"/>
          </a:xfrm>
          <a:prstGeom prst="hear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>
            <a:extLst>
              <a:ext uri="{FF2B5EF4-FFF2-40B4-BE49-F238E27FC236}">
                <a16:creationId xmlns:a16="http://schemas.microsoft.com/office/drawing/2014/main" id="{47F46FE2-0FCA-8449-9676-7DDD8B84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3600" dirty="0">
                <a:solidFill>
                  <a:srgbClr val="D44F60"/>
                </a:solidFill>
                <a:latin typeface="Report Rg" panose="020F0503030200020004" pitchFamily="34" charset="77"/>
              </a:rPr>
              <a:t>Talk about it…</a:t>
            </a:r>
          </a:p>
        </p:txBody>
      </p:sp>
      <p:sp>
        <p:nvSpPr>
          <p:cNvPr id="16387" name="Rounded Rectangle 5">
            <a:extLst>
              <a:ext uri="{FF2B5EF4-FFF2-40B4-BE49-F238E27FC236}">
                <a16:creationId xmlns:a16="http://schemas.microsoft.com/office/drawing/2014/main" id="{145F985D-C477-594E-9D2E-B3E2296D1F31}"/>
              </a:ext>
            </a:extLst>
          </p:cNvPr>
          <p:cNvSpPr>
            <a:spLocks/>
          </p:cNvSpPr>
          <p:nvPr/>
        </p:nvSpPr>
        <p:spPr bwMode="auto">
          <a:xfrm>
            <a:off x="750514" y="1272540"/>
            <a:ext cx="7632700" cy="401320"/>
          </a:xfrm>
          <a:prstGeom prst="roundRect">
            <a:avLst>
              <a:gd name="adj" fmla="val 18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/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What does love mean to you? Write a sentence starting with love is.</a:t>
            </a:r>
          </a:p>
          <a:p>
            <a:pPr algn="ctr" eaLnBrk="1" hangingPunct="1"/>
            <a:endParaRPr lang="en-GB" altLang="en-US" dirty="0">
              <a:latin typeface="Report Rg" panose="020F0503030200020004" pitchFamily="34" charset="77"/>
            </a:endParaRPr>
          </a:p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Love is…when my mummy and daddy give me cuddles.</a:t>
            </a:r>
          </a:p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Love is…cheering my friends up when they feel sad.</a:t>
            </a:r>
          </a:p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Love is…reading my favourite book.</a:t>
            </a:r>
          </a:p>
          <a:p>
            <a:pPr algn="ctr" eaLnBrk="1" hangingPunct="1"/>
            <a:r>
              <a:rPr lang="en-GB" altLang="en-US" dirty="0">
                <a:latin typeface="Report Rg" panose="020F0503030200020004" pitchFamily="34" charset="77"/>
              </a:rPr>
              <a:t>Love is…eating yummy food.</a:t>
            </a:r>
          </a:p>
        </p:txBody>
      </p:sp>
      <p:pic>
        <p:nvPicPr>
          <p:cNvPr id="16388" name="Picture 1">
            <a:extLst>
              <a:ext uri="{FF2B5EF4-FFF2-40B4-BE49-F238E27FC236}">
                <a16:creationId xmlns:a16="http://schemas.microsoft.com/office/drawing/2014/main" id="{8C9CE001-16B0-494A-99C2-002477D46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9" b="29299"/>
          <a:stretch/>
        </p:blipFill>
        <p:spPr bwMode="auto">
          <a:xfrm>
            <a:off x="626725" y="3234690"/>
            <a:ext cx="7880278" cy="285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308</TotalTime>
  <Words>227</Words>
  <Application>Microsoft Macintosh PowerPoint</Application>
  <PresentationFormat>On-screen Show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Twinkl</vt:lpstr>
      <vt:lpstr>Twinkl SemiBold</vt:lpstr>
      <vt:lpstr>Arial</vt:lpstr>
      <vt:lpstr>Report Rg</vt:lpstr>
      <vt:lpstr>Office Theme</vt:lpstr>
      <vt:lpstr>PowerPoint Presentation</vt:lpstr>
      <vt:lpstr>Valentine’s Day</vt:lpstr>
      <vt:lpstr>Cupid’s Bow</vt:lpstr>
      <vt:lpstr>Gifts</vt:lpstr>
      <vt:lpstr>Gifts</vt:lpstr>
      <vt:lpstr>Gifts</vt:lpstr>
      <vt:lpstr>Romantic Celebrations</vt:lpstr>
      <vt:lpstr>Symbols of Love</vt:lpstr>
      <vt:lpstr>Talk about it…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Aynsley Weir</cp:lastModifiedBy>
  <cp:revision>27</cp:revision>
  <dcterms:created xsi:type="dcterms:W3CDTF">2017-02-06T08:55:16Z</dcterms:created>
  <dcterms:modified xsi:type="dcterms:W3CDTF">2021-02-11T11:28:28Z</dcterms:modified>
</cp:coreProperties>
</file>