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1"/>
  </p:notesMasterIdLst>
  <p:handoutMasterIdLst>
    <p:handoutMasterId r:id="rId12"/>
  </p:handoutMasterIdLst>
  <p:sldIdLst>
    <p:sldId id="275" r:id="rId3"/>
    <p:sldId id="294" r:id="rId4"/>
    <p:sldId id="287" r:id="rId5"/>
    <p:sldId id="282" r:id="rId6"/>
    <p:sldId id="284" r:id="rId7"/>
    <p:sldId id="293" r:id="rId8"/>
    <p:sldId id="296" r:id="rId9"/>
    <p:sldId id="29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8" autoAdjust="0"/>
    <p:restoredTop sz="91806" autoAdjust="0"/>
  </p:normalViewPr>
  <p:slideViewPr>
    <p:cSldViewPr snapToGrid="0">
      <p:cViewPr varScale="1">
        <p:scale>
          <a:sx n="104" d="100"/>
          <a:sy n="104" d="100"/>
        </p:scale>
        <p:origin x="880" y="20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commentAuthors" Target="commentAuthor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1/21/21</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21212"/>
                </a:solidFill>
                <a:effectLst/>
                <a:latin typeface="Open Sans"/>
              </a:rPr>
              <a:t>Portrait of Sarika, 16 from India. </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t>
            </a:r>
            <a:r>
              <a:rPr lang="en-GB" b="0" i="0" dirty="0">
                <a:solidFill>
                  <a:srgbClr val="121212"/>
                </a:solidFill>
                <a:effectLst/>
                <a:latin typeface="Open Sans"/>
              </a:rPr>
              <a:t>Kolari</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left to right:</a:t>
            </a:r>
          </a:p>
          <a:p>
            <a:r>
              <a:rPr lang="en-GB" dirty="0"/>
              <a:t>1. Mumbai, India, December 2018: Members of the transgender community in India and allies protesting against the regressive provisions of the Transgender (Protection of Rights) Bill. </a:t>
            </a:r>
            <a:r>
              <a:rPr lang="en-GB" dirty="0" err="1"/>
              <a:t>Wikicommons</a:t>
            </a:r>
            <a:endParaRPr lang="en-GB" dirty="0"/>
          </a:p>
          <a:p>
            <a:r>
              <a:rPr lang="en-GB" dirty="0"/>
              <a:t>2. Recently married couples leaving the City Hall in Seattle are greeted by well-wishers on the first day of same-sex marriage in Washington state after enactment of Washington Referendum 74 Dennis Bratland/</a:t>
            </a:r>
            <a:r>
              <a:rPr lang="en-GB" dirty="0" err="1"/>
              <a:t>Wikicommons</a:t>
            </a:r>
            <a:endParaRPr lang="en-GB" dirty="0"/>
          </a:p>
          <a:p>
            <a:r>
              <a:rPr lang="en-GB" dirty="0"/>
              <a:t>3. Baltimore, US, July 2016: An image from a Black Lives Matter march through downtown Baltimore City. John Lucia/</a:t>
            </a:r>
            <a:r>
              <a:rPr lang="en-GB" dirty="0" err="1"/>
              <a:t>Wikicommons</a:t>
            </a:r>
            <a:r>
              <a:rPr lang="en-GB" dirty="0"/>
              <a:t> – licence: https://creativecommons.org/licenses/by/2.0/deed.en</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21/01/2021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21/01/2021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21/01/2021</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21/01/2021</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21/01/2021</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21/01/2021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21/01/2021</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18803A-F1C0-494D-A85E-E6FACE79E0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8"/>
          <a:stretch/>
        </p:blipFill>
        <p:spPr>
          <a:xfrm>
            <a:off x="-1" y="0"/>
            <a:ext cx="12182476" cy="6858000"/>
          </a:xfrm>
          <a:prstGeom prst="rect">
            <a:avLst/>
          </a:prstGeom>
        </p:spPr>
      </p:pic>
      <p:sp>
        <p:nvSpPr>
          <p:cNvPr id="6" name="Title 1">
            <a:extLst>
              <a:ext uri="{FF2B5EF4-FFF2-40B4-BE49-F238E27FC236}">
                <a16:creationId xmlns:a16="http://schemas.microsoft.com/office/drawing/2014/main" id="{B71415EE-78DC-4BC1-9F5E-190982A0A34C}"/>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21/01/2021</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21/01/2021</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21/01/2021</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21/01/2021</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21/01/2021</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21/01/2021</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21/01/2021</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21/01/2021</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21/01/2021</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21/01/2021</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21/01/2021</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21/01/2021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21/01/2021</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slideLayout" Target="../slideLayouts/slideLayout23.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youtu.be/J4nJGLsTfCk" TargetMode="External"/><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Unicef/Kolari</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articles</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1172970"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articles.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articles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272796" y="6252540"/>
            <a:ext cx="928459" cy="6463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Unicef/Faso</a:t>
            </a:r>
          </a:p>
          <a:p>
            <a:r>
              <a:rPr lang="en-GB" sz="900" dirty="0">
                <a:latin typeface="Arial" panose="020B0604020202020204" pitchFamily="34" charset="0"/>
                <a:cs typeface="Arial" panose="020B0604020202020204" pitchFamily="34" charset="0"/>
              </a:rPr>
              <a:t>WikiCommons</a:t>
            </a:r>
          </a:p>
          <a:p>
            <a:r>
              <a:rPr lang="en-GB" sz="900" dirty="0">
                <a:latin typeface="Arial" panose="020B0604020202020204" pitchFamily="34" charset="0"/>
                <a:cs typeface="Arial" panose="020B0604020202020204" pitchFamily="34" charset="0"/>
              </a:rPr>
              <a:t>WikiCommons</a:t>
            </a:r>
          </a:p>
          <a:p>
            <a:endParaRPr lang="en-GB" sz="900" dirty="0">
              <a:latin typeface="Arial" panose="020B0604020202020204" pitchFamily="34" charset="0"/>
              <a:cs typeface="Arial" panose="020B0604020202020204" pitchFamily="34" charset="0"/>
            </a:endParaRPr>
          </a:p>
        </p:txBody>
      </p:sp>
      <p:pic>
        <p:nvPicPr>
          <p:cNvPr id="5" name="Picture 4" descr="A picture containing person&#10;&#10;Description automatically generated">
            <a:extLst>
              <a:ext uri="{FF2B5EF4-FFF2-40B4-BE49-F238E27FC236}">
                <a16:creationId xmlns:a16="http://schemas.microsoft.com/office/drawing/2014/main" id="{3281A138-CF33-407F-AB5C-28A58704C5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00" y="3276878"/>
            <a:ext cx="4162839" cy="2775226"/>
          </a:xfrm>
          <a:prstGeom prst="rect">
            <a:avLst/>
          </a:prstGeom>
        </p:spPr>
      </p:pic>
      <p:pic>
        <p:nvPicPr>
          <p:cNvPr id="11" name="Picture 2" descr="Funding the National Health Service (NHS) – Mark G. Hayes | Durham ...">
            <a:extLst>
              <a:ext uri="{FF2B5EF4-FFF2-40B4-BE49-F238E27FC236}">
                <a16:creationId xmlns:a16="http://schemas.microsoft.com/office/drawing/2014/main" id="{E60B55AE-8B50-456B-9261-12229152F7F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15222" y="3276878"/>
            <a:ext cx="2137142" cy="27278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C4D8BAD-3E12-440E-99AD-9D91C9B393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447722" y="3276878"/>
            <a:ext cx="4291513" cy="2727809"/>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53531" y="394610"/>
            <a:ext cx="11916814" cy="877104"/>
          </a:xfrm>
        </p:spPr>
        <p:txBody>
          <a:bodyPr>
            <a:noAutofit/>
          </a:bodyPr>
          <a:lstStyle/>
          <a:p>
            <a:r>
              <a:rPr lang="en-US" sz="3600" dirty="0"/>
              <a:t>Introducing… </a:t>
            </a:r>
            <a:br>
              <a:rPr lang="en-US" sz="3600" dirty="0"/>
            </a:br>
            <a:r>
              <a:rPr lang="en-US" sz="3600" dirty="0"/>
              <a:t>Article 24 &amp; 28</a:t>
            </a:r>
            <a:endParaRPr lang="en-GB" sz="3600"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626765" y="2081662"/>
            <a:ext cx="5350894" cy="3542986"/>
          </a:xfrm>
        </p:spPr>
        <p:txBody>
          <a:bodyPr>
            <a:normAutofit fontScale="55000" lnSpcReduction="20000"/>
          </a:bodyPr>
          <a:lstStyle/>
          <a:p>
            <a:pPr marL="0" indent="0">
              <a:buNone/>
            </a:pPr>
            <a:r>
              <a:rPr lang="en-GB" b="1" dirty="0"/>
              <a:t>Article 24 – Health care ensures that every child has the right to the best possible health </a:t>
            </a:r>
          </a:p>
          <a:p>
            <a:pPr marL="0" indent="0">
              <a:buNone/>
            </a:pPr>
            <a:r>
              <a:rPr lang="en-GB" dirty="0"/>
              <a:t>Governments must provide good quality health care, clean water, nutritious food, and a clean environment and education on health and well-being so that children can stay healthy. Richer countries must help poorer countries achieve this.</a:t>
            </a:r>
          </a:p>
          <a:p>
            <a:pPr marL="0" indent="0">
              <a:buNone/>
            </a:pPr>
            <a:r>
              <a:rPr lang="en-GB" b="1" dirty="0"/>
              <a:t>Article 28 - Every child has the right to an education </a:t>
            </a:r>
          </a:p>
          <a:p>
            <a:pPr marL="0" indent="0">
              <a:buNone/>
            </a:pPr>
            <a:r>
              <a:rPr lang="en-GB" dirty="0"/>
              <a:t>Primary education must be free and different forms of secondary education must be available to every child. Discipline in schools must respect children’s dignity and their rights. Richer countries must help poorer countries achieve this</a:t>
            </a: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253531"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Kathy introduces Article 24 &amp; 28</a:t>
            </a:r>
            <a:endParaRPr lang="en-GB" dirty="0"/>
          </a:p>
        </p:txBody>
      </p:sp>
      <p:sp>
        <p:nvSpPr>
          <p:cNvPr id="7" name="Text Placeholder 3">
            <a:extLst>
              <a:ext uri="{FF2B5EF4-FFF2-40B4-BE49-F238E27FC236}">
                <a16:creationId xmlns:a16="http://schemas.microsoft.com/office/drawing/2014/main" id="{F0811A18-FEAE-4785-A3E8-65890D526C4B}"/>
              </a:ext>
            </a:extLst>
          </p:cNvPr>
          <p:cNvSpPr txBox="1">
            <a:spLocks/>
          </p:cNvSpPr>
          <p:nvPr/>
        </p:nvSpPr>
        <p:spPr>
          <a:xfrm>
            <a:off x="282105" y="5904183"/>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4"/>
              </a:rPr>
              <a:t>Watch Kathy on YouTube</a:t>
            </a: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pic>
        <p:nvPicPr>
          <p:cNvPr id="10" name="Graphic 9">
            <a:extLst>
              <a:ext uri="{FF2B5EF4-FFF2-40B4-BE49-F238E27FC236}">
                <a16:creationId xmlns:a16="http://schemas.microsoft.com/office/drawing/2014/main" id="{CD319BAF-41C4-4301-B7AA-F3F8A12114C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026394" y="155515"/>
            <a:ext cx="1340100" cy="1786800"/>
          </a:xfrm>
          <a:prstGeom prst="rect">
            <a:avLst/>
          </a:prstGeom>
        </p:spPr>
      </p:pic>
      <p:pic>
        <p:nvPicPr>
          <p:cNvPr id="11" name="Graphic 10">
            <a:extLst>
              <a:ext uri="{FF2B5EF4-FFF2-40B4-BE49-F238E27FC236}">
                <a16:creationId xmlns:a16="http://schemas.microsoft.com/office/drawing/2014/main" id="{7B4E6761-39D9-47D1-B5BD-1CEC8EDD4AB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598370" y="155515"/>
            <a:ext cx="1340099" cy="1786800"/>
          </a:xfrm>
          <a:prstGeom prst="rect">
            <a:avLst/>
          </a:prstGeom>
        </p:spPr>
      </p:pic>
      <p:pic>
        <p:nvPicPr>
          <p:cNvPr id="6" name="Article 24 and 28_SB">
            <a:hlinkClick r:id="" action="ppaction://media"/>
            <a:extLst>
              <a:ext uri="{FF2B5EF4-FFF2-40B4-BE49-F238E27FC236}">
                <a16:creationId xmlns:a16="http://schemas.microsoft.com/office/drawing/2014/main" id="{2D7E4C7E-D0F1-42B8-8A4A-0B15D1EA194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97719" y="2081662"/>
            <a:ext cx="6055633" cy="3406294"/>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591322" y="4669189"/>
            <a:ext cx="4205823" cy="1388244"/>
          </a:xfrm>
        </p:spPr>
        <p:txBody>
          <a:bodyPr>
            <a:normAutofit/>
          </a:bodyPr>
          <a:lstStyle/>
          <a:p>
            <a:pPr marL="0" indent="0" algn="ctr">
              <a:buNone/>
            </a:pPr>
            <a:r>
              <a:rPr lang="en-GB" dirty="0">
                <a:latin typeface="Arial" panose="020B0604020202020204" pitchFamily="34" charset="0"/>
                <a:cs typeface="Arial" panose="020B0604020202020204" pitchFamily="34" charset="0"/>
              </a:rPr>
              <a:t>Note down your thoughts and compare with the next slide.</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24 &amp; 28</a:t>
            </a:r>
          </a:p>
        </p:txBody>
      </p:sp>
      <p:sp>
        <p:nvSpPr>
          <p:cNvPr id="13" name="Cloud 12">
            <a:extLst>
              <a:ext uri="{FF2B5EF4-FFF2-40B4-BE49-F238E27FC236}">
                <a16:creationId xmlns:a16="http://schemas.microsoft.com/office/drawing/2014/main" id="{407F6DF3-CDD3-4CE4-9EDF-3B6176BD6226}"/>
              </a:ext>
            </a:extLst>
          </p:cNvPr>
          <p:cNvSpPr/>
          <p:nvPr/>
        </p:nvSpPr>
        <p:spPr>
          <a:xfrm rot="1346943">
            <a:off x="373711" y="1777118"/>
            <a:ext cx="4627659" cy="3617843"/>
          </a:xfrm>
          <a:prstGeom prst="cloud">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2FED229E-AFDF-459A-B673-A9CD35A18DA9}"/>
              </a:ext>
            </a:extLst>
          </p:cNvPr>
          <p:cNvSpPr/>
          <p:nvPr/>
        </p:nvSpPr>
        <p:spPr>
          <a:xfrm>
            <a:off x="4055530" y="503571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CC92B619-B3CF-4A9F-B28C-D862C2B9A539}"/>
              </a:ext>
            </a:extLst>
          </p:cNvPr>
          <p:cNvSpPr/>
          <p:nvPr/>
        </p:nvSpPr>
        <p:spPr>
          <a:xfrm>
            <a:off x="4656651" y="5689537"/>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9F5A3793-CD6A-4C2A-AE76-6C643011A189}"/>
              </a:ext>
            </a:extLst>
          </p:cNvPr>
          <p:cNvSpPr/>
          <p:nvPr/>
        </p:nvSpPr>
        <p:spPr>
          <a:xfrm>
            <a:off x="5247718" y="6033530"/>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0C9C3942-066B-420E-8EE7-7DEF59B5BCCF}"/>
              </a:ext>
            </a:extLst>
          </p:cNvPr>
          <p:cNvSpPr txBox="1"/>
          <p:nvPr/>
        </p:nvSpPr>
        <p:spPr>
          <a:xfrm>
            <a:off x="1345460" y="2404348"/>
            <a:ext cx="2710070" cy="2246769"/>
          </a:xfrm>
          <a:prstGeom prst="rect">
            <a:avLst/>
          </a:prstGeom>
          <a:noFill/>
        </p:spPr>
        <p:txBody>
          <a:bodyPr wrap="square">
            <a:spAutoFit/>
          </a:bodyPr>
          <a:lstStyle/>
          <a:p>
            <a:pPr marL="0" indent="0" algn="ctr">
              <a:buNone/>
            </a:pPr>
            <a:r>
              <a:rPr lang="en-GB" sz="2800" dirty="0">
                <a:solidFill>
                  <a:srgbClr val="00B0F0"/>
                </a:solidFill>
                <a:latin typeface="Arial" panose="020B0604020202020204" pitchFamily="34" charset="0"/>
                <a:cs typeface="Arial" panose="020B0604020202020204" pitchFamily="34" charset="0"/>
              </a:rPr>
              <a:t>How many ways can you think of to link education and health?</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41158" y="16504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In school we learn about health</a:t>
            </a:r>
          </a:p>
          <a:p>
            <a:r>
              <a:rPr lang="en-GB" sz="6200" dirty="0">
                <a:latin typeface="Arial" panose="020B0604020202020204" pitchFamily="34" charset="0"/>
                <a:cs typeface="Arial" panose="020B0604020202020204" pitchFamily="34" charset="0"/>
              </a:rPr>
              <a:t>Being active helps our learning and our health</a:t>
            </a:r>
          </a:p>
          <a:p>
            <a:r>
              <a:rPr lang="en-GB" sz="6200" dirty="0">
                <a:latin typeface="Arial" panose="020B0604020202020204" pitchFamily="34" charset="0"/>
                <a:cs typeface="Arial" panose="020B0604020202020204" pitchFamily="34" charset="0"/>
              </a:rPr>
              <a:t>Healthy eating helps our learning</a:t>
            </a:r>
          </a:p>
          <a:p>
            <a:r>
              <a:rPr lang="en-GB" sz="6200" dirty="0">
                <a:latin typeface="Arial" panose="020B0604020202020204" pitchFamily="34" charset="0"/>
                <a:cs typeface="Arial" panose="020B0604020202020204" pitchFamily="34" charset="0"/>
              </a:rPr>
              <a:t>Learning from home is helping to protect health</a:t>
            </a:r>
          </a:p>
          <a:p>
            <a:r>
              <a:rPr lang="en-GB" sz="6200" dirty="0">
                <a:latin typeface="Arial" panose="020B0604020202020204" pitchFamily="34" charset="0"/>
                <a:cs typeface="Arial" panose="020B0604020202020204" pitchFamily="34" charset="0"/>
              </a:rPr>
              <a:t>Teachers make sure we learn about wellbeing, feelings and mental health</a:t>
            </a:r>
          </a:p>
          <a:p>
            <a:r>
              <a:rPr lang="en-GB" sz="6200" dirty="0">
                <a:latin typeface="Arial" panose="020B0604020202020204" pitchFamily="34" charset="0"/>
                <a:cs typeface="Arial" panose="020B0604020202020204" pitchFamily="34" charset="0"/>
              </a:rPr>
              <a:t>Lessons like PSHE are all about making healthy choices</a:t>
            </a:r>
          </a:p>
          <a:p>
            <a:r>
              <a:rPr lang="en-GB" sz="6200" dirty="0">
                <a:latin typeface="Arial" panose="020B0604020202020204" pitchFamily="34" charset="0"/>
                <a:cs typeface="Arial" panose="020B0604020202020204" pitchFamily="34" charset="0"/>
              </a:rPr>
              <a:t>Schools sometimes support health and dental checks and vaccinations</a:t>
            </a:r>
          </a:p>
          <a:p>
            <a:r>
              <a:rPr lang="en-GB" sz="6200" dirty="0">
                <a:latin typeface="Arial" panose="020B0604020202020204" pitchFamily="34" charset="0"/>
                <a:cs typeface="Arial" panose="020B0604020202020204" pitchFamily="34" charset="0"/>
              </a:rPr>
              <a:t>Doctors and scientists learn all the time to help with new diseases</a:t>
            </a:r>
          </a:p>
          <a:p>
            <a:r>
              <a:rPr lang="en-GB" sz="6400" dirty="0">
                <a:latin typeface="Arial" panose="020B0604020202020204" pitchFamily="34" charset="0"/>
                <a:cs typeface="Arial" panose="020B0604020202020204" pitchFamily="34" charset="0"/>
              </a:rPr>
              <a:t>The rights to be healthy and to learn help with all our other rights</a:t>
            </a:r>
          </a:p>
          <a:p>
            <a:r>
              <a:rPr lang="en-GB" sz="6400" dirty="0">
                <a:effectLst/>
                <a:latin typeface="Arial" panose="020B0604020202020204" pitchFamily="34" charset="0"/>
                <a:ea typeface="Calibri" panose="020F0502020204030204" pitchFamily="34" charset="0"/>
                <a:cs typeface="Arial" panose="020B0604020202020204" pitchFamily="34" charset="0"/>
              </a:rPr>
              <a:t>Time for exercise and physical education supports good health.</a:t>
            </a:r>
            <a:endParaRPr lang="en-GB" sz="6200" dirty="0">
              <a:latin typeface="Arial" panose="020B0604020202020204" pitchFamily="34" charset="0"/>
              <a:cs typeface="Arial" panose="020B0604020202020204" pitchFamily="34" charset="0"/>
            </a:endParaRPr>
          </a:p>
          <a:p>
            <a:pPr marL="0" indent="0">
              <a:buNone/>
            </a:pPr>
            <a:r>
              <a:rPr lang="en-GB" sz="6200" dirty="0">
                <a:latin typeface="Arial" panose="020B0604020202020204" pitchFamily="34" charset="0"/>
                <a:cs typeface="Arial" panose="020B0604020202020204" pitchFamily="34" charset="0"/>
              </a:rPr>
              <a:t>What else did you think of?</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5" name="Flowchart: Connector 24">
            <a:extLst>
              <a:ext uri="{FF2B5EF4-FFF2-40B4-BE49-F238E27FC236}">
                <a16:creationId xmlns:a16="http://schemas.microsoft.com/office/drawing/2014/main" id="{5DBA6628-F645-4A31-9AFF-050A34306ED8}"/>
              </a:ext>
            </a:extLst>
          </p:cNvPr>
          <p:cNvSpPr/>
          <p:nvPr/>
        </p:nvSpPr>
        <p:spPr>
          <a:xfrm>
            <a:off x="5407309" y="781522"/>
            <a:ext cx="2478980" cy="237793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Draw or list people who can help you stay healthy and to learn. What are their jobs? How can you thank the people in your family who help you?</a:t>
            </a:r>
          </a:p>
        </p:txBody>
      </p:sp>
      <p:pic>
        <p:nvPicPr>
          <p:cNvPr id="14" name="Graphic 13">
            <a:extLst>
              <a:ext uri="{FF2B5EF4-FFF2-40B4-BE49-F238E27FC236}">
                <a16:creationId xmlns:a16="http://schemas.microsoft.com/office/drawing/2014/main" id="{0BC0FECC-B325-4660-AAEF-2B5ECE4867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0000" y="3136974"/>
            <a:ext cx="1532548" cy="2043398"/>
          </a:xfrm>
          <a:prstGeom prst="rect">
            <a:avLst/>
          </a:prstGeom>
        </p:spPr>
      </p:pic>
      <p:pic>
        <p:nvPicPr>
          <p:cNvPr id="18" name="Graphic 17">
            <a:extLst>
              <a:ext uri="{FF2B5EF4-FFF2-40B4-BE49-F238E27FC236}">
                <a16:creationId xmlns:a16="http://schemas.microsoft.com/office/drawing/2014/main" id="{17236CFC-C72D-4077-865E-CB1F4196059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158475" y="3136975"/>
            <a:ext cx="1532548" cy="2043398"/>
          </a:xfrm>
          <a:prstGeom prst="rect">
            <a:avLst/>
          </a:prstGeom>
        </p:spPr>
      </p:pic>
      <p:sp>
        <p:nvSpPr>
          <p:cNvPr id="20" name="Flowchart: Connector 19">
            <a:extLst>
              <a:ext uri="{FF2B5EF4-FFF2-40B4-BE49-F238E27FC236}">
                <a16:creationId xmlns:a16="http://schemas.microsoft.com/office/drawing/2014/main" id="{51A7DD50-C90F-4F2D-87F2-D8F44804E7B5}"/>
              </a:ext>
            </a:extLst>
          </p:cNvPr>
          <p:cNvSpPr/>
          <p:nvPr/>
        </p:nvSpPr>
        <p:spPr>
          <a:xfrm>
            <a:off x="8172876" y="359832"/>
            <a:ext cx="3721298" cy="365318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How do parents or carers teach their toddler or very young child about being healthy? Do you remember learning things such as how to clean your teeth? Discuss this at home. Imagine you had to teach a younger brother or sister ONE MESSAGE about being more healthy – what would you say or do? Try it out on a family member or with a friend safely on line.</a:t>
            </a:r>
          </a:p>
        </p:txBody>
      </p:sp>
      <p:sp>
        <p:nvSpPr>
          <p:cNvPr id="21" name="Flowchart: Connector 20">
            <a:extLst>
              <a:ext uri="{FF2B5EF4-FFF2-40B4-BE49-F238E27FC236}">
                <a16:creationId xmlns:a16="http://schemas.microsoft.com/office/drawing/2014/main" id="{3301288E-BF8C-43F1-9163-53296C843015}"/>
              </a:ext>
            </a:extLst>
          </p:cNvPr>
          <p:cNvSpPr/>
          <p:nvPr/>
        </p:nvSpPr>
        <p:spPr>
          <a:xfrm>
            <a:off x="5368313" y="3429000"/>
            <a:ext cx="2944803" cy="292792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Think about how you learn about health in school. Your school will talk to you about wellbeing. What does health and wellbeing mean to you? Why are they important? Create an information leaflet or poster to share your ideas.</a:t>
            </a:r>
          </a:p>
        </p:txBody>
      </p:sp>
      <p:sp>
        <p:nvSpPr>
          <p:cNvPr id="12" name="Flowchart: Connector 11">
            <a:extLst>
              <a:ext uri="{FF2B5EF4-FFF2-40B4-BE49-F238E27FC236}">
                <a16:creationId xmlns:a16="http://schemas.microsoft.com/office/drawing/2014/main" id="{EB42D0F4-1723-43EC-948A-987AD8190A85}"/>
              </a:ext>
            </a:extLst>
          </p:cNvPr>
          <p:cNvSpPr/>
          <p:nvPr/>
        </p:nvSpPr>
        <p:spPr>
          <a:xfrm>
            <a:off x="8520848" y="4127321"/>
            <a:ext cx="2629751" cy="261125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How is your teacher supporting your learning right now? List all the different ways that you learn and talk to a friend or family member and see if you can come up with more ideas.</a:t>
            </a:r>
          </a:p>
        </p:txBody>
      </p:sp>
    </p:spTree>
    <p:extLst>
      <p:ext uri="{BB962C8B-B14F-4D97-AF65-F5344CB8AC3E}">
        <p14:creationId xmlns:p14="http://schemas.microsoft.com/office/powerpoint/2010/main" val="133103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23" name="Rectangle 22">
            <a:extLst>
              <a:ext uri="{FF2B5EF4-FFF2-40B4-BE49-F238E27FC236}">
                <a16:creationId xmlns:a16="http://schemas.microsoft.com/office/drawing/2014/main" id="{DC76BF93-5416-45C7-A74A-6B743C4D1E75}"/>
              </a:ext>
            </a:extLst>
          </p:cNvPr>
          <p:cNvSpPr/>
          <p:nvPr/>
        </p:nvSpPr>
        <p:spPr>
          <a:xfrm>
            <a:off x="8385854" y="489963"/>
            <a:ext cx="2559021" cy="221295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What does your right to education mean to you? What are the many different things you can do to be a great learner? Write an article or create a short video about this and safely share with your friends and family on social media.</a:t>
            </a:r>
          </a:p>
        </p:txBody>
      </p:sp>
      <p:pic>
        <p:nvPicPr>
          <p:cNvPr id="11" name="Graphic 10">
            <a:extLst>
              <a:ext uri="{FF2B5EF4-FFF2-40B4-BE49-F238E27FC236}">
                <a16:creationId xmlns:a16="http://schemas.microsoft.com/office/drawing/2014/main" id="{1B47FD49-CA90-49D0-855D-747FBF70789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5604" y="2858678"/>
            <a:ext cx="1532548" cy="2043398"/>
          </a:xfrm>
          <a:prstGeom prst="rect">
            <a:avLst/>
          </a:prstGeom>
        </p:spPr>
      </p:pic>
      <p:pic>
        <p:nvPicPr>
          <p:cNvPr id="15" name="Graphic 14">
            <a:extLst>
              <a:ext uri="{FF2B5EF4-FFF2-40B4-BE49-F238E27FC236}">
                <a16:creationId xmlns:a16="http://schemas.microsoft.com/office/drawing/2014/main" id="{1CEB8287-3975-4B06-827C-C6FE8FD9757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024079" y="2858679"/>
            <a:ext cx="1532548" cy="2043398"/>
          </a:xfrm>
          <a:prstGeom prst="rect">
            <a:avLst/>
          </a:prstGeom>
        </p:spPr>
      </p:pic>
      <p:sp>
        <p:nvSpPr>
          <p:cNvPr id="16" name="Rectangle 15">
            <a:extLst>
              <a:ext uri="{FF2B5EF4-FFF2-40B4-BE49-F238E27FC236}">
                <a16:creationId xmlns:a16="http://schemas.microsoft.com/office/drawing/2014/main" id="{B918BBD9-47FE-4308-9A0A-251A2457A48D}"/>
              </a:ext>
            </a:extLst>
          </p:cNvPr>
          <p:cNvSpPr/>
          <p:nvPr/>
        </p:nvSpPr>
        <p:spPr>
          <a:xfrm>
            <a:off x="4951797" y="1996682"/>
            <a:ext cx="3224794" cy="290539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Duty bearers often have to make hard decisions that involve balancing rights particularly when it comes to our health. Draw a balance scale to show, at this current time, how on one side you are accessing your right to an education and on the other side show how you are accessing your right to being healthy. With family or friends discuss other examples of situation where rights have to be balanced.</a:t>
            </a:r>
          </a:p>
        </p:txBody>
      </p:sp>
      <p:sp>
        <p:nvSpPr>
          <p:cNvPr id="17" name="Rectangle 16">
            <a:extLst>
              <a:ext uri="{FF2B5EF4-FFF2-40B4-BE49-F238E27FC236}">
                <a16:creationId xmlns:a16="http://schemas.microsoft.com/office/drawing/2014/main" id="{AE2C7774-30CC-40CB-A59E-DEB46E68B233}"/>
              </a:ext>
            </a:extLst>
          </p:cNvPr>
          <p:cNvSpPr/>
          <p:nvPr/>
        </p:nvSpPr>
        <p:spPr>
          <a:xfrm>
            <a:off x="8385854" y="3073261"/>
            <a:ext cx="3224794" cy="290539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Most children and young people are learning at home to protect everyone from coronavirus. What are the other rules and restrictions helping everyone to stay protected and how do they help? Think about your community, or find some examples in the news to show how people have supported others at this time. How can you share these with your class? Are there ways that you could help locally?</a:t>
            </a:r>
          </a:p>
        </p:txBody>
      </p:sp>
    </p:spTree>
    <p:extLst>
      <p:ext uri="{BB962C8B-B14F-4D97-AF65-F5344CB8AC3E}">
        <p14:creationId xmlns:p14="http://schemas.microsoft.com/office/powerpoint/2010/main" val="1899694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6144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8" y="1735976"/>
            <a:ext cx="6167688" cy="4512424"/>
          </a:xfrm>
        </p:spPr>
        <p:txBody>
          <a:bodyPr>
            <a:normAutofit/>
          </a:bodyPr>
          <a:lstStyle/>
          <a:p>
            <a:pPr marL="0" indent="0">
              <a:buNone/>
            </a:pPr>
            <a:r>
              <a:rPr lang="en-GB" sz="1800" b="1" dirty="0"/>
              <a:t>Find somewhere peaceful and quiet. Relax and let your mind be still. Focus on the sounds of your breath. </a:t>
            </a:r>
          </a:p>
          <a:p>
            <a:pPr marL="0" indent="0">
              <a:buNone/>
            </a:pPr>
            <a:r>
              <a:rPr lang="en-GB" sz="1800" b="1" dirty="0"/>
              <a:t>Inhale for 4 seconds, hold your breath for 7 seconds, and exhale forcefully making a WHOOSH sound for 8 seconds. Repeat 4 times or until your mind relaxes.</a:t>
            </a:r>
          </a:p>
          <a:p>
            <a:pPr marL="0" indent="0">
              <a:buNone/>
            </a:pPr>
            <a:r>
              <a:rPr lang="en-GB" sz="1800" b="1" dirty="0"/>
              <a:t>Now lets consider…</a:t>
            </a:r>
          </a:p>
          <a:p>
            <a:r>
              <a:rPr lang="en-GB" sz="1800" dirty="0"/>
              <a:t>…how important it is for everyone’s health and for all children’s education to get the world protected from Covid-19.</a:t>
            </a:r>
          </a:p>
          <a:p>
            <a:pPr marL="0" indent="0">
              <a:buNone/>
            </a:pPr>
            <a:r>
              <a:rPr lang="en-GB" sz="1800" b="1" dirty="0"/>
              <a:t>Spend a couple of moments thinking about this and then write down your thoughts and if you want, share this back with your teacher, friends or family. </a:t>
            </a:r>
          </a:p>
          <a:p>
            <a:pPr marL="0" indent="0">
              <a:buNone/>
            </a:pPr>
            <a:endParaRPr lang="en-GB" sz="1800" b="1" dirty="0"/>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1146468"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a:t>
            </a:r>
            <a:r>
              <a:rPr lang="en-GB" sz="900" b="0" i="0" dirty="0">
                <a:solidFill>
                  <a:srgbClr val="121212"/>
                </a:solidFill>
                <a:effectLst/>
                <a:latin typeface="Open Sans"/>
              </a:rPr>
              <a:t>UN0376033</a:t>
            </a:r>
            <a:endParaRPr lang="en-GB" sz="900" dirty="0">
              <a:latin typeface="Arial" panose="020B0604020202020204" pitchFamily="34" charset="0"/>
              <a:cs typeface="Arial" panose="020B0604020202020204" pitchFamily="34" charset="0"/>
            </a:endParaRPr>
          </a:p>
        </p:txBody>
      </p:sp>
      <p:pic>
        <p:nvPicPr>
          <p:cNvPr id="5" name="Picture 4" descr="A picture containing text, vector graphics&#10;&#10;Description automatically generated">
            <a:extLst>
              <a:ext uri="{FF2B5EF4-FFF2-40B4-BE49-F238E27FC236}">
                <a16:creationId xmlns:a16="http://schemas.microsoft.com/office/drawing/2014/main" id="{5DD1EB19-A5F1-4113-B087-2CEDF31F50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77412" y="2149690"/>
            <a:ext cx="3119188" cy="2787680"/>
          </a:xfrm>
          <a:prstGeom prst="rect">
            <a:avLst/>
          </a:prstGeom>
        </p:spPr>
      </p:pic>
      <p:pic>
        <p:nvPicPr>
          <p:cNvPr id="4" name="AoW reflection take 1">
            <a:hlinkClick r:id="" action="ppaction://media"/>
            <a:extLst>
              <a:ext uri="{FF2B5EF4-FFF2-40B4-BE49-F238E27FC236}">
                <a16:creationId xmlns:a16="http://schemas.microsoft.com/office/drawing/2014/main" id="{6D904455-3C45-4A7F-A46D-05FB5C46D1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6075" y="5045075"/>
            <a:ext cx="406400" cy="406400"/>
          </a:xfrm>
          <a:prstGeom prst="rect">
            <a:avLst/>
          </a:prstGeom>
        </p:spPr>
      </p:pic>
      <p:sp>
        <p:nvSpPr>
          <p:cNvPr id="7" name="TextBox 6">
            <a:extLst>
              <a:ext uri="{FF2B5EF4-FFF2-40B4-BE49-F238E27FC236}">
                <a16:creationId xmlns:a16="http://schemas.microsoft.com/office/drawing/2014/main" id="{0941A04C-467E-47DC-B91F-D455ECE24384}"/>
              </a:ext>
            </a:extLst>
          </p:cNvPr>
          <p:cNvSpPr txBox="1"/>
          <p:nvPr/>
        </p:nvSpPr>
        <p:spPr>
          <a:xfrm>
            <a:off x="7777412" y="2149690"/>
            <a:ext cx="3119188" cy="738664"/>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Press play below to do a breathing exercise and reflect on this week’s topic. </a:t>
            </a:r>
          </a:p>
        </p:txBody>
      </p:sp>
      <p:sp>
        <p:nvSpPr>
          <p:cNvPr id="10" name="TextBox 9">
            <a:extLst>
              <a:ext uri="{FF2B5EF4-FFF2-40B4-BE49-F238E27FC236}">
                <a16:creationId xmlns:a16="http://schemas.microsoft.com/office/drawing/2014/main" id="{522A7C9D-9F2F-4B67-A67C-760D4F9C1535}"/>
              </a:ext>
            </a:extLst>
          </p:cNvPr>
          <p:cNvSpPr txBox="1"/>
          <p:nvPr/>
        </p:nvSpPr>
        <p:spPr>
          <a:xfrm>
            <a:off x="7738393" y="1703431"/>
            <a:ext cx="2995364" cy="677108"/>
          </a:xfrm>
          <a:prstGeom prst="rect">
            <a:avLst/>
          </a:prstGeom>
          <a:noFill/>
        </p:spPr>
        <p:txBody>
          <a:bodyPr wrap="square" rtlCol="0">
            <a:spAutoFit/>
          </a:bodyPr>
          <a:lstStyle/>
          <a:p>
            <a:r>
              <a:rPr lang="en-GB" sz="2000" dirty="0">
                <a:solidFill>
                  <a:srgbClr val="00B0F0"/>
                </a:solidFill>
                <a:latin typeface="Univers Next Pro Condensed" panose="020B0906030202020203" pitchFamily="34" charset="0"/>
                <a:cs typeface="Arial" panose="020B0604020202020204" pitchFamily="34" charset="0"/>
              </a:rPr>
              <a:t>Take a moment to breath…</a:t>
            </a:r>
          </a:p>
          <a:p>
            <a:endParaRPr lang="en-GB" dirty="0"/>
          </a:p>
        </p:txBody>
      </p:sp>
    </p:spTree>
    <p:extLst>
      <p:ext uri="{BB962C8B-B14F-4D97-AF65-F5344CB8AC3E}">
        <p14:creationId xmlns:p14="http://schemas.microsoft.com/office/powerpoint/2010/main" val="376855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8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711</TotalTime>
  <Words>1029</Words>
  <Application>Microsoft Macintosh PowerPoint</Application>
  <PresentationFormat>Widescreen</PresentationFormat>
  <Paragraphs>89</Paragraphs>
  <Slides>8</Slides>
  <Notes>5</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vt:i4>
      </vt:variant>
    </vt:vector>
  </HeadingPairs>
  <TitlesOfParts>
    <vt:vector size="18" baseType="lpstr">
      <vt:lpstr>Arial</vt:lpstr>
      <vt:lpstr>Calibri</vt:lpstr>
      <vt:lpstr>Calibri Light</vt:lpstr>
      <vt:lpstr>Open Sans</vt:lpstr>
      <vt:lpstr>Univers Next Pro</vt:lpstr>
      <vt:lpstr>Univers Next Pro Condensed</vt:lpstr>
      <vt:lpstr>Univers Next Pro Light</vt:lpstr>
      <vt:lpstr>Wingdings</vt:lpstr>
      <vt:lpstr>Office Theme</vt:lpstr>
      <vt:lpstr>Custom Design</vt:lpstr>
      <vt:lpstr>PowerPoint Presentation</vt:lpstr>
      <vt:lpstr>Guess the articles</vt:lpstr>
      <vt:lpstr>Introducing…  Article 24 &amp; 28</vt:lpstr>
      <vt:lpstr>  </vt:lpstr>
      <vt:lpstr>How many of these did you get?</vt:lpstr>
      <vt:lpstr>Activity Time</vt:lpstr>
      <vt:lpstr>Activity time</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Aynsley Weir</cp:lastModifiedBy>
  <cp:revision>46</cp:revision>
  <dcterms:created xsi:type="dcterms:W3CDTF">2020-06-15T08:25:39Z</dcterms:created>
  <dcterms:modified xsi:type="dcterms:W3CDTF">2021-01-21T19:41:48Z</dcterms:modified>
</cp:coreProperties>
</file>